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15"/>
  </p:notesMasterIdLst>
  <p:handoutMasterIdLst>
    <p:handoutMasterId r:id="rId16"/>
  </p:handoutMasterIdLst>
  <p:sldIdLst>
    <p:sldId id="261" r:id="rId2"/>
    <p:sldId id="373" r:id="rId3"/>
    <p:sldId id="374" r:id="rId4"/>
    <p:sldId id="375" r:id="rId5"/>
    <p:sldId id="378" r:id="rId6"/>
    <p:sldId id="379" r:id="rId7"/>
    <p:sldId id="380" r:id="rId8"/>
    <p:sldId id="381" r:id="rId9"/>
    <p:sldId id="382" r:id="rId10"/>
    <p:sldId id="376" r:id="rId11"/>
    <p:sldId id="383" r:id="rId12"/>
    <p:sldId id="384" r:id="rId13"/>
    <p:sldId id="38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NJITH KUNCHEERATHODI" initials="RK" lastIdx="1" clrIdx="0">
    <p:extLst>
      <p:ext uri="{19B8F6BF-5375-455C-9EA6-DF929625EA0E}">
        <p15:presenceInfo xmlns:p15="http://schemas.microsoft.com/office/powerpoint/2012/main" userId="32c90685249ec3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114F"/>
    <a:srgbClr val="991546"/>
    <a:srgbClr val="C76161"/>
    <a:srgbClr val="B9655F"/>
    <a:srgbClr val="B12421"/>
    <a:srgbClr val="CA004E"/>
    <a:srgbClr val="9F1649"/>
    <a:srgbClr val="FADAE6"/>
    <a:srgbClr val="FDB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1A1466-FC06-8D4E-4796-373665B77E8C}" v="99" dt="2022-10-01T05:44:16.901"/>
    <p1510:client id="{B7BB716A-AACA-C002-6DB1-8A8ECB58556C}" v="94" dt="2022-10-01T06:31:02.622"/>
    <p1510:client id="{C0A81BA2-55DD-8EC1-DB5B-9BFA48D5B22A}" v="5" dt="2022-10-17T05:03:53.8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86479" autoAdjust="0"/>
  </p:normalViewPr>
  <p:slideViewPr>
    <p:cSldViewPr snapToGrid="0" snapToObjects="1">
      <p:cViewPr varScale="1">
        <p:scale>
          <a:sx n="114" d="100"/>
          <a:sy n="114" d="100"/>
        </p:scale>
        <p:origin x="172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46" d="100"/>
          <a:sy n="46" d="100"/>
        </p:scale>
        <p:origin x="280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ABC720-70F0-4DA8-9B34-47E327D1E5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CA845-B1AB-491D-96D6-75CA4C54CE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A8863-DC05-4404-B675-D72481211B2B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856A3-E57A-491B-8B44-3063E97203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CF31E-B7E3-4D34-88A1-328309CD95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237D6-0026-44A1-9ACB-1B49D2497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037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6C710-9289-0047-825B-8D8A7CA55EFA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D96E4-A350-8F4A-8D8D-46AA2997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D96E4-A350-8F4A-8D8D-46AA29974E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52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D96E4-A350-8F4A-8D8D-46AA29974E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64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D96E4-A350-8F4A-8D8D-46AA29974E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30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D96E4-A350-8F4A-8D8D-46AA29974E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52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D96E4-A350-8F4A-8D8D-46AA29974E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17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D96E4-A350-8F4A-8D8D-46AA29974E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00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D96E4-A350-8F4A-8D8D-46AA29974E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55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D96E4-A350-8F4A-8D8D-46AA29974E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28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D96E4-A350-8F4A-8D8D-46AA29974E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79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1137256"/>
            <a:ext cx="8407032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4" y="348662"/>
            <a:ext cx="8407032" cy="464000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Here To Edit Title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17" y="6369931"/>
            <a:ext cx="9164233" cy="52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1DD4-A5E8-4552-814D-0D80AF0F2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490361"/>
            <a:ext cx="1336456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4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6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8/13/2023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2136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8/13/2023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2817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68D9A-60AF-D041-8208-94719D7FA881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0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4" r:id="rId2"/>
    <p:sldLayoutId id="2147483675" r:id="rId3"/>
    <p:sldLayoutId id="214748367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codejava.com/cpp-functions-of-string-class.htm" TargetMode="External"/><Relationship Id="rId2" Type="http://schemas.openxmlformats.org/officeDocument/2006/relationships/hyperlink" Target="https://www.cs.fsu.edu/~myers/c++/notes/stringobj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0" y="0"/>
            <a:ext cx="9176273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99" y="2667000"/>
            <a:ext cx="3443174" cy="1104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776D66-1F2F-B348-8DC7-42BD5D86556D}"/>
              </a:ext>
            </a:extLst>
          </p:cNvPr>
          <p:cNvSpPr txBox="1"/>
          <p:nvPr/>
        </p:nvSpPr>
        <p:spPr>
          <a:xfrm>
            <a:off x="4766673" y="2726142"/>
            <a:ext cx="4247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rgbClr val="333399"/>
              </a:buClr>
              <a:buSzPct val="100000"/>
              <a:buFont typeface="Arial" charset="0"/>
            </a:pPr>
            <a:r>
              <a:rPr lang="en-US" sz="3200" b="1" dirty="0">
                <a:solidFill>
                  <a:schemeClr val="bg1"/>
                </a:solidFill>
                <a:latin typeface="Georgia" panose="02040502050405020303" pitchFamily="18" charset="0"/>
                <a:ea typeface="+mj-ea"/>
                <a:cs typeface="Times New Roman" panose="02020603050405020304" pitchFamily="18" charset="0"/>
              </a:rPr>
              <a:t>Strings in C++</a:t>
            </a:r>
            <a:endParaRPr lang="en-IN" sz="3200" b="1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4766673" y="2401044"/>
            <a:ext cx="0" cy="16368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07A921-4A34-4052-800D-82EA711F2427}"/>
              </a:ext>
            </a:extLst>
          </p:cNvPr>
          <p:cNvSpPr txBox="1"/>
          <p:nvPr/>
        </p:nvSpPr>
        <p:spPr>
          <a:xfrm>
            <a:off x="2217907" y="4477032"/>
            <a:ext cx="541830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19CSE201 Advanced Programming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92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317A3C-FED3-45A8-A926-D9C6228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 Example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98980F-C17B-40FF-A87B-8A0D1F83D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3" y="1137256"/>
            <a:ext cx="8407032" cy="490808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#include&lt;iostream&gt;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template&lt;class T&gt;T add(T &amp;</a:t>
            </a:r>
            <a:r>
              <a:rPr lang="en-US" sz="24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a,T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&amp;b)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result=</a:t>
            </a:r>
            <a:r>
              <a:rPr lang="en-US" sz="24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result;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=7;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j=3;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 m=3.3;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 n=2.2;</a:t>
            </a:r>
          </a:p>
          <a:p>
            <a:pPr marL="0" indent="0">
              <a:buNone/>
            </a:pPr>
            <a:r>
              <a:rPr lang="en-US" sz="24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&lt;&lt;"Addition of </a:t>
            </a:r>
            <a:r>
              <a:rPr lang="en-US" sz="24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j is:"&lt;&lt;add(</a:t>
            </a:r>
            <a:r>
              <a:rPr lang="en-US" sz="24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&lt;&lt;'\n';</a:t>
            </a:r>
          </a:p>
          <a:p>
            <a:pPr marL="0" indent="0">
              <a:buNone/>
            </a:pPr>
            <a:r>
              <a:rPr lang="en-US" sz="24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&lt;&lt;"Addition of m and n is:"&lt;&lt;add(</a:t>
            </a:r>
            <a:r>
              <a:rPr lang="en-US" sz="24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m,n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643EEE-CF12-4080-A123-B1CF1E7CA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262" y="1137256"/>
            <a:ext cx="3624393" cy="189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27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317A3C-FED3-45A8-A926-D9C6228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Template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98980F-C17B-40FF-A87B-8A0D1F83D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3" y="1137256"/>
            <a:ext cx="8407032" cy="49080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>
                <a:solidFill>
                  <a:srgbClr val="000000"/>
                </a:solidFill>
                <a:latin typeface="Georgia"/>
              </a:rPr>
              <a:t>Template for class.</a:t>
            </a:r>
          </a:p>
          <a:p>
            <a:pPr algn="just"/>
            <a:r>
              <a:rPr lang="en-US" sz="2400" dirty="0">
                <a:latin typeface="Georgia"/>
              </a:rPr>
              <a:t>Similar to function templates, we can use class templates to create a single class to work with different data types.</a:t>
            </a:r>
            <a:endParaRPr lang="en-US" dirty="0"/>
          </a:p>
          <a:p>
            <a:pPr algn="just"/>
            <a:r>
              <a:rPr lang="en-US" sz="2400" dirty="0">
                <a:latin typeface="Georgia"/>
              </a:rPr>
              <a:t>Class templates come in handy as they can make our code shorter and more manageable.</a:t>
            </a:r>
            <a:endParaRPr lang="en-US" dirty="0"/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Georgia"/>
              </a:rPr>
              <a:t>Syntax</a:t>
            </a:r>
          </a:p>
          <a:p>
            <a:pPr algn="just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9257E2-7369-4FB8-AA73-F737AFD129C5}"/>
              </a:ext>
            </a:extLst>
          </p:cNvPr>
          <p:cNvSpPr txBox="1"/>
          <p:nvPr/>
        </p:nvSpPr>
        <p:spPr>
          <a:xfrm>
            <a:off x="769867" y="3819280"/>
            <a:ext cx="32287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Ttype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  </a:t>
            </a:r>
          </a:p>
          <a:p>
            <a:pPr algn="just"/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pPr algn="just"/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  </a:t>
            </a:r>
          </a:p>
          <a:p>
            <a:pPr algn="just"/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.  </a:t>
            </a:r>
          </a:p>
          <a:p>
            <a:pPr algn="just"/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.  </a:t>
            </a:r>
          </a:p>
          <a:p>
            <a:pPr algn="just"/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/>
            <a:endParaRPr lang="en-US" sz="18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560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317A3C-FED3-45A8-A926-D9C6228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Template Example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98980F-C17B-40FF-A87B-8A0D1F83D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69" y="1104754"/>
            <a:ext cx="4723619" cy="475640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#include &lt;iostream&gt;  </a:t>
            </a:r>
            <a:endParaRPr lang="en-US" sz="12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using namespace std;  </a:t>
            </a:r>
            <a:endParaRPr lang="en-US" sz="12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template&lt;class T&gt;  </a:t>
            </a:r>
            <a:endParaRPr lang="en-US" sz="12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class A   </a:t>
            </a:r>
            <a:endParaRPr lang="en-US" sz="12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{  </a:t>
            </a:r>
            <a:endParaRPr lang="en-US" sz="12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    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T num1; </a:t>
            </a:r>
            <a:endParaRPr lang="en-US" sz="12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    T num2;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    Public: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    A (T n, T m)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   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        num1=n; num2=m;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   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    void add()  </a:t>
            </a:r>
            <a:endParaRPr lang="en-US" sz="12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    {  </a:t>
            </a:r>
            <a:endParaRPr lang="en-US" sz="12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     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&lt;&lt; "Sum =" &lt;&lt; num1+num2&lt;&lt;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  </a:t>
            </a:r>
            <a:endParaRPr lang="en-US" sz="12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    }   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};  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3ED9D-4843-4CA5-A0A2-B0338B39C16E}"/>
              </a:ext>
            </a:extLst>
          </p:cNvPr>
          <p:cNvSpPr txBox="1"/>
          <p:nvPr/>
        </p:nvSpPr>
        <p:spPr>
          <a:xfrm>
            <a:off x="5585083" y="1293593"/>
            <a:ext cx="3110383" cy="2756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dirty="0">
                <a:latin typeface="Courier New"/>
                <a:cs typeface="Courier New"/>
              </a:rPr>
              <a:t>int main()  </a:t>
            </a:r>
            <a:endParaRPr lang="en-US" sz="1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dirty="0">
                <a:latin typeface="Courier New"/>
                <a:cs typeface="Courier New"/>
              </a:rPr>
              <a:t>{  </a:t>
            </a:r>
            <a:endParaRPr lang="en-US" sz="1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dirty="0">
                <a:latin typeface="Courier New"/>
                <a:cs typeface="Courier New"/>
              </a:rPr>
              <a:t>    A&lt;int&gt; d(6,5);</a:t>
            </a:r>
            <a:endParaRPr lang="en-US" sz="14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dirty="0">
                <a:latin typeface="Courier New"/>
                <a:cs typeface="Courier New"/>
              </a:rPr>
              <a:t>    A&lt;float&gt; e(3.5,2.4);  </a:t>
            </a:r>
            <a:endParaRPr lang="en-US" sz="1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dirty="0">
                <a:latin typeface="Courier New"/>
                <a:cs typeface="Courier New"/>
              </a:rPr>
              <a:t>    </a:t>
            </a:r>
            <a:r>
              <a:rPr lang="en-US" sz="1400" dirty="0" err="1">
                <a:latin typeface="Courier New"/>
                <a:cs typeface="Courier New"/>
              </a:rPr>
              <a:t>d.add</a:t>
            </a:r>
            <a:r>
              <a:rPr lang="en-US" sz="1400" dirty="0">
                <a:latin typeface="Courier New"/>
                <a:cs typeface="Courier New"/>
              </a:rPr>
              <a:t>();  </a:t>
            </a:r>
            <a:endParaRPr lang="en-US" sz="1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dirty="0">
                <a:latin typeface="Courier New"/>
                <a:cs typeface="Courier New"/>
              </a:rPr>
              <a:t>    </a:t>
            </a:r>
            <a:r>
              <a:rPr lang="en-US" sz="1400" dirty="0" err="1">
                <a:latin typeface="Courier New"/>
                <a:cs typeface="Courier New"/>
              </a:rPr>
              <a:t>e.add</a:t>
            </a:r>
            <a:r>
              <a:rPr lang="en-US" sz="14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dirty="0">
                <a:latin typeface="Courier New"/>
                <a:cs typeface="Courier New"/>
              </a:rPr>
              <a:t>    return 0;  </a:t>
            </a:r>
            <a:endParaRPr lang="en-US" sz="1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dirty="0">
                <a:latin typeface="Courier New"/>
                <a:cs typeface="Courier New"/>
              </a:rPr>
              <a:t>} </a:t>
            </a:r>
            <a:endParaRPr lang="en-US" sz="1400" dirty="0">
              <a:ea typeface="+mn-lt"/>
              <a:cs typeface="+mn-lt"/>
            </a:endParaRPr>
          </a:p>
          <a:p>
            <a:pPr algn="l"/>
            <a:endParaRPr lang="en-US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7624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34469-D0E6-842C-AC46-1004C7B8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/>
              </a:rPr>
              <a:t>Class Member Outside the Class Template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D28D5-4CC3-0712-228A-E703F678C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345" y="1057743"/>
            <a:ext cx="2622460" cy="490808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Example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template &lt;class T&gt;
class Number </a:t>
            </a:r>
            <a:endParaRPr lang="en-US"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{
    ... .. ...
    // Function prototype
    T </a:t>
            </a:r>
            <a:r>
              <a:rPr lang="en-US" sz="1400" dirty="0" err="1">
                <a:latin typeface="Courier New"/>
                <a:cs typeface="Courier New"/>
              </a:rPr>
              <a:t>getnum</a:t>
            </a:r>
            <a:r>
              <a:rPr lang="en-US" sz="1400" dirty="0">
                <a:latin typeface="Courier New"/>
                <a:cs typeface="Courier New"/>
              </a:rPr>
              <a:t>();
};
// Function definition
template &lt;class T&gt;
T Number&lt;T&gt;::</a:t>
            </a:r>
            <a:r>
              <a:rPr lang="en-US" sz="1400" dirty="0" err="1">
                <a:latin typeface="Courier New"/>
                <a:cs typeface="Courier New"/>
              </a:rPr>
              <a:t>getNum</a:t>
            </a:r>
            <a:r>
              <a:rPr lang="en-US" sz="1400" dirty="0">
                <a:latin typeface="Courier New"/>
                <a:cs typeface="Courier New"/>
              </a:rPr>
              <a:t>() </a:t>
            </a:r>
            <a:endParaRPr lang="en-US"/>
          </a:p>
          <a:p>
            <a:r>
              <a:rPr lang="en-US" sz="1400" dirty="0">
                <a:latin typeface="Courier New"/>
                <a:cs typeface="Courier New"/>
              </a:rPr>
              <a:t>{
    return num;
}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6B189-EBAF-15C8-6743-E838B5D60051}"/>
              </a:ext>
            </a:extLst>
          </p:cNvPr>
          <p:cNvSpPr txBox="1"/>
          <p:nvPr/>
        </p:nvSpPr>
        <p:spPr>
          <a:xfrm>
            <a:off x="427384" y="1123122"/>
            <a:ext cx="5496338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Syntax</a:t>
            </a:r>
            <a:endParaRPr lang="en-US" sz="1600" dirty="0">
              <a:latin typeface="Courier New"/>
              <a:cs typeface="Courier New"/>
            </a:endParaRP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template &lt;class T&gt; </a:t>
            </a:r>
            <a:endParaRPr lang="en-US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en-US" sz="1600" dirty="0">
                <a:latin typeface="Courier New"/>
                <a:cs typeface="Courier New"/>
              </a:rPr>
              <a:t>class </a:t>
            </a:r>
            <a:r>
              <a:rPr lang="en-US" sz="1600" dirty="0" err="1">
                <a:latin typeface="Courier New"/>
                <a:cs typeface="Courier New"/>
              </a:rPr>
              <a:t>ClassName</a:t>
            </a:r>
            <a:r>
              <a:rPr lang="en-US" sz="1600" dirty="0">
                <a:latin typeface="Courier New"/>
                <a:cs typeface="Courier New"/>
              </a:rPr>
              <a:t> </a:t>
            </a:r>
            <a:endParaRPr lang="en-US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en-US" sz="1600" dirty="0">
                <a:latin typeface="Courier New"/>
                <a:cs typeface="Courier New"/>
              </a:rPr>
              <a:t>{ ... .. ... </a:t>
            </a:r>
            <a:endParaRPr lang="en-US">
              <a:latin typeface="Calibri" panose="020F0502020204030204"/>
              <a:ea typeface="Calibri"/>
              <a:cs typeface="Calibri"/>
            </a:endParaRP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// Function prototype </a:t>
            </a:r>
            <a:r>
              <a:rPr lang="en-US" sz="1600" dirty="0" err="1">
                <a:latin typeface="Courier New"/>
                <a:cs typeface="Courier New"/>
              </a:rPr>
              <a:t>returnType</a:t>
            </a:r>
            <a:r>
              <a:rPr lang="en-US" sz="1600" dirty="0">
                <a:latin typeface="Courier New"/>
                <a:cs typeface="Courier New"/>
              </a:rPr>
              <a:t>         </a:t>
            </a:r>
            <a:r>
              <a:rPr lang="en-US" sz="1600" dirty="0" err="1">
                <a:latin typeface="Courier New"/>
                <a:cs typeface="Courier New"/>
              </a:rPr>
              <a:t>functionName</a:t>
            </a:r>
            <a:r>
              <a:rPr lang="en-US" sz="1600" dirty="0">
                <a:latin typeface="Courier New"/>
                <a:cs typeface="Courier New"/>
              </a:rPr>
              <a:t>(); </a:t>
            </a:r>
            <a:endParaRPr lang="en-US" dirty="0">
              <a:latin typeface="Calibri" panose="020F0502020204030204"/>
              <a:ea typeface="Calibri"/>
              <a:cs typeface="Calibri"/>
            </a:endParaRPr>
          </a:p>
          <a:p>
            <a:r>
              <a:rPr lang="en-US" sz="1600" dirty="0">
                <a:latin typeface="Courier New"/>
                <a:cs typeface="Courier New"/>
              </a:rPr>
              <a:t>}; </a:t>
            </a:r>
            <a:endParaRPr lang="en-US">
              <a:latin typeface="Calibri" panose="020F0502020204030204"/>
              <a:ea typeface="Calibri"/>
              <a:cs typeface="Calibri"/>
            </a:endParaRP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// Function definition template &lt;class T&gt;</a:t>
            </a:r>
            <a:endParaRPr lang="en-US" dirty="0">
              <a:latin typeface="Calibri" panose="020F0502020204030204"/>
              <a:ea typeface="Calibri"/>
              <a:cs typeface="Calibri"/>
            </a:endParaRP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 </a:t>
            </a:r>
            <a:r>
              <a:rPr lang="en-US" sz="1600" dirty="0" err="1">
                <a:latin typeface="Courier New"/>
                <a:cs typeface="Courier New"/>
              </a:rPr>
              <a:t>returnType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ClassName</a:t>
            </a:r>
            <a:r>
              <a:rPr lang="en-US" sz="1600" dirty="0">
                <a:latin typeface="Courier New"/>
                <a:cs typeface="Courier New"/>
              </a:rPr>
              <a:t>&lt;T&gt;::</a:t>
            </a:r>
            <a:r>
              <a:rPr lang="en-US" sz="1600" dirty="0" err="1">
                <a:latin typeface="Courier New"/>
                <a:cs typeface="Courier New"/>
              </a:rPr>
              <a:t>functionName</a:t>
            </a:r>
            <a:r>
              <a:rPr lang="en-US" sz="1600" dirty="0">
                <a:latin typeface="Courier New"/>
                <a:cs typeface="Courier New"/>
              </a:rPr>
              <a:t>() </a:t>
            </a:r>
            <a:endParaRPr lang="en-US">
              <a:latin typeface="Calibri" panose="020F0502020204030204"/>
              <a:ea typeface="Calibri"/>
              <a:cs typeface="Calibri"/>
            </a:endParaRPr>
          </a:p>
          <a:p>
            <a:r>
              <a:rPr lang="en-US" sz="1600" dirty="0">
                <a:latin typeface="Courier New"/>
                <a:cs typeface="Courier New"/>
              </a:rPr>
              <a:t>{ </a:t>
            </a:r>
            <a:endParaRPr lang="en-US">
              <a:latin typeface="Calibri" panose="020F0502020204030204"/>
              <a:ea typeface="Calibri"/>
              <a:cs typeface="Calibri"/>
            </a:endParaRPr>
          </a:p>
          <a:p>
            <a:r>
              <a:rPr lang="en-US" sz="1600" dirty="0">
                <a:latin typeface="Courier New"/>
                <a:cs typeface="Courier New"/>
              </a:rPr>
              <a:t>     // code </a:t>
            </a:r>
            <a:endParaRPr lang="en-US" dirty="0">
              <a:latin typeface="Calibri" panose="020F0502020204030204"/>
              <a:ea typeface="Calibri"/>
              <a:cs typeface="Calibri"/>
            </a:endParaRP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08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317A3C-FED3-45A8-A926-D9C6228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98980F-C17B-40FF-A87B-8A0D1F83D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3" y="1137256"/>
            <a:ext cx="8407032" cy="490808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000000"/>
                </a:solidFill>
              </a:rPr>
              <a:t>String is a collection of characters. (</a:t>
            </a:r>
            <a:r>
              <a:rPr lang="en-US" sz="2400" dirty="0" err="1">
                <a:solidFill>
                  <a:srgbClr val="000000"/>
                </a:solidFill>
              </a:rPr>
              <a:t>Eg</a:t>
            </a:r>
            <a:r>
              <a:rPr lang="en-US" sz="2400" dirty="0">
                <a:solidFill>
                  <a:srgbClr val="000000"/>
                </a:solidFill>
              </a:rPr>
              <a:t>; Hello, Welcome, etc.).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</a:rPr>
              <a:t>Two types of strings used in C++.</a:t>
            </a:r>
          </a:p>
          <a:p>
            <a:pPr lvl="1" algn="just"/>
            <a:r>
              <a:rPr lang="en-US" sz="2000" dirty="0">
                <a:solidFill>
                  <a:srgbClr val="000000"/>
                </a:solidFill>
              </a:rPr>
              <a:t>Strings that are objects of string class.</a:t>
            </a:r>
          </a:p>
          <a:p>
            <a:pPr lvl="1" algn="just"/>
            <a:r>
              <a:rPr lang="en-US" sz="2000" dirty="0">
                <a:solidFill>
                  <a:srgbClr val="000000"/>
                </a:solidFill>
              </a:rPr>
              <a:t>C-style strings (array of characters).</a:t>
            </a:r>
          </a:p>
          <a:p>
            <a:pPr marL="457200" lvl="1" indent="0" algn="just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algn="just"/>
            <a:r>
              <a:rPr lang="en-US" sz="2400" dirty="0">
                <a:solidFill>
                  <a:srgbClr val="000000"/>
                </a:solidFill>
              </a:rPr>
              <a:t>A string is a class which defines objects that can be represented as stream of characters.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</a:rPr>
              <a:t>Memory allocated dynamically and hence no memory wastage. 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</a:rPr>
              <a:t>String class defines number of functionalities.</a:t>
            </a:r>
          </a:p>
          <a:p>
            <a:pPr algn="just"/>
            <a:endParaRPr lang="en-US" sz="2400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8978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317A3C-FED3-45A8-A926-D9C6228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Strings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98980F-C17B-40FF-A87B-8A0D1F83D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3" y="1137256"/>
            <a:ext cx="8407032" cy="4908082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err="1">
                <a:solidFill>
                  <a:srgbClr val="000000"/>
                </a:solidFill>
              </a:rPr>
              <a:t>getline</a:t>
            </a:r>
            <a:r>
              <a:rPr lang="en-US" sz="2400" b="1" dirty="0">
                <a:solidFill>
                  <a:srgbClr val="000000"/>
                </a:solidFill>
              </a:rPr>
              <a:t>()</a:t>
            </a:r>
            <a:r>
              <a:rPr lang="en-US" sz="2400" dirty="0">
                <a:solidFill>
                  <a:srgbClr val="000000"/>
                </a:solidFill>
              </a:rPr>
              <a:t>-used to store stream of characters as entered by the user in the object memory.</a:t>
            </a: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algn="just"/>
            <a:r>
              <a:rPr lang="en-US" sz="2400" b="1" dirty="0">
                <a:solidFill>
                  <a:srgbClr val="000000"/>
                </a:solidFill>
              </a:rPr>
              <a:t>length()</a:t>
            </a:r>
            <a:r>
              <a:rPr lang="en-US" sz="2400" dirty="0">
                <a:solidFill>
                  <a:srgbClr val="000000"/>
                </a:solidFill>
              </a:rPr>
              <a:t>- finds the length of string.</a:t>
            </a: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algn="just"/>
            <a:r>
              <a:rPr lang="en-US" sz="2400" b="1" dirty="0">
                <a:solidFill>
                  <a:srgbClr val="000000"/>
                </a:solidFill>
              </a:rPr>
              <a:t>copy(</a:t>
            </a:r>
            <a:r>
              <a:rPr lang="en-US" sz="2400" b="1" dirty="0" err="1">
                <a:solidFill>
                  <a:srgbClr val="000000"/>
                </a:solidFill>
              </a:rPr>
              <a:t>char_array_name,len,pos</a:t>
            </a:r>
            <a:r>
              <a:rPr lang="en-US" sz="2400" b="1" dirty="0">
                <a:solidFill>
                  <a:srgbClr val="000000"/>
                </a:solidFill>
              </a:rPr>
              <a:t>)-</a:t>
            </a:r>
            <a:r>
              <a:rPr lang="en-US" sz="2400" dirty="0">
                <a:solidFill>
                  <a:srgbClr val="000000"/>
                </a:solidFill>
              </a:rPr>
              <a:t>This function copies the substring in target character array mentioned in its arguments. It takes 3 arguments, target char array, length to be copied and starting position in string to start copying.</a:t>
            </a: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algn="just"/>
            <a:r>
              <a:rPr lang="en-US" sz="2400" b="1" dirty="0">
                <a:solidFill>
                  <a:srgbClr val="000000"/>
                </a:solidFill>
              </a:rPr>
              <a:t>swap()</a:t>
            </a:r>
            <a:r>
              <a:rPr lang="en-US" sz="2400" dirty="0">
                <a:solidFill>
                  <a:srgbClr val="000000"/>
                </a:solidFill>
              </a:rPr>
              <a:t>- This function swaps one string with other.</a:t>
            </a:r>
          </a:p>
          <a:p>
            <a:pPr algn="just"/>
            <a:endParaRPr lang="en-US" sz="2400" dirty="0">
              <a:solidFill>
                <a:srgbClr val="000000"/>
              </a:solidFill>
            </a:endParaRPr>
          </a:p>
          <a:p>
            <a:pPr algn="just"/>
            <a:endParaRPr lang="en-US" sz="2400" dirty="0">
              <a:solidFill>
                <a:srgbClr val="000000"/>
              </a:solidFill>
            </a:endParaRPr>
          </a:p>
          <a:p>
            <a:pPr algn="just"/>
            <a:endParaRPr lang="en-US" sz="2400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581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317A3C-FED3-45A8-A926-D9C6228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98980F-C17B-40FF-A87B-8A0D1F83D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3" y="1137256"/>
            <a:ext cx="4834257" cy="4908082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#include&lt;iostream&gt;</a:t>
            </a:r>
          </a:p>
          <a:p>
            <a:pPr marL="0" indent="0" algn="just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#include&lt;string&gt; </a:t>
            </a:r>
          </a:p>
          <a:p>
            <a:pPr marL="0" indent="0" algn="just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marL="0" indent="0" algn="just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 algn="just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just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str;</a:t>
            </a:r>
          </a:p>
          <a:p>
            <a:pPr marL="0" indent="0" algn="just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[15];</a:t>
            </a:r>
          </a:p>
          <a:p>
            <a:pPr marL="0" indent="0" algn="just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str1="Hello";</a:t>
            </a:r>
          </a:p>
          <a:p>
            <a:pPr marL="0" indent="0" algn="just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cin,str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just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"The initial string is : ";</a:t>
            </a:r>
          </a:p>
          <a:p>
            <a:pPr marL="0" indent="0" algn="just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str &lt;&lt; </a:t>
            </a: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&lt;&lt;"Length of string is:"&lt;&lt;</a:t>
            </a: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str.length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()&lt;&lt;</a:t>
            </a: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str.copy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(ch,4,0);</a:t>
            </a:r>
          </a:p>
          <a:p>
            <a:pPr marL="0" indent="0" algn="just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"The new copied character array is : ";</a:t>
            </a:r>
          </a:p>
          <a:p>
            <a:pPr marL="0" indent="0" algn="just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str.swap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(str1);</a:t>
            </a:r>
          </a:p>
          <a:p>
            <a:pPr marL="0" indent="0" algn="just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&lt;&lt;str&lt;&lt;</a:t>
            </a: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&lt;&lt;str1&lt;&lt;</a:t>
            </a: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 algn="just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C6ACB6-0CC0-4C69-A137-4D054D457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643" y="812662"/>
            <a:ext cx="4109013" cy="229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70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F255-6663-4DA9-B32D-0063CF74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more functions refer.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956E4-3577-4FF2-9354-875CEF2B3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https://www.cs.fsu.edu/~myers/c++/notes/stringobj.html</a:t>
            </a:r>
            <a:endParaRPr lang="en-IN" dirty="0"/>
          </a:p>
          <a:p>
            <a:r>
              <a:rPr lang="en-IN" dirty="0">
                <a:hlinkClick r:id="rId3"/>
              </a:rPr>
              <a:t>https://www.decodejava.com/cpp-functions-of-string-class.htm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9179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0" y="0"/>
            <a:ext cx="9176273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776D66-1F2F-B348-8DC7-42BD5D86556D}"/>
              </a:ext>
            </a:extLst>
          </p:cNvPr>
          <p:cNvSpPr txBox="1"/>
          <p:nvPr/>
        </p:nvSpPr>
        <p:spPr>
          <a:xfrm>
            <a:off x="2643073" y="3018529"/>
            <a:ext cx="4247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rgbClr val="333399"/>
              </a:buClr>
              <a:buSzPct val="100000"/>
              <a:buFont typeface="Arial" charset="0"/>
            </a:pPr>
            <a:r>
              <a:rPr lang="en-US" sz="3200" b="1" dirty="0">
                <a:solidFill>
                  <a:schemeClr val="bg1"/>
                </a:solidFill>
                <a:latin typeface="Georgia" panose="02040502050405020303" pitchFamily="18" charset="0"/>
                <a:ea typeface="+mj-ea"/>
                <a:cs typeface="Times New Roman" panose="02020603050405020304" pitchFamily="18" charset="0"/>
              </a:rPr>
              <a:t>C++ Templates</a:t>
            </a:r>
            <a:endParaRPr lang="en-IN" sz="3200" b="1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51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317A3C-FED3-45A8-A926-D9C6228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98980F-C17B-40FF-A87B-8A0D1F83D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3" y="1137256"/>
            <a:ext cx="8407032" cy="490808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000000"/>
                </a:solidFill>
              </a:rPr>
              <a:t>A significant benefit of OOP is reusability of code.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</a:rPr>
              <a:t>Templates support generic programming which allows to develop reusable software components such as functions, classes, etc., supporting different data types in a single framework.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</a:rPr>
              <a:t>A template in C++ allows the construction of a family of functions and classes to perform the same operation on different data types.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</a:rPr>
              <a:t>Two types.</a:t>
            </a:r>
          </a:p>
          <a:p>
            <a:pPr marL="0" indent="0" algn="just">
              <a:buNone/>
            </a:pP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D3B80F-E92E-4274-8A4B-F08AADBCD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487" y="4197488"/>
            <a:ext cx="31718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8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317A3C-FED3-45A8-A926-D9C6228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  <a:endParaRPr lang="en-IN" dirty="0"/>
          </a:p>
        </p:txBody>
      </p:sp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C6494065-DC55-475B-BEFA-76381BA1C8E2}"/>
              </a:ext>
            </a:extLst>
          </p:cNvPr>
          <p:cNvSpPr/>
          <p:nvPr/>
        </p:nvSpPr>
        <p:spPr>
          <a:xfrm>
            <a:off x="3921760" y="2274838"/>
            <a:ext cx="1930400" cy="2093962"/>
          </a:xfrm>
          <a:prstGeom prst="flowChartDocument">
            <a:avLst/>
          </a:prstGeom>
          <a:solidFill>
            <a:srgbClr val="B811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112582-A495-451F-8CD1-44CDB26F32CA}"/>
              </a:ext>
            </a:extLst>
          </p:cNvPr>
          <p:cNvSpPr txBox="1"/>
          <p:nvPr/>
        </p:nvSpPr>
        <p:spPr>
          <a:xfrm>
            <a:off x="4131813" y="2820015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(function,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class,etc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N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lowchart: Manual Input 5">
            <a:extLst>
              <a:ext uri="{FF2B5EF4-FFF2-40B4-BE49-F238E27FC236}">
                <a16:creationId xmlns:a16="http://schemas.microsoft.com/office/drawing/2014/main" id="{0E565531-64D6-417D-82C6-580F8B176AC0}"/>
              </a:ext>
            </a:extLst>
          </p:cNvPr>
          <p:cNvSpPr/>
          <p:nvPr/>
        </p:nvSpPr>
        <p:spPr>
          <a:xfrm>
            <a:off x="822960" y="1569720"/>
            <a:ext cx="1584960" cy="3464560"/>
          </a:xfrm>
          <a:prstGeom prst="flowChartManualInput">
            <a:avLst/>
          </a:prstGeom>
          <a:solidFill>
            <a:srgbClr val="B811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F0A6B9-B9B2-4CDD-A5E5-4CD6B7206176}"/>
              </a:ext>
            </a:extLst>
          </p:cNvPr>
          <p:cNvSpPr txBox="1"/>
          <p:nvPr/>
        </p:nvSpPr>
        <p:spPr>
          <a:xfrm>
            <a:off x="1033012" y="2274838"/>
            <a:ext cx="1164855" cy="2308324"/>
          </a:xfrm>
          <a:prstGeom prst="rect">
            <a:avLst/>
          </a:prstGeom>
          <a:solidFill>
            <a:srgbClr val="B8114F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of any data type (int, float. Char etc.,)</a:t>
            </a:r>
            <a:endParaRPr lang="en-IN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358314-98A0-4D92-A4F9-960631344DF9}"/>
              </a:ext>
            </a:extLst>
          </p:cNvPr>
          <p:cNvCxnSpPr>
            <a:cxnSpLocks/>
          </p:cNvCxnSpPr>
          <p:nvPr/>
        </p:nvCxnSpPr>
        <p:spPr>
          <a:xfrm>
            <a:off x="2407920" y="3281680"/>
            <a:ext cx="1513840" cy="0"/>
          </a:xfrm>
          <a:prstGeom prst="straightConnector1">
            <a:avLst/>
          </a:prstGeom>
          <a:ln>
            <a:solidFill>
              <a:srgbClr val="B811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isplay 14">
            <a:extLst>
              <a:ext uri="{FF2B5EF4-FFF2-40B4-BE49-F238E27FC236}">
                <a16:creationId xmlns:a16="http://schemas.microsoft.com/office/drawing/2014/main" id="{BD2695E1-2554-43A0-864A-3627A6634232}"/>
              </a:ext>
            </a:extLst>
          </p:cNvPr>
          <p:cNvSpPr/>
          <p:nvPr/>
        </p:nvSpPr>
        <p:spPr>
          <a:xfrm>
            <a:off x="6604000" y="2865120"/>
            <a:ext cx="1930400" cy="833120"/>
          </a:xfrm>
          <a:prstGeom prst="flowChartDisplay">
            <a:avLst/>
          </a:prstGeom>
          <a:solidFill>
            <a:srgbClr val="B811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822AFA-BBF0-499F-8BF3-9A9BD96BC887}"/>
              </a:ext>
            </a:extLst>
          </p:cNvPr>
          <p:cNvSpPr txBox="1"/>
          <p:nvPr/>
        </p:nvSpPr>
        <p:spPr>
          <a:xfrm>
            <a:off x="7071360" y="3137153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endParaRPr lang="en-IN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A357FB-0600-4800-9131-D8662F07868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415280" y="3281680"/>
            <a:ext cx="1188720" cy="0"/>
          </a:xfrm>
          <a:prstGeom prst="straightConnector1">
            <a:avLst/>
          </a:prstGeom>
          <a:ln>
            <a:solidFill>
              <a:srgbClr val="B811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0EAF083B-9B35-4690-AB0D-3DA8D6160890}"/>
              </a:ext>
            </a:extLst>
          </p:cNvPr>
          <p:cNvSpPr/>
          <p:nvPr/>
        </p:nvSpPr>
        <p:spPr>
          <a:xfrm>
            <a:off x="3921760" y="4897120"/>
            <a:ext cx="1930400" cy="853578"/>
          </a:xfrm>
          <a:prstGeom prst="flowChartProcess">
            <a:avLst/>
          </a:prstGeom>
          <a:solidFill>
            <a:srgbClr val="B811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4430F6-9D31-4A39-8616-202F79B05589}"/>
              </a:ext>
            </a:extLst>
          </p:cNvPr>
          <p:cNvSpPr txBox="1"/>
          <p:nvPr/>
        </p:nvSpPr>
        <p:spPr>
          <a:xfrm>
            <a:off x="4043680" y="5034281"/>
            <a:ext cx="173735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Compiler choose function as per input type</a:t>
            </a:r>
            <a:endParaRPr lang="en-IN" sz="105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49CBDB-8D05-43A9-BECB-6DD6F862C1E5}"/>
              </a:ext>
            </a:extLst>
          </p:cNvPr>
          <p:cNvCxnSpPr>
            <a:cxnSpLocks/>
            <a:stCxn id="20" idx="0"/>
            <a:endCxn id="2" idx="2"/>
          </p:cNvCxnSpPr>
          <p:nvPr/>
        </p:nvCxnSpPr>
        <p:spPr>
          <a:xfrm flipV="1">
            <a:off x="4886960" y="4230366"/>
            <a:ext cx="0" cy="666754"/>
          </a:xfrm>
          <a:prstGeom prst="straightConnector1">
            <a:avLst/>
          </a:prstGeom>
          <a:ln>
            <a:solidFill>
              <a:srgbClr val="B811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988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317A3C-FED3-45A8-A926-D9C6228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98980F-C17B-40FF-A87B-8A0D1F83D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3" y="1137256"/>
            <a:ext cx="8407032" cy="490808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000000"/>
                </a:solidFill>
              </a:rPr>
              <a:t>Template for function.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</a:rPr>
              <a:t>It is a generic function used to perform requested operation on operands of any type.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</a:rPr>
              <a:t>Compiler creates respective functions internally without any user intervention. 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</a:rPr>
              <a:t>Syntax</a:t>
            </a:r>
          </a:p>
          <a:p>
            <a:pPr algn="just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24F12D-8425-4F90-BE49-805BCA3F4EE2}"/>
              </a:ext>
            </a:extLst>
          </p:cNvPr>
          <p:cNvSpPr/>
          <p:nvPr/>
        </p:nvSpPr>
        <p:spPr>
          <a:xfrm>
            <a:off x="428624" y="3857386"/>
            <a:ext cx="8407032" cy="1863358"/>
          </a:xfrm>
          <a:prstGeom prst="rect">
            <a:avLst/>
          </a:prstGeom>
          <a:ln>
            <a:solidFill>
              <a:srgbClr val="B811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9257E2-7369-4FB8-AA73-F737AFD129C5}"/>
              </a:ext>
            </a:extLst>
          </p:cNvPr>
          <p:cNvSpPr txBox="1"/>
          <p:nvPr/>
        </p:nvSpPr>
        <p:spPr>
          <a:xfrm>
            <a:off x="581024" y="4188900"/>
            <a:ext cx="8407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1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&lt;</a:t>
            </a:r>
            <a:r>
              <a:rPr lang="en-US" sz="18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8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Ttype</a:t>
            </a:r>
            <a:r>
              <a:rPr lang="en-US" sz="1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 </a:t>
            </a:r>
            <a:r>
              <a:rPr lang="en-US" sz="18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ret_type</a:t>
            </a:r>
            <a:r>
              <a:rPr lang="en-US" sz="1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8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func_name</a:t>
            </a:r>
            <a:r>
              <a:rPr lang="en-US" sz="1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parameter_list</a:t>
            </a:r>
            <a:r>
              <a:rPr lang="en-US" sz="1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  </a:t>
            </a:r>
          </a:p>
          <a:p>
            <a:pPr algn="just"/>
            <a:r>
              <a:rPr lang="en-US" sz="1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  </a:t>
            </a:r>
          </a:p>
          <a:p>
            <a:pPr algn="just"/>
            <a:r>
              <a:rPr lang="en-US" sz="1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// body of function.  </a:t>
            </a:r>
          </a:p>
          <a:p>
            <a:pPr algn="just"/>
            <a:r>
              <a:rPr lang="en-US" sz="1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325765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6161</TotalTime>
  <Words>744</Words>
  <Application>Microsoft Office PowerPoint</Application>
  <PresentationFormat>On-screen Show (4:3)</PresentationFormat>
  <Paragraphs>129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String</vt:lpstr>
      <vt:lpstr>Operations on Strings</vt:lpstr>
      <vt:lpstr>Example</vt:lpstr>
      <vt:lpstr>For more functions refer.</vt:lpstr>
      <vt:lpstr>PowerPoint Presentation</vt:lpstr>
      <vt:lpstr>Template</vt:lpstr>
      <vt:lpstr>Template</vt:lpstr>
      <vt:lpstr>Function Template</vt:lpstr>
      <vt:lpstr>Function Template Example</vt:lpstr>
      <vt:lpstr>Class Template</vt:lpstr>
      <vt:lpstr>Class Template Example</vt:lpstr>
      <vt:lpstr>Class Member Outside the Class Template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Raman (Amrita Vishwa Vidyapeetham)</dc:creator>
  <cp:lastModifiedBy>saraths</cp:lastModifiedBy>
  <cp:revision>434</cp:revision>
  <dcterms:created xsi:type="dcterms:W3CDTF">2020-07-16T02:17:40Z</dcterms:created>
  <dcterms:modified xsi:type="dcterms:W3CDTF">2023-08-13T07:33:19Z</dcterms:modified>
</cp:coreProperties>
</file>