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2" r:id="rId1"/>
  </p:sldMasterIdLst>
  <p:notesMasterIdLst>
    <p:notesMasterId r:id="rId11"/>
  </p:notesMasterIdLst>
  <p:handoutMasterIdLst>
    <p:handoutMasterId r:id="rId12"/>
  </p:handoutMasterIdLst>
  <p:sldIdLst>
    <p:sldId id="261" r:id="rId2"/>
    <p:sldId id="374" r:id="rId3"/>
    <p:sldId id="382" r:id="rId4"/>
    <p:sldId id="381" r:id="rId5"/>
    <p:sldId id="380" r:id="rId6"/>
    <p:sldId id="377" r:id="rId7"/>
    <p:sldId id="378" r:id="rId8"/>
    <p:sldId id="379" r:id="rId9"/>
    <p:sldId id="383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NJITH KUNCHEERATHODI" initials="RK" lastIdx="1" clrIdx="0">
    <p:extLst>
      <p:ext uri="{19B8F6BF-5375-455C-9EA6-DF929625EA0E}">
        <p15:presenceInfo xmlns:p15="http://schemas.microsoft.com/office/powerpoint/2012/main" userId="32c90685249ec36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DAE6"/>
    <a:srgbClr val="B8114F"/>
    <a:srgbClr val="991546"/>
    <a:srgbClr val="C76161"/>
    <a:srgbClr val="B9655F"/>
    <a:srgbClr val="B12421"/>
    <a:srgbClr val="CA004E"/>
    <a:srgbClr val="9F1649"/>
    <a:srgbClr val="FDB9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2ADA19-C05D-BC07-20AC-D7C211344A13}" v="3" dt="2022-10-17T05:03:06.264"/>
    <p1510:client id="{BBA680D7-810F-F237-6809-8F4304D3958D}" v="75" dt="2022-10-20T09:40:56.56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173" autoAdjust="0"/>
    <p:restoredTop sz="86479" autoAdjust="0"/>
  </p:normalViewPr>
  <p:slideViewPr>
    <p:cSldViewPr snapToGrid="0" snapToObjects="1">
      <p:cViewPr varScale="1">
        <p:scale>
          <a:sx n="63" d="100"/>
          <a:sy n="63" d="100"/>
        </p:scale>
        <p:origin x="1512" y="5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46" d="100"/>
          <a:sy n="46" d="100"/>
        </p:scale>
        <p:origin x="2800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FABC720-70F0-4DA8-9B34-47E327D1E5B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DCA845-B1AB-491D-96D6-75CA4C54CEA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2A8863-DC05-4404-B675-D72481211B2B}" type="datetimeFigureOut">
              <a:rPr lang="en-IN" smtClean="0"/>
              <a:t>13-08-2023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3856A3-E57A-491B-8B44-3063E97203D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6CF31E-B7E3-4D34-88A1-328309CD95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C237D6-0026-44A1-9ACB-1B49D24979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70372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76C710-9289-0047-825B-8D8A7CA55EFA}" type="datetimeFigureOut">
              <a:rPr lang="en-US" smtClean="0"/>
              <a:t>8/13/2023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FD96E4-A350-8F4A-8D8D-46AA29974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872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FD96E4-A350-8F4A-8D8D-46AA29974E1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8000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FECE9-D645-0540-9DA0-AEC7DA1A78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4" y="1137256"/>
            <a:ext cx="8407032" cy="4908082"/>
          </a:xfrm>
        </p:spPr>
        <p:txBody>
          <a:bodyPr/>
          <a:lstStyle>
            <a:lvl1pPr>
              <a:defRPr>
                <a:latin typeface="Georgia" panose="02040502050405020303" pitchFamily="18" charset="0"/>
              </a:defRPr>
            </a:lvl1pPr>
            <a:lvl2pPr>
              <a:defRPr>
                <a:latin typeface="Georgia" panose="02040502050405020303" pitchFamily="18" charset="0"/>
              </a:defRPr>
            </a:lvl2pPr>
            <a:lvl3pPr>
              <a:defRPr>
                <a:latin typeface="Georgia" panose="02040502050405020303" pitchFamily="18" charset="0"/>
              </a:defRPr>
            </a:lvl3pPr>
            <a:lvl4pPr>
              <a:defRPr>
                <a:latin typeface="Georgia" panose="02040502050405020303" pitchFamily="18" charset="0"/>
              </a:defRPr>
            </a:lvl4pPr>
            <a:lvl5pPr>
              <a:defRPr>
                <a:latin typeface="Georgia" panose="02040502050405020303" pitchFamily="18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FB4E98A-97D9-4526-9E90-BA541F5B53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8624" y="348662"/>
            <a:ext cx="8407032" cy="464000"/>
          </a:xfrm>
        </p:spPr>
        <p:txBody>
          <a:bodyPr>
            <a:noAutofit/>
          </a:bodyPr>
          <a:lstStyle>
            <a:lvl1pPr>
              <a:defRPr sz="3200" b="0">
                <a:solidFill>
                  <a:srgbClr val="A4123F"/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 dirty="0"/>
              <a:t>Click Here To Edit Title</a:t>
            </a: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40DA784-0993-4F43-BA98-733CB6486E2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117" y="6369931"/>
            <a:ext cx="9164233" cy="52100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5D41DD4-A5E8-4552-814D-0D80AF0F22E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490361"/>
            <a:ext cx="1336456" cy="314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748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4364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9CB268-4E0A-4A28-8082-76D581048D5E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474AE0-3EDA-40AA-BA5F-3A3DEFA5A680}" type="datetimeFigureOut">
              <a:rPr lang="en-US" smtClean="0"/>
              <a:t>8/13/2023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921367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9CB268-4E0A-4A28-8082-76D581048D5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1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474AE0-3EDA-40AA-BA5F-3A3DEFA5A680}" type="datetimeFigureOut">
              <a:rPr lang="en-US" smtClean="0"/>
              <a:t>8/13/2023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728177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A1E1245-7A09-2AE4-1292-87AD1D1B06F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902AAE4-3E41-25E7-856C-80311ACCD7A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Stroustrup/Programming - Nov'13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43E5A6-A37D-5BAC-91F2-915E3E63B53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177FB04-DA54-4168-AA23-CEB46A38E41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33323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29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938588"/>
            <a:ext cx="8229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FD1092C-0D16-C96B-89D6-7507717EA8C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DAD11ED-074F-21E4-6EE0-4D83598F5B7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Stroustrup/Programming - Nov'13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C2F6441-7409-7572-04FE-938D70396DF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04DEFC4-73F7-4061-9026-A9B6066F057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06435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F68D9A-60AF-D041-8208-94719D7FA881}" type="datetimeFigureOut">
              <a:rPr lang="en-US" smtClean="0"/>
              <a:t>8/13/2023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218248-39AE-B24D-B571-E8695ACF81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303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74" r:id="rId2"/>
    <p:sldLayoutId id="2147483675" r:id="rId3"/>
    <p:sldLayoutId id="2147483677" r:id="rId4"/>
    <p:sldLayoutId id="2147483678" r:id="rId5"/>
    <p:sldLayoutId id="2147483679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boost.org/sgi/stl/table_of_contents.html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DC7025E-4863-6F49-AD01-8A5B65B0890F}"/>
              </a:ext>
            </a:extLst>
          </p:cNvPr>
          <p:cNvSpPr/>
          <p:nvPr/>
        </p:nvSpPr>
        <p:spPr>
          <a:xfrm>
            <a:off x="0" y="0"/>
            <a:ext cx="9176273" cy="6858000"/>
          </a:xfrm>
          <a:prstGeom prst="rect">
            <a:avLst/>
          </a:prstGeom>
          <a:solidFill>
            <a:srgbClr val="B811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 </a:t>
            </a:r>
          </a:p>
        </p:txBody>
      </p:sp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80288CD4-7B52-C244-BAD4-BFF7D9DCE6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1099" y="2667000"/>
            <a:ext cx="3443174" cy="110489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E776D66-1F2F-B348-8DC7-42BD5D86556D}"/>
              </a:ext>
            </a:extLst>
          </p:cNvPr>
          <p:cNvSpPr txBox="1"/>
          <p:nvPr/>
        </p:nvSpPr>
        <p:spPr>
          <a:xfrm>
            <a:off x="4766673" y="2726142"/>
            <a:ext cx="424719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ct val="0"/>
              </a:spcBef>
              <a:buClr>
                <a:srgbClr val="333399"/>
              </a:buClr>
              <a:buSzPct val="100000"/>
              <a:buFont typeface="Arial" charset="0"/>
            </a:pPr>
            <a:r>
              <a:rPr lang="en-US" sz="3200" b="1" dirty="0">
                <a:solidFill>
                  <a:schemeClr val="bg1"/>
                </a:solidFill>
                <a:latin typeface="Georgia" panose="02040502050405020303" pitchFamily="18" charset="0"/>
                <a:ea typeface="+mj-ea"/>
                <a:cs typeface="Times New Roman" panose="02020603050405020304" pitchFamily="18" charset="0"/>
              </a:rPr>
              <a:t>Standard Template Library</a:t>
            </a:r>
            <a:endParaRPr lang="en-IN" sz="3200" b="1" dirty="0">
              <a:solidFill>
                <a:schemeClr val="bg1"/>
              </a:solidFill>
              <a:latin typeface="Georgia" panose="02040502050405020303" pitchFamily="18" charset="0"/>
              <a:ea typeface="+mj-ea"/>
              <a:cs typeface="Times New Roman" panose="02020603050405020304" pitchFamily="18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BA58083-EF1A-427F-9030-DC289843A2BF}"/>
              </a:ext>
            </a:extLst>
          </p:cNvPr>
          <p:cNvCxnSpPr>
            <a:cxnSpLocks/>
          </p:cNvCxnSpPr>
          <p:nvPr/>
        </p:nvCxnSpPr>
        <p:spPr>
          <a:xfrm>
            <a:off x="4766673" y="2401044"/>
            <a:ext cx="0" cy="1636813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807A921-4A34-4052-800D-82EA711F2427}"/>
              </a:ext>
            </a:extLst>
          </p:cNvPr>
          <p:cNvSpPr txBox="1"/>
          <p:nvPr/>
        </p:nvSpPr>
        <p:spPr>
          <a:xfrm>
            <a:off x="2217907" y="4477032"/>
            <a:ext cx="5418303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Georgia" panose="02040502050405020303" pitchFamily="18" charset="0"/>
              </a:rPr>
              <a:t>19CSE201 Advanced Programming</a:t>
            </a:r>
          </a:p>
          <a:p>
            <a:pPr algn="ctr"/>
            <a:endParaRPr lang="en-US" sz="2000" b="1" dirty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5922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3317A3C-FED3-45A8-A926-D9C6228EC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624" y="348662"/>
            <a:ext cx="8559432" cy="464000"/>
          </a:xfrm>
        </p:spPr>
        <p:txBody>
          <a:bodyPr/>
          <a:lstStyle/>
          <a:p>
            <a:r>
              <a:rPr lang="en-US" dirty="0"/>
              <a:t>Introduction to STL</a:t>
            </a:r>
            <a:endParaRPr lang="en-IN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998980F-C17B-40FF-A87B-8A0D1F83DF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3" y="1137256"/>
            <a:ext cx="8407032" cy="4908082"/>
          </a:xfrm>
        </p:spPr>
        <p:txBody>
          <a:bodyPr>
            <a:normAutofit/>
          </a:bodyPr>
          <a:lstStyle/>
          <a:p>
            <a:pPr algn="just"/>
            <a:r>
              <a:rPr lang="en-US" sz="2400" dirty="0">
                <a:solidFill>
                  <a:srgbClr val="000000"/>
                </a:solidFill>
              </a:rPr>
              <a:t>STL is an acronym for Standard Template Library.</a:t>
            </a:r>
          </a:p>
          <a:p>
            <a:pPr algn="just"/>
            <a:r>
              <a:rPr lang="en-US" sz="2400" dirty="0">
                <a:solidFill>
                  <a:srgbClr val="000000"/>
                </a:solidFill>
              </a:rPr>
              <a:t>It is a collection of C++ class templates that provide generic classes and functions. </a:t>
            </a:r>
          </a:p>
          <a:p>
            <a:pPr algn="just"/>
            <a:r>
              <a:rPr lang="en-US" sz="2400" dirty="0">
                <a:solidFill>
                  <a:srgbClr val="000000"/>
                </a:solidFill>
              </a:rPr>
              <a:t>These classes and functions can be used to implement data structures and algorithms.</a:t>
            </a:r>
          </a:p>
          <a:p>
            <a:pPr algn="just"/>
            <a:r>
              <a:rPr lang="en-US" sz="2400" dirty="0">
                <a:solidFill>
                  <a:srgbClr val="000000"/>
                </a:solidFill>
              </a:rPr>
              <a:t>STL is composed of </a:t>
            </a:r>
          </a:p>
          <a:p>
            <a:pPr lvl="1" algn="just"/>
            <a:r>
              <a:rPr lang="en-US" sz="2000" dirty="0">
                <a:solidFill>
                  <a:srgbClr val="000000"/>
                </a:solidFill>
              </a:rPr>
              <a:t>Algorithms</a:t>
            </a:r>
          </a:p>
          <a:p>
            <a:pPr lvl="1" algn="just"/>
            <a:r>
              <a:rPr lang="en-US" sz="2000" dirty="0">
                <a:solidFill>
                  <a:srgbClr val="000000"/>
                </a:solidFill>
              </a:rPr>
              <a:t>Containers</a:t>
            </a:r>
          </a:p>
          <a:p>
            <a:pPr lvl="1" algn="just"/>
            <a:r>
              <a:rPr lang="en-US" sz="2000" dirty="0">
                <a:solidFill>
                  <a:srgbClr val="000000"/>
                </a:solidFill>
              </a:rPr>
              <a:t>Iterators</a:t>
            </a:r>
          </a:p>
          <a:p>
            <a:pPr marL="0" indent="0" algn="just">
              <a:buNone/>
            </a:pP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1C1987D-E655-473B-8643-DE5CFA59F06E}"/>
              </a:ext>
            </a:extLst>
          </p:cNvPr>
          <p:cNvSpPr/>
          <p:nvPr/>
        </p:nvSpPr>
        <p:spPr>
          <a:xfrm>
            <a:off x="4632139" y="3086100"/>
            <a:ext cx="4203516" cy="2875279"/>
          </a:xfrm>
          <a:prstGeom prst="roundRect">
            <a:avLst/>
          </a:prstGeom>
          <a:solidFill>
            <a:srgbClr val="B8114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F82962-CC1F-4D0B-B5C7-86A36EC5336D}"/>
              </a:ext>
            </a:extLst>
          </p:cNvPr>
          <p:cNvSpPr txBox="1"/>
          <p:nvPr/>
        </p:nvSpPr>
        <p:spPr>
          <a:xfrm>
            <a:off x="4958080" y="3550920"/>
            <a:ext cx="670560" cy="375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Georgia" panose="02040502050405020303" pitchFamily="18" charset="0"/>
              </a:rPr>
              <a:t>STL</a:t>
            </a:r>
            <a:endParaRPr lang="en-IN" b="1" dirty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94F2813-EAE4-4E61-A58B-0EB1D8FBFB66}"/>
              </a:ext>
            </a:extLst>
          </p:cNvPr>
          <p:cNvSpPr/>
          <p:nvPr/>
        </p:nvSpPr>
        <p:spPr>
          <a:xfrm>
            <a:off x="4805064" y="4150360"/>
            <a:ext cx="1696720" cy="1041400"/>
          </a:xfrm>
          <a:prstGeom prst="ellipse">
            <a:avLst/>
          </a:prstGeom>
          <a:solidFill>
            <a:srgbClr val="FADA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Algorithm Library</a:t>
            </a:r>
            <a:endParaRPr lang="en-IN" dirty="0">
              <a:solidFill>
                <a:sysClr val="windowText" lastClr="000000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E586CB3-2B8F-47C9-AA0F-A3CD0E949AC9}"/>
              </a:ext>
            </a:extLst>
          </p:cNvPr>
          <p:cNvSpPr/>
          <p:nvPr/>
        </p:nvSpPr>
        <p:spPr>
          <a:xfrm>
            <a:off x="6733897" y="4652754"/>
            <a:ext cx="1696720" cy="1041400"/>
          </a:xfrm>
          <a:prstGeom prst="ellipse">
            <a:avLst/>
          </a:prstGeom>
          <a:solidFill>
            <a:srgbClr val="FADA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Iterator Library</a:t>
            </a:r>
            <a:endParaRPr lang="en-IN" dirty="0">
              <a:solidFill>
                <a:sysClr val="windowText" lastClr="000000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2FA7C46-5EAE-4416-9A09-77C16EC32032}"/>
              </a:ext>
            </a:extLst>
          </p:cNvPr>
          <p:cNvSpPr/>
          <p:nvPr/>
        </p:nvSpPr>
        <p:spPr>
          <a:xfrm>
            <a:off x="6674709" y="3218180"/>
            <a:ext cx="1696720" cy="1041400"/>
          </a:xfrm>
          <a:prstGeom prst="ellipse">
            <a:avLst/>
          </a:prstGeom>
          <a:solidFill>
            <a:srgbClr val="FADA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Container Library</a:t>
            </a:r>
            <a:endParaRPr lang="en-IN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765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1" name="Picture 8" descr="100_0067">
            <a:extLst>
              <a:ext uri="{FF2B5EF4-FFF2-40B4-BE49-F238E27FC236}">
                <a16:creationId xmlns:a16="http://schemas.microsoft.com/office/drawing/2014/main" id="{CB196CAD-C6E3-3D38-7F9F-106079DB890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865" y="257704"/>
            <a:ext cx="2458848" cy="329711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778" name="Rectangle 2">
            <a:extLst>
              <a:ext uri="{FF2B5EF4-FFF2-40B4-BE49-F238E27FC236}">
                <a16:creationId xmlns:a16="http://schemas.microsoft.com/office/drawing/2014/main" id="{66D72FA7-5870-5BAA-B8BB-DA7E63D814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>
                <a:ea typeface="ＭＳ Ｐゴシック" pitchFamily="34" charset="-128"/>
              </a:rPr>
              <a:t>The STL</a:t>
            </a:r>
          </a:p>
        </p:txBody>
      </p:sp>
      <p:sp>
        <p:nvSpPr>
          <p:cNvPr id="75781" name="Rectangle 5">
            <a:extLst>
              <a:ext uri="{FF2B5EF4-FFF2-40B4-BE49-F238E27FC236}">
                <a16:creationId xmlns:a16="http://schemas.microsoft.com/office/drawing/2014/main" id="{C1BB33A5-4578-EE70-CD6D-22D71F6AD935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229518" y="928171"/>
            <a:ext cx="4894244" cy="47244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en-US" sz="1600" dirty="0">
                <a:latin typeface="Georgia"/>
                <a:ea typeface="ＭＳ Ｐゴシック"/>
              </a:rPr>
              <a:t>Designed by Alex Stepanov</a:t>
            </a:r>
          </a:p>
          <a:p>
            <a:pPr>
              <a:defRPr/>
            </a:pPr>
            <a:r>
              <a:rPr lang="en-US" altLang="en-US" sz="1600" dirty="0">
                <a:latin typeface="Georgia"/>
                <a:ea typeface="ＭＳ Ｐゴシック"/>
              </a:rPr>
              <a:t>The most general, most efficient, most  flexible representation of concepts (ideas, algorithms)</a:t>
            </a:r>
            <a:endParaRPr lang="en-US" altLang="en-US" sz="1600" dirty="0">
              <a:latin typeface="Georgia"/>
              <a:ea typeface="ＭＳ Ｐゴシック"/>
              <a:cs typeface="Calibri"/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1600" dirty="0">
                <a:latin typeface="Georgia"/>
                <a:ea typeface="Times New Roman" pitchFamily="18" charset="0"/>
              </a:rPr>
              <a:t>Represent separate concepts separately in code</a:t>
            </a:r>
            <a:endParaRPr lang="en-US" altLang="en-US" sz="1600">
              <a:latin typeface="Georgia"/>
              <a:ea typeface="Times New Roman" pitchFamily="18" charset="0"/>
              <a:cs typeface="Calibri"/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1600" dirty="0">
                <a:latin typeface="Georgia"/>
                <a:ea typeface="Times New Roman" pitchFamily="18" charset="0"/>
              </a:rPr>
              <a:t>Combine concepts freely wherever meaningful</a:t>
            </a:r>
            <a:endParaRPr lang="en-US" altLang="en-US" sz="1600">
              <a:latin typeface="Georgia"/>
              <a:ea typeface="Times New Roman" pitchFamily="18" charset="0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17512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4">
            <a:extLst>
              <a:ext uri="{FF2B5EF4-FFF2-40B4-BE49-F238E27FC236}">
                <a16:creationId xmlns:a16="http://schemas.microsoft.com/office/drawing/2014/main" id="{AF583592-0C02-9AB8-5778-9DA5AC04D1D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eaLnBrk="1" hangingPunct="1">
              <a:defRPr/>
            </a:pPr>
            <a:r>
              <a:rPr lang="en-US" altLang="en-US" dirty="0">
                <a:latin typeface="Georgia"/>
                <a:ea typeface="ＭＳ Ｐゴシック"/>
              </a:rPr>
              <a:t>Algorithms</a:t>
            </a:r>
          </a:p>
          <a:p>
            <a:pPr lvl="1" eaLnBrk="1" hangingPunct="1">
              <a:buFontTx/>
              <a:buNone/>
              <a:defRPr/>
            </a:pPr>
            <a:r>
              <a:rPr lang="en-US" altLang="en-US" dirty="0">
                <a:latin typeface="Georgia"/>
                <a:ea typeface="Times New Roman" pitchFamily="18" charset="0"/>
              </a:rPr>
              <a:t>	sort, find, search, copy, …</a:t>
            </a:r>
          </a:p>
        </p:txBody>
      </p:sp>
      <p:sp>
        <p:nvSpPr>
          <p:cNvPr id="10242" name="Rectangle 2">
            <a:extLst>
              <a:ext uri="{FF2B5EF4-FFF2-40B4-BE49-F238E27FC236}">
                <a16:creationId xmlns:a16="http://schemas.microsoft.com/office/drawing/2014/main" id="{FAE342B5-CF11-AC5C-6AF7-236B544AC4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>
                <a:ea typeface="ＭＳ Ｐゴシック" pitchFamily="34" charset="-128"/>
              </a:rPr>
              <a:t>Basic model</a:t>
            </a:r>
          </a:p>
        </p:txBody>
      </p:sp>
      <p:sp>
        <p:nvSpPr>
          <p:cNvPr id="10245" name="Rectangle 5">
            <a:extLst>
              <a:ext uri="{FF2B5EF4-FFF2-40B4-BE49-F238E27FC236}">
                <a16:creationId xmlns:a16="http://schemas.microsoft.com/office/drawing/2014/main" id="{68839F43-4E7B-17FD-8ACD-E51A88F77E6F}"/>
              </a:ext>
            </a:extLst>
          </p:cNvPr>
          <p:cNvSpPr>
            <a:spLocks noGrp="1" noChangeArrowheads="1"/>
          </p:cNvSpPr>
          <p:nvPr>
            <p:ph sz="half" idx="4294967295"/>
          </p:nvPr>
        </p:nvSpPr>
        <p:spPr>
          <a:xfrm>
            <a:off x="0" y="4648200"/>
            <a:ext cx="8229600" cy="1173163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>
                <a:ea typeface="ＭＳ Ｐゴシック" pitchFamily="34" charset="-128"/>
              </a:rPr>
              <a:t>Containers</a:t>
            </a:r>
          </a:p>
          <a:p>
            <a:pPr lvl="1" eaLnBrk="1" hangingPunct="1">
              <a:buFontTx/>
              <a:buNone/>
              <a:defRPr/>
            </a:pPr>
            <a:r>
              <a:rPr lang="en-US" altLang="en-US">
                <a:ea typeface="Times New Roman" pitchFamily="18" charset="0"/>
              </a:rPr>
              <a:t>	              vector, list, map, unordered_map, …</a:t>
            </a:r>
          </a:p>
        </p:txBody>
      </p:sp>
      <p:sp>
        <p:nvSpPr>
          <p:cNvPr id="18438" name="AutoShape 7">
            <a:extLst>
              <a:ext uri="{FF2B5EF4-FFF2-40B4-BE49-F238E27FC236}">
                <a16:creationId xmlns:a16="http://schemas.microsoft.com/office/drawing/2014/main" id="{79C4672D-66E5-148D-C0CE-6A18BDC04D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2895600"/>
            <a:ext cx="1905000" cy="762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iterators</a:t>
            </a:r>
          </a:p>
        </p:txBody>
      </p:sp>
      <p:sp>
        <p:nvSpPr>
          <p:cNvPr id="18439" name="Line 8">
            <a:extLst>
              <a:ext uri="{FF2B5EF4-FFF2-40B4-BE49-F238E27FC236}">
                <a16:creationId xmlns:a16="http://schemas.microsoft.com/office/drawing/2014/main" id="{1EBC991A-D935-263F-0844-195385BBB645}"/>
              </a:ext>
            </a:extLst>
          </p:cNvPr>
          <p:cNvSpPr>
            <a:spLocks noChangeShapeType="1"/>
          </p:cNvSpPr>
          <p:nvPr/>
        </p:nvSpPr>
        <p:spPr bwMode="auto">
          <a:xfrm>
            <a:off x="1447800" y="2133600"/>
            <a:ext cx="1981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8440" name="Line 9">
            <a:extLst>
              <a:ext uri="{FF2B5EF4-FFF2-40B4-BE49-F238E27FC236}">
                <a16:creationId xmlns:a16="http://schemas.microsoft.com/office/drawing/2014/main" id="{0C0CE671-B5AF-CBC8-CC44-C6E5B50F2E23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0" y="2133600"/>
            <a:ext cx="1447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8441" name="Line 10">
            <a:extLst>
              <a:ext uri="{FF2B5EF4-FFF2-40B4-BE49-F238E27FC236}">
                <a16:creationId xmlns:a16="http://schemas.microsoft.com/office/drawing/2014/main" id="{05FB9C2A-CAFA-DBA3-5B31-785D37B6C26D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2057400"/>
            <a:ext cx="1066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8442" name="Line 11">
            <a:extLst>
              <a:ext uri="{FF2B5EF4-FFF2-40B4-BE49-F238E27FC236}">
                <a16:creationId xmlns:a16="http://schemas.microsoft.com/office/drawing/2014/main" id="{6644E9BE-6C95-3D88-0433-B94D11D489FB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6200" y="2133600"/>
            <a:ext cx="685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0257" name="Rectangle 17">
            <a:extLst>
              <a:ext uri="{FF2B5EF4-FFF2-40B4-BE49-F238E27FC236}">
                <a16:creationId xmlns:a16="http://schemas.microsoft.com/office/drawing/2014/main" id="{BBB03E7D-72CC-7E5D-73DD-203F2675CF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1447800"/>
            <a:ext cx="35814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Char char="•"/>
              <a:defRPr/>
            </a:pPr>
            <a:r>
              <a:rPr lang="en-US" altLang="en-US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Separation of concerns</a:t>
            </a:r>
          </a:p>
          <a:p>
            <a:pPr lvl="1" eaLnBrk="1" hangingPunct="1">
              <a:spcBef>
                <a:spcPct val="20000"/>
              </a:spcBef>
              <a:buFontTx/>
              <a:buChar char="–"/>
              <a:defRPr/>
            </a:pPr>
            <a:r>
              <a:rPr lang="en-US" altLang="en-US" sz="20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Algorithms manipulate data, but don</a:t>
            </a:r>
            <a:r>
              <a:rPr lang="ja-JP" altLang="en-US" sz="20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’</a:t>
            </a:r>
            <a:r>
              <a:rPr lang="en-US" altLang="ja-JP" sz="20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t know about containers</a:t>
            </a:r>
          </a:p>
          <a:p>
            <a:pPr lvl="1" eaLnBrk="1" hangingPunct="1">
              <a:spcBef>
                <a:spcPct val="20000"/>
              </a:spcBef>
              <a:buFontTx/>
              <a:buChar char="–"/>
              <a:defRPr/>
            </a:pPr>
            <a:r>
              <a:rPr lang="en-US" altLang="en-US" sz="20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Containers store data, but don</a:t>
            </a:r>
            <a:r>
              <a:rPr lang="ja-JP" altLang="en-US" sz="20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’</a:t>
            </a:r>
            <a:r>
              <a:rPr lang="en-US" altLang="ja-JP" sz="20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t know about algorithms</a:t>
            </a:r>
          </a:p>
          <a:p>
            <a:pPr lvl="1" eaLnBrk="1" hangingPunct="1">
              <a:spcBef>
                <a:spcPct val="20000"/>
              </a:spcBef>
              <a:buFontTx/>
              <a:buChar char="–"/>
              <a:defRPr/>
            </a:pPr>
            <a:r>
              <a:rPr lang="en-US" altLang="en-US" sz="20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Algorithms and containers interact through iterators</a:t>
            </a:r>
          </a:p>
          <a:p>
            <a:pPr lvl="2" eaLnBrk="1" hangingPunct="1">
              <a:spcBef>
                <a:spcPct val="20000"/>
              </a:spcBef>
              <a:buFontTx/>
              <a:buChar char="•"/>
              <a:defRPr/>
            </a:pPr>
            <a:r>
              <a:rPr lang="en-US" altLang="en-US" sz="20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Each container has its own iterator types</a:t>
            </a:r>
          </a:p>
        </p:txBody>
      </p:sp>
      <p:sp>
        <p:nvSpPr>
          <p:cNvPr id="18444" name="Line 18">
            <a:extLst>
              <a:ext uri="{FF2B5EF4-FFF2-40B4-BE49-F238E27FC236}">
                <a16:creationId xmlns:a16="http://schemas.microsoft.com/office/drawing/2014/main" id="{A8E2E385-3901-F200-D3E2-495F5A11B96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572000" y="3733800"/>
            <a:ext cx="60960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8445" name="Line 19">
            <a:extLst>
              <a:ext uri="{FF2B5EF4-FFF2-40B4-BE49-F238E27FC236}">
                <a16:creationId xmlns:a16="http://schemas.microsoft.com/office/drawing/2014/main" id="{7550080F-66E1-6476-F872-6E41144EA7B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14800" y="3733800"/>
            <a:ext cx="15240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8446" name="Line 20">
            <a:extLst>
              <a:ext uri="{FF2B5EF4-FFF2-40B4-BE49-F238E27FC236}">
                <a16:creationId xmlns:a16="http://schemas.microsoft.com/office/drawing/2014/main" id="{A4876F61-A69F-7C54-541E-7F4B50A6CBE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429000" y="3733800"/>
            <a:ext cx="38100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8447" name="Line 21">
            <a:extLst>
              <a:ext uri="{FF2B5EF4-FFF2-40B4-BE49-F238E27FC236}">
                <a16:creationId xmlns:a16="http://schemas.microsoft.com/office/drawing/2014/main" id="{87A2F2EB-90AF-97C6-86BE-FF3D0248252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14600" y="3657600"/>
            <a:ext cx="83820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51656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>
            <a:extLst>
              <a:ext uri="{FF2B5EF4-FFF2-40B4-BE49-F238E27FC236}">
                <a16:creationId xmlns:a16="http://schemas.microsoft.com/office/drawing/2014/main" id="{4B74E6CE-6FF8-F9DA-EBC5-83FB9E7C9DA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eaLnBrk="1" hangingPunct="1">
              <a:defRPr/>
            </a:pPr>
            <a:r>
              <a:rPr lang="en-US" altLang="en-US" sz="1800" dirty="0">
                <a:latin typeface="Georgia"/>
                <a:ea typeface="ＭＳ Ｐゴシック"/>
              </a:rPr>
              <a:t>An ISO C++ standard framework of about 10 containers and about 60 algorithms connected by iterators</a:t>
            </a:r>
          </a:p>
          <a:p>
            <a:pPr lvl="1" eaLnBrk="1" hangingPunct="1">
              <a:defRPr/>
            </a:pPr>
            <a:r>
              <a:rPr lang="en-US" altLang="en-US" sz="1800" dirty="0">
                <a:latin typeface="Georgia"/>
                <a:ea typeface="Times New Roman" pitchFamily="18" charset="0"/>
              </a:rPr>
              <a:t>Other organizations provide more containers and algorithms in the style of the STL</a:t>
            </a:r>
          </a:p>
          <a:p>
            <a:pPr lvl="2" eaLnBrk="1" hangingPunct="1">
              <a:defRPr/>
            </a:pPr>
            <a:r>
              <a:rPr lang="en-US" altLang="en-US" sz="1800" dirty="0">
                <a:latin typeface="Georgia"/>
                <a:ea typeface="Times New Roman" pitchFamily="18" charset="0"/>
              </a:rPr>
              <a:t>Boost.org, Microsoft, SGI, …</a:t>
            </a:r>
          </a:p>
          <a:p>
            <a:pPr eaLnBrk="1" hangingPunct="1">
              <a:defRPr/>
            </a:pPr>
            <a:r>
              <a:rPr lang="en-US" altLang="en-US" sz="1800" dirty="0">
                <a:latin typeface="Georgia"/>
                <a:ea typeface="ＭＳ Ｐゴシック"/>
              </a:rPr>
              <a:t>Probably the currently best known and most widely used example of generic programming</a:t>
            </a:r>
          </a:p>
        </p:txBody>
      </p:sp>
      <p:sp>
        <p:nvSpPr>
          <p:cNvPr id="18434" name="Rectangle 2">
            <a:extLst>
              <a:ext uri="{FF2B5EF4-FFF2-40B4-BE49-F238E27FC236}">
                <a16:creationId xmlns:a16="http://schemas.microsoft.com/office/drawing/2014/main" id="{33DA74E8-7A34-6D42-AAFD-842C994F98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>
                <a:ea typeface="ＭＳ Ｐゴシック" pitchFamily="34" charset="-128"/>
              </a:rPr>
              <a:t>The STL</a:t>
            </a:r>
          </a:p>
        </p:txBody>
      </p:sp>
    </p:spTree>
    <p:extLst>
      <p:ext uri="{BB962C8B-B14F-4D97-AF65-F5344CB8AC3E}">
        <p14:creationId xmlns:p14="http://schemas.microsoft.com/office/powerpoint/2010/main" val="22707453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F1FAA-0D6B-4D1A-BC44-21ED41734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Containers in STL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5D0D2-5A7A-4984-AD17-FCD19B61BB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400" dirty="0">
                <a:solidFill>
                  <a:srgbClr val="000000"/>
                </a:solidFill>
              </a:rPr>
              <a:t>Container library in STL provide containers that are used to create data structures like arrays, linked list, trees etc.</a:t>
            </a:r>
          </a:p>
          <a:p>
            <a:pPr marL="0" indent="0" algn="just">
              <a:buNone/>
            </a:pPr>
            <a:endParaRPr lang="en-US" sz="2400" dirty="0">
              <a:solidFill>
                <a:srgbClr val="000000"/>
              </a:solidFill>
            </a:endParaRPr>
          </a:p>
          <a:p>
            <a:pPr algn="just"/>
            <a:r>
              <a:rPr lang="en-US" sz="2400" dirty="0">
                <a:solidFill>
                  <a:srgbClr val="000000"/>
                </a:solidFill>
              </a:rPr>
              <a:t>These container are generic, they can hold elements of any data types, for example: vector can be used for creating dynamic arrays of char, integer, float and other types.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2390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DE94C-DE03-4C7E-B1B7-62763AF59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Iterators in STL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4AAF0-4CCA-4296-A598-EAC34603B7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en-US" dirty="0"/>
              <a:t>Iterators in STL are used to point to the containers.</a:t>
            </a:r>
          </a:p>
          <a:p>
            <a:pPr marL="0" indent="0" algn="just">
              <a:buNone/>
            </a:pPr>
            <a:endParaRPr lang="en-US" dirty="0"/>
          </a:p>
          <a:p>
            <a:pPr algn="just"/>
            <a:r>
              <a:rPr lang="en-US" dirty="0"/>
              <a:t>It act as a bridge between containers and algorithms.</a:t>
            </a:r>
          </a:p>
          <a:p>
            <a:pPr marL="0" indent="0" algn="just">
              <a:buNone/>
            </a:pPr>
            <a:endParaRPr lang="en-US" dirty="0"/>
          </a:p>
          <a:p>
            <a:pPr algn="just"/>
            <a:r>
              <a:rPr lang="en-US" dirty="0"/>
              <a:t>For example: sort() algorithm have two parameters, starting iterator and ending iterator.</a:t>
            </a:r>
          </a:p>
          <a:p>
            <a:pPr marL="0" indent="0" algn="just">
              <a:buNone/>
            </a:pPr>
            <a:endParaRPr lang="en-US" dirty="0"/>
          </a:p>
          <a:p>
            <a:pPr algn="just"/>
            <a:r>
              <a:rPr lang="en-US" dirty="0"/>
              <a:t>Now sort() compare the elements pointed by each of these iterators and arrange them in sorted order.</a:t>
            </a: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783120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3BA04-32DD-452E-96FA-167A8D276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STL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F53FB7-82C6-47D4-9E6D-AD02309BF3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b="0" i="0" dirty="0">
                <a:solidFill>
                  <a:srgbClr val="212529"/>
                </a:solidFill>
                <a:effectLst/>
              </a:rPr>
              <a:t>STL provides numerous containers and algorithms which are very useful in programming, for example one can very easily define a linked list in a single statement by using list container of container library in STL , saving your time and effort.</a:t>
            </a:r>
          </a:p>
          <a:p>
            <a:pPr marL="0" indent="0" algn="just">
              <a:buNone/>
            </a:pPr>
            <a:endParaRPr lang="en-US" b="0" i="0" dirty="0">
              <a:solidFill>
                <a:srgbClr val="212529"/>
              </a:solidFill>
              <a:effectLst/>
            </a:endParaRPr>
          </a:p>
          <a:p>
            <a:pPr algn="just"/>
            <a:r>
              <a:rPr lang="en-US" b="0" i="0" dirty="0">
                <a:solidFill>
                  <a:srgbClr val="212529"/>
                </a:solidFill>
                <a:effectLst/>
              </a:rPr>
              <a:t>STL is a generic library so that a same container or algorithm can be operated on any data types. No need to define the same algorithm for different type of elements. </a:t>
            </a:r>
          </a:p>
        </p:txBody>
      </p:sp>
    </p:spTree>
    <p:extLst>
      <p:ext uri="{BB962C8B-B14F-4D97-AF65-F5344CB8AC3E}">
        <p14:creationId xmlns:p14="http://schemas.microsoft.com/office/powerpoint/2010/main" val="12815714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1" name="Rectangle 3">
            <a:extLst>
              <a:ext uri="{FF2B5EF4-FFF2-40B4-BE49-F238E27FC236}">
                <a16:creationId xmlns:a16="http://schemas.microsoft.com/office/drawing/2014/main" id="{862F5832-1039-8FCE-626C-1F53C130033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en-US" sz="2400" dirty="0">
                <a:latin typeface="Georgia"/>
                <a:ea typeface="ＭＳ Ｐゴシック"/>
              </a:rPr>
              <a:t>If you know the basic concepts and a few examples you can use the rest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z="2400" dirty="0">
                <a:latin typeface="Georgia"/>
                <a:ea typeface="ＭＳ Ｐゴシック"/>
              </a:rPr>
              <a:t>Documentation</a:t>
            </a:r>
            <a:endParaRPr lang="en-US" altLang="en-US" sz="2400" dirty="0">
              <a:latin typeface="Georgia"/>
              <a:ea typeface="ＭＳ Ｐゴシック"/>
              <a:cs typeface="Calibri"/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dirty="0">
                <a:latin typeface="Georgia"/>
                <a:ea typeface="Times New Roman" pitchFamily="18" charset="0"/>
              </a:rPr>
              <a:t>SGI</a:t>
            </a:r>
            <a:endParaRPr lang="en-US" altLang="en-US">
              <a:latin typeface="Georgia"/>
              <a:ea typeface="Times New Roman" pitchFamily="18" charset="0"/>
              <a:cs typeface="Calibri"/>
            </a:endParaRPr>
          </a:p>
          <a:p>
            <a:pPr lvl="2">
              <a:defRPr/>
            </a:pPr>
            <a:r>
              <a:rPr lang="en-US" sz="2400" dirty="0">
                <a:latin typeface="Georgia"/>
                <a:ea typeface="Times New Roman" pitchFamily="18" charset="0"/>
                <a:hlinkClick r:id="rId2"/>
              </a:rPr>
              <a:t>https://www.boost.org/sgi/stl/table_of_contents.html</a:t>
            </a:r>
            <a:r>
              <a:rPr lang="en-US" sz="2400" dirty="0">
                <a:latin typeface="Georgia"/>
                <a:ea typeface="Times New Roman" pitchFamily="18" charset="0"/>
              </a:rPr>
              <a:t> </a:t>
            </a:r>
            <a:r>
              <a:rPr lang="en-US" altLang="en-US" sz="2400" dirty="0">
                <a:latin typeface="Georgia"/>
                <a:ea typeface="Times New Roman" pitchFamily="18" charset="0"/>
              </a:rPr>
              <a:t>(recommended because of clarity)</a:t>
            </a:r>
            <a:endParaRPr lang="en-US" altLang="en-US" sz="2400" dirty="0">
              <a:latin typeface="Georgia"/>
              <a:ea typeface="Times New Roman" pitchFamily="18" charset="0"/>
              <a:cs typeface="Calibri"/>
            </a:endParaRPr>
          </a:p>
          <a:p>
            <a:pPr lvl="1" eaLnBrk="1" hangingPunct="1">
              <a:lnSpc>
                <a:spcPct val="90000"/>
              </a:lnSpc>
              <a:defRPr/>
            </a:pPr>
            <a:endParaRPr lang="en-US" altLang="en-US" sz="2400" dirty="0">
              <a:ea typeface="ＭＳ Ｐゴシック"/>
              <a:cs typeface="Calibri"/>
            </a:endParaRPr>
          </a:p>
        </p:txBody>
      </p:sp>
      <p:sp>
        <p:nvSpPr>
          <p:cNvPr id="99330" name="Rectangle 2">
            <a:extLst>
              <a:ext uri="{FF2B5EF4-FFF2-40B4-BE49-F238E27FC236}">
                <a16:creationId xmlns:a16="http://schemas.microsoft.com/office/drawing/2014/main" id="{001861F1-EDB4-6240-6FA1-41FB8FCA0A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>
                <a:ea typeface="ＭＳ Ｐゴシック" pitchFamily="34" charset="-128"/>
              </a:rPr>
              <a:t>The STL</a:t>
            </a:r>
          </a:p>
        </p:txBody>
      </p:sp>
    </p:spTree>
    <p:extLst>
      <p:ext uri="{BB962C8B-B14F-4D97-AF65-F5344CB8AC3E}">
        <p14:creationId xmlns:p14="http://schemas.microsoft.com/office/powerpoint/2010/main" val="926780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6183</TotalTime>
  <Words>356</Words>
  <Application>Microsoft Office PowerPoint</Application>
  <PresentationFormat>On-screen Show (4:3)</PresentationFormat>
  <Paragraphs>41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Introduction to STL</vt:lpstr>
      <vt:lpstr>The STL</vt:lpstr>
      <vt:lpstr>Basic model</vt:lpstr>
      <vt:lpstr>The STL</vt:lpstr>
      <vt:lpstr>Containers in STL</vt:lpstr>
      <vt:lpstr>Iterators in STL</vt:lpstr>
      <vt:lpstr>Advantages of STL</vt:lpstr>
      <vt:lpstr>The STL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Raghu Raman (Amrita Vishwa Vidyapeetham)</dc:creator>
  <cp:lastModifiedBy>RANJITH KUNCHEERATHODI</cp:lastModifiedBy>
  <cp:revision>436</cp:revision>
  <dcterms:created xsi:type="dcterms:W3CDTF">2020-07-16T02:17:40Z</dcterms:created>
  <dcterms:modified xsi:type="dcterms:W3CDTF">2023-08-13T07:34:25Z</dcterms:modified>
</cp:coreProperties>
</file>