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1"/>
  </p:notesMasterIdLst>
  <p:handoutMasterIdLst>
    <p:handoutMasterId r:id="rId22"/>
  </p:handoutMasterIdLst>
  <p:sldIdLst>
    <p:sldId id="261" r:id="rId2"/>
    <p:sldId id="300" r:id="rId3"/>
    <p:sldId id="301" r:id="rId4"/>
    <p:sldId id="298" r:id="rId5"/>
    <p:sldId id="302" r:id="rId6"/>
    <p:sldId id="303" r:id="rId7"/>
    <p:sldId id="310" r:id="rId8"/>
    <p:sldId id="315" r:id="rId9"/>
    <p:sldId id="311" r:id="rId10"/>
    <p:sldId id="316" r:id="rId11"/>
    <p:sldId id="312" r:id="rId12"/>
    <p:sldId id="317" r:id="rId13"/>
    <p:sldId id="313" r:id="rId14"/>
    <p:sldId id="314" r:id="rId15"/>
    <p:sldId id="318" r:id="rId16"/>
    <p:sldId id="304" r:id="rId17"/>
    <p:sldId id="305" r:id="rId18"/>
    <p:sldId id="309" r:id="rId19"/>
    <p:sldId id="29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NCHEERATHODI" initials="RK" lastIdx="1" clrIdx="0">
    <p:extLst>
      <p:ext uri="{19B8F6BF-5375-455C-9EA6-DF929625EA0E}">
        <p15:presenceInfo xmlns:p15="http://schemas.microsoft.com/office/powerpoint/2012/main" userId="32c90685249ec3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4F"/>
    <a:srgbClr val="FADAE6"/>
    <a:srgbClr val="991546"/>
    <a:srgbClr val="C76161"/>
    <a:srgbClr val="B9655F"/>
    <a:srgbClr val="B12421"/>
    <a:srgbClr val="CA004E"/>
    <a:srgbClr val="9F1649"/>
    <a:srgbClr val="FDB9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E8D3D9-80B9-CE4E-27F4-BE001CF546BA}" v="2" dt="2021-10-11T04:23:23.380"/>
    <p1510:client id="{94561A6F-A2E2-5BF6-E089-BC26DADCA40A}" v="14" dt="2022-11-10T04:18:52.895"/>
    <p1510:client id="{F0B0D6E9-2BAC-56E9-97D7-4D5F917689F5}" v="7" dt="2022-11-08T06:12:53.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86479" autoAdjust="0"/>
  </p:normalViewPr>
  <p:slideViewPr>
    <p:cSldViewPr snapToGrid="0" snapToObjects="1">
      <p:cViewPr varScale="1">
        <p:scale>
          <a:sx n="110" d="100"/>
          <a:sy n="110" d="100"/>
        </p:scale>
        <p:origin x="1764" y="108"/>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46" d="100"/>
          <a:sy n="46" d="100"/>
        </p:scale>
        <p:origin x="280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ABC720-70F0-4DA8-9B34-47E327D1E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9DCA845-B1AB-491D-96D6-75CA4C54CE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A8863-DC05-4404-B675-D72481211B2B}" type="datetimeFigureOut">
              <a:rPr lang="en-IN" smtClean="0"/>
              <a:t>13-08-2023</a:t>
            </a:fld>
            <a:endParaRPr lang="en-IN"/>
          </a:p>
        </p:txBody>
      </p:sp>
      <p:sp>
        <p:nvSpPr>
          <p:cNvPr id="4" name="Footer Placeholder 3">
            <a:extLst>
              <a:ext uri="{FF2B5EF4-FFF2-40B4-BE49-F238E27FC236}">
                <a16:creationId xmlns:a16="http://schemas.microsoft.com/office/drawing/2014/main" id="{D93856A3-E57A-491B-8B44-3063E97203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66CF31E-B7E3-4D34-88A1-328309CD95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C237D6-0026-44A1-9ACB-1B49D24979DE}" type="slidenum">
              <a:rPr lang="en-IN" smtClean="0"/>
              <a:t>‹#›</a:t>
            </a:fld>
            <a:endParaRPr lang="en-IN"/>
          </a:p>
        </p:txBody>
      </p:sp>
    </p:spTree>
    <p:extLst>
      <p:ext uri="{BB962C8B-B14F-4D97-AF65-F5344CB8AC3E}">
        <p14:creationId xmlns:p14="http://schemas.microsoft.com/office/powerpoint/2010/main" val="2567037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6C710-9289-0047-825B-8D8A7CA55EFA}" type="datetimeFigureOut">
              <a:rPr lang="en-US" smtClean="0"/>
              <a:t>8/13/2023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D96E4-A350-8F4A-8D8D-46AA29974E15}" type="slidenum">
              <a:rPr lang="en-US" smtClean="0"/>
              <a:t>‹#›</a:t>
            </a:fld>
            <a:endParaRPr lang="en-US"/>
          </a:p>
        </p:txBody>
      </p:sp>
    </p:spTree>
    <p:extLst>
      <p:ext uri="{BB962C8B-B14F-4D97-AF65-F5344CB8AC3E}">
        <p14:creationId xmlns:p14="http://schemas.microsoft.com/office/powerpoint/2010/main" val="40218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428624" y="1137256"/>
            <a:ext cx="8407032"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428624" y="348662"/>
            <a:ext cx="8407032"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7" y="6369931"/>
            <a:ext cx="9164233"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94600" y="6490361"/>
            <a:ext cx="1336456" cy="31484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6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6"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8/13/2023</a:t>
            </a:fld>
            <a:endParaRPr lang="en-US"/>
          </a:p>
        </p:txBody>
      </p:sp>
    </p:spTree>
    <p:extLst>
      <p:ext uri="{BB962C8B-B14F-4D97-AF65-F5344CB8AC3E}">
        <p14:creationId xmlns:p14="http://schemas.microsoft.com/office/powerpoint/2010/main" val="19009213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7"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8/13/2023</a:t>
            </a:fld>
            <a:endParaRPr lang="en-US"/>
          </a:p>
        </p:txBody>
      </p:sp>
    </p:spTree>
    <p:extLst>
      <p:ext uri="{BB962C8B-B14F-4D97-AF65-F5344CB8AC3E}">
        <p14:creationId xmlns:p14="http://schemas.microsoft.com/office/powerpoint/2010/main" val="37447281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8/13/2023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1699303835"/>
      </p:ext>
    </p:extLst>
  </p:cSld>
  <p:clrMap bg1="lt1" tx1="dk1" bg2="lt2" tx2="dk2" accent1="accent1" accent2="accent2" accent3="accent3" accent4="accent4" accent5="accent5" accent6="accent6" hlink="hlink" folHlink="folHlink"/>
  <p:sldLayoutIdLst>
    <p:sldLayoutId id="2147483650" r:id="rId1"/>
    <p:sldLayoutId id="2147483674" r:id="rId2"/>
    <p:sldLayoutId id="2147483675" r:id="rId3"/>
    <p:sldLayoutId id="214748367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161099" y="2667000"/>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4766673" y="2927061"/>
            <a:ext cx="4247199" cy="954107"/>
          </a:xfrm>
          <a:prstGeom prst="rect">
            <a:avLst/>
          </a:prstGeom>
          <a:noFill/>
        </p:spPr>
        <p:txBody>
          <a:bodyPr wrap="square" rtlCol="0">
            <a:spAutoFit/>
          </a:bodyPr>
          <a:lstStyle/>
          <a:p>
            <a:pPr algn="ctr">
              <a:spcBef>
                <a:spcPct val="0"/>
              </a:spcBef>
              <a:buClr>
                <a:srgbClr val="333399"/>
              </a:buClr>
              <a:buSzPct val="100000"/>
              <a:buFont typeface="Arial" charset="0"/>
            </a:pPr>
            <a:r>
              <a:rPr lang="en-US" sz="2800" b="1" dirty="0">
                <a:solidFill>
                  <a:schemeClr val="bg1"/>
                </a:solidFill>
                <a:latin typeface="Georgia" panose="02040502050405020303" pitchFamily="18" charset="0"/>
                <a:ea typeface="+mj-ea"/>
                <a:cs typeface="Times New Roman" panose="02020603050405020304" pitchFamily="18" charset="0"/>
              </a:rPr>
              <a:t>The Importance of Knowing Algorithms</a:t>
            </a:r>
            <a:endParaRPr lang="en-IN" sz="2800" b="1" dirty="0">
              <a:solidFill>
                <a:schemeClr val="bg1"/>
              </a:solidFill>
              <a:latin typeface="Georgia" panose="02040502050405020303"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4766673" y="2401044"/>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217907" y="4477032"/>
            <a:ext cx="5418303" cy="70788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19CSE201 Advanced Programming</a:t>
            </a:r>
          </a:p>
          <a:p>
            <a:pPr algn="ctr"/>
            <a:r>
              <a:rPr lang="en-US" sz="2000" b="1" dirty="0">
                <a:solidFill>
                  <a:schemeClr val="bg1"/>
                </a:solidFill>
                <a:latin typeface="Georgia" panose="02040502050405020303" pitchFamily="18" charset="0"/>
              </a:rPr>
              <a:t>Lecture 11</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9891-F981-4DDE-88CC-B1094FA9351B}"/>
              </a:ext>
            </a:extLst>
          </p:cNvPr>
          <p:cNvSpPr>
            <a:spLocks noGrp="1"/>
          </p:cNvSpPr>
          <p:nvPr>
            <p:ph type="title"/>
          </p:nvPr>
        </p:nvSpPr>
        <p:spPr/>
        <p:txBody>
          <a:bodyPr/>
          <a:lstStyle/>
          <a:p>
            <a:r>
              <a:rPr lang="en-US" dirty="0"/>
              <a:t>Greedy Algorithm Contd.</a:t>
            </a:r>
            <a:endParaRPr lang="en-IN" dirty="0"/>
          </a:p>
        </p:txBody>
      </p:sp>
      <p:pic>
        <p:nvPicPr>
          <p:cNvPr id="5" name="Content Placeholder 4" descr="Diagram&#10;&#10;Description automatically generated">
            <a:extLst>
              <a:ext uri="{FF2B5EF4-FFF2-40B4-BE49-F238E27FC236}">
                <a16:creationId xmlns:a16="http://schemas.microsoft.com/office/drawing/2014/main" id="{C437D2A3-62E8-4311-A0DD-E35457CC85B8}"/>
              </a:ext>
            </a:extLst>
          </p:cNvPr>
          <p:cNvPicPr>
            <a:picLocks noGrp="1" noChangeAspect="1"/>
          </p:cNvPicPr>
          <p:nvPr>
            <p:ph idx="1"/>
          </p:nvPr>
        </p:nvPicPr>
        <p:blipFill>
          <a:blip r:embed="rId2"/>
          <a:stretch>
            <a:fillRect/>
          </a:stretch>
        </p:blipFill>
        <p:spPr>
          <a:xfrm>
            <a:off x="2576558" y="1773168"/>
            <a:ext cx="3301728" cy="2647405"/>
          </a:xfrm>
        </p:spPr>
      </p:pic>
      <p:sp>
        <p:nvSpPr>
          <p:cNvPr id="7" name="TextBox 6">
            <a:extLst>
              <a:ext uri="{FF2B5EF4-FFF2-40B4-BE49-F238E27FC236}">
                <a16:creationId xmlns:a16="http://schemas.microsoft.com/office/drawing/2014/main" id="{7EF032A3-B251-42A8-88DD-98406BB1B95C}"/>
              </a:ext>
            </a:extLst>
          </p:cNvPr>
          <p:cNvSpPr txBox="1"/>
          <p:nvPr/>
        </p:nvSpPr>
        <p:spPr>
          <a:xfrm>
            <a:off x="653143" y="1126837"/>
            <a:ext cx="7628708" cy="646331"/>
          </a:xfrm>
          <a:prstGeom prst="rect">
            <a:avLst/>
          </a:prstGeom>
          <a:noFill/>
        </p:spPr>
        <p:txBody>
          <a:bodyPr wrap="square">
            <a:spAutoFit/>
          </a:bodyPr>
          <a:lstStyle/>
          <a:p>
            <a:r>
              <a:rPr lang="en-US" dirty="0">
                <a:latin typeface="Georgia" panose="02040502050405020303" pitchFamily="18" charset="0"/>
              </a:rPr>
              <a:t>Greedy algorithm in animation below aims to locate the path with the largest sum.</a:t>
            </a:r>
            <a:endParaRPr lang="en-IN" dirty="0">
              <a:latin typeface="Georgia" panose="02040502050405020303" pitchFamily="18" charset="0"/>
            </a:endParaRPr>
          </a:p>
        </p:txBody>
      </p:sp>
      <p:sp>
        <p:nvSpPr>
          <p:cNvPr id="9" name="TextBox 8">
            <a:extLst>
              <a:ext uri="{FF2B5EF4-FFF2-40B4-BE49-F238E27FC236}">
                <a16:creationId xmlns:a16="http://schemas.microsoft.com/office/drawing/2014/main" id="{1FC08742-9C56-499C-A7FB-1E50469B1E67}"/>
              </a:ext>
            </a:extLst>
          </p:cNvPr>
          <p:cNvSpPr txBox="1"/>
          <p:nvPr/>
        </p:nvSpPr>
        <p:spPr>
          <a:xfrm>
            <a:off x="724583" y="4702628"/>
            <a:ext cx="7914320" cy="1200329"/>
          </a:xfrm>
          <a:prstGeom prst="rect">
            <a:avLst/>
          </a:prstGeom>
          <a:noFill/>
        </p:spPr>
        <p:txBody>
          <a:bodyPr wrap="square">
            <a:spAutoFit/>
          </a:bodyPr>
          <a:lstStyle/>
          <a:p>
            <a:pPr algn="just"/>
            <a:r>
              <a:rPr lang="en-US" dirty="0">
                <a:latin typeface="Georgia" panose="02040502050405020303" pitchFamily="18" charset="0"/>
              </a:rPr>
              <a:t>With a goal of reaching the largest sum, at each step, the greedy algorithm will choose what appears to be the optimal immediate choice, so it will choose 12 instead of 3 at the second step and will not reach the best solution, which contains 99.</a:t>
            </a:r>
            <a:endParaRPr lang="en-IN" dirty="0">
              <a:latin typeface="Georgia" panose="02040502050405020303" pitchFamily="18" charset="0"/>
            </a:endParaRPr>
          </a:p>
        </p:txBody>
      </p:sp>
    </p:spTree>
    <p:extLst>
      <p:ext uri="{BB962C8B-B14F-4D97-AF65-F5344CB8AC3E}">
        <p14:creationId xmlns:p14="http://schemas.microsoft.com/office/powerpoint/2010/main" val="105843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4FAD0-E648-40E9-A988-FA3DA1DC7A6D}"/>
              </a:ext>
            </a:extLst>
          </p:cNvPr>
          <p:cNvSpPr>
            <a:spLocks noGrp="1"/>
          </p:cNvSpPr>
          <p:nvPr>
            <p:ph idx="1"/>
          </p:nvPr>
        </p:nvSpPr>
        <p:spPr/>
        <p:txBody>
          <a:bodyPr/>
          <a:lstStyle/>
          <a:p>
            <a:pPr algn="just">
              <a:lnSpc>
                <a:spcPct val="150000"/>
              </a:lnSpc>
              <a:defRPr/>
            </a:pPr>
            <a:r>
              <a:rPr lang="en-IN" sz="2000" dirty="0"/>
              <a:t>Dynamic Programming is a bottom-up approach we solve all possible small problems and then combine them to obtain solutions for bigger problems.</a:t>
            </a:r>
          </a:p>
          <a:p>
            <a:pPr lvl="2" algn="just">
              <a:lnSpc>
                <a:spcPct val="150000"/>
              </a:lnSpc>
              <a:defRPr/>
            </a:pPr>
            <a:r>
              <a:rPr lang="en-IN" dirty="0"/>
              <a:t>Dynamic Programming is frequently related to Optimization Problems.</a:t>
            </a:r>
          </a:p>
          <a:p>
            <a:pPr lvl="2" algn="just">
              <a:lnSpc>
                <a:spcPct val="150000"/>
              </a:lnSpc>
              <a:defRPr/>
            </a:pPr>
            <a:r>
              <a:rPr lang="en-US" b="0" i="0" dirty="0">
                <a:solidFill>
                  <a:srgbClr val="383838"/>
                </a:solidFill>
                <a:effectLst/>
                <a:latin typeface="Georgia" panose="02040502050405020303" pitchFamily="18" charset="0"/>
              </a:rPr>
              <a:t>Dynamic Programming is a good methodology for optimization problems that seek the maximal or minimal solution with restrictions as it searches through all possible sub-problems and never recomputes the conclusion to any sub-problem.</a:t>
            </a:r>
            <a:endParaRPr lang="en-IN" dirty="0"/>
          </a:p>
          <a:p>
            <a:pPr>
              <a:defRPr/>
            </a:pPr>
            <a:endParaRPr lang="en-IN" dirty="0"/>
          </a:p>
        </p:txBody>
      </p:sp>
      <p:sp>
        <p:nvSpPr>
          <p:cNvPr id="2" name="Title 1">
            <a:extLst>
              <a:ext uri="{FF2B5EF4-FFF2-40B4-BE49-F238E27FC236}">
                <a16:creationId xmlns:a16="http://schemas.microsoft.com/office/drawing/2014/main" id="{2203AC70-913D-489D-A889-96B934D2DCB5}"/>
              </a:ext>
            </a:extLst>
          </p:cNvPr>
          <p:cNvSpPr>
            <a:spLocks noGrp="1"/>
          </p:cNvSpPr>
          <p:nvPr>
            <p:ph type="title"/>
          </p:nvPr>
        </p:nvSpPr>
        <p:spPr/>
        <p:txBody>
          <a:bodyPr/>
          <a:lstStyle/>
          <a:p>
            <a:r>
              <a:rPr lang="en-IN" dirty="0"/>
              <a:t>Dynamic Programming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68F9-C3E3-4D79-9909-F7CA445255F7}"/>
              </a:ext>
            </a:extLst>
          </p:cNvPr>
          <p:cNvSpPr>
            <a:spLocks noGrp="1"/>
          </p:cNvSpPr>
          <p:nvPr>
            <p:ph type="title"/>
          </p:nvPr>
        </p:nvSpPr>
        <p:spPr/>
        <p:txBody>
          <a:bodyPr/>
          <a:lstStyle/>
          <a:p>
            <a:r>
              <a:rPr lang="en-US" dirty="0"/>
              <a:t>Dynamic Programming Contd.</a:t>
            </a:r>
            <a:endParaRPr lang="en-IN" dirty="0"/>
          </a:p>
        </p:txBody>
      </p:sp>
      <p:sp>
        <p:nvSpPr>
          <p:cNvPr id="3" name="Content Placeholder 2">
            <a:extLst>
              <a:ext uri="{FF2B5EF4-FFF2-40B4-BE49-F238E27FC236}">
                <a16:creationId xmlns:a16="http://schemas.microsoft.com/office/drawing/2014/main" id="{F2A6CEE5-AE24-404D-AD33-4FCDFE83200E}"/>
              </a:ext>
            </a:extLst>
          </p:cNvPr>
          <p:cNvSpPr>
            <a:spLocks noGrp="1"/>
          </p:cNvSpPr>
          <p:nvPr>
            <p:ph idx="1"/>
          </p:nvPr>
        </p:nvSpPr>
        <p:spPr/>
        <p:txBody>
          <a:bodyPr>
            <a:normAutofit/>
          </a:bodyPr>
          <a:lstStyle/>
          <a:p>
            <a:pPr algn="just"/>
            <a:r>
              <a:rPr lang="en-US" sz="1800" b="0" i="0" dirty="0">
                <a:solidFill>
                  <a:srgbClr val="383838"/>
                </a:solidFill>
                <a:effectLst/>
                <a:latin typeface="Georgia" panose="02040502050405020303" pitchFamily="18" charset="0"/>
              </a:rPr>
              <a:t>It’s an algorithmic strategy for breaking down an optimization problem into smaller sub-problems and leveraging the fact that the best solution for the overall problem is defined by the best solution for its sub-problems.</a:t>
            </a:r>
          </a:p>
          <a:p>
            <a:pPr algn="just"/>
            <a:endParaRPr lang="en-US" sz="1800" b="0" i="0" dirty="0">
              <a:solidFill>
                <a:srgbClr val="383838"/>
              </a:solidFill>
              <a:effectLst/>
              <a:latin typeface="Georgia" panose="02040502050405020303" pitchFamily="18" charset="0"/>
            </a:endParaRPr>
          </a:p>
          <a:p>
            <a:pPr lvl="1" algn="just"/>
            <a:r>
              <a:rPr lang="en-US" sz="1400" b="0" i="0" dirty="0">
                <a:solidFill>
                  <a:srgbClr val="383838"/>
                </a:solidFill>
                <a:effectLst/>
                <a:latin typeface="Georgia" panose="02040502050405020303" pitchFamily="18" charset="0"/>
              </a:rPr>
              <a:t>For example, in case of Fibonacci Series in which each number is the sum of the two preceding numbers. Suppose the first two numbers of the series are 0, 1. If it is asked to find the nth number of the series, we can do that as follows:</a:t>
            </a:r>
            <a:endParaRPr lang="en-IN" sz="2800" dirty="0"/>
          </a:p>
        </p:txBody>
      </p:sp>
      <p:pic>
        <p:nvPicPr>
          <p:cNvPr id="4" name="Picture 3">
            <a:extLst>
              <a:ext uri="{FF2B5EF4-FFF2-40B4-BE49-F238E27FC236}">
                <a16:creationId xmlns:a16="http://schemas.microsoft.com/office/drawing/2014/main" id="{94D0BD7D-6925-4BF2-9A6E-0629F769A1B4}"/>
              </a:ext>
            </a:extLst>
          </p:cNvPr>
          <p:cNvPicPr>
            <a:picLocks noChangeAspect="1"/>
          </p:cNvPicPr>
          <p:nvPr/>
        </p:nvPicPr>
        <p:blipFill>
          <a:blip r:embed="rId2"/>
          <a:stretch>
            <a:fillRect/>
          </a:stretch>
        </p:blipFill>
        <p:spPr>
          <a:xfrm>
            <a:off x="884329" y="3306536"/>
            <a:ext cx="1937249" cy="800100"/>
          </a:xfrm>
          <a:prstGeom prst="rect">
            <a:avLst/>
          </a:prstGeom>
        </p:spPr>
      </p:pic>
      <p:pic>
        <p:nvPicPr>
          <p:cNvPr id="5" name="Picture 4">
            <a:extLst>
              <a:ext uri="{FF2B5EF4-FFF2-40B4-BE49-F238E27FC236}">
                <a16:creationId xmlns:a16="http://schemas.microsoft.com/office/drawing/2014/main" id="{A820A357-7E46-46DE-9E2D-F3BB325CC891}"/>
              </a:ext>
            </a:extLst>
          </p:cNvPr>
          <p:cNvPicPr>
            <a:picLocks noChangeAspect="1"/>
          </p:cNvPicPr>
          <p:nvPr/>
        </p:nvPicPr>
        <p:blipFill>
          <a:blip r:embed="rId3"/>
          <a:stretch>
            <a:fillRect/>
          </a:stretch>
        </p:blipFill>
        <p:spPr>
          <a:xfrm>
            <a:off x="3648891" y="3042018"/>
            <a:ext cx="5186765" cy="3003320"/>
          </a:xfrm>
          <a:prstGeom prst="rect">
            <a:avLst/>
          </a:prstGeom>
        </p:spPr>
      </p:pic>
    </p:spTree>
    <p:extLst>
      <p:ext uri="{BB962C8B-B14F-4D97-AF65-F5344CB8AC3E}">
        <p14:creationId xmlns:p14="http://schemas.microsoft.com/office/powerpoint/2010/main" val="3027311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a:extLst>
              <a:ext uri="{FF2B5EF4-FFF2-40B4-BE49-F238E27FC236}">
                <a16:creationId xmlns:a16="http://schemas.microsoft.com/office/drawing/2014/main" id="{5916FC01-E418-44EF-9801-BC31EE0DEF29}"/>
              </a:ext>
            </a:extLst>
          </p:cNvPr>
          <p:cNvSpPr>
            <a:spLocks noGrp="1" noChangeArrowheads="1"/>
          </p:cNvSpPr>
          <p:nvPr>
            <p:ph idx="1"/>
          </p:nvPr>
        </p:nvSpPr>
        <p:spPr>
          <a:xfrm>
            <a:off x="428624" y="1137256"/>
            <a:ext cx="5005525" cy="4908082"/>
          </a:xfrm>
        </p:spPr>
        <p:txBody>
          <a:bodyPr>
            <a:normAutofit lnSpcReduction="10000"/>
          </a:bodyPr>
          <a:lstStyle/>
          <a:p>
            <a:pPr algn="just"/>
            <a:r>
              <a:rPr lang="en-US" sz="1800" b="0" i="0" dirty="0">
                <a:solidFill>
                  <a:srgbClr val="383838"/>
                </a:solidFill>
                <a:effectLst/>
                <a:latin typeface="Georgia" panose="02040502050405020303" pitchFamily="18" charset="0"/>
              </a:rPr>
              <a:t>Randomized Algorithm refers to an algorithm that uses random numbers to determine what to do next at any point in its logic. </a:t>
            </a:r>
          </a:p>
          <a:p>
            <a:pPr algn="just"/>
            <a:r>
              <a:rPr lang="en-US" sz="1800" b="0" i="0" dirty="0">
                <a:solidFill>
                  <a:srgbClr val="383838"/>
                </a:solidFill>
                <a:effectLst/>
                <a:latin typeface="Georgia" panose="02040502050405020303" pitchFamily="18" charset="0"/>
              </a:rPr>
              <a:t>In a standard algorithm, it is usually used to reduce either the running time, or time complexity, or the memory used, or space complexity. </a:t>
            </a:r>
          </a:p>
          <a:p>
            <a:pPr algn="just"/>
            <a:r>
              <a:rPr lang="en-US" sz="1800" b="0" i="0" dirty="0">
                <a:solidFill>
                  <a:srgbClr val="383838"/>
                </a:solidFill>
                <a:effectLst/>
                <a:latin typeface="Georgia" panose="02040502050405020303" pitchFamily="18" charset="0"/>
              </a:rPr>
              <a:t>The algorithm works by creating a random number, r, from a set of numbers and making decisions based on its value. </a:t>
            </a:r>
          </a:p>
          <a:p>
            <a:pPr algn="just"/>
            <a:r>
              <a:rPr lang="en-US" sz="1800" b="0" i="0" dirty="0">
                <a:solidFill>
                  <a:srgbClr val="383838"/>
                </a:solidFill>
                <a:effectLst/>
                <a:latin typeface="Georgia" panose="02040502050405020303" pitchFamily="18" charset="0"/>
              </a:rPr>
              <a:t>This algorithm could assist in making a decision in a situation of doubt by flipping a coin or drawing a card from a deck. </a:t>
            </a:r>
          </a:p>
          <a:p>
            <a:pPr algn="just"/>
            <a:r>
              <a:rPr lang="en-IN" altLang="en-US" sz="1800" dirty="0"/>
              <a:t>Example 1: </a:t>
            </a:r>
          </a:p>
          <a:p>
            <a:pPr marL="0" indent="0" algn="just">
              <a:buNone/>
            </a:pPr>
            <a:r>
              <a:rPr lang="en-IN" altLang="en-US" sz="1800" dirty="0"/>
              <a:t>In Quick Sort, using a random number to choose a pivot.</a:t>
            </a:r>
          </a:p>
        </p:txBody>
      </p:sp>
      <p:sp>
        <p:nvSpPr>
          <p:cNvPr id="2" name="Title 1">
            <a:extLst>
              <a:ext uri="{FF2B5EF4-FFF2-40B4-BE49-F238E27FC236}">
                <a16:creationId xmlns:a16="http://schemas.microsoft.com/office/drawing/2014/main" id="{AD9D5850-AF76-4AA5-8710-D634B04C8F7F}"/>
              </a:ext>
            </a:extLst>
          </p:cNvPr>
          <p:cNvSpPr>
            <a:spLocks noGrp="1"/>
          </p:cNvSpPr>
          <p:nvPr>
            <p:ph type="title"/>
          </p:nvPr>
        </p:nvSpPr>
        <p:spPr/>
        <p:txBody>
          <a:bodyPr/>
          <a:lstStyle/>
          <a:p>
            <a:r>
              <a:rPr lang="en-IN" altLang="en-US"/>
              <a:t>Randomized Algorithms</a:t>
            </a:r>
            <a:endParaRPr lang="en-IN" dirty="0"/>
          </a:p>
        </p:txBody>
      </p:sp>
      <p:pic>
        <p:nvPicPr>
          <p:cNvPr id="3" name="Picture 2">
            <a:extLst>
              <a:ext uri="{FF2B5EF4-FFF2-40B4-BE49-F238E27FC236}">
                <a16:creationId xmlns:a16="http://schemas.microsoft.com/office/drawing/2014/main" id="{D15305A0-9F10-4D40-A208-9AA84B126B4E}"/>
              </a:ext>
            </a:extLst>
          </p:cNvPr>
          <p:cNvPicPr>
            <a:picLocks noChangeAspect="1"/>
          </p:cNvPicPr>
          <p:nvPr/>
        </p:nvPicPr>
        <p:blipFill>
          <a:blip r:embed="rId2"/>
          <a:stretch>
            <a:fillRect/>
          </a:stretch>
        </p:blipFill>
        <p:spPr>
          <a:xfrm>
            <a:off x="5651863" y="894397"/>
            <a:ext cx="2995748" cy="24148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a:extLst>
              <a:ext uri="{FF2B5EF4-FFF2-40B4-BE49-F238E27FC236}">
                <a16:creationId xmlns:a16="http://schemas.microsoft.com/office/drawing/2014/main" id="{399AD2B3-25F6-4444-A829-5CEE6E8748F2}"/>
              </a:ext>
            </a:extLst>
          </p:cNvPr>
          <p:cNvSpPr>
            <a:spLocks noGrp="1" noChangeArrowheads="1"/>
          </p:cNvSpPr>
          <p:nvPr>
            <p:ph idx="1"/>
          </p:nvPr>
        </p:nvSpPr>
        <p:spPr/>
        <p:txBody>
          <a:bodyPr vert="horz" lIns="91440" tIns="45720" rIns="91440" bIns="45720" rtlCol="0" anchor="t">
            <a:normAutofit/>
          </a:bodyPr>
          <a:lstStyle/>
          <a:p>
            <a:pPr algn="just"/>
            <a:r>
              <a:rPr lang="en-IN" altLang="en-US" sz="2000" dirty="0"/>
              <a:t>Backtracking Algorithm tries each possibility until they find the right one. </a:t>
            </a:r>
          </a:p>
          <a:p>
            <a:pPr algn="just"/>
            <a:r>
              <a:rPr lang="en-IN" altLang="en-US" sz="2000" dirty="0">
                <a:latin typeface="Georgia"/>
              </a:rPr>
              <a:t>It is a depth-first search of the set of possible solution. During the search, if an alternative doesn't work, then backtrack to the choice point, the place which presented different alternatives, and tries the next alternative.</a:t>
            </a:r>
          </a:p>
          <a:p>
            <a:pPr algn="just"/>
            <a:endParaRPr lang="en-IN" altLang="en-US" sz="2000" dirty="0"/>
          </a:p>
          <a:p>
            <a:pPr lvl="1" algn="just"/>
            <a:r>
              <a:rPr lang="en-US" sz="1600" b="0" i="0" dirty="0">
                <a:solidFill>
                  <a:srgbClr val="383838"/>
                </a:solidFill>
                <a:effectLst/>
                <a:latin typeface="Georgia"/>
              </a:rPr>
              <a:t>For example, if we want to find all the possible ways of arranging 2 boys and 1 girl on 3 benches with a constraint </a:t>
            </a:r>
            <a:r>
              <a:rPr lang="en-US" sz="1600" dirty="0">
                <a:solidFill>
                  <a:srgbClr val="383838"/>
                </a:solidFill>
                <a:latin typeface="Georgia"/>
              </a:rPr>
              <a:t>that girl</a:t>
            </a:r>
            <a:r>
              <a:rPr lang="en-US" sz="1600" b="0" i="0" dirty="0">
                <a:solidFill>
                  <a:srgbClr val="383838"/>
                </a:solidFill>
                <a:effectLst/>
                <a:latin typeface="Georgia"/>
              </a:rPr>
              <a:t> should not be on the middle bench.</a:t>
            </a:r>
            <a:r>
              <a:rPr lang="en-US" sz="1600" dirty="0">
                <a:solidFill>
                  <a:srgbClr val="383838"/>
                </a:solidFill>
                <a:latin typeface="Georgia"/>
              </a:rPr>
              <a:t> </a:t>
            </a:r>
            <a:endParaRPr lang="en-US" sz="1600" b="0" i="0" dirty="0">
              <a:solidFill>
                <a:srgbClr val="383838"/>
              </a:solidFill>
              <a:effectLst/>
              <a:latin typeface="Georgia" panose="02040502050405020303" pitchFamily="18" charset="0"/>
            </a:endParaRPr>
          </a:p>
          <a:p>
            <a:pPr lvl="1" algn="just"/>
            <a:r>
              <a:rPr lang="en-US" sz="1600" b="0" i="0" dirty="0">
                <a:solidFill>
                  <a:srgbClr val="383838"/>
                </a:solidFill>
                <a:effectLst/>
                <a:latin typeface="Georgia"/>
              </a:rPr>
              <a:t>So, there will be  3! = 6 possibilities to solve this problem. We will try all possible ways recursively to get the required solution. Those possibilities are as follows:</a:t>
            </a:r>
            <a:endParaRPr lang="en-IN" altLang="en-US" sz="1600" dirty="0">
              <a:latin typeface="Georgia"/>
            </a:endParaRPr>
          </a:p>
          <a:p>
            <a:endParaRPr lang="en-IN" altLang="en-US" sz="2000" dirty="0"/>
          </a:p>
        </p:txBody>
      </p:sp>
      <p:sp>
        <p:nvSpPr>
          <p:cNvPr id="2" name="Title 1">
            <a:extLst>
              <a:ext uri="{FF2B5EF4-FFF2-40B4-BE49-F238E27FC236}">
                <a16:creationId xmlns:a16="http://schemas.microsoft.com/office/drawing/2014/main" id="{DDC4DC35-89C4-4F0F-A927-645FD1173CCB}"/>
              </a:ext>
            </a:extLst>
          </p:cNvPr>
          <p:cNvSpPr>
            <a:spLocks noGrp="1"/>
          </p:cNvSpPr>
          <p:nvPr>
            <p:ph type="title"/>
          </p:nvPr>
        </p:nvSpPr>
        <p:spPr/>
        <p:txBody>
          <a:bodyPr/>
          <a:lstStyle/>
          <a:p>
            <a:r>
              <a:rPr lang="en-IN" altLang="en-US" dirty="0"/>
              <a:t>Backtracking Algorithm</a:t>
            </a:r>
            <a:endParaRPr lang="en-IN" dirty="0"/>
          </a:p>
        </p:txBody>
      </p:sp>
      <p:sp>
        <p:nvSpPr>
          <p:cNvPr id="15364" name="Slide Number Placeholder 3">
            <a:extLst>
              <a:ext uri="{FF2B5EF4-FFF2-40B4-BE49-F238E27FC236}">
                <a16:creationId xmlns:a16="http://schemas.microsoft.com/office/drawing/2014/main" id="{B17867DA-AC1D-4559-8A37-9A738E85CB6B}"/>
              </a:ext>
            </a:extLst>
          </p:cNvPr>
          <p:cNvSpPr>
            <a:spLocks noGrp="1" noChangeArrowheads="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7CC18B4D-7B33-4893-A363-CF0C656AD86D}" type="slidenum">
              <a:rPr kumimoji="0" lang="en-US" altLang="zh-TW" smtClean="0"/>
              <a:pPr/>
              <a:t>14</a:t>
            </a:fld>
            <a:endParaRPr kumimoji="0" lang="en-US" altLang="zh-TW"/>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89F55-809A-4747-96DB-C09C0A12C167}"/>
              </a:ext>
            </a:extLst>
          </p:cNvPr>
          <p:cNvSpPr>
            <a:spLocks noGrp="1"/>
          </p:cNvSpPr>
          <p:nvPr>
            <p:ph type="title"/>
          </p:nvPr>
        </p:nvSpPr>
        <p:spPr/>
        <p:txBody>
          <a:bodyPr/>
          <a:lstStyle/>
          <a:p>
            <a:r>
              <a:rPr lang="en-IN" altLang="en-US" dirty="0"/>
              <a:t>Backtracking Algorithm Contd.</a:t>
            </a:r>
            <a:endParaRPr lang="en-IN" dirty="0"/>
          </a:p>
        </p:txBody>
      </p:sp>
      <p:pic>
        <p:nvPicPr>
          <p:cNvPr id="4" name="Content Placeholder 3">
            <a:extLst>
              <a:ext uri="{FF2B5EF4-FFF2-40B4-BE49-F238E27FC236}">
                <a16:creationId xmlns:a16="http://schemas.microsoft.com/office/drawing/2014/main" id="{38853A94-9657-494E-BB72-D549215E3055}"/>
              </a:ext>
            </a:extLst>
          </p:cNvPr>
          <p:cNvPicPr>
            <a:picLocks noGrp="1" noChangeAspect="1"/>
          </p:cNvPicPr>
          <p:nvPr>
            <p:ph idx="1"/>
          </p:nvPr>
        </p:nvPicPr>
        <p:blipFill>
          <a:blip r:embed="rId2"/>
          <a:stretch>
            <a:fillRect/>
          </a:stretch>
        </p:blipFill>
        <p:spPr>
          <a:xfrm>
            <a:off x="937713" y="932634"/>
            <a:ext cx="3181441" cy="2496366"/>
          </a:xfrm>
          <a:prstGeom prst="rect">
            <a:avLst/>
          </a:prstGeom>
        </p:spPr>
      </p:pic>
      <p:sp>
        <p:nvSpPr>
          <p:cNvPr id="6" name="TextBox 5">
            <a:extLst>
              <a:ext uri="{FF2B5EF4-FFF2-40B4-BE49-F238E27FC236}">
                <a16:creationId xmlns:a16="http://schemas.microsoft.com/office/drawing/2014/main" id="{6C3D2B32-315A-48D0-B69D-3965012E9333}"/>
              </a:ext>
            </a:extLst>
          </p:cNvPr>
          <p:cNvSpPr txBox="1"/>
          <p:nvPr/>
        </p:nvSpPr>
        <p:spPr>
          <a:xfrm>
            <a:off x="882649" y="3364306"/>
            <a:ext cx="3759020" cy="369332"/>
          </a:xfrm>
          <a:prstGeom prst="rect">
            <a:avLst/>
          </a:prstGeom>
          <a:noFill/>
        </p:spPr>
        <p:txBody>
          <a:bodyPr wrap="square">
            <a:spAutoFit/>
          </a:bodyPr>
          <a:lstStyle/>
          <a:p>
            <a:r>
              <a:rPr lang="en-IN" b="0" i="0" dirty="0">
                <a:solidFill>
                  <a:srgbClr val="383838"/>
                </a:solidFill>
                <a:effectLst/>
                <a:latin typeface="Georgia" panose="02040502050405020303" pitchFamily="18" charset="0"/>
              </a:rPr>
              <a:t>Backtracking Example Possibilities</a:t>
            </a:r>
            <a:endParaRPr lang="en-IN" dirty="0"/>
          </a:p>
        </p:txBody>
      </p:sp>
      <p:pic>
        <p:nvPicPr>
          <p:cNvPr id="7" name="Picture 6">
            <a:extLst>
              <a:ext uri="{FF2B5EF4-FFF2-40B4-BE49-F238E27FC236}">
                <a16:creationId xmlns:a16="http://schemas.microsoft.com/office/drawing/2014/main" id="{10651253-7040-4108-8B39-3444F66D57A2}"/>
              </a:ext>
            </a:extLst>
          </p:cNvPr>
          <p:cNvPicPr>
            <a:picLocks noChangeAspect="1"/>
          </p:cNvPicPr>
          <p:nvPr/>
        </p:nvPicPr>
        <p:blipFill>
          <a:blip r:embed="rId3"/>
          <a:stretch>
            <a:fillRect/>
          </a:stretch>
        </p:blipFill>
        <p:spPr>
          <a:xfrm>
            <a:off x="5024848" y="774383"/>
            <a:ext cx="3236503" cy="2812868"/>
          </a:xfrm>
          <a:prstGeom prst="rect">
            <a:avLst/>
          </a:prstGeom>
        </p:spPr>
      </p:pic>
      <p:sp>
        <p:nvSpPr>
          <p:cNvPr id="11" name="TextBox 10">
            <a:extLst>
              <a:ext uri="{FF2B5EF4-FFF2-40B4-BE49-F238E27FC236}">
                <a16:creationId xmlns:a16="http://schemas.microsoft.com/office/drawing/2014/main" id="{2DE17A8B-858D-465F-BDF9-A96798669D2D}"/>
              </a:ext>
            </a:extLst>
          </p:cNvPr>
          <p:cNvSpPr txBox="1"/>
          <p:nvPr/>
        </p:nvSpPr>
        <p:spPr>
          <a:xfrm>
            <a:off x="5898516" y="3733442"/>
            <a:ext cx="3071313" cy="369332"/>
          </a:xfrm>
          <a:prstGeom prst="rect">
            <a:avLst/>
          </a:prstGeom>
          <a:noFill/>
        </p:spPr>
        <p:txBody>
          <a:bodyPr wrap="square">
            <a:spAutoFit/>
          </a:bodyPr>
          <a:lstStyle/>
          <a:p>
            <a:r>
              <a:rPr lang="en-IN" b="0" i="0" dirty="0">
                <a:solidFill>
                  <a:srgbClr val="383838"/>
                </a:solidFill>
                <a:effectLst/>
                <a:latin typeface="Georgia" panose="02040502050405020303" pitchFamily="18" charset="0"/>
              </a:rPr>
              <a:t>Solutions of Backtracking</a:t>
            </a:r>
            <a:endParaRPr lang="en-IN" dirty="0"/>
          </a:p>
        </p:txBody>
      </p:sp>
    </p:spTree>
    <p:extLst>
      <p:ext uri="{BB962C8B-B14F-4D97-AF65-F5344CB8AC3E}">
        <p14:creationId xmlns:p14="http://schemas.microsoft.com/office/powerpoint/2010/main" val="1825480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a:extLst>
              <a:ext uri="{FF2B5EF4-FFF2-40B4-BE49-F238E27FC236}">
                <a16:creationId xmlns:a16="http://schemas.microsoft.com/office/drawing/2014/main" id="{F099506A-6BA0-43E6-911A-5B4ABEC5EAA3}"/>
              </a:ext>
            </a:extLst>
          </p:cNvPr>
          <p:cNvSpPr>
            <a:spLocks noGrp="1" noChangeArrowheads="1"/>
          </p:cNvSpPr>
          <p:nvPr>
            <p:ph idx="1"/>
          </p:nvPr>
        </p:nvSpPr>
        <p:spPr/>
        <p:txBody>
          <a:bodyPr>
            <a:normAutofit/>
          </a:bodyPr>
          <a:lstStyle/>
          <a:p>
            <a:pPr algn="just"/>
            <a:r>
              <a:rPr lang="en-IN" altLang="en-US" sz="2400"/>
              <a:t>As a computer scientist, it is important to understand all of these types of algorithms so that one can use them properly. </a:t>
            </a:r>
          </a:p>
          <a:p>
            <a:pPr algn="just"/>
            <a:r>
              <a:rPr lang="en-IN" altLang="en-US" sz="2400"/>
              <a:t>If you are working on an important piece of software, you will likely need to be able to estimate how fast it is going to run. </a:t>
            </a:r>
          </a:p>
          <a:p>
            <a:pPr algn="just"/>
            <a:r>
              <a:rPr lang="en-IN" altLang="en-US" sz="2400"/>
              <a:t>Such an estimate will be less accurate without an understanding of runtime analysis.</a:t>
            </a:r>
          </a:p>
          <a:p>
            <a:pPr algn="just"/>
            <a:r>
              <a:rPr lang="en-IN" altLang="en-US" sz="2400"/>
              <a:t> Furthermore, you need to understand the details of the algorithms involved so that you’ll be able to predict if there are special cases in which the software won’t work quickly, or if it will produce unacceptable results.</a:t>
            </a:r>
          </a:p>
        </p:txBody>
      </p:sp>
      <p:sp>
        <p:nvSpPr>
          <p:cNvPr id="16386" name="Title 1">
            <a:extLst>
              <a:ext uri="{FF2B5EF4-FFF2-40B4-BE49-F238E27FC236}">
                <a16:creationId xmlns:a16="http://schemas.microsoft.com/office/drawing/2014/main" id="{F0378812-D22A-4FCA-A5AB-B3DA0B175F60}"/>
              </a:ext>
            </a:extLst>
          </p:cNvPr>
          <p:cNvSpPr>
            <a:spLocks noGrp="1" noChangeArrowheads="1"/>
          </p:cNvSpPr>
          <p:nvPr>
            <p:ph type="title"/>
          </p:nvPr>
        </p:nvSpPr>
        <p:spPr/>
        <p:txBody>
          <a:bodyPr/>
          <a:lstStyle/>
          <a:p>
            <a:r>
              <a:rPr lang="en-IN" altLang="en-US"/>
              <a:t>The Importance of Knowing Algorithms</a:t>
            </a:r>
          </a:p>
        </p:txBody>
      </p:sp>
      <p:sp>
        <p:nvSpPr>
          <p:cNvPr id="16388" name="Slide Number Placeholder 3">
            <a:extLst>
              <a:ext uri="{FF2B5EF4-FFF2-40B4-BE49-F238E27FC236}">
                <a16:creationId xmlns:a16="http://schemas.microsoft.com/office/drawing/2014/main" id="{263C86B6-1569-42A8-8CEC-199D589900A3}"/>
              </a:ext>
            </a:extLst>
          </p:cNvPr>
          <p:cNvSpPr>
            <a:spLocks noGrp="1" noChangeArrowheads="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5E2D0A73-7738-4110-936F-A6C11FA26DBD}" type="slidenum">
              <a:rPr kumimoji="0" lang="en-US" altLang="zh-TW" smtClean="0"/>
              <a:pPr/>
              <a:t>16</a:t>
            </a:fld>
            <a:endParaRPr kumimoji="0" lang="en-US" altLang="zh-TW"/>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5BB73E85-AD01-4519-8AFC-89DE7A741B16}"/>
              </a:ext>
            </a:extLst>
          </p:cNvPr>
          <p:cNvSpPr>
            <a:spLocks noGrp="1" noChangeArrowheads="1"/>
          </p:cNvSpPr>
          <p:nvPr>
            <p:ph idx="1"/>
          </p:nvPr>
        </p:nvSpPr>
        <p:spPr/>
        <p:txBody>
          <a:bodyPr vert="horz" lIns="91440" tIns="45720" rIns="91440" bIns="45720" rtlCol="0" anchor="t">
            <a:normAutofit/>
          </a:bodyPr>
          <a:lstStyle/>
          <a:p>
            <a:pPr algn="just"/>
            <a:r>
              <a:rPr lang="en-IN" altLang="en-US" sz="2400" dirty="0">
                <a:latin typeface="Georgia"/>
              </a:rPr>
              <a:t>Of course, there are often times when you’ll run across a problem that has not been previously studied.</a:t>
            </a:r>
          </a:p>
          <a:p>
            <a:pPr algn="just"/>
            <a:r>
              <a:rPr lang="en-IN" altLang="en-US" sz="2400" dirty="0">
                <a:latin typeface="Georgia"/>
              </a:rPr>
              <a:t>In these cases, you have to come up with a new algorithm, or apply an old algorithm in a new way. </a:t>
            </a:r>
            <a:endParaRPr lang="en-IN" altLang="en-US" sz="2400" dirty="0"/>
          </a:p>
          <a:p>
            <a:pPr algn="just"/>
            <a:r>
              <a:rPr lang="en-IN" altLang="en-US" sz="2400" dirty="0">
                <a:latin typeface="Georgia"/>
              </a:rPr>
              <a:t>The more you know about algorithms in this case, the better your chances of finding a good way to solve the problem. </a:t>
            </a:r>
            <a:endParaRPr lang="en-IN" altLang="en-US" sz="2400" dirty="0"/>
          </a:p>
          <a:p>
            <a:pPr algn="just"/>
            <a:r>
              <a:rPr lang="en-IN" altLang="en-US" sz="2400" dirty="0">
                <a:latin typeface="Georgia"/>
              </a:rPr>
              <a:t>In many cases, a new problem can be reduced to an old problem without too much effort, but you will need to have a fundamental understanding of the old problem in order to do this.</a:t>
            </a:r>
          </a:p>
        </p:txBody>
      </p:sp>
      <p:sp>
        <p:nvSpPr>
          <p:cNvPr id="17410" name="Title 1">
            <a:extLst>
              <a:ext uri="{FF2B5EF4-FFF2-40B4-BE49-F238E27FC236}">
                <a16:creationId xmlns:a16="http://schemas.microsoft.com/office/drawing/2014/main" id="{B2FAA4E7-33E1-4D44-8CC8-5B4165EAFD70}"/>
              </a:ext>
            </a:extLst>
          </p:cNvPr>
          <p:cNvSpPr>
            <a:spLocks noGrp="1" noChangeArrowheads="1"/>
          </p:cNvSpPr>
          <p:nvPr>
            <p:ph type="title"/>
          </p:nvPr>
        </p:nvSpPr>
        <p:spPr/>
        <p:txBody>
          <a:bodyPr/>
          <a:lstStyle/>
          <a:p>
            <a:r>
              <a:rPr lang="en-IN" altLang="en-US"/>
              <a:t>Contd..</a:t>
            </a:r>
          </a:p>
        </p:txBody>
      </p:sp>
      <p:sp>
        <p:nvSpPr>
          <p:cNvPr id="17412" name="Slide Number Placeholder 3">
            <a:extLst>
              <a:ext uri="{FF2B5EF4-FFF2-40B4-BE49-F238E27FC236}">
                <a16:creationId xmlns:a16="http://schemas.microsoft.com/office/drawing/2014/main" id="{D9332030-C242-47A4-9A65-6B2BD2295B27}"/>
              </a:ext>
            </a:extLst>
          </p:cNvPr>
          <p:cNvSpPr>
            <a:spLocks noGrp="1" noChangeArrowheads="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6C52D42C-2214-4A76-99CB-23722B4AD0D9}" type="slidenum">
              <a:rPr kumimoji="0" lang="en-US" altLang="zh-TW" smtClean="0"/>
              <a:pPr/>
              <a:t>17</a:t>
            </a:fld>
            <a:endParaRPr kumimoji="0" lang="en-US" altLang="zh-TW"/>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a:extLst>
              <a:ext uri="{FF2B5EF4-FFF2-40B4-BE49-F238E27FC236}">
                <a16:creationId xmlns:a16="http://schemas.microsoft.com/office/drawing/2014/main" id="{54627E68-73AF-48AD-B967-A82B6B7C1895}"/>
              </a:ext>
            </a:extLst>
          </p:cNvPr>
          <p:cNvSpPr>
            <a:spLocks noGrp="1" noChangeArrowheads="1"/>
          </p:cNvSpPr>
          <p:nvPr>
            <p:ph idx="1"/>
          </p:nvPr>
        </p:nvSpPr>
        <p:spPr/>
        <p:txBody>
          <a:bodyPr/>
          <a:lstStyle/>
          <a:p>
            <a:pPr algn="just"/>
            <a:r>
              <a:rPr lang="en-IN" altLang="en-US" sz="2400"/>
              <a:t>The different algorithms that people study are as varied as the problems that they solve.</a:t>
            </a:r>
          </a:p>
          <a:p>
            <a:pPr algn="just"/>
            <a:r>
              <a:rPr lang="en-IN" altLang="en-US" sz="2400"/>
              <a:t>However, chances are good that the problem you are trying to solve is similar to another problem in some respects. </a:t>
            </a:r>
          </a:p>
          <a:p>
            <a:pPr algn="just"/>
            <a:r>
              <a:rPr lang="en-IN" altLang="en-US" sz="2400"/>
              <a:t>By developing a good understanding of a large range of algorithms, you will be able to choose the right one for a problem and apply it properly.</a:t>
            </a:r>
          </a:p>
        </p:txBody>
      </p:sp>
      <p:sp>
        <p:nvSpPr>
          <p:cNvPr id="18434" name="Title 1">
            <a:extLst>
              <a:ext uri="{FF2B5EF4-FFF2-40B4-BE49-F238E27FC236}">
                <a16:creationId xmlns:a16="http://schemas.microsoft.com/office/drawing/2014/main" id="{97AB4068-D4E6-4662-9AD2-D78EFCC4A0E7}"/>
              </a:ext>
            </a:extLst>
          </p:cNvPr>
          <p:cNvSpPr>
            <a:spLocks noGrp="1" noChangeArrowheads="1"/>
          </p:cNvSpPr>
          <p:nvPr>
            <p:ph type="title"/>
          </p:nvPr>
        </p:nvSpPr>
        <p:spPr/>
        <p:txBody>
          <a:bodyPr/>
          <a:lstStyle/>
          <a:p>
            <a:r>
              <a:rPr lang="en-IN" altLang="en-US"/>
              <a:t>Summary</a:t>
            </a:r>
          </a:p>
        </p:txBody>
      </p:sp>
      <p:sp>
        <p:nvSpPr>
          <p:cNvPr id="18436" name="Slide Number Placeholder 3">
            <a:extLst>
              <a:ext uri="{FF2B5EF4-FFF2-40B4-BE49-F238E27FC236}">
                <a16:creationId xmlns:a16="http://schemas.microsoft.com/office/drawing/2014/main" id="{F690E1FF-AFF4-4504-B680-50CDB710F601}"/>
              </a:ext>
            </a:extLst>
          </p:cNvPr>
          <p:cNvSpPr>
            <a:spLocks noGrp="1" noChangeArrowheads="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6649682D-919A-469E-AE75-9CEF9B53430F}" type="slidenum">
              <a:rPr kumimoji="0" lang="en-US" altLang="zh-TW" smtClean="0"/>
              <a:pPr/>
              <a:t>18</a:t>
            </a:fld>
            <a:endParaRPr kumimoji="0" lang="en-US" altLang="zh-TW"/>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065F53-0009-4E1C-9E50-C9532EEE9291}"/>
              </a:ext>
            </a:extLst>
          </p:cNvPr>
          <p:cNvSpPr>
            <a:spLocks noGrp="1"/>
          </p:cNvSpPr>
          <p:nvPr>
            <p:ph idx="1"/>
          </p:nvPr>
        </p:nvSpPr>
        <p:spPr/>
        <p:txBody>
          <a:bodyPr vert="horz" lIns="91440" tIns="45720" rIns="91440" bIns="45720" rtlCol="0" anchor="t">
            <a:normAutofit/>
          </a:bodyPr>
          <a:lstStyle/>
          <a:p>
            <a:pPr algn="just">
              <a:defRPr/>
            </a:pPr>
            <a:r>
              <a:rPr lang="en-US" sz="2400" dirty="0">
                <a:latin typeface="Georgia"/>
              </a:rPr>
              <a:t>Biggest built-in data structure "long </a:t>
            </a:r>
            <a:r>
              <a:rPr lang="en-US" sz="2400" dirty="0" err="1">
                <a:latin typeface="Georgia"/>
              </a:rPr>
              <a:t>long</a:t>
            </a:r>
            <a:r>
              <a:rPr lang="en-US" sz="2400" dirty="0">
                <a:latin typeface="Georgia"/>
              </a:rPr>
              <a:t>" is 2^63-1: 9*10^18 (up to 18 digits)</a:t>
            </a:r>
          </a:p>
          <a:p>
            <a:pPr algn="just">
              <a:defRPr/>
            </a:pPr>
            <a:r>
              <a:rPr lang="en-US" sz="2400" dirty="0">
                <a:ea typeface="+mn-ea"/>
              </a:rPr>
              <a:t>If you have k nested loops running about n iterations each, the program has O(</a:t>
            </a:r>
            <a:r>
              <a:rPr lang="en-US" sz="2400" dirty="0" err="1">
                <a:ea typeface="+mn-ea"/>
              </a:rPr>
              <a:t>n</a:t>
            </a:r>
            <a:r>
              <a:rPr lang="en-US" sz="2400" baseline="30000" dirty="0" err="1">
                <a:ea typeface="+mn-ea"/>
              </a:rPr>
              <a:t>k</a:t>
            </a:r>
            <a:r>
              <a:rPr lang="en-US" sz="2400" dirty="0">
                <a:ea typeface="+mn-ea"/>
              </a:rPr>
              <a:t>) complexity</a:t>
            </a:r>
          </a:p>
          <a:p>
            <a:pPr algn="just">
              <a:defRPr/>
            </a:pPr>
            <a:r>
              <a:rPr lang="en-US" sz="2400" dirty="0">
                <a:ea typeface="+mn-ea"/>
              </a:rPr>
              <a:t>The best times for sorting n elements are    O(</a:t>
            </a:r>
            <a:r>
              <a:rPr lang="en-US" sz="2400" dirty="0" err="1">
                <a:ea typeface="+mn-ea"/>
              </a:rPr>
              <a:t>nlog</a:t>
            </a:r>
            <a:r>
              <a:rPr lang="en-US" sz="2400" dirty="0">
                <a:ea typeface="+mn-ea"/>
              </a:rPr>
              <a:t> n)</a:t>
            </a:r>
          </a:p>
          <a:p>
            <a:pPr algn="just">
              <a:defRPr/>
            </a:pPr>
            <a:r>
              <a:rPr lang="en-US" sz="2400" dirty="0">
                <a:ea typeface="+mn-ea"/>
              </a:rPr>
              <a:t>In contests, most of the time O(n log n) algorithms will be sufficient</a:t>
            </a:r>
          </a:p>
        </p:txBody>
      </p:sp>
      <p:sp>
        <p:nvSpPr>
          <p:cNvPr id="19458" name="Title 1">
            <a:extLst>
              <a:ext uri="{FF2B5EF4-FFF2-40B4-BE49-F238E27FC236}">
                <a16:creationId xmlns:a16="http://schemas.microsoft.com/office/drawing/2014/main" id="{73B87B94-9140-47F1-A1B7-29F6FA445E4A}"/>
              </a:ext>
            </a:extLst>
          </p:cNvPr>
          <p:cNvSpPr>
            <a:spLocks noGrp="1" noChangeArrowheads="1"/>
          </p:cNvSpPr>
          <p:nvPr>
            <p:ph type="title"/>
          </p:nvPr>
        </p:nvSpPr>
        <p:spPr/>
        <p:txBody>
          <a:bodyPr/>
          <a:lstStyle/>
          <a:p>
            <a:r>
              <a:rPr lang="en-US" altLang="en-US"/>
              <a:t>Some rules of thumb</a:t>
            </a:r>
          </a:p>
        </p:txBody>
      </p:sp>
      <p:sp>
        <p:nvSpPr>
          <p:cNvPr id="19460" name="Slide Number Placeholder 1">
            <a:extLst>
              <a:ext uri="{FF2B5EF4-FFF2-40B4-BE49-F238E27FC236}">
                <a16:creationId xmlns:a16="http://schemas.microsoft.com/office/drawing/2014/main" id="{96B8E37F-5B49-4FD7-A8CD-94538BF9E8F5}"/>
              </a:ext>
            </a:extLst>
          </p:cNvPr>
          <p:cNvSpPr>
            <a:spLocks noGrp="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pPr>
            <a:fld id="{8C1D633C-CE73-4BF2-A5DE-1C521760CA21}" type="slidenum">
              <a:rPr kumimoji="0" lang="en-US" altLang="zh-TW" sz="1000" smtClean="0"/>
              <a:pPr>
                <a:spcBef>
                  <a:spcPct val="0"/>
                </a:spcBef>
                <a:buClrTx/>
                <a:buSzTx/>
                <a:buFontTx/>
                <a:buNone/>
              </a:pPr>
              <a:t>19</a:t>
            </a:fld>
            <a:endParaRPr kumimoji="0" lang="en-US" altLang="zh-TW"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BF09F876-F5D3-4E48-8581-4C4C4C60EB90}"/>
              </a:ext>
            </a:extLst>
          </p:cNvPr>
          <p:cNvSpPr>
            <a:spLocks noGrp="1" noChangeArrowheads="1"/>
          </p:cNvSpPr>
          <p:nvPr>
            <p:ph idx="1"/>
          </p:nvPr>
        </p:nvSpPr>
        <p:spPr/>
        <p:txBody>
          <a:bodyPr/>
          <a:lstStyle/>
          <a:p>
            <a:pPr algn="just"/>
            <a:r>
              <a:rPr lang="en-IN" altLang="en-US" sz="2400"/>
              <a:t>The first step towards an understanding of why the study and knowledge of algorithms are so important is to define exactly what we mean by an algorithm. </a:t>
            </a:r>
          </a:p>
          <a:p>
            <a:pPr algn="just"/>
            <a:r>
              <a:rPr lang="en-IN" altLang="en-US" sz="2400"/>
              <a:t>According to the popular algorithms textbook Introduction to Algorithms (Second Edition by Thomas H. Cormen), “</a:t>
            </a:r>
            <a:r>
              <a:rPr lang="en-IN" altLang="en-US" sz="2400" b="1">
                <a:solidFill>
                  <a:srgbClr val="FF0000"/>
                </a:solidFill>
              </a:rPr>
              <a:t>an algorithm is any well-defined computational procedure that takes some value, or set of values, as input and produces some value, or set of values as output.</a:t>
            </a:r>
            <a:r>
              <a:rPr lang="en-IN" altLang="en-US" sz="2400"/>
              <a:t>”</a:t>
            </a:r>
          </a:p>
          <a:p>
            <a:pPr algn="just"/>
            <a:endParaRPr lang="en-IN" altLang="en-US" sz="2400"/>
          </a:p>
        </p:txBody>
      </p:sp>
      <p:sp>
        <p:nvSpPr>
          <p:cNvPr id="6146" name="Title 1">
            <a:extLst>
              <a:ext uri="{FF2B5EF4-FFF2-40B4-BE49-F238E27FC236}">
                <a16:creationId xmlns:a16="http://schemas.microsoft.com/office/drawing/2014/main" id="{584EB700-2DEC-493A-8932-2A3956C7AB41}"/>
              </a:ext>
            </a:extLst>
          </p:cNvPr>
          <p:cNvSpPr>
            <a:spLocks noGrp="1" noChangeArrowheads="1"/>
          </p:cNvSpPr>
          <p:nvPr>
            <p:ph type="title"/>
          </p:nvPr>
        </p:nvSpPr>
        <p:spPr/>
        <p:txBody>
          <a:bodyPr/>
          <a:lstStyle/>
          <a:p>
            <a:r>
              <a:rPr lang="en-IN" altLang="en-US"/>
              <a:t>Introduction</a:t>
            </a:r>
          </a:p>
        </p:txBody>
      </p:sp>
      <p:sp>
        <p:nvSpPr>
          <p:cNvPr id="6148" name="Slide Number Placeholder 3">
            <a:extLst>
              <a:ext uri="{FF2B5EF4-FFF2-40B4-BE49-F238E27FC236}">
                <a16:creationId xmlns:a16="http://schemas.microsoft.com/office/drawing/2014/main" id="{4B7C25E9-61FF-47C9-B8D8-E24D3452ABAE}"/>
              </a:ext>
            </a:extLst>
          </p:cNvPr>
          <p:cNvSpPr>
            <a:spLocks noGrp="1" noChangeArrowheads="1"/>
          </p:cNvSpPr>
          <p:nvPr>
            <p:ph type="sldNum" sz="quarter" idx="4294967295"/>
          </p:nvPr>
        </p:nvSpPr>
        <p:spPr>
          <a:xfrm>
            <a:off x="0" y="6356350"/>
            <a:ext cx="56605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C80015F8-32B9-4E3C-BCEA-F307662B1B65}" type="slidenum">
              <a:rPr kumimoji="0" lang="en-US" altLang="zh-TW" smtClean="0"/>
              <a:pPr/>
              <a:t>2</a:t>
            </a:fld>
            <a:endParaRPr kumimoji="0" lang="en-US" altLang="zh-TW"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76E9E07E-6F7D-4E2F-9ACE-3F3E38970A77}"/>
              </a:ext>
            </a:extLst>
          </p:cNvPr>
          <p:cNvSpPr>
            <a:spLocks noGrp="1" noChangeArrowheads="1"/>
          </p:cNvSpPr>
          <p:nvPr>
            <p:ph idx="1"/>
          </p:nvPr>
        </p:nvSpPr>
        <p:spPr/>
        <p:txBody>
          <a:bodyPr/>
          <a:lstStyle/>
          <a:p>
            <a:pPr algn="just"/>
            <a:r>
              <a:rPr lang="en-IN" altLang="en-US" sz="2400"/>
              <a:t>In other words, algorithms are like road maps for accomplishing a given, well-defined task.</a:t>
            </a:r>
          </a:p>
          <a:p>
            <a:pPr algn="just"/>
            <a:r>
              <a:rPr lang="en-IN" altLang="en-US" sz="2400"/>
              <a:t>Even a simple function for adding two numbers is an algorithm in a sense, a simple one.</a:t>
            </a:r>
          </a:p>
          <a:p>
            <a:pPr algn="just"/>
            <a:r>
              <a:rPr lang="en-IN" altLang="en-US" sz="2400"/>
              <a:t>Some algorithms, like those that compute the Fibonacci sequences, are intuitive and may be innately embedded into our logical thinking and problem solving skills. </a:t>
            </a:r>
          </a:p>
          <a:p>
            <a:pPr algn="just"/>
            <a:r>
              <a:rPr lang="en-IN" altLang="en-US" sz="2400"/>
              <a:t>However, for most of us, complex algorithms are best studied so we can use them as building blocks for more efficient logical problem solving in the future. </a:t>
            </a:r>
          </a:p>
        </p:txBody>
      </p:sp>
      <p:sp>
        <p:nvSpPr>
          <p:cNvPr id="2" name="Title 1">
            <a:extLst>
              <a:ext uri="{FF2B5EF4-FFF2-40B4-BE49-F238E27FC236}">
                <a16:creationId xmlns:a16="http://schemas.microsoft.com/office/drawing/2014/main" id="{D819A96B-D086-4C36-A85B-7B9DD38185BD}"/>
              </a:ext>
            </a:extLst>
          </p:cNvPr>
          <p:cNvSpPr>
            <a:spLocks noGrp="1"/>
          </p:cNvSpPr>
          <p:nvPr>
            <p:ph type="title"/>
          </p:nvPr>
        </p:nvSpPr>
        <p:spPr/>
        <p:txBody>
          <a:bodyPr/>
          <a:lstStyle/>
          <a:p>
            <a:endParaRPr lang="en-IN"/>
          </a:p>
        </p:txBody>
      </p:sp>
      <p:sp>
        <p:nvSpPr>
          <p:cNvPr id="7171" name="Slide Number Placeholder 3">
            <a:extLst>
              <a:ext uri="{FF2B5EF4-FFF2-40B4-BE49-F238E27FC236}">
                <a16:creationId xmlns:a16="http://schemas.microsoft.com/office/drawing/2014/main" id="{F102688E-0DD8-407F-9BF9-BB98B1C86F97}"/>
              </a:ext>
            </a:extLst>
          </p:cNvPr>
          <p:cNvSpPr>
            <a:spLocks noGrp="1" noChangeArrowheads="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3FF3EF39-2BE3-48C0-A908-0B22227EDC5F}" type="slidenum">
              <a:rPr kumimoji="0" lang="en-US" altLang="zh-TW" smtClean="0"/>
              <a:pPr/>
              <a:t>3</a:t>
            </a:fld>
            <a:endParaRPr kumimoji="0" lang="en-US" altLang="zh-TW"/>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AEE0F8-0816-4CD6-BACC-40FEA5D114A7}"/>
              </a:ext>
            </a:extLst>
          </p:cNvPr>
          <p:cNvSpPr>
            <a:spLocks noGrp="1"/>
          </p:cNvSpPr>
          <p:nvPr>
            <p:ph idx="1"/>
          </p:nvPr>
        </p:nvSpPr>
        <p:spPr/>
        <p:txBody>
          <a:bodyPr>
            <a:normAutofit/>
          </a:bodyPr>
          <a:lstStyle/>
          <a:p>
            <a:pPr algn="just">
              <a:defRPr/>
            </a:pPr>
            <a:r>
              <a:rPr lang="en-US" sz="2400" dirty="0">
                <a:ea typeface="+mn-ea"/>
              </a:rPr>
              <a:t>Proof of algorithm correctness</a:t>
            </a:r>
          </a:p>
          <a:p>
            <a:pPr algn="just">
              <a:defRPr/>
            </a:pPr>
            <a:r>
              <a:rPr lang="en-US" sz="2400" dirty="0">
                <a:ea typeface="+mn-ea"/>
              </a:rPr>
              <a:t>Time/Space complexity analysis for non recursive algorithms</a:t>
            </a:r>
          </a:p>
          <a:p>
            <a:pPr algn="just">
              <a:defRPr/>
            </a:pPr>
            <a:r>
              <a:rPr lang="en-US" sz="2400" dirty="0">
                <a:ea typeface="+mn-ea"/>
              </a:rPr>
              <a:t>For recursive algorithms, the knowledge of computing recurrence relations and analyze them: iterative method, substitution method, recursion tree method and finally, Master Theorem</a:t>
            </a:r>
          </a:p>
          <a:p>
            <a:pPr algn="just">
              <a:defRPr/>
            </a:pPr>
            <a:r>
              <a:rPr lang="en-US" sz="2400" dirty="0">
                <a:ea typeface="+mn-ea"/>
              </a:rPr>
              <a:t>Given the maximum input bound (usually given in problem description), can my algorithm, with the complexity that I can compute, pass the time limit given in the programming contest?</a:t>
            </a:r>
          </a:p>
        </p:txBody>
      </p:sp>
      <p:sp>
        <p:nvSpPr>
          <p:cNvPr id="8194" name="Title 1">
            <a:extLst>
              <a:ext uri="{FF2B5EF4-FFF2-40B4-BE49-F238E27FC236}">
                <a16:creationId xmlns:a16="http://schemas.microsoft.com/office/drawing/2014/main" id="{5C1D5A69-CE8F-4656-92AE-2D31C0847270}"/>
              </a:ext>
            </a:extLst>
          </p:cNvPr>
          <p:cNvSpPr>
            <a:spLocks noGrp="1" noChangeArrowheads="1"/>
          </p:cNvSpPr>
          <p:nvPr>
            <p:ph type="title"/>
          </p:nvPr>
        </p:nvSpPr>
        <p:spPr/>
        <p:txBody>
          <a:bodyPr/>
          <a:lstStyle/>
          <a:p>
            <a:r>
              <a:rPr lang="en-US" altLang="en-US"/>
              <a:t>Analyze your algorithm</a:t>
            </a:r>
          </a:p>
        </p:txBody>
      </p:sp>
      <p:sp>
        <p:nvSpPr>
          <p:cNvPr id="8196" name="Slide Number Placeholder 1">
            <a:extLst>
              <a:ext uri="{FF2B5EF4-FFF2-40B4-BE49-F238E27FC236}">
                <a16:creationId xmlns:a16="http://schemas.microsoft.com/office/drawing/2014/main" id="{B930A021-E418-446E-B57F-856D867CF6E8}"/>
              </a:ext>
            </a:extLst>
          </p:cNvPr>
          <p:cNvSpPr>
            <a:spLocks noGrp="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pPr>
            <a:fld id="{BDEF8C38-B7F5-448F-A0B2-DA6A8914F3EF}" type="slidenum">
              <a:rPr kumimoji="0" lang="en-US" altLang="zh-TW" sz="1000" smtClean="0"/>
              <a:pPr>
                <a:spcBef>
                  <a:spcPct val="0"/>
                </a:spcBef>
                <a:buClrTx/>
                <a:buSzTx/>
                <a:buFontTx/>
                <a:buNone/>
              </a:pPr>
              <a:t>4</a:t>
            </a:fld>
            <a:endParaRPr kumimoji="0" lang="en-US" altLang="zh-TW"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a:extLst>
              <a:ext uri="{FF2B5EF4-FFF2-40B4-BE49-F238E27FC236}">
                <a16:creationId xmlns:a16="http://schemas.microsoft.com/office/drawing/2014/main" id="{BB317C1D-92D7-4F2C-A1EA-6AF6FF0297E1}"/>
              </a:ext>
            </a:extLst>
          </p:cNvPr>
          <p:cNvSpPr>
            <a:spLocks noGrp="1" noChangeArrowheads="1"/>
          </p:cNvSpPr>
          <p:nvPr>
            <p:ph idx="1"/>
          </p:nvPr>
        </p:nvSpPr>
        <p:spPr/>
        <p:txBody>
          <a:bodyPr>
            <a:normAutofit/>
          </a:bodyPr>
          <a:lstStyle/>
          <a:p>
            <a:pPr algn="just"/>
            <a:r>
              <a:rPr lang="en-IN" altLang="en-US" sz="2400"/>
              <a:t>One of the most important aspects of an algorithm is how fast it is. </a:t>
            </a:r>
          </a:p>
          <a:p>
            <a:pPr algn="just"/>
            <a:r>
              <a:rPr lang="en-IN" altLang="en-US" sz="2400"/>
              <a:t>It is often easy to come up with an algorithm to solve a problem, but if the algorithm is too slow, it’s back to design phase.</a:t>
            </a:r>
          </a:p>
          <a:p>
            <a:pPr algn="just"/>
            <a:r>
              <a:rPr lang="en-IN" altLang="en-US" sz="2400"/>
              <a:t>Since the exact speed of an algorithm depends on where the algorithm is run, as well as the exact details of its implementation, computer scientists typically talk about the runtime relative to the size of the input. </a:t>
            </a:r>
          </a:p>
          <a:p>
            <a:pPr algn="just"/>
            <a:r>
              <a:rPr lang="en-IN" altLang="en-US" sz="2400"/>
              <a:t>For example, if the input consists of N integers, an algorithm might have a runtime proportional to N , represented as O(N ). </a:t>
            </a:r>
          </a:p>
        </p:txBody>
      </p:sp>
      <p:sp>
        <p:nvSpPr>
          <p:cNvPr id="9218" name="Title 1">
            <a:extLst>
              <a:ext uri="{FF2B5EF4-FFF2-40B4-BE49-F238E27FC236}">
                <a16:creationId xmlns:a16="http://schemas.microsoft.com/office/drawing/2014/main" id="{1ABF2350-E830-4C11-B9A4-68DF25247D2D}"/>
              </a:ext>
            </a:extLst>
          </p:cNvPr>
          <p:cNvSpPr>
            <a:spLocks noGrp="1" noChangeArrowheads="1"/>
          </p:cNvSpPr>
          <p:nvPr>
            <p:ph type="title"/>
          </p:nvPr>
        </p:nvSpPr>
        <p:spPr/>
        <p:txBody>
          <a:bodyPr/>
          <a:lstStyle/>
          <a:p>
            <a:r>
              <a:rPr lang="en-IN" altLang="en-US"/>
              <a:t>Runtime Analysis</a:t>
            </a:r>
          </a:p>
        </p:txBody>
      </p:sp>
      <p:sp>
        <p:nvSpPr>
          <p:cNvPr id="9220" name="Slide Number Placeholder 3">
            <a:extLst>
              <a:ext uri="{FF2B5EF4-FFF2-40B4-BE49-F238E27FC236}">
                <a16:creationId xmlns:a16="http://schemas.microsoft.com/office/drawing/2014/main" id="{517D6CE4-76FA-4B32-85FC-92437718439D}"/>
              </a:ext>
            </a:extLst>
          </p:cNvPr>
          <p:cNvSpPr>
            <a:spLocks noGrp="1" noChangeArrowheads="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3BAF3A14-F7B7-4523-AE92-7121D68095FE}" type="slidenum">
              <a:rPr kumimoji="0" lang="en-US" altLang="zh-TW" smtClean="0"/>
              <a:pPr/>
              <a:t>5</a:t>
            </a:fld>
            <a:endParaRPr kumimoji="0" lang="en-US" altLang="zh-TW"/>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a:extLst>
              <a:ext uri="{FF2B5EF4-FFF2-40B4-BE49-F238E27FC236}">
                <a16:creationId xmlns:a16="http://schemas.microsoft.com/office/drawing/2014/main" id="{DD8F302E-FCE7-44A8-9E88-660CF54BCDD0}"/>
              </a:ext>
            </a:extLst>
          </p:cNvPr>
          <p:cNvSpPr>
            <a:spLocks noGrp="1" noChangeArrowheads="1"/>
          </p:cNvSpPr>
          <p:nvPr>
            <p:ph idx="1"/>
          </p:nvPr>
        </p:nvSpPr>
        <p:spPr/>
        <p:txBody>
          <a:bodyPr/>
          <a:lstStyle/>
          <a:p>
            <a:pPr algn="just">
              <a:buClr>
                <a:srgbClr val="330066"/>
              </a:buClr>
            </a:pPr>
            <a:r>
              <a:rPr lang="en-IN" altLang="en-US" sz="2400" dirty="0">
                <a:solidFill>
                  <a:srgbClr val="000000"/>
                </a:solidFill>
              </a:rPr>
              <a:t>This means that if you were to run an implementation of the algorithm on your computer with an input of size N, it would take C*N seconds, where C is some constant that doesn’t change with the size of the input.</a:t>
            </a:r>
          </a:p>
          <a:p>
            <a:pPr marL="0" indent="0" algn="just">
              <a:buNone/>
            </a:pPr>
            <a:endParaRPr lang="en-IN" altLang="en-US" dirty="0"/>
          </a:p>
        </p:txBody>
      </p:sp>
      <p:sp>
        <p:nvSpPr>
          <p:cNvPr id="10242" name="Title 1">
            <a:extLst>
              <a:ext uri="{FF2B5EF4-FFF2-40B4-BE49-F238E27FC236}">
                <a16:creationId xmlns:a16="http://schemas.microsoft.com/office/drawing/2014/main" id="{5A06987E-3B55-493F-A039-B1FAB8E38641}"/>
              </a:ext>
            </a:extLst>
          </p:cNvPr>
          <p:cNvSpPr>
            <a:spLocks noGrp="1" noChangeArrowheads="1"/>
          </p:cNvSpPr>
          <p:nvPr>
            <p:ph type="title"/>
          </p:nvPr>
        </p:nvSpPr>
        <p:spPr/>
        <p:txBody>
          <a:bodyPr/>
          <a:lstStyle/>
          <a:p>
            <a:r>
              <a:rPr lang="en-IN" altLang="en-US"/>
              <a:t>Contd..</a:t>
            </a:r>
          </a:p>
        </p:txBody>
      </p:sp>
      <p:sp>
        <p:nvSpPr>
          <p:cNvPr id="10244" name="Slide Number Placeholder 3">
            <a:extLst>
              <a:ext uri="{FF2B5EF4-FFF2-40B4-BE49-F238E27FC236}">
                <a16:creationId xmlns:a16="http://schemas.microsoft.com/office/drawing/2014/main" id="{345C8BB1-92C3-4ED6-BCC2-C0327ED1CA95}"/>
              </a:ext>
            </a:extLst>
          </p:cNvPr>
          <p:cNvSpPr>
            <a:spLocks noGrp="1" noChangeArrowheads="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6825287C-BB63-4F08-86C7-AD80A6FA906F}" type="slidenum">
              <a:rPr kumimoji="0" lang="en-US" altLang="zh-TW" smtClean="0"/>
              <a:pPr/>
              <a:t>6</a:t>
            </a:fld>
            <a:endParaRPr kumimoji="0" lang="en-US" altLang="zh-TW"/>
          </a:p>
        </p:txBody>
      </p:sp>
      <p:pic>
        <p:nvPicPr>
          <p:cNvPr id="10245" name="Audio 4">
            <a:hlinkClick r:id="" action="ppaction://media"/>
            <a:extLst>
              <a:ext uri="{FF2B5EF4-FFF2-40B4-BE49-F238E27FC236}">
                <a16:creationId xmlns:a16="http://schemas.microsoft.com/office/drawing/2014/main" id="{CE4496CD-04EA-4D6D-AFA6-5E5972530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a:extLst>
              <a:ext uri="{FF2B5EF4-FFF2-40B4-BE49-F238E27FC236}">
                <a16:creationId xmlns:a16="http://schemas.microsoft.com/office/drawing/2014/main" id="{C6BCA81F-CF3A-4D3D-9F08-9F424E3A3DB0}"/>
              </a:ext>
            </a:extLst>
          </p:cNvPr>
          <p:cNvSpPr>
            <a:spLocks noGrp="1" noChangeArrowheads="1"/>
          </p:cNvSpPr>
          <p:nvPr>
            <p:ph idx="1"/>
          </p:nvPr>
        </p:nvSpPr>
        <p:spPr/>
        <p:txBody>
          <a:bodyPr vert="horz" lIns="91440" tIns="45720" rIns="91440" bIns="45720" rtlCol="0" anchor="t">
            <a:normAutofit/>
          </a:bodyPr>
          <a:lstStyle/>
          <a:p>
            <a:pPr algn="just"/>
            <a:r>
              <a:rPr lang="en-IN" altLang="en-US" dirty="0"/>
              <a:t>The following is a list of several popular design approaches:</a:t>
            </a:r>
            <a:endParaRPr lang="en-US"/>
          </a:p>
          <a:p>
            <a:pPr lvl="1" algn="just"/>
            <a:r>
              <a:rPr lang="en-IN" altLang="en-US" b="1" dirty="0">
                <a:latin typeface="Georgia"/>
              </a:rPr>
              <a:t>Divide and Conquer Approach: </a:t>
            </a:r>
            <a:endParaRPr lang="en-IN" altLang="en-US" b="1" dirty="0"/>
          </a:p>
          <a:p>
            <a:pPr lvl="2" algn="just"/>
            <a:r>
              <a:rPr lang="en-IN" altLang="en-US" sz="2400" dirty="0">
                <a:latin typeface="Georgia"/>
              </a:rPr>
              <a:t>It is a top-down approach. The algorithms which follow the divide &amp; conquer techniques involve three steps:</a:t>
            </a:r>
          </a:p>
          <a:p>
            <a:pPr lvl="3" algn="just"/>
            <a:r>
              <a:rPr lang="en-IN" altLang="en-US" sz="2400" dirty="0">
                <a:latin typeface="Georgia"/>
              </a:rPr>
              <a:t>Divide the original problem into a set of </a:t>
            </a:r>
            <a:r>
              <a:rPr lang="en-IN" sz="2400" dirty="0">
                <a:latin typeface="Georgia"/>
              </a:rPr>
              <a:t>smaller instances of the same problem</a:t>
            </a:r>
            <a:r>
              <a:rPr lang="en-IN" altLang="en-US" sz="2400" dirty="0">
                <a:latin typeface="Georgia"/>
              </a:rPr>
              <a:t>.</a:t>
            </a:r>
          </a:p>
          <a:p>
            <a:pPr lvl="3" algn="just"/>
            <a:r>
              <a:rPr lang="en-IN" altLang="en-US" sz="2400" dirty="0">
                <a:latin typeface="Georgia"/>
              </a:rPr>
              <a:t>Solve every subproblem individually, recursively.</a:t>
            </a:r>
          </a:p>
          <a:p>
            <a:pPr lvl="3" algn="just"/>
            <a:r>
              <a:rPr lang="en-IN" altLang="en-US" sz="2400" dirty="0">
                <a:latin typeface="Georgia"/>
              </a:rPr>
              <a:t>Combine the solution of the subproblems (top level) into a solution of the whole original problem</a:t>
            </a:r>
            <a:r>
              <a:rPr lang="en-IN" altLang="en-US" dirty="0">
                <a:latin typeface="Georgia"/>
              </a:rPr>
              <a:t>.</a:t>
            </a:r>
          </a:p>
        </p:txBody>
      </p:sp>
      <p:sp>
        <p:nvSpPr>
          <p:cNvPr id="11266" name="Title 1">
            <a:extLst>
              <a:ext uri="{FF2B5EF4-FFF2-40B4-BE49-F238E27FC236}">
                <a16:creationId xmlns:a16="http://schemas.microsoft.com/office/drawing/2014/main" id="{12D96A77-76B3-4381-A5B2-61190A12ADB4}"/>
              </a:ext>
            </a:extLst>
          </p:cNvPr>
          <p:cNvSpPr>
            <a:spLocks noGrp="1" noChangeArrowheads="1"/>
          </p:cNvSpPr>
          <p:nvPr>
            <p:ph type="title"/>
          </p:nvPr>
        </p:nvSpPr>
        <p:spPr/>
        <p:txBody>
          <a:bodyPr/>
          <a:lstStyle/>
          <a:p>
            <a:r>
              <a:rPr lang="en-IN" altLang="en-US"/>
              <a:t>Design approaches</a:t>
            </a:r>
          </a:p>
        </p:txBody>
      </p:sp>
      <p:sp>
        <p:nvSpPr>
          <p:cNvPr id="11268" name="Slide Number Placeholder 3">
            <a:extLst>
              <a:ext uri="{FF2B5EF4-FFF2-40B4-BE49-F238E27FC236}">
                <a16:creationId xmlns:a16="http://schemas.microsoft.com/office/drawing/2014/main" id="{A39C1250-D0A9-4736-B62C-514DB07606FF}"/>
              </a:ext>
            </a:extLst>
          </p:cNvPr>
          <p:cNvSpPr>
            <a:spLocks noGrp="1" noChangeArrowheads="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92BADF84-4648-43B8-9A32-17DACC69E090}" type="slidenum">
              <a:rPr kumimoji="0" lang="en-US" altLang="zh-TW" smtClean="0"/>
              <a:pPr/>
              <a:t>7</a:t>
            </a:fld>
            <a:endParaRPr kumimoji="0" lang="en-US" altLang="zh-TW"/>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57DD1-7E65-4111-97D2-0B16890017C5}"/>
              </a:ext>
            </a:extLst>
          </p:cNvPr>
          <p:cNvSpPr>
            <a:spLocks noGrp="1"/>
          </p:cNvSpPr>
          <p:nvPr>
            <p:ph type="title"/>
          </p:nvPr>
        </p:nvSpPr>
        <p:spPr/>
        <p:txBody>
          <a:bodyPr/>
          <a:lstStyle/>
          <a:p>
            <a:r>
              <a:rPr lang="en-IN" altLang="en-US" sz="2400" dirty="0"/>
              <a:t>Divide and Conquer Approach: </a:t>
            </a:r>
            <a:br>
              <a:rPr lang="en-IN" altLang="en-US" sz="2400" dirty="0"/>
            </a:br>
            <a:endParaRPr lang="en-IN" sz="2400" dirty="0"/>
          </a:p>
        </p:txBody>
      </p:sp>
      <p:pic>
        <p:nvPicPr>
          <p:cNvPr id="5" name="Content Placeholder 4">
            <a:extLst>
              <a:ext uri="{FF2B5EF4-FFF2-40B4-BE49-F238E27FC236}">
                <a16:creationId xmlns:a16="http://schemas.microsoft.com/office/drawing/2014/main" id="{80FC3593-9364-4A12-ACF0-E0BA1A4C2EF2}"/>
              </a:ext>
            </a:extLst>
          </p:cNvPr>
          <p:cNvPicPr>
            <a:picLocks noGrp="1" noChangeAspect="1"/>
          </p:cNvPicPr>
          <p:nvPr>
            <p:ph idx="1"/>
          </p:nvPr>
        </p:nvPicPr>
        <p:blipFill>
          <a:blip r:embed="rId2"/>
          <a:stretch>
            <a:fillRect/>
          </a:stretch>
        </p:blipFill>
        <p:spPr>
          <a:xfrm>
            <a:off x="428624" y="812662"/>
            <a:ext cx="8286752" cy="5232538"/>
          </a:xfrm>
          <a:prstGeom prst="rect">
            <a:avLst/>
          </a:prstGeom>
        </p:spPr>
      </p:pic>
    </p:spTree>
    <p:extLst>
      <p:ext uri="{BB962C8B-B14F-4D97-AF65-F5344CB8AC3E}">
        <p14:creationId xmlns:p14="http://schemas.microsoft.com/office/powerpoint/2010/main" val="320594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a:extLst>
              <a:ext uri="{FF2B5EF4-FFF2-40B4-BE49-F238E27FC236}">
                <a16:creationId xmlns:a16="http://schemas.microsoft.com/office/drawing/2014/main" id="{3C3D2310-9840-4C3A-984C-CF32FDF65FBB}"/>
              </a:ext>
            </a:extLst>
          </p:cNvPr>
          <p:cNvSpPr>
            <a:spLocks noGrp="1" noChangeArrowheads="1"/>
          </p:cNvSpPr>
          <p:nvPr>
            <p:ph idx="1"/>
          </p:nvPr>
        </p:nvSpPr>
        <p:spPr/>
        <p:txBody>
          <a:bodyPr/>
          <a:lstStyle/>
          <a:p>
            <a:r>
              <a:rPr lang="en-IN" altLang="en-US" sz="2400" dirty="0"/>
              <a:t>Greedy method is used to solve the optimization problem. </a:t>
            </a:r>
          </a:p>
          <a:p>
            <a:endParaRPr lang="en-IN" altLang="en-US" sz="2400" dirty="0"/>
          </a:p>
          <a:p>
            <a:pPr lvl="2" algn="just">
              <a:lnSpc>
                <a:spcPct val="150000"/>
              </a:lnSpc>
            </a:pPr>
            <a:r>
              <a:rPr lang="en-IN" altLang="en-US" sz="1800" dirty="0"/>
              <a:t>An optimization problem is one in which we are given a set of input values, which are required either to be maximized or minimized (known as objective), i.e. some constraints or conditions.</a:t>
            </a:r>
          </a:p>
          <a:p>
            <a:pPr lvl="2" algn="just">
              <a:lnSpc>
                <a:spcPct val="150000"/>
              </a:lnSpc>
            </a:pPr>
            <a:r>
              <a:rPr lang="en-IN" altLang="en-US" sz="1800" dirty="0"/>
              <a:t>Greedy Algorithm always makes the choice (greedy criteria) looks best at the moment, to optimize a given objective.</a:t>
            </a:r>
          </a:p>
          <a:p>
            <a:pPr lvl="2" algn="just">
              <a:lnSpc>
                <a:spcPct val="150000"/>
              </a:lnSpc>
            </a:pPr>
            <a:r>
              <a:rPr lang="en-IN" altLang="en-US" sz="1800" dirty="0"/>
              <a:t>The greedy algorithm doesn't always guarantee the optimal solution however it generally produces a solution that is very close in value to the optimal.</a:t>
            </a:r>
          </a:p>
        </p:txBody>
      </p:sp>
      <p:sp>
        <p:nvSpPr>
          <p:cNvPr id="2" name="Title 1">
            <a:extLst>
              <a:ext uri="{FF2B5EF4-FFF2-40B4-BE49-F238E27FC236}">
                <a16:creationId xmlns:a16="http://schemas.microsoft.com/office/drawing/2014/main" id="{C76E692E-E031-4619-98B6-545A9A3D7C7A}"/>
              </a:ext>
            </a:extLst>
          </p:cNvPr>
          <p:cNvSpPr>
            <a:spLocks noGrp="1"/>
          </p:cNvSpPr>
          <p:nvPr>
            <p:ph type="title"/>
          </p:nvPr>
        </p:nvSpPr>
        <p:spPr/>
        <p:txBody>
          <a:bodyPr/>
          <a:lstStyle/>
          <a:p>
            <a:r>
              <a:rPr lang="en-IN" altLang="en-US" dirty="0"/>
              <a:t>Greedy Technique</a:t>
            </a:r>
            <a:endParaRPr lang="en-IN" dirty="0"/>
          </a:p>
        </p:txBody>
      </p:sp>
      <p:sp>
        <p:nvSpPr>
          <p:cNvPr id="12292" name="Slide Number Placeholder 3">
            <a:extLst>
              <a:ext uri="{FF2B5EF4-FFF2-40B4-BE49-F238E27FC236}">
                <a16:creationId xmlns:a16="http://schemas.microsoft.com/office/drawing/2014/main" id="{2542EF06-5D7D-4F63-BDAC-400CEE73DBCA}"/>
              </a:ext>
            </a:extLst>
          </p:cNvPr>
          <p:cNvSpPr>
            <a:spLocks noGrp="1" noChangeArrowheads="1"/>
          </p:cNvSpPr>
          <p:nvPr>
            <p:ph type="sldNum" sz="quarter" idx="4294967295"/>
          </p:nvPr>
        </p:nvSpPr>
        <p:spPr>
          <a:xfrm>
            <a:off x="0" y="635635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549BDBA5-92C8-47BB-BE3B-7C44E85EDC5D}" type="slidenum">
              <a:rPr kumimoji="0" lang="en-US" altLang="zh-TW" smtClean="0"/>
              <a:pPr/>
              <a:t>9</a:t>
            </a:fld>
            <a:endParaRPr kumimoji="0" lang="en-US" altLang="zh-TW"/>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6602</TotalTime>
  <Words>1459</Words>
  <Application>Microsoft Office PowerPoint</Application>
  <PresentationFormat>On-screen Show (4:3)</PresentationFormat>
  <Paragraphs>97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Introduction</vt:lpstr>
      <vt:lpstr>PowerPoint Presentation</vt:lpstr>
      <vt:lpstr>Analyze your algorithm</vt:lpstr>
      <vt:lpstr>Runtime Analysis</vt:lpstr>
      <vt:lpstr>Contd..</vt:lpstr>
      <vt:lpstr>Design approaches</vt:lpstr>
      <vt:lpstr>Divide and Conquer Approach:  </vt:lpstr>
      <vt:lpstr>Greedy Technique</vt:lpstr>
      <vt:lpstr>Greedy Algorithm Contd.</vt:lpstr>
      <vt:lpstr>Dynamic Programming</vt:lpstr>
      <vt:lpstr>Dynamic Programming Contd.</vt:lpstr>
      <vt:lpstr>Randomized Algorithms</vt:lpstr>
      <vt:lpstr>Backtracking Algorithm</vt:lpstr>
      <vt:lpstr>Backtracking Algorithm Contd.</vt:lpstr>
      <vt:lpstr>The Importance of Knowing Algorithms</vt:lpstr>
      <vt:lpstr>Contd..</vt:lpstr>
      <vt:lpstr>Summary</vt:lpstr>
      <vt:lpstr>Some rules of thumb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Raman (Amrita Vishwa Vidyapeetham)</dc:creator>
  <cp:lastModifiedBy>saraths</cp:lastModifiedBy>
  <cp:revision>489</cp:revision>
  <dcterms:created xsi:type="dcterms:W3CDTF">2020-07-16T02:17:40Z</dcterms:created>
  <dcterms:modified xsi:type="dcterms:W3CDTF">2023-08-13T07:35:14Z</dcterms:modified>
</cp:coreProperties>
</file>