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3" r:id="rId3"/>
    <p:sldId id="374" r:id="rId4"/>
    <p:sldId id="375" r:id="rId5"/>
    <p:sldId id="37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FADAE6"/>
    <a:srgbClr val="991546"/>
    <a:srgbClr val="C76161"/>
    <a:srgbClr val="B9655F"/>
    <a:srgbClr val="B12421"/>
    <a:srgbClr val="CA004E"/>
    <a:srgbClr val="9F1649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D5506-27BC-ECAB-CAF1-6A19A272F985}" v="327" dt="2022-12-15T04:23:12.962"/>
    <p1510:client id="{6627B668-3910-CEC9-667F-572BA6EA2265}" v="35" dt="2022-12-17T03:44:32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0" d="100"/>
          <a:sy n="110" d="100"/>
        </p:scale>
        <p:origin x="17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347143-1D15-4992-BBFA-77A54685D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B16182-7D6B-4911-86CA-32DE71798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  <p:sldLayoutId id="2147483678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927061"/>
            <a:ext cx="4247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Solving Recurrence Relations- Part 2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Masters Theorem</a:t>
            </a:r>
            <a:endParaRPr lang="en-IN" sz="28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18564CE-3236-4CFA-B04A-0818BFEEA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N" altLang="en-US" dirty="0">
                <a:latin typeface="Georgia"/>
              </a:rPr>
              <a:t>The given recurrence relation does not correspond to the general form of Master’s theorem. So, it cannot be solved using Master’s theorem</a:t>
            </a:r>
            <a:endParaRPr lang="en-US"/>
          </a:p>
          <a:p>
            <a:endParaRPr lang="en-IN" altLang="en-US" dirty="0"/>
          </a:p>
        </p:txBody>
      </p:sp>
      <p:sp>
        <p:nvSpPr>
          <p:cNvPr id="19458" name="Title 1">
            <a:extLst>
              <a:ext uri="{FF2B5EF4-FFF2-40B4-BE49-F238E27FC236}">
                <a16:creationId xmlns:a16="http://schemas.microsoft.com/office/drawing/2014/main" id="{34DC08E0-8443-43BB-A98A-FA4BE9AC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dirty="0"/>
              <a:t>Example 5  </a:t>
            </a:r>
            <a:r>
              <a:rPr lang="en-IN" altLang="en-US" sz="2800" dirty="0"/>
              <a:t>		</a:t>
            </a:r>
            <a:r>
              <a:rPr lang="pt-BR" altLang="en-US" sz="2800" dirty="0"/>
              <a:t>T(n) = 8T(n/4) – n</a:t>
            </a:r>
            <a:r>
              <a:rPr lang="pt-BR" altLang="en-US" sz="2800" baseline="30000" dirty="0"/>
              <a:t>2</a:t>
            </a:r>
            <a:r>
              <a:rPr lang="pt-BR" altLang="en-US" sz="2800" dirty="0"/>
              <a:t>logn</a:t>
            </a:r>
            <a:endParaRPr lang="en-I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AF8F-2E6B-C557-73CC-87E03856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Master's Theorem for Decreasing Functions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7BDF-71A4-3EA8-F7EB-76942790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Georgia"/>
              </a:rPr>
              <a:t>If the recurrence relation is of the form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And  </a:t>
            </a:r>
            <a:r>
              <a:rPr lang="en-US" sz="2000" i="1" dirty="0">
                <a:latin typeface="Georgia"/>
              </a:rPr>
              <a:t>f(n) </a:t>
            </a:r>
            <a:r>
              <a:rPr lang="en-US" sz="2000" dirty="0">
                <a:latin typeface="Georgia"/>
              </a:rPr>
              <a:t>= O(</a:t>
            </a:r>
            <a:r>
              <a:rPr lang="en-US" sz="2000" dirty="0" err="1">
                <a:latin typeface="Georgia"/>
              </a:rPr>
              <a:t>n</a:t>
            </a:r>
            <a:r>
              <a:rPr lang="en-US" sz="2000" baseline="30000" dirty="0" err="1">
                <a:latin typeface="Georgia"/>
              </a:rPr>
              <a:t>k</a:t>
            </a:r>
            <a:r>
              <a:rPr lang="en-US" sz="2000" dirty="0">
                <a:latin typeface="Georgia"/>
              </a:rPr>
              <a:t>)</a:t>
            </a:r>
            <a:endParaRPr lang="en-US" sz="2000" baseline="30000" dirty="0"/>
          </a:p>
          <a:p>
            <a:r>
              <a:rPr lang="en-US" sz="2000" dirty="0">
                <a:latin typeface="Georgia"/>
              </a:rPr>
              <a:t>where:</a:t>
            </a:r>
            <a:br>
              <a:rPr lang="en-US" sz="2000" dirty="0"/>
            </a:br>
            <a:r>
              <a:rPr lang="en-US" sz="2000" dirty="0">
                <a:latin typeface="Georgia"/>
              </a:rPr>
              <a:t>             </a:t>
            </a:r>
            <a:r>
              <a:rPr lang="en-US" sz="2000" i="1" dirty="0">
                <a:latin typeface="Georgia"/>
              </a:rPr>
              <a:t>a</a:t>
            </a:r>
            <a:r>
              <a:rPr lang="en-US" sz="2000" dirty="0">
                <a:latin typeface="Georgia"/>
              </a:rPr>
              <a:t>    = count of subproblems in the decreasing recursive function</a:t>
            </a:r>
            <a:br>
              <a:rPr lang="en-US" sz="2000" dirty="0"/>
            </a:br>
            <a:r>
              <a:rPr lang="en-US" sz="2000" dirty="0">
                <a:latin typeface="Georgia"/>
              </a:rPr>
              <a:t>            </a:t>
            </a:r>
            <a:r>
              <a:rPr lang="en-US" sz="2000" i="1" dirty="0">
                <a:latin typeface="Georgia"/>
              </a:rPr>
              <a:t>n-b </a:t>
            </a:r>
            <a:r>
              <a:rPr lang="en-US" sz="2000" dirty="0">
                <a:latin typeface="Georgia"/>
              </a:rPr>
              <a:t>= size of each subproblem (Assuming size of each                  subproblem is same)</a:t>
            </a:r>
          </a:p>
          <a:p>
            <a:r>
              <a:rPr lang="en-US" sz="2000" dirty="0">
                <a:latin typeface="Georgia"/>
              </a:rPr>
              <a:t>Here a, b and k are constants that satisfy the following conditions:</a:t>
            </a:r>
          </a:p>
          <a:p>
            <a:pPr lvl="1"/>
            <a:r>
              <a:rPr lang="en-US" sz="2000" dirty="0">
                <a:latin typeface="Georgia"/>
              </a:rPr>
              <a:t>a&gt;0, b&gt;0</a:t>
            </a:r>
          </a:p>
          <a:p>
            <a:pPr lvl="1"/>
            <a:r>
              <a:rPr lang="en-US" sz="2000" dirty="0">
                <a:latin typeface="Georgia"/>
              </a:rPr>
              <a:t>k&gt;=0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B950A7C-484A-A035-D439-E71B8E2E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4" y="1458163"/>
            <a:ext cx="4702628" cy="8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D336-1A98-178A-BE73-1B334BD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6904-A177-87C2-4A19-25995B84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Then </a:t>
            </a:r>
          </a:p>
          <a:p>
            <a:pPr marL="0" indent="0">
              <a:buNone/>
            </a:pPr>
            <a:r>
              <a:rPr lang="en-US" dirty="0">
                <a:latin typeface="Georgia"/>
              </a:rPr>
              <a:t>             </a:t>
            </a:r>
            <a:r>
              <a:rPr lang="en-US" sz="2400" dirty="0">
                <a:latin typeface="Georgia"/>
              </a:rPr>
              <a:t> Case 1. If a&lt;1 then T(n) = O(</a:t>
            </a:r>
            <a:r>
              <a:rPr lang="en-US" sz="2400" dirty="0" err="1">
                <a:latin typeface="Georgia"/>
              </a:rPr>
              <a:t>n</a:t>
            </a:r>
            <a:r>
              <a:rPr lang="en-US" sz="2400" baseline="30000" dirty="0" err="1">
                <a:latin typeface="Georgia"/>
              </a:rPr>
              <a:t>k</a:t>
            </a:r>
            <a:r>
              <a:rPr lang="en-US" sz="2400" dirty="0">
                <a:latin typeface="Georgia"/>
              </a:rPr>
              <a:t>) 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latin typeface="Georgia"/>
              </a:rPr>
              <a:t>                Case 2. If a=1 then T(n) = O(n</a:t>
            </a:r>
            <a:r>
              <a:rPr lang="en-US" sz="2400" baseline="30000" dirty="0">
                <a:latin typeface="Georgia"/>
              </a:rPr>
              <a:t>k+1</a:t>
            </a:r>
            <a:r>
              <a:rPr lang="en-US" sz="2400" dirty="0">
                <a:latin typeface="Georgia"/>
              </a:rPr>
              <a:t>) </a:t>
            </a:r>
            <a:endParaRPr lang="en-US"/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                Case 3. If a&gt;1 then T(n) = O(</a:t>
            </a:r>
            <a:r>
              <a:rPr lang="en-US" sz="2400" dirty="0" err="1">
                <a:latin typeface="Georgia"/>
              </a:rPr>
              <a:t>n</a:t>
            </a:r>
            <a:r>
              <a:rPr lang="en-US" sz="2400" baseline="30000" dirty="0" err="1">
                <a:latin typeface="Georgia"/>
              </a:rPr>
              <a:t>k</a:t>
            </a:r>
            <a:r>
              <a:rPr lang="en-US" sz="2400" dirty="0" err="1">
                <a:latin typeface="Georgia"/>
              </a:rPr>
              <a:t>a</a:t>
            </a:r>
            <a:r>
              <a:rPr lang="en-US" sz="2400" baseline="30000" dirty="0" err="1">
                <a:latin typeface="Georgia"/>
              </a:rPr>
              <a:t>n</a:t>
            </a:r>
            <a:r>
              <a:rPr lang="en-US" sz="2400" baseline="30000" dirty="0">
                <a:latin typeface="Georgia"/>
              </a:rPr>
              <a:t>/b</a:t>
            </a:r>
            <a:r>
              <a:rPr lang="en-US" sz="2400" dirty="0">
                <a:latin typeface="Georgia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453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94B-AB0D-A84E-B436-E754CC02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19CF-7A6E-2836-58B2-449C8E08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Georgia"/>
              </a:rPr>
              <a:t>                                        T</a:t>
            </a:r>
            <a:r>
              <a:rPr lang="en-US" sz="2400" dirty="0">
                <a:latin typeface="Georgia"/>
              </a:rPr>
              <a:t>(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dirty="0">
                <a:latin typeface="Georgia"/>
              </a:rPr>
              <a:t>) = 2</a:t>
            </a:r>
            <a:r>
              <a:rPr lang="en-US" sz="2400" i="1" dirty="0">
                <a:latin typeface="Georgia"/>
              </a:rPr>
              <a:t>T</a:t>
            </a:r>
            <a:r>
              <a:rPr lang="en-US" sz="2400" dirty="0">
                <a:latin typeface="Georgia"/>
              </a:rPr>
              <a:t>(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dirty="0">
                <a:latin typeface="Georgia"/>
              </a:rPr>
              <a:t>−2) + </a:t>
            </a:r>
            <a:r>
              <a:rPr lang="en-US" sz="2400" i="1" dirty="0">
                <a:latin typeface="Georgia"/>
              </a:rPr>
              <a:t>n</a:t>
            </a:r>
            <a:endParaRPr lang="en-US">
              <a:latin typeface="Georgia"/>
            </a:endParaRPr>
          </a:p>
          <a:p>
            <a:r>
              <a:rPr lang="en-US" sz="2400" dirty="0">
                <a:latin typeface="Georgia"/>
              </a:rPr>
              <a:t>After comparison,</a:t>
            </a:r>
            <a:br>
              <a:rPr lang="en-US" sz="2400" dirty="0"/>
            </a:br>
            <a:r>
              <a:rPr lang="en-US" sz="2400" dirty="0">
                <a:latin typeface="Georgia"/>
              </a:rPr>
              <a:t>                a = 2, b = 2, k = 1, </a:t>
            </a:r>
            <a:r>
              <a:rPr lang="en-US" sz="2400" i="1" dirty="0">
                <a:latin typeface="Georgia"/>
              </a:rPr>
              <a:t>f(n)</a:t>
            </a:r>
            <a:r>
              <a:rPr lang="en-US" sz="2400" dirty="0">
                <a:latin typeface="Georgia"/>
              </a:rPr>
              <a:t> = n</a:t>
            </a:r>
          </a:p>
          <a:p>
            <a:r>
              <a:rPr lang="en-US" sz="2400" dirty="0">
                <a:latin typeface="Georgia"/>
              </a:rPr>
              <a:t>Step 1: Compare 'a' and 1</a:t>
            </a:r>
          </a:p>
          <a:p>
            <a:pPr lvl="1"/>
            <a:r>
              <a:rPr lang="en-US" sz="2000" dirty="0">
                <a:latin typeface="Georgia"/>
              </a:rPr>
              <a:t>Since a&gt;1,</a:t>
            </a:r>
            <a:endParaRPr lang="en-US" sz="2000" dirty="0"/>
          </a:p>
          <a:p>
            <a:pPr lvl="1"/>
            <a:r>
              <a:rPr lang="en-US" sz="2000" dirty="0">
                <a:latin typeface="Georgia"/>
              </a:rPr>
              <a:t>T(n) = O(a</a:t>
            </a:r>
            <a:r>
              <a:rPr lang="en-US" sz="2000" baseline="30000" dirty="0">
                <a:latin typeface="Georgia"/>
              </a:rPr>
              <a:t>n/b</a:t>
            </a:r>
            <a:r>
              <a:rPr lang="en-US" sz="2000" dirty="0">
                <a:latin typeface="Georgia"/>
              </a:rPr>
              <a:t> * </a:t>
            </a:r>
            <a:r>
              <a:rPr lang="en-US" sz="2000" i="1" dirty="0">
                <a:latin typeface="Georgia"/>
              </a:rPr>
              <a:t>f(n)</a:t>
            </a:r>
            <a:r>
              <a:rPr lang="en-US" sz="2000" dirty="0">
                <a:latin typeface="Georgia"/>
              </a:rPr>
              <a:t>)</a:t>
            </a:r>
            <a:endParaRPr lang="en-US" sz="2000" dirty="0"/>
          </a:p>
          <a:p>
            <a:r>
              <a:rPr lang="en-US" sz="2400" dirty="0">
                <a:latin typeface="Georgia"/>
              </a:rPr>
              <a:t>Step 2: Calculate time complexity</a:t>
            </a:r>
            <a:endParaRPr lang="en-US" sz="2400" dirty="0"/>
          </a:p>
          <a:p>
            <a:pPr lvl="2"/>
            <a:r>
              <a:rPr lang="en-US" sz="1800" dirty="0">
                <a:latin typeface="Georgia"/>
              </a:rPr>
              <a:t>Putting values of a = 2, b = 2,</a:t>
            </a:r>
            <a:r>
              <a:rPr lang="en-US" sz="1800" i="1" dirty="0">
                <a:latin typeface="Georgia"/>
              </a:rPr>
              <a:t> f(n)</a:t>
            </a:r>
            <a:r>
              <a:rPr lang="en-US" sz="1800" dirty="0">
                <a:latin typeface="Georgia"/>
              </a:rPr>
              <a:t> = n.</a:t>
            </a:r>
            <a:endParaRPr lang="en-US" sz="1800" dirty="0"/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r>
              <a:rPr lang="en-US" sz="2400" dirty="0">
                <a:latin typeface="Georgia"/>
              </a:rPr>
              <a:t>                                       </a:t>
            </a:r>
            <a:r>
              <a:rPr lang="en-US" sz="2400" b="1" dirty="0">
                <a:latin typeface="Georgia"/>
              </a:rPr>
              <a:t>T(n) = O(2</a:t>
            </a:r>
            <a:r>
              <a:rPr lang="en-US" sz="2400" b="1" baseline="30000" dirty="0">
                <a:latin typeface="Georgia"/>
              </a:rPr>
              <a:t>n/2</a:t>
            </a:r>
            <a:r>
              <a:rPr lang="en-US" sz="2400" b="1" dirty="0">
                <a:latin typeface="Georgia"/>
              </a:rPr>
              <a:t> * n)</a:t>
            </a:r>
            <a:endParaRPr lang="en-US" b="1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8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9BBB-6C02-E465-ADD1-954E2022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1FF-81D1-B184-E4FE-F9F5263F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Georgia"/>
              </a:rPr>
              <a:t>                              T</a:t>
            </a:r>
            <a:r>
              <a:rPr lang="en-US" sz="2400" dirty="0">
                <a:latin typeface="Georgia"/>
              </a:rPr>
              <a:t>(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dirty="0">
                <a:latin typeface="Georgia"/>
              </a:rPr>
              <a:t>)=1/2</a:t>
            </a:r>
            <a:r>
              <a:rPr lang="en-US" sz="2400" i="1" dirty="0">
                <a:latin typeface="Georgia"/>
              </a:rPr>
              <a:t>T</a:t>
            </a:r>
            <a:r>
              <a:rPr lang="en-US" sz="2400" dirty="0">
                <a:latin typeface="Georgia"/>
              </a:rPr>
              <a:t>(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dirty="0">
                <a:latin typeface="Georgia"/>
              </a:rPr>
              <a:t>−1)+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baseline="30000" dirty="0">
                <a:latin typeface="Georgia"/>
              </a:rPr>
              <a:t>2</a:t>
            </a:r>
            <a:r>
              <a:rPr lang="en-US" sz="2400" dirty="0">
                <a:latin typeface="Georgia"/>
              </a:rPr>
              <a:t> </a:t>
            </a:r>
            <a:endParaRPr lang="en-US" sz="2400" dirty="0"/>
          </a:p>
          <a:p>
            <a:r>
              <a:rPr lang="en-US" sz="2400" dirty="0">
                <a:latin typeface="Georgia"/>
              </a:rPr>
              <a:t>After comparison, a = 1/2, b = 1, k = 2, </a:t>
            </a:r>
            <a:r>
              <a:rPr lang="en-US" sz="2400" i="1" dirty="0">
                <a:latin typeface="Georgia"/>
              </a:rPr>
              <a:t>f</a:t>
            </a:r>
            <a:r>
              <a:rPr lang="en-US" sz="2400" dirty="0">
                <a:latin typeface="Georgia"/>
              </a:rPr>
              <a:t>(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dirty="0">
                <a:latin typeface="Georgia"/>
              </a:rPr>
              <a:t>)=</a:t>
            </a:r>
            <a:r>
              <a:rPr lang="en-US" sz="2400" i="1" dirty="0">
                <a:latin typeface="Georgia"/>
              </a:rPr>
              <a:t>n</a:t>
            </a:r>
            <a:r>
              <a:rPr lang="en-US" sz="2400" baseline="30000" dirty="0">
                <a:latin typeface="Georgia"/>
              </a:rPr>
              <a:t>2</a:t>
            </a:r>
            <a:endParaRPr lang="en-US" sz="2400" baseline="30000" dirty="0"/>
          </a:p>
          <a:p>
            <a:r>
              <a:rPr lang="en-US" sz="2400" dirty="0">
                <a:latin typeface="Georgia"/>
              </a:rPr>
              <a:t>Step 1: Compare 'a' and 1</a:t>
            </a:r>
          </a:p>
          <a:p>
            <a:pPr lvl="2"/>
            <a:r>
              <a:rPr lang="en-US" sz="1800" dirty="0">
                <a:latin typeface="Georgia"/>
              </a:rPr>
              <a:t>Since </a:t>
            </a:r>
            <a:r>
              <a:rPr lang="en-US" sz="1800" i="1" dirty="0">
                <a:latin typeface="Georgia"/>
              </a:rPr>
              <a:t>a</a:t>
            </a:r>
            <a:r>
              <a:rPr lang="en-US" sz="1800" dirty="0">
                <a:latin typeface="Georgia"/>
              </a:rPr>
              <a:t>&lt;1,</a:t>
            </a:r>
          </a:p>
          <a:p>
            <a:pPr lvl="2"/>
            <a:r>
              <a:rPr lang="en-US" sz="1800" i="1" dirty="0">
                <a:latin typeface="Georgia"/>
              </a:rPr>
              <a:t>T</a:t>
            </a:r>
            <a:r>
              <a:rPr lang="en-US" sz="1800" dirty="0">
                <a:latin typeface="Georgia"/>
              </a:rPr>
              <a:t>(</a:t>
            </a:r>
            <a:r>
              <a:rPr lang="en-US" sz="1800" i="1" dirty="0">
                <a:latin typeface="Georgia"/>
              </a:rPr>
              <a:t>n</a:t>
            </a:r>
            <a:r>
              <a:rPr lang="en-US" sz="1800" dirty="0">
                <a:latin typeface="Georgia"/>
              </a:rPr>
              <a:t>) = O(</a:t>
            </a:r>
            <a:r>
              <a:rPr lang="en-US" sz="1800" dirty="0" err="1">
                <a:latin typeface="Georgia"/>
              </a:rPr>
              <a:t>a</a:t>
            </a:r>
            <a:r>
              <a:rPr lang="en-US" sz="1800" baseline="30000" dirty="0" err="1">
                <a:latin typeface="Georgia"/>
              </a:rPr>
              <a:t>k</a:t>
            </a:r>
            <a:r>
              <a:rPr lang="en-US" sz="1800" dirty="0">
                <a:latin typeface="Georgia"/>
              </a:rPr>
              <a:t>)</a:t>
            </a:r>
          </a:p>
          <a:p>
            <a:r>
              <a:rPr lang="en-US" sz="2400" dirty="0">
                <a:latin typeface="Georgia"/>
              </a:rPr>
              <a:t>Step 2: Calculate time complexity</a:t>
            </a:r>
          </a:p>
          <a:p>
            <a:pPr lvl="2"/>
            <a:r>
              <a:rPr lang="en-US" sz="1800" dirty="0">
                <a:latin typeface="Georgia"/>
              </a:rPr>
              <a:t>Putting values of a = 2,and k = 2.</a:t>
            </a:r>
          </a:p>
          <a:p>
            <a:pPr marL="0" indent="0">
              <a:buNone/>
            </a:pPr>
            <a:endParaRPr lang="en-US" sz="2400" b="1" dirty="0">
              <a:latin typeface="Georgia"/>
            </a:endParaRPr>
          </a:p>
          <a:p>
            <a:pPr marL="0" indent="0">
              <a:buNone/>
            </a:pPr>
            <a:r>
              <a:rPr lang="en-US" sz="2400" b="1" dirty="0">
                <a:latin typeface="Georgia"/>
              </a:rPr>
              <a:t>           Time complexity: O(n</a:t>
            </a:r>
            <a:r>
              <a:rPr lang="en-US" sz="2400" b="1" baseline="30000" dirty="0">
                <a:latin typeface="Georgia"/>
              </a:rPr>
              <a:t>2</a:t>
            </a:r>
            <a:r>
              <a:rPr lang="en-US" sz="2400" b="1" dirty="0">
                <a:latin typeface="Georgia"/>
              </a:rPr>
              <a:t>)</a:t>
            </a:r>
            <a:endParaRPr lang="en-US" sz="2400" dirty="0">
              <a:latin typeface="Georgi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8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0B1AABE3-4D11-41AD-B40D-F76DB8711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700" dirty="0"/>
              <a:t>Master theorem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/>
              <a:t>general formula that works if recurrence has the form</a:t>
            </a:r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marL="3429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 			</a:t>
            </a:r>
            <a:r>
              <a:rPr lang="en-US" altLang="en-US" sz="2200" i="1" dirty="0"/>
              <a:t>T(n) = </a:t>
            </a:r>
            <a:r>
              <a:rPr lang="en-US" altLang="en-US" sz="2200" i="1" dirty="0" err="1"/>
              <a:t>aT</a:t>
            </a:r>
            <a:r>
              <a:rPr lang="en-US" altLang="en-US" sz="2200" i="1" dirty="0"/>
              <a:t>(n/b) + f(n)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en-US" sz="2000" i="1" dirty="0"/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a </a:t>
            </a:r>
            <a:r>
              <a:rPr lang="en-US" altLang="en-US" sz="2000" dirty="0"/>
              <a:t>is number of subproblems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n/b</a:t>
            </a:r>
            <a:r>
              <a:rPr lang="en-US" altLang="ja-JP" sz="2000" dirty="0">
                <a:ea typeface="ＭＳ Ｐゴシック" panose="020B0600070205080204" pitchFamily="34" charset="-128"/>
              </a:rPr>
              <a:t> is size of each subproblem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000" i="1" dirty="0"/>
              <a:t>f(n)</a:t>
            </a:r>
            <a:r>
              <a:rPr lang="en-US" altLang="en-US" sz="2000" dirty="0"/>
              <a:t> is cost of non-recursive part</a:t>
            </a:r>
            <a:endParaRPr lang="en-US" altLang="en-US" sz="2000" i="1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7CD9E33-0E69-4AA2-8E6D-DAB717D5E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Solve Recurrences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F2B069-76C4-4055-8BA9-7487757B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Master’s theorem solves recurrence relations of the form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where, a &gt;= 1, b &gt; 1, k &gt;= 0 and p is a real number.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0242" name="Title 1">
            <a:extLst>
              <a:ext uri="{FF2B5EF4-FFF2-40B4-BE49-F238E27FC236}">
                <a16:creationId xmlns:a16="http://schemas.microsoft.com/office/drawing/2014/main" id="{60D19645-EC30-40D4-9633-C92321215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Masters theorem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B50B20-CB98-4D13-942C-602847C4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78" y="2333997"/>
            <a:ext cx="30765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817E-1990-4EA7-860A-F1166CA9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dirty="0"/>
              <a:t>To solve recurrence relations using Master’s theorem, we compare </a:t>
            </a:r>
            <a:r>
              <a:rPr lang="en-IN" sz="1800" b="1" i="1" dirty="0"/>
              <a:t>a</a:t>
            </a:r>
            <a:r>
              <a:rPr lang="en-IN" sz="1800" dirty="0"/>
              <a:t> with </a:t>
            </a:r>
            <a:r>
              <a:rPr lang="en-IN" sz="1800" b="1" dirty="0"/>
              <a:t>b</a:t>
            </a:r>
            <a:r>
              <a:rPr lang="en-IN" sz="1800" b="1" baseline="30000" dirty="0"/>
              <a:t>k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baseline="30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dirty="0"/>
              <a:t>Then, we follow the following cases-</a:t>
            </a:r>
          </a:p>
          <a:p>
            <a:pPr>
              <a:defRPr/>
            </a:pPr>
            <a:r>
              <a:rPr lang="en-IN" sz="1800" dirty="0">
                <a:latin typeface="Georgia"/>
              </a:rPr>
              <a:t>Case 1: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/>
              <a:t>If a &gt;b</a:t>
            </a:r>
            <a:r>
              <a:rPr lang="en-IN" sz="1800" baseline="30000" dirty="0"/>
              <a:t>k</a:t>
            </a:r>
            <a:r>
              <a:rPr lang="en-IN" sz="1800" dirty="0"/>
              <a:t> , then T(n) = </a:t>
            </a:r>
            <a:r>
              <a:rPr lang="el-GR" sz="1800" dirty="0"/>
              <a:t>θ (</a:t>
            </a:r>
            <a:r>
              <a:rPr lang="en-IN" sz="1800" dirty="0" err="1"/>
              <a:t>n</a:t>
            </a:r>
            <a:r>
              <a:rPr lang="en-IN" sz="1800" baseline="30000" dirty="0" err="1"/>
              <a:t>log</a:t>
            </a:r>
            <a:r>
              <a:rPr lang="en-IN" sz="1800" baseline="-25000" dirty="0" err="1"/>
              <a:t>b</a:t>
            </a:r>
            <a:r>
              <a:rPr lang="en-IN" sz="1800" baseline="30000" dirty="0" err="1"/>
              <a:t>a</a:t>
            </a:r>
            <a:r>
              <a:rPr lang="en-IN" sz="1800" dirty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1800" dirty="0"/>
              <a:t>Case 2: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1800" dirty="0"/>
              <a:t>If a = b</a:t>
            </a:r>
            <a:r>
              <a:rPr lang="en-IN" sz="1800" baseline="30000" dirty="0"/>
              <a:t>k</a:t>
            </a:r>
            <a:r>
              <a:rPr lang="en-IN" sz="1800" dirty="0"/>
              <a:t> and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>
                <a:latin typeface="Georgia"/>
              </a:rPr>
              <a:t>If p &lt; -1, then T(n) = </a:t>
            </a:r>
            <a:r>
              <a:rPr lang="el-GR" sz="1800" dirty="0">
                <a:latin typeface="Georgia"/>
              </a:rPr>
              <a:t>θ (</a:t>
            </a:r>
            <a:r>
              <a:rPr lang="en-IN" sz="1800" dirty="0" err="1">
                <a:latin typeface="Georgia"/>
              </a:rPr>
              <a:t>n</a:t>
            </a:r>
            <a:r>
              <a:rPr lang="en-IN" sz="1800" baseline="30000" dirty="0" err="1">
                <a:latin typeface="Georgia"/>
              </a:rPr>
              <a:t>log</a:t>
            </a:r>
            <a:r>
              <a:rPr lang="en-IN" sz="1800" baseline="-25000" dirty="0" err="1">
                <a:latin typeface="Georgia"/>
              </a:rPr>
              <a:t>b</a:t>
            </a:r>
            <a:r>
              <a:rPr lang="en-IN" sz="1800" baseline="30000" dirty="0" err="1">
                <a:latin typeface="Georgia"/>
              </a:rPr>
              <a:t>a</a:t>
            </a:r>
            <a:r>
              <a:rPr lang="en-IN" sz="1800" dirty="0">
                <a:latin typeface="Georgia"/>
              </a:rPr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>
                <a:latin typeface="Georgia"/>
              </a:rPr>
              <a:t>if p = -1, then T(n) = </a:t>
            </a:r>
            <a:r>
              <a:rPr lang="el-GR" sz="1800" dirty="0">
                <a:latin typeface="Georgia"/>
              </a:rPr>
              <a:t>θ (</a:t>
            </a:r>
            <a:r>
              <a:rPr lang="en-IN" sz="1800" dirty="0">
                <a:latin typeface="Georgia"/>
              </a:rPr>
              <a:t>n</a:t>
            </a:r>
            <a:r>
              <a:rPr lang="en-IN" sz="1800" baseline="30000" dirty="0">
                <a:latin typeface="Georgia"/>
              </a:rPr>
              <a:t>log</a:t>
            </a:r>
            <a:r>
              <a:rPr lang="en-IN" sz="1800" baseline="-25000" dirty="0">
                <a:latin typeface="Georgia"/>
              </a:rPr>
              <a:t>b</a:t>
            </a:r>
            <a:r>
              <a:rPr lang="en-IN" sz="1800" baseline="30000" dirty="0">
                <a:latin typeface="Georgia"/>
              </a:rPr>
              <a:t>a</a:t>
            </a:r>
            <a:r>
              <a:rPr lang="en-IN" sz="1800" dirty="0">
                <a:latin typeface="Georgia"/>
              </a:rPr>
              <a:t>.log</a:t>
            </a:r>
            <a:r>
              <a:rPr lang="en-IN" sz="1800" baseline="30000" dirty="0">
                <a:latin typeface="Georgia"/>
              </a:rPr>
              <a:t>2</a:t>
            </a:r>
            <a:r>
              <a:rPr lang="en-IN" sz="1800" dirty="0">
                <a:latin typeface="Georgia"/>
              </a:rPr>
              <a:t>n)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>
                <a:latin typeface="Georgia"/>
              </a:rPr>
              <a:t>If p &gt; -1, then T(n) = </a:t>
            </a:r>
            <a:r>
              <a:rPr lang="el-GR" sz="1800" dirty="0">
                <a:latin typeface="Georgia"/>
              </a:rPr>
              <a:t>θ (</a:t>
            </a:r>
            <a:r>
              <a:rPr lang="en-IN" sz="1800" dirty="0">
                <a:latin typeface="Georgia"/>
              </a:rPr>
              <a:t>n</a:t>
            </a:r>
            <a:r>
              <a:rPr lang="en-IN" sz="1800" baseline="30000" dirty="0">
                <a:latin typeface="Georgia"/>
              </a:rPr>
              <a:t>log</a:t>
            </a:r>
            <a:r>
              <a:rPr lang="en-IN" sz="1800" baseline="-25000" dirty="0">
                <a:latin typeface="Georgia"/>
              </a:rPr>
              <a:t>b</a:t>
            </a:r>
            <a:r>
              <a:rPr lang="en-IN" sz="1800" baseline="30000" dirty="0">
                <a:latin typeface="Georgia"/>
              </a:rPr>
              <a:t>a</a:t>
            </a:r>
            <a:r>
              <a:rPr lang="en-IN" sz="1800" dirty="0">
                <a:latin typeface="Georgia"/>
              </a:rPr>
              <a:t>.log</a:t>
            </a:r>
            <a:r>
              <a:rPr lang="en-IN" sz="1800" baseline="30000" dirty="0">
                <a:latin typeface="Georgia"/>
              </a:rPr>
              <a:t>p+1</a:t>
            </a:r>
            <a:r>
              <a:rPr lang="en-IN" sz="1800" dirty="0">
                <a:latin typeface="Georgia"/>
              </a:rPr>
              <a:t>n)</a:t>
            </a:r>
          </a:p>
          <a:p>
            <a:pPr>
              <a:defRPr/>
            </a:pPr>
            <a:r>
              <a:rPr lang="en-IN" sz="1800" dirty="0">
                <a:latin typeface="Georgia"/>
              </a:rPr>
              <a:t>Case 3: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IN" sz="1800" dirty="0"/>
              <a:t>If a &lt;b</a:t>
            </a:r>
            <a:r>
              <a:rPr lang="en-IN" sz="1800" baseline="30000" dirty="0"/>
              <a:t>k</a:t>
            </a:r>
            <a:r>
              <a:rPr lang="en-IN" sz="1800" dirty="0"/>
              <a:t> and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/>
              <a:t>If p &lt; 0,  then T(n) = O (</a:t>
            </a:r>
            <a:r>
              <a:rPr lang="en-IN" sz="1800" dirty="0" err="1"/>
              <a:t>n</a:t>
            </a:r>
            <a:r>
              <a:rPr lang="en-IN" sz="1800" baseline="30000" dirty="0" err="1"/>
              <a:t>k</a:t>
            </a:r>
            <a:r>
              <a:rPr lang="en-IN" sz="1800" dirty="0"/>
              <a:t>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IN" sz="1800" dirty="0"/>
              <a:t>If p &gt;= 0, then T(n) = </a:t>
            </a:r>
            <a:r>
              <a:rPr lang="el-GR" sz="1800" dirty="0"/>
              <a:t>θ (</a:t>
            </a:r>
            <a:r>
              <a:rPr lang="en-IN" sz="1800" dirty="0" err="1"/>
              <a:t>n</a:t>
            </a:r>
            <a:r>
              <a:rPr lang="en-IN" sz="1800" baseline="30000" dirty="0" err="1"/>
              <a:t>k</a:t>
            </a:r>
            <a:r>
              <a:rPr lang="en-IN" sz="1800" dirty="0" err="1"/>
              <a:t>log</a:t>
            </a:r>
            <a:r>
              <a:rPr lang="en-IN" sz="1800" baseline="30000" dirty="0" err="1"/>
              <a:t>p</a:t>
            </a:r>
            <a:r>
              <a:rPr lang="en-IN" sz="1800" dirty="0" err="1"/>
              <a:t>n</a:t>
            </a:r>
            <a:r>
              <a:rPr lang="en-IN" sz="1800" dirty="0"/>
              <a:t>)</a:t>
            </a:r>
          </a:p>
          <a:p>
            <a:pPr lvl="2" fontAlgn="auto">
              <a:spcAft>
                <a:spcPts val="0"/>
              </a:spcAft>
              <a:defRPr/>
            </a:pPr>
            <a:endParaRPr lang="en-IN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AE575-7FD0-427B-8629-A262ECEE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b="1" dirty="0"/>
              <a:t>Master Theorem Cases</a:t>
            </a:r>
            <a:br>
              <a:rPr lang="en-IN" b="1" dirty="0"/>
            </a:b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8C455DE-1C85-4C0A-A72D-2CABE3950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You </a:t>
            </a:r>
            <a:r>
              <a:rPr lang="en-US" altLang="en-US" sz="2400" dirty="0">
                <a:solidFill>
                  <a:srgbClr val="FF0000"/>
                </a:solidFill>
              </a:rPr>
              <a:t>cannot</a:t>
            </a:r>
            <a:r>
              <a:rPr lang="en-US" altLang="en-US" sz="2400" dirty="0"/>
              <a:t> use the Master Theorem if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  <a:latin typeface="Georgia"/>
              </a:rPr>
              <a:t>T(n)</a:t>
            </a:r>
            <a:r>
              <a:rPr lang="en-US" altLang="en-US" sz="2000" dirty="0">
                <a:latin typeface="Georgia"/>
              </a:rPr>
              <a:t> is not monotone, e.g. T(n) = </a:t>
            </a:r>
            <a:r>
              <a:rPr lang="en-US" altLang="en-US" sz="2000" dirty="0">
                <a:solidFill>
                  <a:srgbClr val="0070C0"/>
                </a:solidFill>
                <a:latin typeface="Georgia"/>
              </a:rPr>
              <a:t>sin</a:t>
            </a:r>
            <a:r>
              <a:rPr lang="en-US" altLang="en-US" sz="2000" dirty="0">
                <a:latin typeface="Georgia"/>
              </a:rPr>
              <a:t>(x)</a:t>
            </a:r>
          </a:p>
          <a:p>
            <a:pPr lvl="1"/>
            <a:r>
              <a:rPr lang="en-US" altLang="en-US" sz="2000" dirty="0">
                <a:solidFill>
                  <a:srgbClr val="00B050"/>
                </a:solidFill>
                <a:latin typeface="Georgia"/>
              </a:rPr>
              <a:t>f(n)</a:t>
            </a:r>
            <a:r>
              <a:rPr lang="en-US" altLang="en-US" sz="2000" dirty="0">
                <a:latin typeface="Georgia"/>
              </a:rPr>
              <a:t> is not a polynomial, e.g., T(n) = 2T(n/2)+</a:t>
            </a:r>
            <a:r>
              <a:rPr lang="en-US" altLang="en-US" sz="2000" dirty="0">
                <a:solidFill>
                  <a:srgbClr val="00B050"/>
                </a:solidFill>
                <a:latin typeface="Georgia"/>
              </a:rPr>
              <a:t>2</a:t>
            </a:r>
            <a:r>
              <a:rPr lang="en-US" altLang="en-US" sz="2000" baseline="30000" dirty="0">
                <a:solidFill>
                  <a:srgbClr val="00B050"/>
                </a:solidFill>
                <a:latin typeface="Georgia"/>
              </a:rPr>
              <a:t>n</a:t>
            </a:r>
          </a:p>
          <a:p>
            <a:pPr lvl="1"/>
            <a:r>
              <a:rPr lang="en-US" altLang="en-US" sz="2000" dirty="0">
                <a:latin typeface="Georgia"/>
              </a:rPr>
              <a:t>b cannot be expressed as a constant</a:t>
            </a:r>
            <a:endParaRPr lang="en-US" altLang="en-US" sz="240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FD4B5DD3-0B6D-4144-BA19-EB72A66B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Master Theorem: </a:t>
            </a:r>
            <a:r>
              <a:rPr lang="en-US" altLang="en-US">
                <a:solidFill>
                  <a:srgbClr val="FF0000"/>
                </a:solidFill>
              </a:rPr>
              <a:t>Pitfalls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0863-B73E-4687-896D-D325BAAF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IN" sz="2400" dirty="0"/>
              <a:t>We compare the given recurrence relation with 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400" dirty="0"/>
              <a:t>				T(n) = </a:t>
            </a:r>
            <a:r>
              <a:rPr lang="en-IN" sz="2400" dirty="0" err="1"/>
              <a:t>aT</a:t>
            </a:r>
            <a:r>
              <a:rPr lang="en-IN" sz="2400" dirty="0"/>
              <a:t>(n/b) + θ (</a:t>
            </a:r>
            <a:r>
              <a:rPr lang="en-IN" sz="2400" dirty="0" err="1"/>
              <a:t>n</a:t>
            </a:r>
            <a:r>
              <a:rPr lang="en-IN" sz="2400" baseline="30000" dirty="0" err="1"/>
              <a:t>k</a:t>
            </a:r>
            <a:r>
              <a:rPr lang="en-IN" sz="2400" dirty="0" err="1"/>
              <a:t>log</a:t>
            </a:r>
            <a:r>
              <a:rPr lang="en-IN" sz="2400" baseline="30000" dirty="0" err="1"/>
              <a:t>p</a:t>
            </a:r>
            <a:r>
              <a:rPr lang="en-IN" sz="2400" dirty="0" err="1"/>
              <a:t>n</a:t>
            </a:r>
            <a:r>
              <a:rPr lang="en-IN" sz="2400" dirty="0"/>
              <a:t>).</a:t>
            </a:r>
          </a:p>
          <a:p>
            <a:pPr>
              <a:spcAft>
                <a:spcPts val="0"/>
              </a:spcAft>
              <a:defRPr/>
            </a:pPr>
            <a:r>
              <a:rPr lang="en-IN" sz="2400" dirty="0"/>
              <a:t>Then, we have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a = 3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b = 2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k = 2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p = 0</a:t>
            </a:r>
          </a:p>
          <a:p>
            <a:pPr>
              <a:spcAft>
                <a:spcPts val="0"/>
              </a:spcAft>
              <a:defRPr/>
            </a:pPr>
            <a:r>
              <a:rPr lang="en-IN" sz="2400" dirty="0"/>
              <a:t>Now, a = 3 and b</a:t>
            </a:r>
            <a:r>
              <a:rPr lang="en-IN" sz="2400" baseline="30000" dirty="0"/>
              <a:t>k</a:t>
            </a:r>
            <a:r>
              <a:rPr lang="en-IN" sz="2400" dirty="0"/>
              <a:t> = 2</a:t>
            </a:r>
            <a:r>
              <a:rPr lang="en-IN" sz="2400" baseline="30000" dirty="0"/>
              <a:t>2</a:t>
            </a:r>
            <a:r>
              <a:rPr lang="en-IN" sz="2400" dirty="0"/>
              <a:t> = 4.</a:t>
            </a:r>
          </a:p>
          <a:p>
            <a:pPr>
              <a:spcAft>
                <a:spcPts val="0"/>
              </a:spcAft>
              <a:defRPr/>
            </a:pPr>
            <a:r>
              <a:rPr lang="en-IN" sz="2400" dirty="0"/>
              <a:t>Clearly, a &lt; b</a:t>
            </a:r>
            <a:r>
              <a:rPr lang="en-IN" sz="2400" baseline="30000" dirty="0"/>
              <a:t>k </a:t>
            </a:r>
            <a:r>
              <a:rPr lang="en-IN" sz="2400" dirty="0"/>
              <a:t>So, we follow case3.</a:t>
            </a:r>
          </a:p>
          <a:p>
            <a:pPr>
              <a:spcAft>
                <a:spcPts val="0"/>
              </a:spcAft>
              <a:defRPr/>
            </a:pPr>
            <a:r>
              <a:rPr lang="en-IN" sz="2400" dirty="0"/>
              <a:t>Since p = 0, so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T(n) = θ (</a:t>
            </a:r>
            <a:r>
              <a:rPr lang="en-IN" sz="2000" dirty="0" err="1"/>
              <a:t>n</a:t>
            </a:r>
            <a:r>
              <a:rPr lang="en-IN" sz="2000" baseline="30000" dirty="0" err="1"/>
              <a:t>k</a:t>
            </a:r>
            <a:r>
              <a:rPr lang="en-IN" sz="2000" dirty="0" err="1"/>
              <a:t>log</a:t>
            </a:r>
            <a:r>
              <a:rPr lang="en-IN" sz="2000" baseline="30000" dirty="0" err="1"/>
              <a:t>p</a:t>
            </a:r>
            <a:r>
              <a:rPr lang="en-IN" sz="2000" dirty="0" err="1"/>
              <a:t>n</a:t>
            </a:r>
            <a:r>
              <a:rPr lang="en-IN" sz="2000" dirty="0"/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IN" sz="2000" dirty="0"/>
              <a:t>T(n) = θ (n</a:t>
            </a:r>
            <a:r>
              <a:rPr lang="en-IN" sz="2000" baseline="30000" dirty="0"/>
              <a:t>2</a:t>
            </a:r>
            <a:r>
              <a:rPr lang="en-IN" sz="2000" dirty="0"/>
              <a:t>log</a:t>
            </a:r>
            <a:r>
              <a:rPr lang="en-IN" sz="2000" baseline="30000" dirty="0"/>
              <a:t>0</a:t>
            </a:r>
            <a:r>
              <a:rPr lang="en-IN" sz="2000" dirty="0"/>
              <a:t>n)</a:t>
            </a:r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b="1" dirty="0"/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b="1" dirty="0"/>
              <a:t>T(n) = </a:t>
            </a:r>
            <a:r>
              <a:rPr lang="el-GR" sz="2000" b="1" dirty="0"/>
              <a:t>θ (</a:t>
            </a:r>
            <a:r>
              <a:rPr lang="en-IN" sz="2000" b="1" dirty="0"/>
              <a:t>n</a:t>
            </a:r>
            <a:r>
              <a:rPr lang="en-IN" sz="2000" b="1" baseline="30000" dirty="0"/>
              <a:t>2</a:t>
            </a:r>
            <a:r>
              <a:rPr lang="en-IN" sz="2000" b="1" dirty="0"/>
              <a:t>)</a:t>
            </a:r>
            <a:endParaRPr lang="en-IN" sz="2000" dirty="0"/>
          </a:p>
          <a:p>
            <a:pPr>
              <a:spcAft>
                <a:spcPts val="0"/>
              </a:spcAft>
              <a:defRPr/>
            </a:pPr>
            <a:endParaRPr lang="en-IN" sz="2400" dirty="0"/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 fontAlgn="auto">
              <a:spcAft>
                <a:spcPts val="0"/>
              </a:spcAft>
              <a:defRPr/>
            </a:pP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16E4-5671-4E91-8C9B-A2A07945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b="1" dirty="0"/>
              <a:t>Example 1 			</a:t>
            </a:r>
            <a:r>
              <a:rPr lang="en-IN" dirty="0"/>
              <a:t>T(n) = 3T(n/2) + n</a:t>
            </a:r>
            <a:r>
              <a:rPr lang="en-IN" baseline="30000" dirty="0"/>
              <a:t>2</a:t>
            </a:r>
            <a:br>
              <a:rPr lang="en-IN" baseline="30000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4DA7-8929-4B8C-A0B1-9DDC432E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We compare the given recurrence relation with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			 T(n) = </a:t>
            </a:r>
            <a:r>
              <a:rPr lang="en-IN" dirty="0" err="1"/>
              <a:t>aT</a:t>
            </a:r>
            <a:r>
              <a:rPr lang="en-IN" dirty="0"/>
              <a:t>(n/b) + θ (</a:t>
            </a:r>
            <a:r>
              <a:rPr lang="en-IN" dirty="0" err="1"/>
              <a:t>n</a:t>
            </a:r>
            <a:r>
              <a:rPr lang="en-IN" baseline="30000" dirty="0" err="1"/>
              <a:t>k</a:t>
            </a:r>
            <a:r>
              <a:rPr lang="en-IN" dirty="0" err="1"/>
              <a:t>log</a:t>
            </a:r>
            <a:r>
              <a:rPr lang="en-IN" baseline="30000" dirty="0" err="1"/>
              <a:t>p</a:t>
            </a:r>
            <a:r>
              <a:rPr lang="en-IN" dirty="0" err="1"/>
              <a:t>n</a:t>
            </a:r>
            <a:r>
              <a:rPr lang="en-IN" dirty="0"/>
              <a:t>).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Then,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a = 2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b = 2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k = 1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p = 1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Now, a = 2 and b</a:t>
            </a:r>
            <a:r>
              <a:rPr lang="en-IN" baseline="30000" dirty="0"/>
              <a:t>k</a:t>
            </a:r>
            <a:r>
              <a:rPr lang="en-IN" dirty="0"/>
              <a:t> = 2</a:t>
            </a:r>
            <a:r>
              <a:rPr lang="en-IN" baseline="30000" dirty="0"/>
              <a:t>1</a:t>
            </a:r>
            <a:r>
              <a:rPr lang="en-IN" dirty="0"/>
              <a:t> = 2.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Clearly, a = b</a:t>
            </a:r>
            <a:r>
              <a:rPr lang="en-IN" baseline="30000" dirty="0"/>
              <a:t>k</a:t>
            </a:r>
            <a:r>
              <a:rPr lang="en-IN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So, we follow case2.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Since p = 1, so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T(n) = θ (n</a:t>
            </a:r>
            <a:r>
              <a:rPr lang="en-IN" baseline="30000" dirty="0"/>
              <a:t>log</a:t>
            </a:r>
            <a:r>
              <a:rPr lang="en-IN" baseline="-25000" dirty="0"/>
              <a:t>b</a:t>
            </a:r>
            <a:r>
              <a:rPr lang="en-IN" baseline="30000" dirty="0"/>
              <a:t>a</a:t>
            </a:r>
            <a:r>
              <a:rPr lang="en-IN" dirty="0"/>
              <a:t>.log</a:t>
            </a:r>
            <a:r>
              <a:rPr lang="en-IN" baseline="30000" dirty="0"/>
              <a:t>p+1</a:t>
            </a:r>
            <a:r>
              <a:rPr lang="en-IN" dirty="0"/>
              <a:t>n)</a:t>
            </a:r>
          </a:p>
          <a:p>
            <a:pPr lvl="1">
              <a:spcAft>
                <a:spcPts val="0"/>
              </a:spcAft>
              <a:defRPr/>
            </a:pPr>
            <a:r>
              <a:rPr lang="en-IN" dirty="0"/>
              <a:t>T(n) = θ (n</a:t>
            </a:r>
            <a:r>
              <a:rPr lang="en-IN" baseline="30000" dirty="0"/>
              <a:t>log</a:t>
            </a:r>
            <a:r>
              <a:rPr lang="en-IN" baseline="-25000" dirty="0"/>
              <a:t>2</a:t>
            </a:r>
            <a:r>
              <a:rPr lang="en-IN" baseline="30000" dirty="0"/>
              <a:t>2</a:t>
            </a:r>
            <a:r>
              <a:rPr lang="en-IN" dirty="0"/>
              <a:t>.log</a:t>
            </a:r>
            <a:r>
              <a:rPr lang="en-IN" baseline="30000" dirty="0"/>
              <a:t>1+1</a:t>
            </a:r>
            <a:r>
              <a:rPr lang="en-IN" dirty="0"/>
              <a:t>n)</a:t>
            </a:r>
          </a:p>
          <a:p>
            <a:pPr lvl="1">
              <a:spcAft>
                <a:spcPts val="0"/>
              </a:spcAft>
              <a:defRPr/>
            </a:pPr>
            <a:endParaRPr lang="en-IN" dirty="0"/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b="1" dirty="0"/>
              <a:t>T(n) = </a:t>
            </a:r>
            <a:r>
              <a:rPr lang="el-GR" b="1" dirty="0"/>
              <a:t>θ (</a:t>
            </a:r>
            <a:r>
              <a:rPr lang="en-IN" b="1" dirty="0"/>
              <a:t>nlog</a:t>
            </a:r>
            <a:r>
              <a:rPr lang="en-IN" b="1" baseline="30000" dirty="0"/>
              <a:t>2</a:t>
            </a:r>
            <a:r>
              <a:rPr lang="en-IN" b="1" dirty="0"/>
              <a:t>n)</a:t>
            </a:r>
            <a:endParaRPr lang="en-IN" dirty="0"/>
          </a:p>
          <a:p>
            <a:pPr lvl="1">
              <a:spcAft>
                <a:spcPts val="0"/>
              </a:spcAft>
              <a:defRPr/>
            </a:pPr>
            <a:endParaRPr lang="en-IN" dirty="0"/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A9FAF075-9C8D-45E6-B39C-539B72D58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/>
              <a:t>Example 2		 </a:t>
            </a:r>
            <a:r>
              <a:rPr lang="en-IN" altLang="en-US"/>
              <a:t>T(n) = 2T(n/2) + nlogn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991C-02C0-421E-9EDE-76EFE6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IN" sz="2000" dirty="0"/>
              <a:t>We compare the given recurrence relation with 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/>
              <a:t>		T(n) = </a:t>
            </a:r>
            <a:r>
              <a:rPr lang="en-IN" sz="2000" dirty="0" err="1"/>
              <a:t>aT</a:t>
            </a:r>
            <a:r>
              <a:rPr lang="en-IN" sz="2000" dirty="0"/>
              <a:t>(n/b) + θ (</a:t>
            </a:r>
            <a:r>
              <a:rPr lang="en-IN" sz="2000" dirty="0" err="1"/>
              <a:t>n</a:t>
            </a:r>
            <a:r>
              <a:rPr lang="en-IN" sz="2000" baseline="30000" dirty="0" err="1"/>
              <a:t>k</a:t>
            </a:r>
            <a:r>
              <a:rPr lang="en-IN" sz="2000" dirty="0" err="1"/>
              <a:t>log</a:t>
            </a:r>
            <a:r>
              <a:rPr lang="en-IN" sz="2000" baseline="30000" dirty="0" err="1"/>
              <a:t>p</a:t>
            </a:r>
            <a:r>
              <a:rPr lang="en-IN" sz="2000" dirty="0" err="1"/>
              <a:t>n</a:t>
            </a:r>
            <a:r>
              <a:rPr lang="en-IN" sz="2000" dirty="0"/>
              <a:t>).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Then,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a = 2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b = 4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k = 0.51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p = 0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 Now, a = 2 and b</a:t>
            </a:r>
            <a:r>
              <a:rPr lang="en-IN" sz="2000" baseline="30000" dirty="0"/>
              <a:t>k</a:t>
            </a:r>
            <a:r>
              <a:rPr lang="en-IN" sz="2000" dirty="0"/>
              <a:t> = 4</a:t>
            </a:r>
            <a:r>
              <a:rPr lang="en-IN" sz="2000" baseline="30000" dirty="0"/>
              <a:t>0.51</a:t>
            </a:r>
            <a:r>
              <a:rPr lang="en-IN" sz="2000" dirty="0"/>
              <a:t> = 2.0279.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Clearly, a &lt; b</a:t>
            </a:r>
            <a:r>
              <a:rPr lang="en-IN" sz="2000" baseline="30000" dirty="0"/>
              <a:t>k</a:t>
            </a:r>
            <a:r>
              <a:rPr lang="en-IN" sz="20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So, we follow case3.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Since p = 0, so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T(n) = θ (</a:t>
            </a:r>
            <a:r>
              <a:rPr lang="en-IN" sz="1800" dirty="0" err="1"/>
              <a:t>n</a:t>
            </a:r>
            <a:r>
              <a:rPr lang="en-IN" sz="1800" baseline="30000" dirty="0" err="1"/>
              <a:t>k</a:t>
            </a:r>
            <a:r>
              <a:rPr lang="en-IN" sz="1800" dirty="0" err="1"/>
              <a:t>log</a:t>
            </a:r>
            <a:r>
              <a:rPr lang="en-IN" sz="1800" baseline="30000" dirty="0" err="1"/>
              <a:t>p</a:t>
            </a:r>
            <a:r>
              <a:rPr lang="en-IN" sz="1800" dirty="0" err="1"/>
              <a:t>n</a:t>
            </a:r>
            <a:r>
              <a:rPr lang="en-IN" sz="1800" dirty="0"/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T(n) = θ (n</a:t>
            </a:r>
            <a:r>
              <a:rPr lang="en-IN" sz="1800" baseline="30000" dirty="0"/>
              <a:t>0.51</a:t>
            </a:r>
            <a:r>
              <a:rPr lang="en-IN" sz="1800" dirty="0"/>
              <a:t>log</a:t>
            </a:r>
            <a:r>
              <a:rPr lang="en-IN" sz="1800" baseline="30000" dirty="0"/>
              <a:t>0</a:t>
            </a:r>
            <a:r>
              <a:rPr lang="en-IN" sz="1800" dirty="0"/>
              <a:t>n)</a:t>
            </a:r>
          </a:p>
          <a:p>
            <a:pPr lvl="1">
              <a:spcAft>
                <a:spcPts val="0"/>
              </a:spcAft>
              <a:defRPr/>
            </a:pPr>
            <a:endParaRPr lang="en-IN" sz="1800" b="1" dirty="0"/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b="1" dirty="0"/>
              <a:t>T(n) = </a:t>
            </a:r>
            <a:r>
              <a:rPr lang="el-GR" sz="1800" b="1" dirty="0"/>
              <a:t>θ (</a:t>
            </a:r>
            <a:r>
              <a:rPr lang="en-IN" sz="1800" b="1" dirty="0"/>
              <a:t>n</a:t>
            </a:r>
            <a:r>
              <a:rPr lang="en-IN" sz="1800" b="1" baseline="30000" dirty="0"/>
              <a:t>0.51</a:t>
            </a:r>
            <a:r>
              <a:rPr lang="en-IN" sz="1800" b="1" dirty="0"/>
              <a:t>)</a:t>
            </a:r>
            <a:endParaRPr lang="en-IN" sz="1800" dirty="0"/>
          </a:p>
          <a:p>
            <a:pPr>
              <a:spcAft>
                <a:spcPts val="0"/>
              </a:spcAft>
              <a:defRPr/>
            </a:pPr>
            <a:endParaRPr lang="en-IN" sz="2000" dirty="0"/>
          </a:p>
          <a:p>
            <a:pPr>
              <a:spcAft>
                <a:spcPts val="0"/>
              </a:spcAft>
              <a:defRPr/>
            </a:pPr>
            <a:endParaRPr lang="en-IN" sz="2000" dirty="0"/>
          </a:p>
          <a:p>
            <a:pPr fontAlgn="auto">
              <a:spcAft>
                <a:spcPts val="0"/>
              </a:spcAft>
              <a:defRPr/>
            </a:pPr>
            <a:endParaRPr lang="en-IN" sz="2000" dirty="0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10C4C2C9-5459-4F63-B3C9-2779123AA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/>
              <a:t>Example 3        </a:t>
            </a:r>
            <a:r>
              <a:rPr lang="en-IN" altLang="en-US"/>
              <a:t>T(n) = 2T(n/4) + n</a:t>
            </a:r>
            <a:r>
              <a:rPr lang="en-IN" altLang="en-US" baseline="30000"/>
              <a:t>0.51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921A-56C7-4871-A375-D10DF2E6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IN" sz="2000" dirty="0"/>
              <a:t>We compare the given recurrence relation with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sz="2000" dirty="0"/>
              <a:t>		T(n) = </a:t>
            </a:r>
            <a:r>
              <a:rPr lang="en-IN" sz="2000" dirty="0" err="1"/>
              <a:t>aT</a:t>
            </a:r>
            <a:r>
              <a:rPr lang="en-IN" sz="2000" dirty="0"/>
              <a:t>(n/b) + θ (</a:t>
            </a:r>
            <a:r>
              <a:rPr lang="en-IN" sz="2000" dirty="0" err="1"/>
              <a:t>n</a:t>
            </a:r>
            <a:r>
              <a:rPr lang="en-IN" sz="2000" baseline="30000" dirty="0" err="1"/>
              <a:t>k</a:t>
            </a:r>
            <a:r>
              <a:rPr lang="en-IN" sz="2000" dirty="0" err="1"/>
              <a:t>log</a:t>
            </a:r>
            <a:r>
              <a:rPr lang="en-IN" sz="2000" baseline="30000" dirty="0" err="1"/>
              <a:t>p</a:t>
            </a:r>
            <a:r>
              <a:rPr lang="en-IN" sz="2000" dirty="0" err="1"/>
              <a:t>n</a:t>
            </a:r>
            <a:r>
              <a:rPr lang="en-IN" sz="2000" dirty="0"/>
              <a:t>).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Then,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a = √2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b = 2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k = 0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p = 1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Now, a = √2 = 1.414 and b</a:t>
            </a:r>
            <a:r>
              <a:rPr lang="en-IN" sz="2000" baseline="30000" dirty="0"/>
              <a:t>k</a:t>
            </a:r>
            <a:r>
              <a:rPr lang="en-IN" sz="2000" dirty="0"/>
              <a:t> = 2</a:t>
            </a:r>
            <a:r>
              <a:rPr lang="en-IN" sz="2000" baseline="30000" dirty="0"/>
              <a:t>0</a:t>
            </a:r>
            <a:r>
              <a:rPr lang="en-IN" sz="2000" dirty="0"/>
              <a:t> = 1.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Clearly, a &gt; b</a:t>
            </a:r>
            <a:r>
              <a:rPr lang="en-IN" sz="2000" baseline="30000" dirty="0"/>
              <a:t>k</a:t>
            </a:r>
            <a:r>
              <a:rPr lang="en-IN" sz="20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So, we follow case1.</a:t>
            </a:r>
          </a:p>
          <a:p>
            <a:pPr>
              <a:spcAft>
                <a:spcPts val="0"/>
              </a:spcAft>
              <a:defRPr/>
            </a:pPr>
            <a:r>
              <a:rPr lang="en-IN" sz="2000" dirty="0"/>
              <a:t> So, we have-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T(n) = θ (</a:t>
            </a:r>
            <a:r>
              <a:rPr lang="en-IN" sz="1800" dirty="0" err="1"/>
              <a:t>n</a:t>
            </a:r>
            <a:r>
              <a:rPr lang="en-IN" sz="1800" baseline="30000" dirty="0" err="1"/>
              <a:t>log</a:t>
            </a:r>
            <a:r>
              <a:rPr lang="en-IN" sz="1800" baseline="-25000" dirty="0" err="1"/>
              <a:t>b</a:t>
            </a:r>
            <a:r>
              <a:rPr lang="en-IN" sz="1800" baseline="30000" dirty="0" err="1"/>
              <a:t>a</a:t>
            </a:r>
            <a:r>
              <a:rPr lang="en-IN" sz="1800" dirty="0"/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T(n) = θ (n</a:t>
            </a:r>
            <a:r>
              <a:rPr lang="en-IN" sz="1800" baseline="30000" dirty="0"/>
              <a:t>log</a:t>
            </a:r>
            <a:r>
              <a:rPr lang="en-IN" sz="1800" baseline="-25000" dirty="0"/>
              <a:t>2</a:t>
            </a:r>
            <a:r>
              <a:rPr lang="en-IN" sz="1800" baseline="30000" dirty="0"/>
              <a:t>√2</a:t>
            </a:r>
            <a:r>
              <a:rPr lang="en-IN" sz="1800" dirty="0"/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IN" sz="1800" dirty="0"/>
              <a:t>T(n) = θ (n</a:t>
            </a:r>
            <a:r>
              <a:rPr lang="en-IN" sz="1800" baseline="30000" dirty="0"/>
              <a:t>1/2</a:t>
            </a:r>
            <a:r>
              <a:rPr lang="en-IN" sz="1800" dirty="0"/>
              <a:t>)</a:t>
            </a:r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1800" dirty="0"/>
          </a:p>
          <a:p>
            <a:pPr marL="342900" lvl="1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b="1" dirty="0"/>
              <a:t>T(n) = </a:t>
            </a:r>
            <a:r>
              <a:rPr lang="el-GR" sz="1800" b="1" dirty="0"/>
              <a:t>θ (√</a:t>
            </a:r>
            <a:r>
              <a:rPr lang="en-IN" sz="1800" b="1" dirty="0"/>
              <a:t>n)</a:t>
            </a:r>
            <a:endParaRPr lang="en-IN" sz="1800" dirty="0"/>
          </a:p>
          <a:p>
            <a:pPr fontAlgn="auto">
              <a:spcAft>
                <a:spcPts val="0"/>
              </a:spcAft>
              <a:defRPr/>
            </a:pPr>
            <a:endParaRPr lang="en-IN" sz="2000" dirty="0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124C0C38-135F-4EFE-94A5-9EC26575B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04" y="368844"/>
            <a:ext cx="8407032" cy="464000"/>
          </a:xfrm>
        </p:spPr>
        <p:txBody>
          <a:bodyPr/>
          <a:lstStyle/>
          <a:p>
            <a:r>
              <a:rPr lang="en-IN" altLang="en-US" sz="2400" b="1" dirty="0"/>
              <a:t>Example 4 			</a:t>
            </a:r>
            <a:r>
              <a:rPr lang="fr-FR" altLang="en-US" sz="2400" dirty="0"/>
              <a:t> T(n) = √2T(n/2) + </a:t>
            </a:r>
            <a:r>
              <a:rPr lang="fr-FR" altLang="en-US" sz="2400" dirty="0" err="1"/>
              <a:t>logn</a:t>
            </a:r>
            <a:endParaRPr lang="en-I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6665</TotalTime>
  <Words>1024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How To Solve Recurrences</vt:lpstr>
      <vt:lpstr>Masters theorem</vt:lpstr>
      <vt:lpstr>Master Theorem Cases </vt:lpstr>
      <vt:lpstr>Master Theorem: Pitfalls</vt:lpstr>
      <vt:lpstr>Example 1    T(n) = 3T(n/2) + n2 </vt:lpstr>
      <vt:lpstr>Example 2   T(n) = 2T(n/2) + nlogn</vt:lpstr>
      <vt:lpstr>Example 3        T(n) = 2T(n/4) + n0.51</vt:lpstr>
      <vt:lpstr>Example 4     T(n) = √2T(n/2) + logn</vt:lpstr>
      <vt:lpstr>Example 5    T(n) = 8T(n/4) – n2logn</vt:lpstr>
      <vt:lpstr>Master's Theorem for Decreasing Functions </vt:lpstr>
      <vt:lpstr>Contd.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649</cp:revision>
  <dcterms:created xsi:type="dcterms:W3CDTF">2020-07-16T02:17:40Z</dcterms:created>
  <dcterms:modified xsi:type="dcterms:W3CDTF">2023-08-13T07:35:32Z</dcterms:modified>
</cp:coreProperties>
</file>