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80" r:id="rId4"/>
    <p:sldId id="282" r:id="rId5"/>
    <p:sldId id="277" r:id="rId6"/>
    <p:sldId id="276" r:id="rId7"/>
    <p:sldId id="279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BC9A5-2B94-46D6-A574-B841E89FA2D1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23E45-F740-4373-BE14-6F983EA6AF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36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:a16="http://schemas.microsoft.com/office/drawing/2014/main" id="{B6E155FE-E05F-4E56-AE48-0F6F4B45D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587375"/>
            <a:ext cx="4554537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9939" name="Text Box 2">
            <a:extLst>
              <a:ext uri="{FF2B5EF4-FFF2-40B4-BE49-F238E27FC236}">
                <a16:creationId xmlns:a16="http://schemas.microsoft.com/office/drawing/2014/main" id="{29E2BBBF-FE40-4D42-AA76-757E8AED186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3400"/>
            <a:ext cx="5910262" cy="4114800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100">
                <a:latin typeface="Arial" panose="020B0604020202020204" pitchFamily="34" charset="0"/>
                <a:cs typeface="Lucida Sans Unicode" panose="020B0602030504020204" pitchFamily="34" charset="0"/>
              </a:rPr>
              <a:t>Note that the offset can be positive or negative.</a:t>
            </a:r>
          </a:p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100">
                <a:latin typeface="Arial" panose="020B0604020202020204" pitchFamily="34" charset="0"/>
                <a:cs typeface="Lucida Sans Unicode" panose="020B0602030504020204" pitchFamily="34" charset="0"/>
              </a:rPr>
              <a:t>Offsets must be able to access bytes as well, so word offsets will have two low-order zeros in them.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:a16="http://schemas.microsoft.com/office/drawing/2014/main" id="{75A63E1D-48D2-4431-9D34-9827116E5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42072C1-73D4-4EE1-8198-A094D69A207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1813"/>
            <a:ext cx="5899150" cy="4116387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03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:a16="http://schemas.microsoft.com/office/drawing/2014/main" id="{75A63E1D-48D2-4431-9D34-9827116E5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42072C1-73D4-4EE1-8198-A094D69A207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1813"/>
            <a:ext cx="5899150" cy="4116387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>
            <a:extLst>
              <a:ext uri="{FF2B5EF4-FFF2-40B4-BE49-F238E27FC236}">
                <a16:creationId xmlns:a16="http://schemas.microsoft.com/office/drawing/2014/main" id="{C75F4EC9-E434-4ECA-82D1-3789DD7E244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5988" y="4343400"/>
            <a:ext cx="5026025" cy="4114800"/>
          </a:xfrm>
          <a:noFill/>
          <a:ln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60" tIns="44280" rIns="90360" bIns="44280"/>
          <a:lstStyle/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100">
                <a:latin typeface="Arial" panose="020B0604020202020204" pitchFamily="34" charset="0"/>
                <a:cs typeface="Lucida Sans Unicode" panose="020B0602030504020204" pitchFamily="34" charset="0"/>
              </a:rPr>
              <a:t>destination address no longer in the rd field - now in the rt field</a:t>
            </a:r>
          </a:p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100"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100">
                <a:latin typeface="Arial" panose="020B0604020202020204" pitchFamily="34" charset="0"/>
                <a:cs typeface="Lucida Sans Unicode" panose="020B0602030504020204" pitchFamily="34" charset="0"/>
              </a:rPr>
              <a:t>offset limited to 16 bits - so can’t get to every location in memory (with a fixed base address)</a:t>
            </a:r>
          </a:p>
        </p:txBody>
      </p:sp>
      <p:sp>
        <p:nvSpPr>
          <p:cNvPr id="46083" name="Text Box 2">
            <a:extLst>
              <a:ext uri="{FF2B5EF4-FFF2-40B4-BE49-F238E27FC236}">
                <a16:creationId xmlns:a16="http://schemas.microsoft.com/office/drawing/2014/main" id="{15A04A9C-52AE-4120-B01E-A1BE880E4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692150"/>
            <a:ext cx="4554538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>
            <a:extLst>
              <a:ext uri="{FF2B5EF4-FFF2-40B4-BE49-F238E27FC236}">
                <a16:creationId xmlns:a16="http://schemas.microsoft.com/office/drawing/2014/main" id="{EAFC5EE5-F2B2-4972-BFDA-056F0F215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587375"/>
            <a:ext cx="4554537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8131" name="Text Box 2">
            <a:extLst>
              <a:ext uri="{FF2B5EF4-FFF2-40B4-BE49-F238E27FC236}">
                <a16:creationId xmlns:a16="http://schemas.microsoft.com/office/drawing/2014/main" id="{055ADF84-9EB6-4DB0-8FBD-F89039E752C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3400"/>
            <a:ext cx="5910262" cy="4114800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000">
                <a:latin typeface="Arial" panose="020B0604020202020204" pitchFamily="34" charset="0"/>
                <a:cs typeface="Lucida Sans Unicode" panose="020B0602030504020204" pitchFamily="34" charset="0"/>
              </a:rPr>
              <a:t>load byte takes the contents of the byte at the memory address specified, zero-extends it, and loads it into the register</a:t>
            </a:r>
          </a:p>
          <a:p>
            <a:pPr algn="just">
              <a:spcBef>
                <a:spcPts val="413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100"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000">
                <a:latin typeface="Arial" panose="020B0604020202020204" pitchFamily="34" charset="0"/>
                <a:cs typeface="Lucida Sans Unicode" panose="020B0602030504020204" pitchFamily="34" charset="0"/>
              </a:rPr>
              <a:t>Store byte leaves the other bits in the memory word intact.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2E1F-1230-4843-94FE-0F04D923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1B0A4-8116-47B0-9949-1C204CDC5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C9C2B-CC9B-4F31-9FB2-5BC66DB1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92B2-9A8A-4345-880D-1E6E3925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EFC82-1206-415E-82F8-60977D9B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98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A273-9CF4-413C-864E-50AC7515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034A7-B31D-47D3-8D06-8E4E8DC17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ED4F4-7A51-4B06-B4CC-E7E9A162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4A430-4C80-4E05-A1AD-C12E41B6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1B83-DB07-4859-AC4F-8482E619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40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642FF-505E-4BEB-BBDF-3CD2F2F0B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6AC8C-512D-4688-89DC-E27506477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E84E-280B-40BD-AA23-BFF7B227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3430-61B0-4D8D-A11F-4F4244AE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B57A3-E9C4-4781-B589-F2A6D754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9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6C8C-BA84-4DE8-BD39-7711DD46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568C6-BB1E-499F-986D-40BA277D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CE4E-AA74-4EB6-A540-6A676E05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5133-152A-4063-9148-F26199E0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00ED5-455A-4301-B751-1344C55B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65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ABE2-951D-46CC-A5BA-4E8227ED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1B438-112A-4C44-BEF3-05831155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01BEF-53AB-43C4-B2F1-F6101F83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CA7E3-25B5-4154-BCC0-67615F2F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F9B8-66DA-4FB3-A1CC-545A8A25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31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688A-1B7E-440E-87D9-412168FD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CAEBB-7F3E-4293-BBD1-826AEE9D7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A2CC8-EF5A-4226-97E9-44F488B5F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73E12-606B-4486-B742-2273B03D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881D0-73D7-40C2-83AA-062DF0EE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7B476-E9A1-403C-9F79-121FE748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33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06D5-33C2-4E3C-AD71-B1591FD1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39179-9372-48AE-B340-F86684602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C7F5F-A57D-4A25-A13C-94562C1BE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3316C-9148-4ADD-B7D9-85188C3AD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56B06-CFEE-4055-B4B2-5EA8C7FAC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72EF5-F386-4945-9606-FAF513EC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5F7C0-3F0F-46AD-BD79-CF8FDBCA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A8301-0CEF-4EC5-AC08-A7F87F29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15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2A86-C47A-4A5D-85CA-7D1C0EF2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0B298-C6FD-4897-B0A3-02F976D4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5B488-ABBA-477B-BCE6-379B153B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22350-D1B2-4783-93AD-46D70A86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9D51E-A679-4D0C-8EB0-23ECFD86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13A4B-81D1-4042-BC24-EF33BAA8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1761B-8E34-4459-9E34-87496321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9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805C-95C0-4DC7-BAE7-08A829A4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F30E0-051C-4483-98B3-6FED75B5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3EC8C-4ED5-49AB-BECB-5E687B18F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322E-66BD-4A9F-94BF-86276486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8831-D6CA-4841-B5B1-D89B2D93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7F104-6EE5-4C02-A93D-D48DA769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09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097C-FDE9-47DE-85DA-F384EDD6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7EA4A-8F6F-40E5-8574-3D9086DC6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D7F2E-A321-40A0-9EF8-15A017054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DE101-5838-4614-8F33-499AF328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EDD3C-3B0C-4DCF-9EF1-7021EA3C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077E5-AD5B-422D-B693-5F353AD3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33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0C94E-E29A-4B1B-97EE-5A046535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3D75-1966-4FD2-B87D-43D1BB961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0803-82DB-49A0-9D97-570E23D0E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F7FD-F5B1-4E47-B681-CBDE41897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AC7D-4561-418C-ACAF-DFE573D67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08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53A1D-C69E-4EBF-A697-B54A9B3A9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IN" sz="4800" dirty="0">
                <a:solidFill>
                  <a:schemeClr val="tx2"/>
                </a:solidFill>
              </a:rPr>
              <a:t>19CSE211-COA</a:t>
            </a:r>
            <a:br>
              <a:rPr lang="en-IN" sz="4800" dirty="0">
                <a:solidFill>
                  <a:schemeClr val="tx2"/>
                </a:solidFill>
              </a:rPr>
            </a:br>
            <a:r>
              <a:rPr lang="en-IN" sz="4800" dirty="0">
                <a:solidFill>
                  <a:schemeClr val="tx2"/>
                </a:solidFill>
              </a:rPr>
              <a:t>Data Transfer Instructions in MIPS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283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90"/>
    </mc:Choice>
    <mc:Fallback xmlns="">
      <p:transition spd="slow" advTm="8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914" name="Text Box 1">
            <a:extLst>
              <a:ext uri="{FF2B5EF4-FFF2-40B4-BE49-F238E27FC236}">
                <a16:creationId xmlns:a16="http://schemas.microsoft.com/office/drawing/2014/main" id="{F0B39775-0D8A-4317-BFA1-C259F1CCC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67" y="640080"/>
            <a:ext cx="3096427" cy="56132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en-US" alt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MIPS Memory Access Instructions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17E9C849-5875-4ABC-87C2-2986D6325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818" y="640082"/>
            <a:ext cx="6848715" cy="24848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indent="-228600">
              <a:buClr>
                <a:srgbClr val="FC0128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+mn-lt"/>
                <a:cs typeface="+mn-cs"/>
              </a:rPr>
              <a:t>MIPS has two basic data transfer instructions for accessing memory</a:t>
            </a:r>
          </a:p>
          <a:p>
            <a:pPr indent="-228600">
              <a:buClrTx/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+mn-lt"/>
                <a:cs typeface="+mn-cs"/>
              </a:rPr>
              <a:t>lw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cs typeface="+mn-cs"/>
              </a:rPr>
              <a:t>	$t0, 4($s3)  #load word from memory</a:t>
            </a:r>
          </a:p>
          <a:p>
            <a:pPr indent="-228600">
              <a:buClrTx/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+mn-lt"/>
                <a:cs typeface="+mn-cs"/>
              </a:rPr>
              <a:t>sw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cs typeface="+mn-cs"/>
              </a:rPr>
              <a:t>	$t0, 8($s3)  #store word to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A5E5B-4E68-4563-8022-34D8D798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210" y="3030107"/>
            <a:ext cx="6894236" cy="1154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CD5D34-1D0A-4EAA-81F8-0793994A3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112" y="4408910"/>
            <a:ext cx="7096125" cy="1219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E074D9-4752-4FD0-A0B9-00DC13556637}"/>
              </a:ext>
            </a:extLst>
          </p:cNvPr>
          <p:cNvSpPr txBox="1"/>
          <p:nvPr/>
        </p:nvSpPr>
        <p:spPr>
          <a:xfrm>
            <a:off x="5246912" y="6154738"/>
            <a:ext cx="497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Memory Locations=(</a:t>
            </a:r>
            <a:r>
              <a:rPr lang="en-IN" sz="1600" dirty="0"/>
              <a:t>2</a:t>
            </a:r>
            <a:r>
              <a:rPr lang="en-IN" sz="2000" baseline="30000" dirty="0"/>
              <a:t>2  </a:t>
            </a:r>
            <a:r>
              <a:rPr lang="en-IN" sz="2000" dirty="0"/>
              <a:t>*</a:t>
            </a:r>
            <a:r>
              <a:rPr lang="en-IN" sz="2000" baseline="30000" dirty="0"/>
              <a:t> </a:t>
            </a:r>
            <a:r>
              <a:rPr lang="en-IN" sz="1600" dirty="0"/>
              <a:t>2</a:t>
            </a:r>
            <a:r>
              <a:rPr lang="en-IN" sz="2000" baseline="30000" dirty="0"/>
              <a:t>30</a:t>
            </a:r>
            <a:r>
              <a:rPr lang="en-IN" sz="2000" dirty="0"/>
              <a:t>)=4 Giga Locations</a:t>
            </a:r>
            <a:r>
              <a:rPr lang="en-IN" sz="2000" baseline="30000" dirty="0"/>
              <a:t> </a:t>
            </a:r>
            <a:endParaRPr lang="en-IN" dirty="0"/>
          </a:p>
        </p:txBody>
      </p:sp>
    </p:spTree>
  </p:cSld>
  <p:clrMapOvr>
    <a:masterClrMapping/>
  </p:clrMapOvr>
  <p:transition advTm="293119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783DB-6CE5-422D-91F7-E8CC0D450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2" y="806874"/>
            <a:ext cx="8431698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649AD-84FD-4DBC-90DC-9DE905E2C473}"/>
              </a:ext>
            </a:extLst>
          </p:cNvPr>
          <p:cNvSpPr txBox="1"/>
          <p:nvPr/>
        </p:nvSpPr>
        <p:spPr>
          <a:xfrm>
            <a:off x="8152283" y="1001487"/>
            <a:ext cx="3562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endParaRPr lang="en-US" altLang="en-US" dirty="0"/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endParaRPr lang="en-US" altLang="en-US" dirty="0"/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r>
              <a:rPr lang="en-US" altLang="en-US" sz="1800" b="1" dirty="0" err="1">
                <a:solidFill>
                  <a:schemeClr val="tx1"/>
                </a:solidFill>
                <a:latin typeface="+mn-lt"/>
                <a:cs typeface="+mn-cs"/>
              </a:rPr>
              <a:t>lw</a:t>
            </a:r>
            <a:r>
              <a:rPr lang="en-US" altLang="en-US" b="1" dirty="0"/>
              <a:t> </a:t>
            </a:r>
            <a:r>
              <a:rPr lang="en-US" altLang="en-US" sz="1800" b="1" dirty="0">
                <a:solidFill>
                  <a:schemeClr val="tx1"/>
                </a:solidFill>
                <a:latin typeface="+mn-lt"/>
                <a:cs typeface="+mn-cs"/>
              </a:rPr>
              <a:t>$t0, 4($s3</a:t>
            </a:r>
            <a:r>
              <a:rPr lang="en-US" altLang="en-US" sz="1800" dirty="0">
                <a:solidFill>
                  <a:schemeClr val="tx1"/>
                </a:solidFill>
                <a:latin typeface="+mn-lt"/>
                <a:cs typeface="+mn-cs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   </a:t>
            </a:r>
            <a:r>
              <a:rPr lang="en-US" b="1" dirty="0" err="1"/>
              <a:t>sw</a:t>
            </a:r>
            <a:r>
              <a:rPr lang="en-US" b="1" dirty="0"/>
              <a:t> $t0, 8($s3)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1985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100"/>
    </mc:Choice>
    <mc:Fallback xmlns="">
      <p:transition spd="slow" advTm="1851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0" name="Rectangle 1">
            <a:extLst>
              <a:ext uri="{FF2B5EF4-FFF2-40B4-BE49-F238E27FC236}">
                <a16:creationId xmlns:a16="http://schemas.microsoft.com/office/drawing/2014/main" id="{CC5D2EC0-686A-498B-90EB-2BEBA1210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rgbClr val="FFFFFF"/>
                </a:solidFill>
              </a:rPr>
              <a:t>Memory Operand Example 1</a:t>
            </a:r>
            <a:endParaRPr lang="en-US" altLang="en-US" sz="4000" dirty="0">
              <a:solidFill>
                <a:srgbClr val="FFFFFF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AB06D9C-B1B3-4A42-84A4-793184196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7624" y="2490436"/>
            <a:ext cx="7130333" cy="3567173"/>
          </a:xfrm>
        </p:spPr>
        <p:txBody>
          <a:bodyPr anchor="ctr">
            <a:normAutofit/>
          </a:bodyPr>
          <a:lstStyle/>
          <a:p>
            <a:pPr marL="274638" indent="-274638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/>
              <a:t>C code:</a:t>
            </a:r>
          </a:p>
          <a:p>
            <a:pPr marL="274638" indent="-274638">
              <a:spcBef>
                <a:spcPts val="1625"/>
              </a:spcBef>
              <a:buNone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000">
                <a:latin typeface="Lucida Console" panose="020B0609040504020204" pitchFamily="49" charset="0"/>
              </a:rPr>
              <a:t>	g = h + A[8];</a:t>
            </a:r>
          </a:p>
          <a:p>
            <a:pPr marL="728663" lvl="1" indent="-236538">
              <a:buClr>
                <a:srgbClr val="FC0128"/>
              </a:buClr>
              <a:buSzPct val="75000"/>
              <a:buFont typeface="Monotype Sorts" charset="2"/>
              <a:buChar char="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/>
              <a:t>g in $s1, h in $s2, base address of A in $s3</a:t>
            </a:r>
          </a:p>
          <a:p>
            <a:pPr marL="274638" indent="-274638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/>
              <a:t>Compiled MIPS code:</a:t>
            </a:r>
          </a:p>
          <a:p>
            <a:pPr marL="728663" lvl="1" indent="-236538">
              <a:buClr>
                <a:srgbClr val="FC0128"/>
              </a:buClr>
              <a:buSzPct val="75000"/>
              <a:buFont typeface="Monotype Sorts" charset="2"/>
              <a:buChar char="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/>
              <a:t>Index 8 requires offset of 32 bytes</a:t>
            </a:r>
          </a:p>
          <a:p>
            <a:pPr lvl="2" indent="-173038">
              <a:buClr>
                <a:srgbClr val="FC0128"/>
              </a:buClr>
              <a:buFont typeface="Arial" panose="020B0604020202020204" pitchFamily="34" charset="0"/>
              <a:buChar char="-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/>
              <a:t>4 bytes per word</a:t>
            </a:r>
          </a:p>
          <a:p>
            <a:pPr marL="274638" indent="-274638">
              <a:spcBef>
                <a:spcPts val="1625"/>
              </a:spcBef>
              <a:buNone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000">
                <a:latin typeface="Lucida Console" panose="020B0609040504020204" pitchFamily="49" charset="0"/>
              </a:rPr>
              <a:t>	lw  $t0, 32($s3)    # load word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add $s1, $s2, $t0</a:t>
            </a:r>
            <a:endParaRPr lang="en-US" altLang="en-US" sz="20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5463E-84A4-4069-B489-20CCCFE68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449" y="6057608"/>
            <a:ext cx="1493255" cy="61475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B15BEE-6FCB-4CC5-BF94-285234197AAC}"/>
              </a:ext>
            </a:extLst>
          </p:cNvPr>
          <p:cNvCxnSpPr>
            <a:stCxn id="5" idx="0"/>
          </p:cNvCxnSpPr>
          <p:nvPr/>
        </p:nvCxnSpPr>
        <p:spPr>
          <a:xfrm flipV="1">
            <a:off x="2772077" y="5544273"/>
            <a:ext cx="376237" cy="51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3A6CE3E-9AD5-467A-9BDB-C7A31C350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015" y="6021904"/>
            <a:ext cx="1493256" cy="8360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50CA5A-3D94-4CBB-A15F-4598D75224D5}"/>
              </a:ext>
            </a:extLst>
          </p:cNvPr>
          <p:cNvCxnSpPr/>
          <p:nvPr/>
        </p:nvCxnSpPr>
        <p:spPr>
          <a:xfrm flipH="1" flipV="1">
            <a:off x="3766457" y="5544273"/>
            <a:ext cx="272143" cy="67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431299"/>
      </p:ext>
    </p:extLst>
  </p:cSld>
  <p:clrMapOvr>
    <a:masterClrMapping/>
  </p:clrMapOvr>
  <p:transition spd="med" advTm="28249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0" name="Rectangle 1">
            <a:extLst>
              <a:ext uri="{FF2B5EF4-FFF2-40B4-BE49-F238E27FC236}">
                <a16:creationId xmlns:a16="http://schemas.microsoft.com/office/drawing/2014/main" id="{CC5D2EC0-686A-498B-90EB-2BEBA1210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rgbClr val="FFFFFF"/>
                </a:solidFill>
              </a:rPr>
              <a:t>Memory Operand Example 2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AB06D9C-B1B3-4A42-84A4-793184196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274638" indent="-274638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200" dirty="0"/>
              <a:t>C code:</a:t>
            </a:r>
          </a:p>
          <a:p>
            <a:pPr marL="274638" indent="-274638">
              <a:spcBef>
                <a:spcPts val="1625"/>
              </a:spcBef>
              <a:buNone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200" dirty="0">
                <a:latin typeface="Lucida Console" panose="020B0609040504020204" pitchFamily="49" charset="0"/>
              </a:rPr>
              <a:t>	A[12] = h + A[8];</a:t>
            </a:r>
          </a:p>
          <a:p>
            <a:pPr marL="728663" lvl="1" indent="-236538">
              <a:buClr>
                <a:srgbClr val="FC0128"/>
              </a:buClr>
              <a:buSzPct val="75000"/>
              <a:buFont typeface="Monotype Sorts" charset="2"/>
              <a:buChar char="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200" dirty="0"/>
              <a:t>h in $s2, base address of A in $s3</a:t>
            </a:r>
          </a:p>
          <a:p>
            <a:pPr marL="274638" indent="-274638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200" dirty="0"/>
              <a:t>Compiled MIPS code:</a:t>
            </a:r>
          </a:p>
          <a:p>
            <a:pPr marL="728663" lvl="1" indent="-236538">
              <a:buClr>
                <a:srgbClr val="FC0128"/>
              </a:buClr>
              <a:buSzPct val="75000"/>
              <a:buFont typeface="Monotype Sorts" charset="2"/>
              <a:buChar char="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200" dirty="0"/>
              <a:t>Index 8 requires offset of 32 bytes</a:t>
            </a:r>
          </a:p>
          <a:p>
            <a:pPr marL="728663" lvl="1" indent="-236538">
              <a:buClr>
                <a:srgbClr val="FC0128"/>
              </a:buClr>
              <a:buSzPct val="75000"/>
              <a:buFont typeface="Monotype Sorts" charset="2"/>
              <a:buChar char="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200" dirty="0"/>
              <a:t>Index 12 requires offset of 48 bytes</a:t>
            </a:r>
          </a:p>
          <a:p>
            <a:pPr marL="274638" indent="-274638">
              <a:spcBef>
                <a:spcPts val="1625"/>
              </a:spcBef>
              <a:buNone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200" dirty="0">
                <a:latin typeface="Lucida Console" panose="020B0609040504020204" pitchFamily="49" charset="0"/>
              </a:rPr>
              <a:t>	</a:t>
            </a:r>
            <a:r>
              <a:rPr lang="en-US" altLang="en-US" sz="2200" dirty="0" err="1">
                <a:latin typeface="Lucida Console" panose="020B0609040504020204" pitchFamily="49" charset="0"/>
              </a:rPr>
              <a:t>lw</a:t>
            </a:r>
            <a:r>
              <a:rPr lang="en-US" altLang="en-US" sz="2200" dirty="0">
                <a:latin typeface="Lucida Console" panose="020B0609040504020204" pitchFamily="49" charset="0"/>
              </a:rPr>
              <a:t>  $t0, 32($s3)    # load word</a:t>
            </a:r>
            <a:br>
              <a:rPr lang="en-US" altLang="en-US" sz="2200" dirty="0">
                <a:latin typeface="Lucida Console" panose="020B0609040504020204" pitchFamily="49" charset="0"/>
              </a:rPr>
            </a:br>
            <a:r>
              <a:rPr lang="en-US" altLang="en-US" sz="2200" dirty="0">
                <a:latin typeface="Lucida Console" panose="020B0609040504020204" pitchFamily="49" charset="0"/>
              </a:rPr>
              <a:t>add $t0, $s2, $t0</a:t>
            </a:r>
            <a:br>
              <a:rPr lang="en-US" altLang="en-US" sz="2200" dirty="0">
                <a:latin typeface="Lucida Console" panose="020B0609040504020204" pitchFamily="49" charset="0"/>
              </a:rPr>
            </a:br>
            <a:r>
              <a:rPr lang="en-US" altLang="en-US" sz="2200" dirty="0" err="1">
                <a:latin typeface="Lucida Console" panose="020B0609040504020204" pitchFamily="49" charset="0"/>
              </a:rPr>
              <a:t>sw</a:t>
            </a:r>
            <a:r>
              <a:rPr lang="en-US" altLang="en-US" sz="2200" dirty="0">
                <a:latin typeface="Lucida Console" panose="020B0609040504020204" pitchFamily="49" charset="0"/>
              </a:rPr>
              <a:t>  $t0, 48($s3)    # store word</a:t>
            </a:r>
          </a:p>
        </p:txBody>
      </p:sp>
    </p:spTree>
  </p:cSld>
  <p:clrMapOvr>
    <a:masterClrMapping/>
  </p:clrMapOvr>
  <p:transition spd="med" advTm="25585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CFCB2B92-7DA5-41FA-84A6-440D30DF8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838200"/>
            <a:ext cx="7848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>
            <a:lvl1pPr marL="330200" indent="-330200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/>
              <a:t>Load/Store Instruction Format (</a:t>
            </a:r>
            <a:r>
              <a:rPr lang="en-US" altLang="en-US">
                <a:solidFill>
                  <a:srgbClr val="FC0128"/>
                </a:solidFill>
              </a:rPr>
              <a:t>I</a:t>
            </a:r>
            <a:r>
              <a:rPr lang="en-US" altLang="en-US"/>
              <a:t> format):</a:t>
            </a: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				lw $t0, 24($s3)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DD3F46B-F2E1-4F06-9DDA-264612BD3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6" y="312739"/>
            <a:ext cx="2817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5060" name="Text Box 3">
            <a:extLst>
              <a:ext uri="{FF2B5EF4-FFF2-40B4-BE49-F238E27FC236}">
                <a16:creationId xmlns:a16="http://schemas.microsoft.com/office/drawing/2014/main" id="{2E606661-94FB-4C2A-9BB6-20868647D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85751"/>
            <a:ext cx="8153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063DE8"/>
                </a:solidFill>
              </a:rPr>
              <a:t>Machine Language - Load Instruction</a:t>
            </a:r>
          </a:p>
        </p:txBody>
      </p:sp>
      <p:grpSp>
        <p:nvGrpSpPr>
          <p:cNvPr id="45061" name="Group 4">
            <a:extLst>
              <a:ext uri="{FF2B5EF4-FFF2-40B4-BE49-F238E27FC236}">
                <a16:creationId xmlns:a16="http://schemas.microsoft.com/office/drawing/2014/main" id="{A3BA3CE9-C2CE-472B-BA43-8C1232F8545E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2285998"/>
            <a:ext cx="5791201" cy="371475"/>
            <a:chOff x="1008" y="1440"/>
            <a:chExt cx="3648" cy="234"/>
          </a:xfrm>
        </p:grpSpPr>
        <p:sp>
          <p:nvSpPr>
            <p:cNvPr id="45104" name="Rectangle 5">
              <a:extLst>
                <a:ext uri="{FF2B5EF4-FFF2-40B4-BE49-F238E27FC236}">
                  <a16:creationId xmlns:a16="http://schemas.microsoft.com/office/drawing/2014/main" id="{B9EF2C12-94C9-4CB7-BA90-4EB127E10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440"/>
              <a:ext cx="3648" cy="184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45105" name="Line 6">
              <a:extLst>
                <a:ext uri="{FF2B5EF4-FFF2-40B4-BE49-F238E27FC236}">
                  <a16:creationId xmlns:a16="http://schemas.microsoft.com/office/drawing/2014/main" id="{26858A77-79BB-4517-9DB7-77EC5E09E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40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106" name="Line 7">
              <a:extLst>
                <a:ext uri="{FF2B5EF4-FFF2-40B4-BE49-F238E27FC236}">
                  <a16:creationId xmlns:a16="http://schemas.microsoft.com/office/drawing/2014/main" id="{EC4B831F-50CA-4BB7-9576-272377760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1441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107" name="Line 8">
              <a:extLst>
                <a:ext uri="{FF2B5EF4-FFF2-40B4-BE49-F238E27FC236}">
                  <a16:creationId xmlns:a16="http://schemas.microsoft.com/office/drawing/2014/main" id="{346ED308-3811-4E82-89B7-B86956117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8" y="1441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108" name="Text Box 9">
              <a:extLst>
                <a:ext uri="{FF2B5EF4-FFF2-40B4-BE49-F238E27FC236}">
                  <a16:creationId xmlns:a16="http://schemas.microsoft.com/office/drawing/2014/main" id="{060BC1DB-79AD-4EF3-B2AD-9FF199C09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" y="1440"/>
              <a:ext cx="272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35            19             8                       24</a:t>
              </a:r>
              <a:r>
                <a:rPr lang="en-US" altLang="en-US" sz="1800" baseline="-25000"/>
                <a:t>10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9A3A6F7E-905A-4CED-869F-A9EB545941F4}"/>
              </a:ext>
            </a:extLst>
          </p:cNvPr>
          <p:cNvGrpSpPr>
            <a:grpSpLocks/>
          </p:cNvGrpSpPr>
          <p:nvPr/>
        </p:nvGrpSpPr>
        <p:grpSpPr bwMode="auto">
          <a:xfrm>
            <a:off x="3570289" y="1524001"/>
            <a:ext cx="1990725" cy="760413"/>
            <a:chOff x="1289" y="960"/>
            <a:chExt cx="1254" cy="479"/>
          </a:xfrm>
        </p:grpSpPr>
        <p:sp>
          <p:nvSpPr>
            <p:cNvPr id="45102" name="Oval 11">
              <a:extLst>
                <a:ext uri="{FF2B5EF4-FFF2-40B4-BE49-F238E27FC236}">
                  <a16:creationId xmlns:a16="http://schemas.microsoft.com/office/drawing/2014/main" id="{F0AFC170-2305-4559-9712-8D6E0DA76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960"/>
              <a:ext cx="432" cy="192"/>
            </a:xfrm>
            <a:prstGeom prst="ellips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45103" name="Line 12">
              <a:extLst>
                <a:ext uri="{FF2B5EF4-FFF2-40B4-BE49-F238E27FC236}">
                  <a16:creationId xmlns:a16="http://schemas.microsoft.com/office/drawing/2014/main" id="{7EFC264E-4AAE-4425-9B81-7DB8B9AFC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8" y="1152"/>
              <a:ext cx="976" cy="288"/>
            </a:xfrm>
            <a:prstGeom prst="lin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F66D4039-75D5-41CA-A4BF-16C80D47D2E5}"/>
              </a:ext>
            </a:extLst>
          </p:cNvPr>
          <p:cNvGrpSpPr>
            <a:grpSpLocks/>
          </p:cNvGrpSpPr>
          <p:nvPr/>
        </p:nvGrpSpPr>
        <p:grpSpPr bwMode="auto">
          <a:xfrm>
            <a:off x="6400801" y="1524001"/>
            <a:ext cx="912813" cy="760413"/>
            <a:chOff x="3072" y="960"/>
            <a:chExt cx="575" cy="479"/>
          </a:xfrm>
        </p:grpSpPr>
        <p:sp>
          <p:nvSpPr>
            <p:cNvPr id="45100" name="Oval 14">
              <a:extLst>
                <a:ext uri="{FF2B5EF4-FFF2-40B4-BE49-F238E27FC236}">
                  <a16:creationId xmlns:a16="http://schemas.microsoft.com/office/drawing/2014/main" id="{46F9B20B-6AA5-4C0C-B3A7-AB05C87FA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960"/>
              <a:ext cx="384" cy="192"/>
            </a:xfrm>
            <a:prstGeom prst="ellips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45101" name="Line 15">
              <a:extLst>
                <a:ext uri="{FF2B5EF4-FFF2-40B4-BE49-F238E27FC236}">
                  <a16:creationId xmlns:a16="http://schemas.microsoft.com/office/drawing/2014/main" id="{159E81BB-25A1-4454-94FF-8821A16CA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336" cy="288"/>
            </a:xfrm>
            <a:prstGeom prst="lin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9A823C62-6AC2-433F-91E0-43128A849917}"/>
              </a:ext>
            </a:extLst>
          </p:cNvPr>
          <p:cNvGrpSpPr>
            <a:grpSpLocks/>
          </p:cNvGrpSpPr>
          <p:nvPr/>
        </p:nvGrpSpPr>
        <p:grpSpPr bwMode="auto">
          <a:xfrm>
            <a:off x="4637089" y="1524001"/>
            <a:ext cx="3057525" cy="760413"/>
            <a:chOff x="1961" y="960"/>
            <a:chExt cx="1926" cy="479"/>
          </a:xfrm>
        </p:grpSpPr>
        <p:sp>
          <p:nvSpPr>
            <p:cNvPr id="45098" name="Oval 17">
              <a:extLst>
                <a:ext uri="{FF2B5EF4-FFF2-40B4-BE49-F238E27FC236}">
                  <a16:creationId xmlns:a16="http://schemas.microsoft.com/office/drawing/2014/main" id="{AF6542B4-1921-443A-B965-5F6846D2F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960"/>
              <a:ext cx="432" cy="192"/>
            </a:xfrm>
            <a:prstGeom prst="ellips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45099" name="Line 18">
              <a:extLst>
                <a:ext uri="{FF2B5EF4-FFF2-40B4-BE49-F238E27FC236}">
                  <a16:creationId xmlns:a16="http://schemas.microsoft.com/office/drawing/2014/main" id="{6ACA3FBE-F000-4CC8-B057-2A6736E29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0" y="1152"/>
              <a:ext cx="1648" cy="288"/>
            </a:xfrm>
            <a:prstGeom prst="lin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68C5619D-1474-4898-8AEE-471BCD9651D9}"/>
              </a:ext>
            </a:extLst>
          </p:cNvPr>
          <p:cNvGrpSpPr>
            <a:grpSpLocks/>
          </p:cNvGrpSpPr>
          <p:nvPr/>
        </p:nvGrpSpPr>
        <p:grpSpPr bwMode="auto">
          <a:xfrm>
            <a:off x="5562601" y="1524001"/>
            <a:ext cx="684213" cy="760413"/>
            <a:chOff x="2544" y="960"/>
            <a:chExt cx="431" cy="479"/>
          </a:xfrm>
        </p:grpSpPr>
        <p:sp>
          <p:nvSpPr>
            <p:cNvPr id="45096" name="Oval 20">
              <a:extLst>
                <a:ext uri="{FF2B5EF4-FFF2-40B4-BE49-F238E27FC236}">
                  <a16:creationId xmlns:a16="http://schemas.microsoft.com/office/drawing/2014/main" id="{B698226B-D440-4BA9-980D-8D30C810E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960"/>
              <a:ext cx="432" cy="192"/>
            </a:xfrm>
            <a:prstGeom prst="ellips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45097" name="Line 21">
              <a:extLst>
                <a:ext uri="{FF2B5EF4-FFF2-40B4-BE49-F238E27FC236}">
                  <a16:creationId xmlns:a16="http://schemas.microsoft.com/office/drawing/2014/main" id="{FB1D99A1-F8DA-446A-8707-107B5EAFE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4" y="1152"/>
              <a:ext cx="208" cy="288"/>
            </a:xfrm>
            <a:prstGeom prst="lin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22">
            <a:extLst>
              <a:ext uri="{FF2B5EF4-FFF2-40B4-BE49-F238E27FC236}">
                <a16:creationId xmlns:a16="http://schemas.microsoft.com/office/drawing/2014/main" id="{41624969-36AF-4DFF-A8F0-A18D0EFC6E64}"/>
              </a:ext>
            </a:extLst>
          </p:cNvPr>
          <p:cNvGrpSpPr>
            <a:grpSpLocks/>
          </p:cNvGrpSpPr>
          <p:nvPr/>
        </p:nvGrpSpPr>
        <p:grpSpPr bwMode="auto">
          <a:xfrm>
            <a:off x="2384425" y="2951164"/>
            <a:ext cx="8004176" cy="3681413"/>
            <a:chOff x="542" y="1859"/>
            <a:chExt cx="5042" cy="2319"/>
          </a:xfrm>
        </p:grpSpPr>
        <p:sp>
          <p:nvSpPr>
            <p:cNvPr id="45076" name="Rectangle 23">
              <a:extLst>
                <a:ext uri="{FF2B5EF4-FFF2-40B4-BE49-F238E27FC236}">
                  <a16:creationId xmlns:a16="http://schemas.microsoft.com/office/drawing/2014/main" id="{312BB6B0-1076-410D-A78E-0000BEB63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2051"/>
              <a:ext cx="1008" cy="192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45077" name="Rectangle 24">
              <a:extLst>
                <a:ext uri="{FF2B5EF4-FFF2-40B4-BE49-F238E27FC236}">
                  <a16:creationId xmlns:a16="http://schemas.microsoft.com/office/drawing/2014/main" id="{07AD729A-8111-423B-99AE-E5B119585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1859"/>
              <a:ext cx="63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Memory</a:t>
              </a:r>
            </a:p>
          </p:txBody>
        </p:sp>
        <p:sp>
          <p:nvSpPr>
            <p:cNvPr id="45078" name="Rectangle 25">
              <a:extLst>
                <a:ext uri="{FF2B5EF4-FFF2-40B4-BE49-F238E27FC236}">
                  <a16:creationId xmlns:a16="http://schemas.microsoft.com/office/drawing/2014/main" id="{E745FCAA-75C2-4332-877C-FA678241F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3971"/>
              <a:ext cx="36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  <p:sp>
          <p:nvSpPr>
            <p:cNvPr id="45079" name="Rectangle 26">
              <a:extLst>
                <a:ext uri="{FF2B5EF4-FFF2-40B4-BE49-F238E27FC236}">
                  <a16:creationId xmlns:a16="http://schemas.microsoft.com/office/drawing/2014/main" id="{94E1159B-EF27-45AF-8EDA-A05A0CA24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3971"/>
              <a:ext cx="132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word address (hex)</a:t>
              </a:r>
            </a:p>
          </p:txBody>
        </p:sp>
        <p:sp>
          <p:nvSpPr>
            <p:cNvPr id="45080" name="Rectangle 27">
              <a:extLst>
                <a:ext uri="{FF2B5EF4-FFF2-40B4-BE49-F238E27FC236}">
                  <a16:creationId xmlns:a16="http://schemas.microsoft.com/office/drawing/2014/main" id="{086EFB24-BE2A-4F93-AF83-FCE0D6146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3779"/>
              <a:ext cx="88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0x00000000</a:t>
              </a:r>
            </a:p>
          </p:txBody>
        </p:sp>
        <p:sp>
          <p:nvSpPr>
            <p:cNvPr id="45081" name="Rectangle 28">
              <a:extLst>
                <a:ext uri="{FF2B5EF4-FFF2-40B4-BE49-F238E27FC236}">
                  <a16:creationId xmlns:a16="http://schemas.microsoft.com/office/drawing/2014/main" id="{2B808E7B-4077-4D29-8BE4-D2E46428D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3635"/>
              <a:ext cx="88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0x00000004</a:t>
              </a:r>
            </a:p>
          </p:txBody>
        </p:sp>
        <p:sp>
          <p:nvSpPr>
            <p:cNvPr id="45082" name="Rectangle 29">
              <a:extLst>
                <a:ext uri="{FF2B5EF4-FFF2-40B4-BE49-F238E27FC236}">
                  <a16:creationId xmlns:a16="http://schemas.microsoft.com/office/drawing/2014/main" id="{221A7A12-6968-4241-88BB-80B451926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3491"/>
              <a:ext cx="88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0x00000008</a:t>
              </a:r>
            </a:p>
          </p:txBody>
        </p:sp>
        <p:sp>
          <p:nvSpPr>
            <p:cNvPr id="45083" name="Rectangle 30">
              <a:extLst>
                <a:ext uri="{FF2B5EF4-FFF2-40B4-BE49-F238E27FC236}">
                  <a16:creationId xmlns:a16="http://schemas.microsoft.com/office/drawing/2014/main" id="{625DAC14-EE6B-45CF-9E29-089EB7928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3347"/>
              <a:ext cx="8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0x0000000c</a:t>
              </a:r>
            </a:p>
          </p:txBody>
        </p:sp>
        <p:sp>
          <p:nvSpPr>
            <p:cNvPr id="45084" name="Rectangle 31">
              <a:extLst>
                <a:ext uri="{FF2B5EF4-FFF2-40B4-BE49-F238E27FC236}">
                  <a16:creationId xmlns:a16="http://schemas.microsoft.com/office/drawing/2014/main" id="{1D61B2C6-6AA5-48F5-9E2C-5A1C4A3E9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2038"/>
              <a:ext cx="84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0xf f f f f f f f</a:t>
              </a:r>
            </a:p>
          </p:txBody>
        </p:sp>
        <p:sp>
          <p:nvSpPr>
            <p:cNvPr id="45085" name="Line 32">
              <a:extLst>
                <a:ext uri="{FF2B5EF4-FFF2-40B4-BE49-F238E27FC236}">
                  <a16:creationId xmlns:a16="http://schemas.microsoft.com/office/drawing/2014/main" id="{5A9B7D6A-0B2A-4CE0-9015-D24C7930E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3040"/>
              <a:ext cx="33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86" name="Line 33">
              <a:extLst>
                <a:ext uri="{FF2B5EF4-FFF2-40B4-BE49-F238E27FC236}">
                  <a16:creationId xmlns:a16="http://schemas.microsoft.com/office/drawing/2014/main" id="{5F9A88A1-8365-4FF9-B500-305DDD816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2944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87" name="Line 34">
              <a:extLst>
                <a:ext uri="{FF2B5EF4-FFF2-40B4-BE49-F238E27FC236}">
                  <a16:creationId xmlns:a16="http://schemas.microsoft.com/office/drawing/2014/main" id="{160239AC-B59A-4B2A-AC75-D31980901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3088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88" name="Line 35">
              <a:extLst>
                <a:ext uri="{FF2B5EF4-FFF2-40B4-BE49-F238E27FC236}">
                  <a16:creationId xmlns:a16="http://schemas.microsoft.com/office/drawing/2014/main" id="{F6B8F521-7245-454C-891C-5178BC26A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3827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89" name="Line 36">
              <a:extLst>
                <a:ext uri="{FF2B5EF4-FFF2-40B4-BE49-F238E27FC236}">
                  <a16:creationId xmlns:a16="http://schemas.microsoft.com/office/drawing/2014/main" id="{1B2C3262-10A9-40E0-AFA2-0147FCCDA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3683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90" name="Line 37">
              <a:extLst>
                <a:ext uri="{FF2B5EF4-FFF2-40B4-BE49-F238E27FC236}">
                  <a16:creationId xmlns:a16="http://schemas.microsoft.com/office/drawing/2014/main" id="{D8283A00-474B-421E-ABFA-19AB22269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3539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91" name="Line 38">
              <a:extLst>
                <a:ext uri="{FF2B5EF4-FFF2-40B4-BE49-F238E27FC236}">
                  <a16:creationId xmlns:a16="http://schemas.microsoft.com/office/drawing/2014/main" id="{1398C21D-9C18-45E4-900C-FE6BAF15A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3395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92" name="Rectangle 39">
              <a:extLst>
                <a:ext uri="{FF2B5EF4-FFF2-40B4-BE49-F238E27FC236}">
                  <a16:creationId xmlns:a16="http://schemas.microsoft.com/office/drawing/2014/main" id="{BD062245-671A-42E4-81FC-BA0B8FE0C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2944"/>
              <a:ext cx="36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$s3</a:t>
              </a:r>
            </a:p>
          </p:txBody>
        </p:sp>
        <p:sp>
          <p:nvSpPr>
            <p:cNvPr id="45093" name="Rectangle 40">
              <a:extLst>
                <a:ext uri="{FF2B5EF4-FFF2-40B4-BE49-F238E27FC236}">
                  <a16:creationId xmlns:a16="http://schemas.microsoft.com/office/drawing/2014/main" id="{0CB73F27-F500-4D2C-90B4-9627B85D0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896"/>
              <a:ext cx="88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0x12004094</a:t>
              </a:r>
            </a:p>
          </p:txBody>
        </p:sp>
        <p:sp>
          <p:nvSpPr>
            <p:cNvPr id="45094" name="Line 41">
              <a:extLst>
                <a:ext uri="{FF2B5EF4-FFF2-40B4-BE49-F238E27FC236}">
                  <a16:creationId xmlns:a16="http://schemas.microsoft.com/office/drawing/2014/main" id="{05D8D011-451D-4745-8BEA-C8A64E361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2182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95" name="Rectangle 42">
              <a:extLst>
                <a:ext uri="{FF2B5EF4-FFF2-40B4-BE49-F238E27FC236}">
                  <a16:creationId xmlns:a16="http://schemas.microsoft.com/office/drawing/2014/main" id="{1AB2CF97-9FAE-4D70-9685-26B5C3DE4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" y="2016"/>
              <a:ext cx="1179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24</a:t>
              </a:r>
              <a:r>
                <a:rPr lang="en-US" altLang="en-US" sz="2000" baseline="-25000">
                  <a:latin typeface="Courier New" panose="02070309020205020404" pitchFamily="49" charset="0"/>
                </a:rPr>
                <a:t>10</a:t>
              </a:r>
              <a:r>
                <a:rPr lang="en-US" altLang="en-US" sz="2000">
                  <a:latin typeface="Courier New" panose="02070309020205020404" pitchFamily="49" charset="0"/>
                </a:rPr>
                <a:t> + $s3 =</a:t>
              </a:r>
            </a:p>
          </p:txBody>
        </p:sp>
      </p:grpSp>
      <p:grpSp>
        <p:nvGrpSpPr>
          <p:cNvPr id="8" name="Group 43">
            <a:extLst>
              <a:ext uri="{FF2B5EF4-FFF2-40B4-BE49-F238E27FC236}">
                <a16:creationId xmlns:a16="http://schemas.microsoft.com/office/drawing/2014/main" id="{A001991D-AD40-4089-BB87-D6381B9B5F82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3886200"/>
            <a:ext cx="3062288" cy="1512888"/>
            <a:chOff x="476" y="2448"/>
            <a:chExt cx="1929" cy="953"/>
          </a:xfrm>
        </p:grpSpPr>
        <p:sp>
          <p:nvSpPr>
            <p:cNvPr id="45074" name="Rectangle 44">
              <a:extLst>
                <a:ext uri="{FF2B5EF4-FFF2-40B4-BE49-F238E27FC236}">
                  <a16:creationId xmlns:a16="http://schemas.microsoft.com/office/drawing/2014/main" id="{FF1FF350-D3D8-4E59-A300-DE3708B5C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448"/>
              <a:ext cx="1930" cy="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063DE8"/>
                  </a:solidFill>
                </a:rPr>
                <a:t>   . . . 0001 1000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063DE8"/>
                  </a:solidFill>
                </a:rPr>
                <a:t>+ . . . 1001 0100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063DE8"/>
                  </a:solidFill>
                </a:rPr>
                <a:t>   . . . 1010 1100 =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063DE8"/>
                  </a:solidFill>
                </a:rPr>
                <a:t>               0x120040ac</a:t>
              </a:r>
            </a:p>
          </p:txBody>
        </p:sp>
        <p:sp>
          <p:nvSpPr>
            <p:cNvPr id="45075" name="Line 45">
              <a:extLst>
                <a:ext uri="{FF2B5EF4-FFF2-40B4-BE49-F238E27FC236}">
                  <a16:creationId xmlns:a16="http://schemas.microsoft.com/office/drawing/2014/main" id="{C9F067D9-6D8A-4016-B80B-6B7B1ACC4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928"/>
              <a:ext cx="1200" cy="1"/>
            </a:xfrm>
            <a:prstGeom prst="line">
              <a:avLst/>
            </a:prstGeom>
            <a:noFill/>
            <a:ln w="28440">
              <a:solidFill>
                <a:srgbClr val="063D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46">
            <a:extLst>
              <a:ext uri="{FF2B5EF4-FFF2-40B4-BE49-F238E27FC236}">
                <a16:creationId xmlns:a16="http://schemas.microsoft.com/office/drawing/2014/main" id="{ED67C902-8558-4FB0-9B61-DB14F34AB2D0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4038605"/>
            <a:ext cx="4130675" cy="433388"/>
            <a:chOff x="2592" y="2544"/>
            <a:chExt cx="2602" cy="273"/>
          </a:xfrm>
        </p:grpSpPr>
        <p:sp>
          <p:nvSpPr>
            <p:cNvPr id="45069" name="Line 47">
              <a:extLst>
                <a:ext uri="{FF2B5EF4-FFF2-40B4-BE49-F238E27FC236}">
                  <a16:creationId xmlns:a16="http://schemas.microsoft.com/office/drawing/2014/main" id="{AE728D79-3A6F-42F6-80C7-5AD6FDA0E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688"/>
              <a:ext cx="33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70" name="Line 48">
              <a:extLst>
                <a:ext uri="{FF2B5EF4-FFF2-40B4-BE49-F238E27FC236}">
                  <a16:creationId xmlns:a16="http://schemas.microsoft.com/office/drawing/2014/main" id="{80EE8D8A-0F30-4519-BD77-F2F0CEFFF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592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71" name="Line 49">
              <a:extLst>
                <a:ext uri="{FF2B5EF4-FFF2-40B4-BE49-F238E27FC236}">
                  <a16:creationId xmlns:a16="http://schemas.microsoft.com/office/drawing/2014/main" id="{2D4DE3D9-E50F-4B71-ACE6-4A8BCB192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736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72" name="Rectangle 50">
              <a:extLst>
                <a:ext uri="{FF2B5EF4-FFF2-40B4-BE49-F238E27FC236}">
                  <a16:creationId xmlns:a16="http://schemas.microsoft.com/office/drawing/2014/main" id="{6BEE0F7E-8885-4BD2-A350-ADB510ED6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2544"/>
              <a:ext cx="8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0x120040ac</a:t>
              </a:r>
            </a:p>
          </p:txBody>
        </p:sp>
        <p:sp>
          <p:nvSpPr>
            <p:cNvPr id="45073" name="Rectangle 51">
              <a:extLst>
                <a:ext uri="{FF2B5EF4-FFF2-40B4-BE49-F238E27FC236}">
                  <a16:creationId xmlns:a16="http://schemas.microsoft.com/office/drawing/2014/main" id="{9ED9A976-98EA-4817-89CA-E2A383337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592"/>
              <a:ext cx="56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 $t0 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1491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165219B3-E945-4BC6-8FDF-2E01FA31F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1"/>
            <a:ext cx="77724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063DE8"/>
                </a:solidFill>
              </a:rPr>
              <a:t>Aside: Loading and Storing Bytes</a:t>
            </a:r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D671B0B5-9688-48AE-8DAB-ED4212855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14401"/>
            <a:ext cx="82296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/>
              <a:t>MIPS provides special instructions to move bytes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lb	$t0, 1($s3)  #load byte from memory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sb	$t0, 6($s3)  #store byte to  memory</a:t>
            </a:r>
          </a:p>
        </p:txBody>
      </p:sp>
      <p:grpSp>
        <p:nvGrpSpPr>
          <p:cNvPr id="47108" name="Group 3">
            <a:extLst>
              <a:ext uri="{FF2B5EF4-FFF2-40B4-BE49-F238E27FC236}">
                <a16:creationId xmlns:a16="http://schemas.microsoft.com/office/drawing/2014/main" id="{A7FA58D2-5093-47B1-AD9F-A52ED38AB237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2971801"/>
            <a:ext cx="5789613" cy="366713"/>
            <a:chOff x="1008" y="1872"/>
            <a:chExt cx="3647" cy="231"/>
          </a:xfrm>
        </p:grpSpPr>
        <p:sp>
          <p:nvSpPr>
            <p:cNvPr id="47110" name="Rectangle 4">
              <a:extLst>
                <a:ext uri="{FF2B5EF4-FFF2-40B4-BE49-F238E27FC236}">
                  <a16:creationId xmlns:a16="http://schemas.microsoft.com/office/drawing/2014/main" id="{A75C28E8-6555-4F1C-A708-4CFBB7DA9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72"/>
              <a:ext cx="3648" cy="184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47111" name="Line 5">
              <a:extLst>
                <a:ext uri="{FF2B5EF4-FFF2-40B4-BE49-F238E27FC236}">
                  <a16:creationId xmlns:a16="http://schemas.microsoft.com/office/drawing/2014/main" id="{0E7BDFED-BD69-4BC8-8FCD-61107B2F2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872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112" name="Line 6">
              <a:extLst>
                <a:ext uri="{FF2B5EF4-FFF2-40B4-BE49-F238E27FC236}">
                  <a16:creationId xmlns:a16="http://schemas.microsoft.com/office/drawing/2014/main" id="{A318BC6C-504A-403E-8AE8-7C5316E36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1873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113" name="Line 7">
              <a:extLst>
                <a:ext uri="{FF2B5EF4-FFF2-40B4-BE49-F238E27FC236}">
                  <a16:creationId xmlns:a16="http://schemas.microsoft.com/office/drawing/2014/main" id="{770A94BC-EBEF-473A-8257-7CD07C2D4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8" y="1873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114" name="Text Box 8">
              <a:extLst>
                <a:ext uri="{FF2B5EF4-FFF2-40B4-BE49-F238E27FC236}">
                  <a16:creationId xmlns:a16="http://schemas.microsoft.com/office/drawing/2014/main" id="{B869BA84-CE61-4FC4-AEA8-3DA271AF9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" y="1872"/>
              <a:ext cx="302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0x28          19             8                 16 bit offset</a:t>
              </a:r>
            </a:p>
          </p:txBody>
        </p:sp>
      </p:grpSp>
      <p:sp>
        <p:nvSpPr>
          <p:cNvPr id="25609" name="Rectangle 9">
            <a:extLst>
              <a:ext uri="{FF2B5EF4-FFF2-40B4-BE49-F238E27FC236}">
                <a16:creationId xmlns:a16="http://schemas.microsoft.com/office/drawing/2014/main" id="{433941F2-190C-4F3D-891A-A0F7755D5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92539"/>
            <a:ext cx="8229600" cy="27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>
            <a:spAutoFit/>
          </a:bodyPr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28663" indent="-236538"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indent="-173038"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 dirty="0"/>
              <a:t>What 8 bits get loaded and stored?</a:t>
            </a:r>
          </a:p>
          <a:p>
            <a:pPr lvl="1" eaLnBrk="1" hangingPunct="1">
              <a:lnSpc>
                <a:spcPct val="100000"/>
              </a:lnSpc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 dirty="0"/>
              <a:t>load byte places the byte from memory in the rightmost 8 bits of the destination register</a:t>
            </a:r>
          </a:p>
          <a:p>
            <a:pPr lvl="2">
              <a:lnSpc>
                <a:spcPct val="100000"/>
              </a:lnSpc>
              <a:spcBef>
                <a:spcPts val="900"/>
              </a:spcBef>
              <a:buClr>
                <a:srgbClr val="FC0128"/>
              </a:buClr>
              <a:buFont typeface="Arial" panose="020B0604020202020204" pitchFamily="34" charset="0"/>
              <a:buChar char="-"/>
            </a:pPr>
            <a:r>
              <a:rPr lang="en-US" altLang="en-US" sz="1800" dirty="0"/>
              <a:t>what happens to the other bits in the register?</a:t>
            </a:r>
          </a:p>
          <a:p>
            <a:pPr lvl="1" eaLnBrk="1" hangingPunct="1">
              <a:lnSpc>
                <a:spcPct val="100000"/>
              </a:lnSpc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 dirty="0"/>
              <a:t>store byte takes the byte from the rightmost 8 bits of a register and writes it to a byte in memory</a:t>
            </a:r>
          </a:p>
          <a:p>
            <a:pPr lvl="1" eaLnBrk="1" hangingPunct="1">
              <a:lnSpc>
                <a:spcPct val="100000"/>
              </a:lnSpc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 dirty="0" err="1"/>
              <a:t>lh</a:t>
            </a:r>
            <a:r>
              <a:rPr lang="en-US" altLang="en-US" dirty="0"/>
              <a:t> and </a:t>
            </a:r>
            <a:r>
              <a:rPr lang="en-US" altLang="en-US" dirty="0" err="1"/>
              <a:t>sh</a:t>
            </a:r>
            <a:r>
              <a:rPr lang="en-US" altLang="en-US" dirty="0"/>
              <a:t>-load half word and store half word</a:t>
            </a:r>
          </a:p>
        </p:txBody>
      </p:sp>
    </p:spTree>
    <p:custDataLst>
      <p:tags r:id="rId1"/>
    </p:custDataLst>
  </p:cSld>
  <p:clrMapOvr>
    <a:masterClrMapping/>
  </p:clrMapOvr>
  <p:transition spd="med" advTm="1345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92B61-7354-4F69-AA49-2847589A5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773714"/>
            <a:ext cx="9951041" cy="330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4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33"/>
    </mc:Choice>
    <mc:Fallback xmlns="">
      <p:transition spd="slow" advTm="3773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0.8|0.6|0.7|0.9|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5640684F64C40BCAF73BEACD02AE0" ma:contentTypeVersion="12" ma:contentTypeDescription="Create a new document." ma:contentTypeScope="" ma:versionID="9eb4ad03996183071064fcb44e83552c">
  <xsd:schema xmlns:xsd="http://www.w3.org/2001/XMLSchema" xmlns:xs="http://www.w3.org/2001/XMLSchema" xmlns:p="http://schemas.microsoft.com/office/2006/metadata/properties" xmlns:ns2="e661b00e-b2b2-4ea8-a6a8-d08d7a40d5ee" xmlns:ns3="da31a880-f362-4c10-986e-5dd3ed29c00f" targetNamespace="http://schemas.microsoft.com/office/2006/metadata/properties" ma:root="true" ma:fieldsID="d0921b4ae8aaeb7b591a752865891a9c" ns2:_="" ns3:_="">
    <xsd:import namespace="e661b00e-b2b2-4ea8-a6a8-d08d7a40d5ee"/>
    <xsd:import namespace="da31a880-f362-4c10-986e-5dd3ed29c0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1b00e-b2b2-4ea8-a6a8-d08d7a40d5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3024002-0845-468f-ab34-1ed290a973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1a880-f362-4c10-986e-5dd3ed29c00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6aa86a6-ac05-4c79-bfdf-e415684726cb}" ma:internalName="TaxCatchAll" ma:showField="CatchAllData" ma:web="da31a880-f362-4c10-986e-5dd3ed29c0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31a880-f362-4c10-986e-5dd3ed29c00f" xsi:nil="true"/>
    <lcf76f155ced4ddcb4097134ff3c332f xmlns="e661b00e-b2b2-4ea8-a6a8-d08d7a40d5e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C23A7FF-2E1D-49B9-B250-D9052F455036}"/>
</file>

<file path=customXml/itemProps2.xml><?xml version="1.0" encoding="utf-8"?>
<ds:datastoreItem xmlns:ds="http://schemas.openxmlformats.org/officeDocument/2006/customXml" ds:itemID="{8B1B6297-169D-4073-97A1-4658C4C86289}"/>
</file>

<file path=customXml/itemProps3.xml><?xml version="1.0" encoding="utf-8"?>
<ds:datastoreItem xmlns:ds="http://schemas.openxmlformats.org/officeDocument/2006/customXml" ds:itemID="{67DAAA4C-EC8F-4C82-8D53-045E08333474}"/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525</Words>
  <Application>Microsoft Office PowerPoint</Application>
  <PresentationFormat>Widescreen</PresentationFormat>
  <Paragraphs>74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Lucida Console</vt:lpstr>
      <vt:lpstr>Monotype Sorts</vt:lpstr>
      <vt:lpstr>Times New Roman</vt:lpstr>
      <vt:lpstr>Wingdings</vt:lpstr>
      <vt:lpstr>Office Theme</vt:lpstr>
      <vt:lpstr>19CSE211-COA Data Transfer Instructions in MIPS</vt:lpstr>
      <vt:lpstr>PowerPoint Presentation</vt:lpstr>
      <vt:lpstr>PowerPoint Presentation</vt:lpstr>
      <vt:lpstr>Memory Operand Example 1</vt:lpstr>
      <vt:lpstr>Memory Operand Example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15CSE301-COA Data Transfer Instructions in MIPS</dc:title>
  <dc:creator>Asha Ashok</dc:creator>
  <cp:lastModifiedBy>Asha Ashok</cp:lastModifiedBy>
  <cp:revision>19</cp:revision>
  <dcterms:created xsi:type="dcterms:W3CDTF">2020-09-13T15:42:04Z</dcterms:created>
  <dcterms:modified xsi:type="dcterms:W3CDTF">2021-02-15T08:45:03Z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0x010100A815640684F64C40BCAF73BEACD02AE0</vt:lpwstr>
  </property>
</Properties>
</file>