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93" r:id="rId4"/>
    <p:sldId id="315" r:id="rId5"/>
    <p:sldId id="316" r:id="rId6"/>
    <p:sldId id="3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1F6D9-BE23-4720-A066-63D9DFC6B0B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5558-21F2-495C-BE28-4EF3887AA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A4F0DC-F84A-4130-86CA-E7AAA012D6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76FA655-C850-4828-88D5-BCA97853A7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F81A35-DFE8-425C-A565-1E79B9127F61}" type="datetime3">
              <a:rPr lang="en-US" altLang="en-US" smtClean="0">
                <a:latin typeface="Times New Roman" panose="02020603050405020304" pitchFamily="18" charset="0"/>
              </a:rPr>
              <a:pPr/>
              <a:t>19 March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8DD6EAD8-F2A3-4851-ABD3-6221931DFF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EB8C3F82-9DD6-486C-B496-7EDEE64A8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36559-E75C-41E8-8FE4-C065E07209A6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5E1CE33A-88C3-424E-85AF-B6984D4DF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A150D1BD-0D26-4B75-9F80-576CCCD73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F5B401D-643E-47AF-B087-8C27A5F3F1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2255941-72B5-480B-BBB2-E12B32B3E7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313DC6-91D7-47F4-8E5A-2B7C163BB2DE}" type="datetime3">
              <a:rPr lang="en-US" altLang="en-US" smtClean="0">
                <a:latin typeface="Times New Roman" panose="02020603050405020304" pitchFamily="18" charset="0"/>
              </a:rPr>
              <a:pPr/>
              <a:t>19 March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0D3FFBEF-C024-4015-9EB4-CBDF1FA220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2F9C66D0-DDE4-4DDE-8BD8-FB5E425B9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422D3D-BB89-4233-B9F5-1C9EB96C7EB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02A8484E-A73F-46FF-B37E-AA4F7B91A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C886D9AE-F435-409F-B6D3-E350497B4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8CD1353-751E-4710-95DD-E43F1D5E37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87FE8EB-D3DF-4728-BB8E-F3D9289DE4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6662E4-85A3-4F83-B453-74E09A0AEC66}" type="datetime3">
              <a:rPr lang="en-US" altLang="en-US" smtClean="0">
                <a:latin typeface="Times New Roman" panose="02020603050405020304" pitchFamily="18" charset="0"/>
              </a:rPr>
              <a:pPr/>
              <a:t>19 March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2087E784-D4D6-43B6-A779-760313BE70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EB1B8F04-9BFB-48B8-958B-A3C6F938C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F516CD-0E47-4CAA-B1D5-0238B34D0682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ABBCC442-6673-4729-8617-69028B22A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2DE6E6C4-8D48-4B51-AC42-BF932C8E3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D3AE72D-B48E-45FB-B802-616C718062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E9C1A4B-2A28-4A02-A4F7-2802DAC796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01BC3-FD3A-4F13-9B3F-BFA6935DF952}" type="datetime3">
              <a:rPr lang="en-US" altLang="en-US" smtClean="0">
                <a:latin typeface="Times New Roman" panose="02020603050405020304" pitchFamily="18" charset="0"/>
              </a:rPr>
              <a:pPr/>
              <a:t>19 March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85984372-5130-4D71-99E4-8B162BD4AD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0ADDAB5D-2876-45A6-92A9-1EA8229ED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379025-507D-4A4A-B106-EE0CC346EF1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06E1BA09-2F2C-4879-A757-BA18F38EC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33657DBF-9B16-4174-8572-275F996FE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8005-673E-4740-B899-72684C03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2DCA-B1E6-4D02-872F-1E456B84E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C8FE-7E0F-499A-81AC-457CED7E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A472-1A5F-47BD-A108-808C126D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C6AD-AD29-4802-8127-9A0D433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19BA-0873-4AD2-A572-D8798E4D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9E69-F9EF-4DEF-9DC5-A7EE79E1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EB05-AB5B-4952-A19F-C797A8BC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E382-F22F-41EE-8C36-8E8A2618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800C-CE42-44B1-978A-F72CD019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4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A2309-9398-43F8-B50F-4DEEBC2BA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484DB-3972-45C5-9B7B-A8C64529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49B7-76C4-4572-A036-3C01D410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D786-3B2B-48BA-9006-DE16DD52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C94-1F0F-47B6-BA28-0B50F5F0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530B-0E43-480E-9CAA-00B66D8E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52C4-F9EA-4612-9660-376A4121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6F54-7428-43D1-9F69-4022E7C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2ECA-2FE2-45D0-9AA9-602572D1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4A23-ABA7-4A10-9751-20111037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F589-DFDF-4499-8C09-1EE14EE2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83998-6E73-4BE7-9324-59121FA2D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E135-5701-443B-94F0-FB0FB24A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8EA0-A275-4F6F-B786-53ED44C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57C4-39C9-4E7B-ABE0-6DE700A7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0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417A-F55D-4504-9249-24612D21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714E-7998-4806-B109-6C0A3D330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5CFF-EB1F-46BD-A9D7-A7E801A3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3898-7EE2-4DEF-98C8-5C03B3D4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F6FA0-0631-4D65-9661-23E39316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C2788-0DDA-4161-BE3E-5FA8E435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B7EF-993A-4633-9EE6-6BDBCA38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C661-27E3-4B57-B616-5013534D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D21D3-497A-4E86-A395-74E48FC1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D165D-B2C9-42A5-9906-CDA13B8A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E4A0A-1657-4688-A7FD-A077D3693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F8FDD-F7A1-4B36-A62C-B3CB8404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81D2E-B47F-47C9-BEB2-28410F8F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12992-4CA7-415B-B400-02B29E6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5F53-2E6E-4FD1-9837-B5AE1F77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0CF94-6019-497D-A5EB-4815C8F9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63B86-1745-4A32-A082-5520EFDB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057B6-E1FA-4D13-80C7-E600458D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8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57224-2B7B-4B79-98FA-58B0A1F9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5C8A-2ED7-4185-A452-DA6925D9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2D4A-D0AB-4886-8E4A-97D59A1D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0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5B6F-639B-4A7B-BF57-0A6240E7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897D-5189-4F45-85E8-9D20E534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68B0-5868-4A6F-961E-DF86D5DE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A5C9-DCF6-4A7D-8C8D-9E1F13E1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BF1EB-5ADD-4EEC-9B92-0F16D71F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8CC64-1673-4C6B-9AE0-4E0184E4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9BFA-1F10-45D0-8F76-12C087EB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050A9-BA3D-4959-831A-416DC1E8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B264D-DEC3-4CBA-88F0-462CAE7B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0DB0F-08BF-4476-A40E-42BD107F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AED68-878D-4167-8696-A87BE7D8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91BBE-C753-4A25-8577-AF63BE81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8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26D58-6140-488A-8B56-F8B95977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27B3-4D22-4E20-8A6A-A2CCF68C7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F80C-F669-4782-A44B-C07763067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7208-F4DC-4268-9796-C841FA993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F7A2-D1FA-46D7-9A60-3B5970009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3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9F00-1E46-4AC3-8269-0F809B127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19CSE211 </a:t>
            </a:r>
            <a:r>
              <a:rPr lang="en-IN" dirty="0"/>
              <a:t>Computer Architecture &amp;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58F40-DC76-4564-A516-713DA7908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Addressing Modes-Continued</a:t>
            </a:r>
          </a:p>
        </p:txBody>
      </p:sp>
    </p:spTree>
    <p:extLst>
      <p:ext uri="{BB962C8B-B14F-4D97-AF65-F5344CB8AC3E}">
        <p14:creationId xmlns:p14="http://schemas.microsoft.com/office/powerpoint/2010/main" val="1423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1"/>
    </mc:Choice>
    <mc:Fallback xmlns="">
      <p:transition spd="slow" advTm="112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5922-80DB-461B-B2B6-C1BBFD4B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 Instructions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A1D9-0B0C-4AD2-AD71-26A831C4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rs</a:t>
            </a:r>
            <a:r>
              <a:rPr lang="en-US" altLang="en-US" dirty="0">
                <a:latin typeface="Lucida Console" panose="020B0609040504020204" pitchFamily="49" charset="0"/>
              </a:rPr>
              <a:t>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(</a:t>
            </a:r>
            <a:r>
              <a:rPr lang="en-US" altLang="en-US" dirty="0" err="1"/>
              <a:t>rs</a:t>
            </a:r>
            <a:r>
              <a:rPr lang="en-US" altLang="en-US" dirty="0"/>
              <a:t> ==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rs</a:t>
            </a:r>
            <a:r>
              <a:rPr lang="en-US" altLang="en-US" dirty="0">
                <a:latin typeface="Lucida Console" panose="020B0609040504020204" pitchFamily="49" charset="0"/>
              </a:rPr>
              <a:t>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(</a:t>
            </a:r>
            <a:r>
              <a:rPr lang="en-US" altLang="en-US" dirty="0" err="1"/>
              <a:t>rs</a:t>
            </a:r>
            <a:r>
              <a:rPr lang="en-US" altLang="en-US" dirty="0"/>
              <a:t> != rt) branch to instruction labeled L1;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36"/>
    </mc:Choice>
    <mc:Fallback xmlns="">
      <p:transition spd="slow" advTm="397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20EDD6D4-ACCD-410D-927F-9119B3897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0C0120D-626A-4371-9A48-7640352C8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if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==j) f = </a:t>
            </a:r>
            <a:r>
              <a:rPr lang="en-US" altLang="en-US" dirty="0" err="1">
                <a:latin typeface="Lucida Console" panose="020B0609040504020204" pitchFamily="49" charset="0"/>
              </a:rPr>
              <a:t>g+h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      </a:t>
            </a: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$s3, $s4, Else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add $s0, $s1, $s2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j   Exit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Else: sub $s0, $s1, $s2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Exit: …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86FB6CA3-5968-4518-A612-A7D3BBF20F0D}"/>
              </a:ext>
            </a:extLst>
          </p:cNvPr>
          <p:cNvSpPr>
            <a:spLocks/>
          </p:cNvSpPr>
          <p:nvPr/>
        </p:nvSpPr>
        <p:spPr bwMode="auto">
          <a:xfrm>
            <a:off x="5159376" y="5805489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851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Assembler calculates addresses</a:t>
            </a:r>
          </a:p>
        </p:txBody>
      </p:sp>
      <p:pic>
        <p:nvPicPr>
          <p:cNvPr id="13318" name="Picture 6" descr="f02-09-P374493">
            <a:extLst>
              <a:ext uri="{FF2B5EF4-FFF2-40B4-BE49-F238E27FC236}">
                <a16:creationId xmlns:a16="http://schemas.microsoft.com/office/drawing/2014/main" id="{651FF633-80E4-4B36-91CD-A34D41D1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746"/>
    </mc:Choice>
    <mc:Fallback xmlns="">
      <p:transition spd="slow" advTm="1507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A615EBE5-8EB4-4484-9BB7-185557778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Branch Addressing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IN" dirty="0"/>
              <a:t>How to convert </a:t>
            </a:r>
            <a:r>
              <a:rPr lang="en-IN" dirty="0" err="1"/>
              <a:t>beq</a:t>
            </a:r>
            <a:r>
              <a:rPr lang="en-IN" dirty="0"/>
              <a:t>/</a:t>
            </a:r>
            <a:r>
              <a:rPr lang="en-IN" dirty="0" err="1"/>
              <a:t>bne</a:t>
            </a:r>
            <a:r>
              <a:rPr lang="en-IN" dirty="0"/>
              <a:t> to Machine language—PC Relative Addressing Mode</a:t>
            </a:r>
            <a:endParaRPr lang="en-AU" altLang="en-US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9B1855E-4994-497E-9B02-0C4D1CB6E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690688"/>
            <a:ext cx="8270875" cy="181610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lvl="1" eaLnBrk="1" hangingPunct="1"/>
            <a:endParaRPr lang="en-AU" altLang="en-US" dirty="0"/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1F3DA584-6A00-471C-B497-CCA1100A7EF6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3740151"/>
            <a:ext cx="6913563" cy="773113"/>
            <a:chOff x="884" y="981"/>
            <a:chExt cx="4355" cy="487"/>
          </a:xfrm>
        </p:grpSpPr>
        <p:sp>
          <p:nvSpPr>
            <p:cNvPr id="24583" name="Text Box 5">
              <a:extLst>
                <a:ext uri="{FF2B5EF4-FFF2-40B4-BE49-F238E27FC236}">
                  <a16:creationId xmlns:a16="http://schemas.microsoft.com/office/drawing/2014/main" id="{0D2C0ADD-BE19-41EC-85DC-18C7C0651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4584" name="Text Box 6">
              <a:extLst>
                <a:ext uri="{FF2B5EF4-FFF2-40B4-BE49-F238E27FC236}">
                  <a16:creationId xmlns:a16="http://schemas.microsoft.com/office/drawing/2014/main" id="{EF1A4060-C3FA-44D3-BBAE-6A84B98BD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4585" name="Text Box 7">
              <a:extLst>
                <a:ext uri="{FF2B5EF4-FFF2-40B4-BE49-F238E27FC236}">
                  <a16:creationId xmlns:a16="http://schemas.microsoft.com/office/drawing/2014/main" id="{D8E7A5CF-0FB3-4787-856C-DF74A681B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4586" name="Text Box 8">
              <a:extLst>
                <a:ext uri="{FF2B5EF4-FFF2-40B4-BE49-F238E27FC236}">
                  <a16:creationId xmlns:a16="http://schemas.microsoft.com/office/drawing/2014/main" id="{DA676654-DD46-4178-92C5-CA6888DD7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4587" name="Text Box 9">
              <a:extLst>
                <a:ext uri="{FF2B5EF4-FFF2-40B4-BE49-F238E27FC236}">
                  <a16:creationId xmlns:a16="http://schemas.microsoft.com/office/drawing/2014/main" id="{BB5C312A-63D1-49BF-9ED0-BBC0E6CB6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88" name="Text Box 10">
              <a:extLst>
                <a:ext uri="{FF2B5EF4-FFF2-40B4-BE49-F238E27FC236}">
                  <a16:creationId xmlns:a16="http://schemas.microsoft.com/office/drawing/2014/main" id="{B580E522-B3C1-4F88-8548-584B4FE1F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89" name="Text Box 11">
              <a:extLst>
                <a:ext uri="{FF2B5EF4-FFF2-40B4-BE49-F238E27FC236}">
                  <a16:creationId xmlns:a16="http://schemas.microsoft.com/office/drawing/2014/main" id="{AE97A374-149B-4F2F-9C82-051B98424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0" name="Text Box 12">
              <a:extLst>
                <a:ext uri="{FF2B5EF4-FFF2-40B4-BE49-F238E27FC236}">
                  <a16:creationId xmlns:a16="http://schemas.microsoft.com/office/drawing/2014/main" id="{3295932F-A183-4B5A-8CB5-E63FC47DB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24582" name="Rectangle 13">
            <a:extLst>
              <a:ext uri="{FF2B5EF4-FFF2-40B4-BE49-F238E27FC236}">
                <a16:creationId xmlns:a16="http://schemas.microsoft.com/office/drawing/2014/main" id="{A6E3FD6B-1B6B-4557-95EA-BBFEFE49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462597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/>
              <a:t>PC-relative addressing(Relative to the PC value)</a:t>
            </a:r>
          </a:p>
          <a:p>
            <a:pPr lvl="1" eaLnBrk="1" hangingPunct="1"/>
            <a:r>
              <a:rPr lang="en-US" altLang="en-US" dirty="0"/>
              <a:t>Target address = PC + offset × 4</a:t>
            </a:r>
          </a:p>
          <a:p>
            <a:pPr lvl="1" eaLnBrk="1" hangingPunct="1"/>
            <a:r>
              <a:rPr lang="en-US" altLang="en-US" dirty="0"/>
              <a:t>PC already incremented by 4 by this time</a:t>
            </a:r>
          </a:p>
          <a:p>
            <a:pPr lvl="1"/>
            <a:r>
              <a:rPr lang="en-US" altLang="en-US" dirty="0"/>
              <a:t>Target address = PC +4 + offset × 4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8"/>
    </mc:Choice>
    <mc:Fallback xmlns="">
      <p:transition spd="slow" advTm="23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39C0746-34A7-4BDB-ACDF-86759D553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6"/>
            <a:ext cx="11039061" cy="7604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Jump Addressing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IN" dirty="0"/>
              <a:t> How to convert jump to Machine language—</a:t>
            </a:r>
            <a:r>
              <a:rPr lang="en-IN" dirty="0" err="1"/>
              <a:t>Psuedo</a:t>
            </a:r>
            <a:r>
              <a:rPr lang="en-IN" dirty="0"/>
              <a:t>-Direct Addressing Mode</a:t>
            </a:r>
            <a:endParaRPr lang="en-AU" altLang="en-US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024C60-17D6-439D-9A31-EEAC1C8C8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539878"/>
            <a:ext cx="8039030" cy="1428749"/>
          </a:xfrm>
        </p:spPr>
        <p:txBody>
          <a:bodyPr/>
          <a:lstStyle/>
          <a:p>
            <a:pPr eaLnBrk="1" hangingPunct="1"/>
            <a:r>
              <a:rPr lang="en-US" altLang="en-US" dirty="0"/>
              <a:t>Jump  targets could be anywhere in text segment</a:t>
            </a:r>
          </a:p>
          <a:p>
            <a:pPr lvl="1" eaLnBrk="1" hangingPunct="1"/>
            <a:r>
              <a:rPr lang="en-US" altLang="en-US" dirty="0"/>
              <a:t>Encode full address in instruction</a:t>
            </a:r>
            <a:endParaRPr lang="en-AU" altLang="en-US" dirty="0"/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87836206-0D99-4BD9-A6EE-14E1D2B9C9F8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3165476"/>
            <a:ext cx="6913563" cy="773113"/>
            <a:chOff x="884" y="2356"/>
            <a:chExt cx="4355" cy="487"/>
          </a:xfrm>
        </p:grpSpPr>
        <p:sp>
          <p:nvSpPr>
            <p:cNvPr id="26631" name="Text Box 5">
              <a:extLst>
                <a:ext uri="{FF2B5EF4-FFF2-40B4-BE49-F238E27FC236}">
                  <a16:creationId xmlns:a16="http://schemas.microsoft.com/office/drawing/2014/main" id="{B2FF8CA9-3530-43CB-965F-1009EB875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6632" name="Text Box 6">
              <a:extLst>
                <a:ext uri="{FF2B5EF4-FFF2-40B4-BE49-F238E27FC236}">
                  <a16:creationId xmlns:a16="http://schemas.microsoft.com/office/drawing/2014/main" id="{B709C73F-D25B-4090-B097-F4FD460E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6633" name="Text Box 7">
              <a:extLst>
                <a:ext uri="{FF2B5EF4-FFF2-40B4-BE49-F238E27FC236}">
                  <a16:creationId xmlns:a16="http://schemas.microsoft.com/office/drawing/2014/main" id="{D25B47D8-5D05-4640-B2E9-A6470FBDF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6634" name="Text Box 8">
              <a:extLst>
                <a:ext uri="{FF2B5EF4-FFF2-40B4-BE49-F238E27FC236}">
                  <a16:creationId xmlns:a16="http://schemas.microsoft.com/office/drawing/2014/main" id="{025B5953-49EC-49CC-9A0C-441EA4FFF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26 bits</a:t>
              </a:r>
              <a:endParaRPr lang="en-AU" altLang="en-US" sz="1600"/>
            </a:p>
          </p:txBody>
        </p:sp>
      </p:grpSp>
      <p:sp>
        <p:nvSpPr>
          <p:cNvPr id="26630" name="Rectangle 9">
            <a:extLst>
              <a:ext uri="{FF2B5EF4-FFF2-40B4-BE49-F238E27FC236}">
                <a16:creationId xmlns:a16="http://schemas.microsoft.com/office/drawing/2014/main" id="{04668D4B-619C-438E-A38B-7EE2388B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076700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(Pseudo)Direct jump addressing</a:t>
            </a:r>
          </a:p>
          <a:p>
            <a:pPr lvl="1" eaLnBrk="1" hangingPunct="1"/>
            <a:r>
              <a:rPr lang="en-US" altLang="en-US"/>
              <a:t>Target address = PC</a:t>
            </a:r>
            <a:r>
              <a:rPr lang="en-US" altLang="en-US" baseline="-25000"/>
              <a:t>31…28</a:t>
            </a:r>
            <a:r>
              <a:rPr lang="en-US" altLang="en-US"/>
              <a:t> : (address × 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"/>
    </mc:Choice>
    <mc:Fallback xmlns="">
      <p:transition spd="slow" advTm="13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D52AA273-E474-4175-828C-64EC1DC77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8" y="5913784"/>
            <a:ext cx="4876801" cy="8076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1" dirty="0"/>
              <a:t>bne</a:t>
            </a:r>
            <a:r>
              <a:rPr lang="en-AU" altLang="en-US" sz="1400" b="1" dirty="0">
                <a:sym typeface="Wingdings" panose="05000000000000000000" pitchFamily="2" charset="2"/>
              </a:rPr>
              <a:t>80016+4(2)=80024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1" dirty="0"/>
              <a:t>j</a:t>
            </a:r>
            <a:r>
              <a:rPr lang="en-AU" altLang="en-US" sz="1400" b="1" dirty="0">
                <a:sym typeface="Wingdings" panose="05000000000000000000" pitchFamily="2" charset="2"/>
              </a:rPr>
              <a:t>80000/4=20000</a:t>
            </a:r>
            <a:endParaRPr lang="en-AU" altLang="en-US" sz="1400" b="1" dirty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BE8BEFA-BAA5-468C-89F2-078E87B3E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3967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Target Addressing Example</a:t>
            </a:r>
            <a:endParaRPr lang="en-AU" altLang="en-US" dirty="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C63F448-C154-4450-B5D9-C9A268FAC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Assume Loop at location 80000</a:t>
            </a:r>
            <a:endParaRPr lang="en-AU" altLang="en-US" sz="20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>
            <a:extLst>
              <a:ext uri="{FF2B5EF4-FFF2-40B4-BE49-F238E27FC236}">
                <a16:creationId xmlns:a16="http://schemas.microsoft.com/office/drawing/2014/main" id="{15DB75E8-1CEA-4764-B1EA-AC8CAA3A4A53}"/>
              </a:ext>
            </a:extLst>
          </p:cNvPr>
          <p:cNvGraphicFramePr>
            <a:graphicFrameLocks noGrp="1"/>
          </p:cNvGraphicFramePr>
          <p:nvPr/>
        </p:nvGraphicFramePr>
        <p:xfrm>
          <a:off x="2208213" y="2708276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sll  $t1, $s3, 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bne  $t0, $s5, Exit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44" name="Line 71">
            <a:extLst>
              <a:ext uri="{FF2B5EF4-FFF2-40B4-BE49-F238E27FC236}">
                <a16:creationId xmlns:a16="http://schemas.microsoft.com/office/drawing/2014/main" id="{BE02EDB6-C8A9-4CF1-963E-FD102421C4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8049" y="2996953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45" name="Line 72">
            <a:extLst>
              <a:ext uri="{FF2B5EF4-FFF2-40B4-BE49-F238E27FC236}">
                <a16:creationId xmlns:a16="http://schemas.microsoft.com/office/drawing/2014/main" id="{0B8DC7C4-F34C-426B-932D-8E961B8353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5"/>
    </mc:Choice>
    <mc:Fallback xmlns="">
      <p:transition spd="slow" advTm="574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64A61E4-0319-4362-B085-C8A08CACD5A5}"/>
</file>

<file path=customXml/itemProps2.xml><?xml version="1.0" encoding="utf-8"?>
<ds:datastoreItem xmlns:ds="http://schemas.openxmlformats.org/officeDocument/2006/customXml" ds:itemID="{6532DBD6-31B9-43C7-B710-A446447FF320}"/>
</file>

<file path=customXml/itemProps3.xml><?xml version="1.0" encoding="utf-8"?>
<ds:datastoreItem xmlns:ds="http://schemas.openxmlformats.org/officeDocument/2006/customXml" ds:itemID="{9015F299-0C81-4965-91F5-B5190BBB1C90}"/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464</Words>
  <Application>Microsoft Office PowerPoint</Application>
  <PresentationFormat>Widescreen</PresentationFormat>
  <Paragraphs>103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Times New Roman</vt:lpstr>
      <vt:lpstr>Wingdings</vt:lpstr>
      <vt:lpstr>Office Theme</vt:lpstr>
      <vt:lpstr>19CSE211 Computer Architecture &amp; Organization</vt:lpstr>
      <vt:lpstr>Branching Instructions in MIPS</vt:lpstr>
      <vt:lpstr>Compiling If Statements</vt:lpstr>
      <vt:lpstr>Branch AddressingHow to convert beq/bne to Machine language—PC Relative Addressing Mode</vt:lpstr>
      <vt:lpstr>Jump Addressing How to convert jump to Machine language—Psuedo-Direct Addressing Mode</vt:lpstr>
      <vt:lpstr>Target Addressing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14</cp:revision>
  <dcterms:created xsi:type="dcterms:W3CDTF">2020-09-18T13:54:02Z</dcterms:created>
  <dcterms:modified xsi:type="dcterms:W3CDTF">2021-03-19T18:20:05Z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