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63" r:id="rId7"/>
    <p:sldId id="265" r:id="rId8"/>
    <p:sldId id="264" r:id="rId9"/>
    <p:sldId id="267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D054B-0984-46BF-8A7D-5AC6CE7FD152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FE47-494A-415A-91C4-6B703B713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0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43B8B096-D10D-4F80-8695-E9EB1EEC1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7375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96F21D15-2D19-4A0E-9E7C-9CE7ED158F5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3400"/>
            <a:ext cx="5910262" cy="41148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All machines (since 1975) have used general purpose registers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>
            <a:spLocks noGrp="1" noChangeArrowheads="1"/>
          </p:cNvSpPr>
          <p:nvPr>
            <p:ph type="body"/>
          </p:nvPr>
        </p:nvSpPr>
        <p:spPr>
          <a:xfrm>
            <a:off x="915988" y="4343400"/>
            <a:ext cx="5026025" cy="4114800"/>
          </a:xfrm>
          <a:noFill/>
          <a:ln>
            <a:round/>
          </a:ln>
        </p:spPr>
        <p:txBody>
          <a:bodyPr lIns="90360" tIns="44280" rIns="90360" bIns="44280"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>
                <a:latin typeface="Arial" charset="0"/>
                <a:ea typeface="Lucida Sans Unicode" charset="0"/>
                <a:cs typeface="Lucida Sans Unicode" charset="0"/>
              </a:rPr>
              <a:t>For lecture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100">
              <a:latin typeface="Arial" charset="0"/>
              <a:ea typeface="Lucida Sans Unicode" charset="0"/>
              <a:cs typeface="Lucida Sans Unicode" charset="0"/>
            </a:endParaRP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>
                <a:latin typeface="Arial" charset="0"/>
                <a:ea typeface="Lucida Sans Unicode" charset="0"/>
                <a:cs typeface="Lucida Sans Unicode" charset="0"/>
              </a:rPr>
              <a:t>sets the upper 16 bits of a constant in a register, allowing the next instruction to specify the lower 16 bits of the constant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100">
              <a:latin typeface="Arial" charset="0"/>
              <a:ea typeface="Lucida Sans Unicode" charset="0"/>
              <a:cs typeface="Lucida Sans Unicode" charset="0"/>
            </a:endParaRP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>
                <a:latin typeface="Arial" charset="0"/>
                <a:ea typeface="Lucida Sans Unicode" charset="0"/>
                <a:cs typeface="Lucida Sans Unicode" charset="0"/>
              </a:rPr>
              <a:t>note that lui fills the lower 16 bits of the register with zero’s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100">
              <a:latin typeface="Arial" charset="0"/>
              <a:ea typeface="Lucida Sans Unicode" charset="0"/>
              <a:cs typeface="Lucida Sans Unicode" charset="0"/>
            </a:endParaRP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>
                <a:latin typeface="Arial" charset="0"/>
                <a:ea typeface="Lucida Sans Unicode" charset="0"/>
                <a:cs typeface="Lucida Sans Unicode" charset="0"/>
              </a:rPr>
              <a:t>why can’t addi be used as the second instruction for this 32 bit constant?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100">
              <a:latin typeface="Arial" charset="0"/>
              <a:ea typeface="Lucida Sans Unicode" charset="0"/>
              <a:cs typeface="Lucida Sans Unicode" charset="0"/>
            </a:endParaRP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>
                <a:latin typeface="Arial" charset="0"/>
                <a:ea typeface="Lucida Sans Unicode" charset="0"/>
                <a:cs typeface="Lucida Sans Unicode" charset="0"/>
              </a:rPr>
              <a:t>also note – the assembler lets me specify constants larger than 16 bits in one instruction and then expands the code into two instructions (lui and ori) automatically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5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F86B-BAF4-475B-92E5-BEED03A08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2798C-B88E-470D-9572-5D8AC529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AD43-9436-488C-B59B-B43B7BAE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55B1-D7CB-4F75-A7FD-499557D1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5A68-A125-4C0C-A61D-211AE876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9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B7DA-5B6E-4265-B072-473C4AE1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293EE-BC9F-4657-8C50-FF77D5F4E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B033-F6A9-41E0-B9BE-4C045EED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F06A-9D58-48BF-A2E0-26B6168B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255D-88EC-4831-9AB7-1CE4B4A0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3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1EC8C-4E7B-47DC-94AE-B1324CBF6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14600-B9C3-48D5-9B50-6EE55888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D3B3-D02F-48E6-B91A-C04C2BB3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35C9-D738-4E8A-A9BA-C9BE8D99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F89F-1C50-45A2-BFA1-9FC79207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3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8974-851E-4882-80D2-F5459AED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684B-E2F4-4D75-B33C-5A76F7AE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537FA-6101-4A8C-9420-A5D90FA1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8A9C-8FC0-45BE-9D36-9995C6C9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7A34-6080-4CD2-B2E7-17B24C1D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7F47-988E-4F83-80B1-7CCDFFD5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06F38-CD74-45CD-AD70-061363F1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3A20-7EE5-4996-8E57-9449DE93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6445-FE29-4A28-8C26-C9B21F8D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5C73-CB38-44D6-A2E8-F262B91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8D0C-F76C-4AF8-A994-524614D8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0614-C9FD-4377-B7FB-36BC38F09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95EBC-21FC-4E80-8F37-654F76BE7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3DAA5-2F79-414A-8925-393E9372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02EAB-D696-487D-9477-F97B5EE1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6D72-FAFD-43B8-B700-AC44BEF5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4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152F-BDAD-49E3-A65B-3A634C3B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8107-48E1-4F12-A9A1-330971C15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7F48B-53E0-47B5-84E1-33191F232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84F94-3622-4C14-B8D4-4BD13C12F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06494-CC15-44B5-A46A-92080EF48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8C6CC-CD46-4830-927C-CB6C055F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216E6-68A4-43B0-AB6E-7BF7808A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74A7F-9FDA-4799-AE71-EA765013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9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9EAE-68F1-49FC-BBC7-27629B3C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E1DFB-E5DF-4FE9-91D5-11CAF13C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2A7FE-CB31-49D4-8419-AA7D3790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09B05-805C-461E-96CB-A25AA0AD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9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370AE-BE36-4E2E-8061-88C492B1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C905C-0C7F-438A-804F-1F2AB60D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4CEEC-1325-44EB-82FB-807FFFDF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ED53-5EBE-43CF-A05D-B6E74961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6DF3-DF5A-45B0-BE6C-EE73A64A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9192C-49FE-4A6E-BE2E-DA2E5EF5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A0BD6-1142-49B4-8248-84C39A2D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A03F4-3552-49CF-ACBF-191487DC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F28F-7585-49F8-A4F8-0B688E14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7C4A-EA4E-4589-ABAB-E046FF56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82B23-3406-41B9-A827-2661CE340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C65FA-4A55-4FB1-82D0-B5EBAF40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56EA5-34B6-4989-B90D-E08C18F0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12E6C-7D70-45CB-B768-22F82625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3643F-62B3-49C1-8B6C-7A5ABF4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0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AEE57-FE96-48B6-A474-5B103BCF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C04D2-CD14-4522-8A64-BE2C5AC0B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01AC-E597-42AC-904B-925168BCF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FB4CB-42E4-4B21-82DD-D4C855CC22B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88FF-D26A-49E4-AA36-732DF274B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2E60-1CA7-4170-9C83-15D32E146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C698-643A-45D7-9F94-47EB9CF65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4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9752-F937-4DA8-B770-FB00F89B9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6100" dirty="0"/>
              <a:t>19CSE211 Computer Architecture &amp;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BB1A5-FC89-4043-9371-0B44D9688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IN" sz="2800"/>
              <a:t>                                     MIPS-Remaining Portions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8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5"/>
    </mc:Choice>
    <mc:Fallback xmlns="">
      <p:transition spd="slow" advTm="83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Compiling Loop Statements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C Code</a:t>
            </a:r>
          </a:p>
          <a:p>
            <a:r>
              <a:rPr lang="en-US" sz="2600" dirty="0"/>
              <a:t>while(save[</a:t>
            </a:r>
            <a:r>
              <a:rPr lang="en-US" sz="2600" dirty="0" err="1"/>
              <a:t>i</a:t>
            </a:r>
            <a:r>
              <a:rPr lang="en-US" sz="2600" dirty="0"/>
              <a:t>]==k) </a:t>
            </a:r>
            <a:r>
              <a:rPr lang="en-US" sz="2600" dirty="0" err="1"/>
              <a:t>i</a:t>
            </a:r>
            <a:r>
              <a:rPr lang="en-US" sz="2600" dirty="0"/>
              <a:t>+=1;</a:t>
            </a:r>
          </a:p>
          <a:p>
            <a:pPr>
              <a:buNone/>
            </a:pPr>
            <a:r>
              <a:rPr lang="en-US" sz="2600" dirty="0"/>
              <a:t>I in $s3, k in $s5, address of save in $s6.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 Compiled MIPS code</a:t>
            </a:r>
          </a:p>
          <a:p>
            <a:pPr>
              <a:buNone/>
            </a:pPr>
            <a:r>
              <a:rPr lang="en-US" sz="2600" dirty="0"/>
              <a:t>Loop: </a:t>
            </a:r>
            <a:r>
              <a:rPr lang="en-US" sz="2600" dirty="0" err="1"/>
              <a:t>sll</a:t>
            </a:r>
            <a:r>
              <a:rPr lang="en-US" sz="2600" dirty="0"/>
              <a:t> $t1, $s3, 2</a:t>
            </a:r>
          </a:p>
          <a:p>
            <a:pPr>
              <a:buNone/>
            </a:pPr>
            <a:r>
              <a:rPr lang="en-US" sz="2600" dirty="0"/>
              <a:t>           add $t1,$t1,$s6</a:t>
            </a:r>
          </a:p>
          <a:p>
            <a:pPr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lw</a:t>
            </a:r>
            <a:r>
              <a:rPr lang="en-US" sz="2600" dirty="0"/>
              <a:t> $t0, 0($t1)</a:t>
            </a:r>
          </a:p>
          <a:p>
            <a:pPr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bne</a:t>
            </a:r>
            <a:r>
              <a:rPr lang="en-US" sz="2600" dirty="0"/>
              <a:t> $t0, $s5, Exit</a:t>
            </a:r>
          </a:p>
          <a:p>
            <a:pPr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addi</a:t>
            </a:r>
            <a:r>
              <a:rPr lang="en-US" sz="2600" dirty="0"/>
              <a:t> $s3, $s3,1</a:t>
            </a:r>
          </a:p>
          <a:p>
            <a:pPr>
              <a:buNone/>
            </a:pPr>
            <a:r>
              <a:rPr lang="en-US" sz="2600" dirty="0"/>
              <a:t>            j Loop</a:t>
            </a:r>
          </a:p>
          <a:p>
            <a:pPr>
              <a:buNone/>
            </a:pPr>
            <a:r>
              <a:rPr lang="en-US" sz="2600" dirty="0"/>
              <a:t>Exit:</a:t>
            </a:r>
          </a:p>
          <a:p>
            <a:pPr>
              <a:buNone/>
            </a:pPr>
            <a:endParaRPr lang="en-US" sz="2600" dirty="0"/>
          </a:p>
          <a:p>
            <a:endParaRPr lang="en-IN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220"/>
    </mc:Choice>
    <mc:Fallback xmlns="">
      <p:transition spd="slow" advTm="3492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5677-C4C1-4440-BFBD-F902591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More about Branch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FC17-C4E6-4C8B-BE2D-831CB4EA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8" y="640080"/>
            <a:ext cx="6894236" cy="2484886"/>
          </a:xfrm>
        </p:spPr>
        <p:txBody>
          <a:bodyPr anchor="ctr">
            <a:normAutofit fontScale="62500" lnSpcReduction="20000"/>
          </a:bodyPr>
          <a:lstStyle/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what about other kind of branches(e.g. branch if less than)? For this we need another instruction,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on less than instruction:</a:t>
            </a: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$t0,$s0,$s1 #if $s0&lt;$s1 then </a:t>
            </a: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# $t0=1        else</a:t>
            </a: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# $t0=0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Format(R Format)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4AC08-4FE2-4D44-8FD8-50B2D099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015809"/>
            <a:ext cx="6894236" cy="8617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C5C42E-24AA-4CE9-905B-CCC7EBE53EF8}"/>
              </a:ext>
            </a:extLst>
          </p:cNvPr>
          <p:cNvSpPr txBox="1"/>
          <p:nvPr/>
        </p:nvSpPr>
        <p:spPr>
          <a:xfrm>
            <a:off x="4713402" y="3988693"/>
            <a:ext cx="6328971" cy="1209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Variants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 $s0,25     # if $s0&lt;25, then $to=1…..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$t0,$s0,$s1  #if $s0&lt;$s1 then $t0=1….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sltiu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$t0,$s0,$s1  #if $s0&lt;$s1 then $t0=1….</a:t>
            </a:r>
          </a:p>
        </p:txBody>
      </p:sp>
    </p:spTree>
    <p:extLst>
      <p:ext uri="{BB962C8B-B14F-4D97-AF65-F5344CB8AC3E}">
        <p14:creationId xmlns:p14="http://schemas.microsoft.com/office/powerpoint/2010/main" val="31115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86"/>
    </mc:Choice>
    <mc:Fallback xmlns="">
      <p:transition spd="slow" advTm="1264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F3B05-CE50-4640-B59A-0E9923F4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Signed vs Unsigned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8E6B-0831-46FD-9097-9B502ABD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61527"/>
            <a:ext cx="7579040" cy="5690186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comparison: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slt,slti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comparison: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sltu,sltui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$s0=1111 1111 1111 1111 1111 1111 1111 1111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$s1=0000 0000 0000 0000 0000 0000 0000 0001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$t0,$s0,$s1            # Signed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-1&lt;+1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$t0=1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$t0,$s0,$s1    # Unsigned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+4,294,967,295&gt; +1=&gt; $to=0</a:t>
            </a:r>
          </a:p>
        </p:txBody>
      </p:sp>
    </p:spTree>
    <p:extLst>
      <p:ext uri="{BB962C8B-B14F-4D97-AF65-F5344CB8AC3E}">
        <p14:creationId xmlns:p14="http://schemas.microsoft.com/office/powerpoint/2010/main" val="27851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71"/>
    </mc:Choice>
    <mc:Fallback xmlns="">
      <p:transition spd="slow" advTm="1701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1B186-315F-464A-91C6-4CAAF33A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Aside: More Branch Instructions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C843-CB6E-482C-A0BA-AF499A2A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and the fixed value of 0 in $zero to create other conditions.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Less than   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$s1,$s2, Label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$at, $s1,$s2             # $at set to 1 if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$at, $zero ,Label   # $s1&lt;$s2</a:t>
            </a:r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 to        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ble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$s1,$s2, Label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greater than                      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bgt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$s1,$s2, label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    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$s1,$s2, label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32"/>
    </mc:Choice>
    <mc:Fallback xmlns="">
      <p:transition spd="slow" advTm="2217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57E45-3B34-4B57-8B38-21AE4341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Branch Instruction 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2B88-239C-468E-AE84-ECE7E59F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Why not include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blt,bge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etc in the MIPS ISA?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Hardware for &lt;,&lt;=,&gt;..etc slower than = or !=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Combining with branch involves more work per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instruction, requiring a slower clock.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All Instructions will be penalized.</a:t>
            </a:r>
          </a:p>
          <a:p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are the common case.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This is a good design compromise.</a:t>
            </a:r>
          </a:p>
        </p:txBody>
      </p:sp>
    </p:spTree>
    <p:extLst>
      <p:ext uri="{BB962C8B-B14F-4D97-AF65-F5344CB8AC3E}">
        <p14:creationId xmlns:p14="http://schemas.microsoft.com/office/powerpoint/2010/main" val="25537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30"/>
    </mc:Choice>
    <mc:Fallback xmlns="">
      <p:transition spd="slow" advTm="727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A33E81F7-1171-4B16-B05D-E46B2ED55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"/>
            <a:ext cx="811053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MIPS Register File(</a:t>
            </a:r>
            <a:r>
              <a:rPr lang="en-US" altLang="en-US" sz="2800" b="1">
                <a:solidFill>
                  <a:srgbClr val="FF0000"/>
                </a:solidFill>
              </a:rPr>
              <a:t>It is a set of registers) 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7061D49-DE3C-4795-B49D-DC2D3F3C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295400"/>
            <a:ext cx="1600200" cy="19050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B7766C3-A99F-4DBE-92BA-9B72D5C06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762000"/>
            <a:ext cx="1600200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Register File</a:t>
            </a: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0C7D2E8B-FCB5-4BDA-B151-AA33DE405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278" y="1447800"/>
            <a:ext cx="1089759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src1 addr</a:t>
            </a: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0B040C7A-0FD6-41EB-8351-17F235DE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278" y="1905000"/>
            <a:ext cx="1089759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src2 addr</a:t>
            </a:r>
          </a:p>
        </p:txBody>
      </p:sp>
      <p:sp>
        <p:nvSpPr>
          <p:cNvPr id="26631" name="Rectangle 6">
            <a:extLst>
              <a:ext uri="{FF2B5EF4-FFF2-40B4-BE49-F238E27FC236}">
                <a16:creationId xmlns:a16="http://schemas.microsoft.com/office/drawing/2014/main" id="{63BCCC84-C602-4EE6-8663-538FA31E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892" y="2362200"/>
            <a:ext cx="961519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dst addr</a:t>
            </a:r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CCFFF13D-B6D1-41D2-80C4-8639FAE6D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514600"/>
            <a:ext cx="4572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CC46908F-608C-47E7-BC3B-CF35DD58B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600200"/>
            <a:ext cx="4572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EE172CAF-A723-478A-B4E4-07B956D8F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057400"/>
            <a:ext cx="4572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5" name="Line 10">
            <a:extLst>
              <a:ext uri="{FF2B5EF4-FFF2-40B4-BE49-F238E27FC236}">
                <a16:creationId xmlns:a16="http://schemas.microsoft.com/office/drawing/2014/main" id="{BAA9CC3C-8B25-4268-98EA-7F07DFDB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971800"/>
            <a:ext cx="4572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6" name="Rectangle 11">
            <a:extLst>
              <a:ext uri="{FF2B5EF4-FFF2-40B4-BE49-F238E27FC236}">
                <a16:creationId xmlns:a16="http://schemas.microsoft.com/office/drawing/2014/main" id="{0738E884-E640-40B0-9478-3E290985C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1295400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write data</a:t>
            </a:r>
          </a:p>
        </p:txBody>
      </p:sp>
      <p:sp>
        <p:nvSpPr>
          <p:cNvPr id="26637" name="Line 12">
            <a:extLst>
              <a:ext uri="{FF2B5EF4-FFF2-40B4-BE49-F238E27FC236}">
                <a16:creationId xmlns:a16="http://schemas.microsoft.com/office/drawing/2014/main" id="{8FC29241-A79D-4941-9B34-CED73166C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219200"/>
            <a:ext cx="16002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8" name="Rectangle 13">
            <a:extLst>
              <a:ext uri="{FF2B5EF4-FFF2-40B4-BE49-F238E27FC236}">
                <a16:creationId xmlns:a16="http://schemas.microsoft.com/office/drawing/2014/main" id="{19E48596-7AF3-4850-9DAD-13FA3CF73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990601"/>
            <a:ext cx="12954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32 bits</a:t>
            </a:r>
          </a:p>
        </p:txBody>
      </p:sp>
      <p:sp>
        <p:nvSpPr>
          <p:cNvPr id="26639" name="Line 14">
            <a:extLst>
              <a:ext uri="{FF2B5EF4-FFF2-40B4-BE49-F238E27FC236}">
                <a16:creationId xmlns:a16="http://schemas.microsoft.com/office/drawing/2014/main" id="{37ACB4B9-02C9-408F-B1EF-ACAC1148D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1676400"/>
            <a:ext cx="4572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0" name="Line 15">
            <a:extLst>
              <a:ext uri="{FF2B5EF4-FFF2-40B4-BE49-F238E27FC236}">
                <a16:creationId xmlns:a16="http://schemas.microsoft.com/office/drawing/2014/main" id="{10C6202D-3899-4279-A602-00C7E9610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819400"/>
            <a:ext cx="4572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1" name="Rectangle 16">
            <a:extLst>
              <a:ext uri="{FF2B5EF4-FFF2-40B4-BE49-F238E27FC236}">
                <a16:creationId xmlns:a16="http://schemas.microsoft.com/office/drawing/2014/main" id="{FE3C3226-88D2-4C5A-8F31-B963D44A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447801"/>
            <a:ext cx="571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src1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26642" name="Rectangle 17">
            <a:extLst>
              <a:ext uri="{FF2B5EF4-FFF2-40B4-BE49-F238E27FC236}">
                <a16:creationId xmlns:a16="http://schemas.microsoft.com/office/drawing/2014/main" id="{3C0BCC92-B50E-4AFD-822F-67A401C9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2590801"/>
            <a:ext cx="571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src2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26643" name="Line 18">
            <a:extLst>
              <a:ext uri="{FF2B5EF4-FFF2-40B4-BE49-F238E27FC236}">
                <a16:creationId xmlns:a16="http://schemas.microsoft.com/office/drawing/2014/main" id="{16207242-3610-45CC-A175-C0FC7DC7F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1295400"/>
            <a:ext cx="1588" cy="19050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4" name="Rectangle 19">
            <a:extLst>
              <a:ext uri="{FF2B5EF4-FFF2-40B4-BE49-F238E27FC236}">
                <a16:creationId xmlns:a16="http://schemas.microsoft.com/office/drawing/2014/main" id="{E31F5AB5-03D3-4D07-A01E-6DEE6E90B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1"/>
            <a:ext cx="1066800" cy="4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32</a:t>
            </a:r>
          </a:p>
          <a:p>
            <a:pPr algn="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locations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ABFD0BCB-5BF4-4451-902F-88D029C6FD21}"/>
              </a:ext>
            </a:extLst>
          </p:cNvPr>
          <p:cNvGrpSpPr>
            <a:grpSpLocks/>
          </p:cNvGrpSpPr>
          <p:nvPr/>
        </p:nvGrpSpPr>
        <p:grpSpPr bwMode="auto">
          <a:xfrm>
            <a:off x="9296401" y="1371601"/>
            <a:ext cx="531813" cy="455613"/>
            <a:chOff x="4896" y="864"/>
            <a:chExt cx="335" cy="287"/>
          </a:xfrm>
        </p:grpSpPr>
        <p:sp>
          <p:nvSpPr>
            <p:cNvPr id="26665" name="Line 21">
              <a:extLst>
                <a:ext uri="{FF2B5EF4-FFF2-40B4-BE49-F238E27FC236}">
                  <a16:creationId xmlns:a16="http://schemas.microsoft.com/office/drawing/2014/main" id="{72302064-0790-4AC0-8252-FBA3284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4" y="1008"/>
              <a:ext cx="64" cy="144"/>
            </a:xfrm>
            <a:prstGeom prst="line">
              <a:avLst/>
            </a:prstGeom>
            <a:noFill/>
            <a:ln w="28440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6" name="Rectangle 22">
              <a:extLst>
                <a:ext uri="{FF2B5EF4-FFF2-40B4-BE49-F238E27FC236}">
                  <a16:creationId xmlns:a16="http://schemas.microsoft.com/office/drawing/2014/main" id="{7494EFEA-158C-4CD0-AF71-90E15BC43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864"/>
              <a:ext cx="33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FC0128"/>
                  </a:solidFill>
                </a:rPr>
                <a:t>32</a:t>
              </a:r>
            </a:p>
          </p:txBody>
        </p: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14E7EEA1-7155-44E3-906B-12EAB6B1DBCE}"/>
              </a:ext>
            </a:extLst>
          </p:cNvPr>
          <p:cNvGrpSpPr>
            <a:grpSpLocks/>
          </p:cNvGrpSpPr>
          <p:nvPr/>
        </p:nvGrpSpPr>
        <p:grpSpPr bwMode="auto">
          <a:xfrm>
            <a:off x="7239001" y="1295401"/>
            <a:ext cx="531813" cy="455613"/>
            <a:chOff x="3600" y="816"/>
            <a:chExt cx="335" cy="287"/>
          </a:xfrm>
        </p:grpSpPr>
        <p:sp>
          <p:nvSpPr>
            <p:cNvPr id="26663" name="Line 24">
              <a:extLst>
                <a:ext uri="{FF2B5EF4-FFF2-40B4-BE49-F238E27FC236}">
                  <a16:creationId xmlns:a16="http://schemas.microsoft.com/office/drawing/2014/main" id="{A85F820F-56D2-4CDD-9692-2A99DA429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8" y="960"/>
              <a:ext cx="64" cy="144"/>
            </a:xfrm>
            <a:prstGeom prst="line">
              <a:avLst/>
            </a:prstGeom>
            <a:noFill/>
            <a:ln w="28440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4" name="Rectangle 25">
              <a:extLst>
                <a:ext uri="{FF2B5EF4-FFF2-40B4-BE49-F238E27FC236}">
                  <a16:creationId xmlns:a16="http://schemas.microsoft.com/office/drawing/2014/main" id="{4CC2F78D-4BBA-4D8A-9BF0-FE91ECFAC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33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FC0128"/>
                  </a:solidFill>
                </a:rPr>
                <a:t>5</a:t>
              </a:r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5CE5FC5E-C6B6-4EDC-8C7D-A5B3DD6ADAC3}"/>
              </a:ext>
            </a:extLst>
          </p:cNvPr>
          <p:cNvGrpSpPr>
            <a:grpSpLocks/>
          </p:cNvGrpSpPr>
          <p:nvPr/>
        </p:nvGrpSpPr>
        <p:grpSpPr bwMode="auto">
          <a:xfrm>
            <a:off x="9296401" y="2514601"/>
            <a:ext cx="531813" cy="455613"/>
            <a:chOff x="4896" y="1584"/>
            <a:chExt cx="335" cy="287"/>
          </a:xfrm>
        </p:grpSpPr>
        <p:sp>
          <p:nvSpPr>
            <p:cNvPr id="26661" name="Line 27">
              <a:extLst>
                <a:ext uri="{FF2B5EF4-FFF2-40B4-BE49-F238E27FC236}">
                  <a16:creationId xmlns:a16="http://schemas.microsoft.com/office/drawing/2014/main" id="{9274977B-D399-4D82-B358-61E76DDFB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4" y="1728"/>
              <a:ext cx="64" cy="144"/>
            </a:xfrm>
            <a:prstGeom prst="line">
              <a:avLst/>
            </a:prstGeom>
            <a:noFill/>
            <a:ln w="28440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79C85054-867A-4A7D-B301-E14B4BEB9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584"/>
              <a:ext cx="33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FC0128"/>
                  </a:solidFill>
                </a:rPr>
                <a:t>32</a:t>
              </a:r>
            </a:p>
          </p:txBody>
        </p: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F54CCD40-00D5-4984-A3DA-FA0D9F3C970F}"/>
              </a:ext>
            </a:extLst>
          </p:cNvPr>
          <p:cNvGrpSpPr>
            <a:grpSpLocks/>
          </p:cNvGrpSpPr>
          <p:nvPr/>
        </p:nvGrpSpPr>
        <p:grpSpPr bwMode="auto">
          <a:xfrm>
            <a:off x="7239001" y="1752601"/>
            <a:ext cx="531813" cy="455613"/>
            <a:chOff x="3600" y="1104"/>
            <a:chExt cx="335" cy="287"/>
          </a:xfrm>
        </p:grpSpPr>
        <p:sp>
          <p:nvSpPr>
            <p:cNvPr id="26659" name="Line 30">
              <a:extLst>
                <a:ext uri="{FF2B5EF4-FFF2-40B4-BE49-F238E27FC236}">
                  <a16:creationId xmlns:a16="http://schemas.microsoft.com/office/drawing/2014/main" id="{0C6DF125-E854-4FF4-AA04-EFD2EB98A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8" y="1248"/>
              <a:ext cx="64" cy="144"/>
            </a:xfrm>
            <a:prstGeom prst="line">
              <a:avLst/>
            </a:prstGeom>
            <a:noFill/>
            <a:ln w="28440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0" name="Rectangle 31">
              <a:extLst>
                <a:ext uri="{FF2B5EF4-FFF2-40B4-BE49-F238E27FC236}">
                  <a16:creationId xmlns:a16="http://schemas.microsoft.com/office/drawing/2014/main" id="{B2077B3B-725E-488B-BCC6-AC6EB8105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04"/>
              <a:ext cx="33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FC0128"/>
                  </a:solidFill>
                </a:rPr>
                <a:t>5</a:t>
              </a:r>
            </a:p>
          </p:txBody>
        </p:sp>
      </p:grpSp>
      <p:grpSp>
        <p:nvGrpSpPr>
          <p:cNvPr id="6" name="Group 32">
            <a:extLst>
              <a:ext uri="{FF2B5EF4-FFF2-40B4-BE49-F238E27FC236}">
                <a16:creationId xmlns:a16="http://schemas.microsoft.com/office/drawing/2014/main" id="{EF3A75CE-077F-415F-B84D-12A9BFAA062C}"/>
              </a:ext>
            </a:extLst>
          </p:cNvPr>
          <p:cNvGrpSpPr>
            <a:grpSpLocks/>
          </p:cNvGrpSpPr>
          <p:nvPr/>
        </p:nvGrpSpPr>
        <p:grpSpPr bwMode="auto">
          <a:xfrm>
            <a:off x="7239001" y="2209801"/>
            <a:ext cx="531813" cy="455613"/>
            <a:chOff x="3600" y="1392"/>
            <a:chExt cx="335" cy="287"/>
          </a:xfrm>
        </p:grpSpPr>
        <p:sp>
          <p:nvSpPr>
            <p:cNvPr id="26657" name="Line 33">
              <a:extLst>
                <a:ext uri="{FF2B5EF4-FFF2-40B4-BE49-F238E27FC236}">
                  <a16:creationId xmlns:a16="http://schemas.microsoft.com/office/drawing/2014/main" id="{B3B7EAAD-188F-452D-ADA0-8F0E2C4CF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8" y="1536"/>
              <a:ext cx="64" cy="144"/>
            </a:xfrm>
            <a:prstGeom prst="line">
              <a:avLst/>
            </a:prstGeom>
            <a:noFill/>
            <a:ln w="28440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8" name="Rectangle 34">
              <a:extLst>
                <a:ext uri="{FF2B5EF4-FFF2-40B4-BE49-F238E27FC236}">
                  <a16:creationId xmlns:a16="http://schemas.microsoft.com/office/drawing/2014/main" id="{2EA31732-5946-4F21-996E-239716A3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92"/>
              <a:ext cx="33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FC0128"/>
                  </a:solidFill>
                </a:rPr>
                <a:t>5</a:t>
              </a:r>
            </a:p>
          </p:txBody>
        </p:sp>
      </p:grpSp>
      <p:grpSp>
        <p:nvGrpSpPr>
          <p:cNvPr id="7" name="Group 35">
            <a:extLst>
              <a:ext uri="{FF2B5EF4-FFF2-40B4-BE49-F238E27FC236}">
                <a16:creationId xmlns:a16="http://schemas.microsoft.com/office/drawing/2014/main" id="{AA5FB816-A87A-4B32-A84B-A25B754B4100}"/>
              </a:ext>
            </a:extLst>
          </p:cNvPr>
          <p:cNvGrpSpPr>
            <a:grpSpLocks/>
          </p:cNvGrpSpPr>
          <p:nvPr/>
        </p:nvGrpSpPr>
        <p:grpSpPr bwMode="auto">
          <a:xfrm>
            <a:off x="7239001" y="2667001"/>
            <a:ext cx="531813" cy="455613"/>
            <a:chOff x="3600" y="1680"/>
            <a:chExt cx="335" cy="287"/>
          </a:xfrm>
        </p:grpSpPr>
        <p:sp>
          <p:nvSpPr>
            <p:cNvPr id="26655" name="Line 36">
              <a:extLst>
                <a:ext uri="{FF2B5EF4-FFF2-40B4-BE49-F238E27FC236}">
                  <a16:creationId xmlns:a16="http://schemas.microsoft.com/office/drawing/2014/main" id="{CAD76D78-5AB1-477D-AA8C-AA81F21F9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8" y="1824"/>
              <a:ext cx="64" cy="144"/>
            </a:xfrm>
            <a:prstGeom prst="line">
              <a:avLst/>
            </a:prstGeom>
            <a:noFill/>
            <a:ln w="28440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6" name="Rectangle 37">
              <a:extLst>
                <a:ext uri="{FF2B5EF4-FFF2-40B4-BE49-F238E27FC236}">
                  <a16:creationId xmlns:a16="http://schemas.microsoft.com/office/drawing/2014/main" id="{5228875B-C076-4799-A2BA-7243A10F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80"/>
              <a:ext cx="33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FC0128"/>
                  </a:solidFill>
                </a:rPr>
                <a:t>32</a:t>
              </a:r>
            </a:p>
          </p:txBody>
        </p:sp>
      </p:grpSp>
      <p:sp>
        <p:nvSpPr>
          <p:cNvPr id="26651" name="Text Box 38">
            <a:extLst>
              <a:ext uri="{FF2B5EF4-FFF2-40B4-BE49-F238E27FC236}">
                <a16:creationId xmlns:a16="http://schemas.microsoft.com/office/drawing/2014/main" id="{7EAE21F7-A795-437E-9970-25A3C9CA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92175"/>
            <a:ext cx="78486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330200" indent="-330200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30250" indent="-273050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Holds thirty-two 32-bit registers</a:t>
            </a: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/>
              <a:t>Two read ports and</a:t>
            </a:r>
          </a:p>
          <a:p>
            <a:pPr lvl="1" eaLnBrk="1" hangingPunct="1"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/>
              <a:t>One write port</a:t>
            </a:r>
          </a:p>
        </p:txBody>
      </p: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70D6BEBD-B3CB-4A8D-8421-BFF66B7BF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199" y="2794538"/>
            <a:ext cx="7543801" cy="79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3360" tIns="25560" rIns="63360" bIns="25560">
            <a:spAutoFit/>
          </a:bodyPr>
          <a:lstStyle>
            <a:lvl1pPr marL="330200" indent="-330200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30250" indent="-273050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Registers are</a:t>
            </a:r>
          </a:p>
          <a:p>
            <a:pPr lvl="1">
              <a:lnSpc>
                <a:spcPct val="95000"/>
              </a:lnSpc>
              <a:spcBef>
                <a:spcPts val="750"/>
              </a:spcBef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Faster than main memory</a:t>
            </a:r>
          </a:p>
        </p:txBody>
      </p:sp>
      <p:sp>
        <p:nvSpPr>
          <p:cNvPr id="26653" name="Rectangle 40">
            <a:extLst>
              <a:ext uri="{FF2B5EF4-FFF2-40B4-BE49-F238E27FC236}">
                <a16:creationId xmlns:a16="http://schemas.microsoft.com/office/drawing/2014/main" id="{2AB9FE99-9B87-495E-829A-A5D2CCDF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505200"/>
            <a:ext cx="1600200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write control</a:t>
            </a:r>
          </a:p>
        </p:txBody>
      </p:sp>
      <p:sp>
        <p:nvSpPr>
          <p:cNvPr id="26654" name="Line 41">
            <a:extLst>
              <a:ext uri="{FF2B5EF4-FFF2-40B4-BE49-F238E27FC236}">
                <a16:creationId xmlns:a16="http://schemas.microsoft.com/office/drawing/2014/main" id="{10A01BA7-E8A1-4CC1-8A7E-58495225B8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3187700"/>
            <a:ext cx="1588" cy="330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custDataLst>
      <p:tags r:id="rId1"/>
    </p:custDataLst>
  </p:cSld>
  <p:clrMapOvr>
    <a:masterClrMapping/>
  </p:clrMapOvr>
  <p:transition advTm="1012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1749426" y="312739"/>
            <a:ext cx="4259263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057400" y="811723"/>
            <a:ext cx="8153400" cy="556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30200" indent="-330200">
              <a:lnSpc>
                <a:spcPct val="90000"/>
              </a:lnSpc>
              <a:spcBef>
                <a:spcPts val="1950"/>
              </a:spcBef>
              <a:buClr>
                <a:srgbClr val="FC0128"/>
              </a:buClr>
              <a:buSzPct val="75000"/>
              <a:buFont typeface="Wingdings" charset="2"/>
              <a:buChar char="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We'd also like to be able to load a 32-bit constant into a register, for this we must use two instructions</a:t>
            </a:r>
          </a:p>
          <a:p>
            <a:pPr marL="330200" indent="-330200">
              <a:spcBef>
                <a:spcPts val="1950"/>
              </a:spcBef>
              <a:buClr>
                <a:srgbClr val="FC0128"/>
              </a:buClr>
              <a:buSzPct val="75000"/>
              <a:buFont typeface="Wingdings" charset="2"/>
              <a:buChar char="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 new "load upper immediate" instruction</a:t>
            </a:r>
          </a:p>
          <a:p>
            <a:pPr marL="330200" indent="-330200">
              <a:spcBef>
                <a:spcPts val="195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</a:rPr>
              <a:t>lui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 $t0, 1010101010101010</a:t>
            </a:r>
          </a:p>
          <a:p>
            <a:pPr marL="330200" indent="-330200">
              <a:lnSpc>
                <a:spcPct val="90000"/>
              </a:lnSpc>
              <a:spcBef>
                <a:spcPts val="195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30200" indent="-330200">
              <a:spcBef>
                <a:spcPts val="1950"/>
              </a:spcBef>
              <a:buClr>
                <a:srgbClr val="FC0128"/>
              </a:buClr>
              <a:buSzPct val="75000"/>
              <a:buFont typeface="Wingdings" charset="2"/>
              <a:buChar char="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Then must get the lower order bits right, use                     	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</a:rPr>
              <a:t>ori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 $t0, $t0, 1010101010101010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057400" y="285751"/>
            <a:ext cx="8153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solidFill>
                  <a:srgbClr val="063DE8"/>
                </a:solidFill>
              </a:rPr>
              <a:t>Aside:  How About Larger Constants?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048000" y="3048000"/>
            <a:ext cx="5791200" cy="292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4114800" y="3048001"/>
            <a:ext cx="1588" cy="2905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3402014" y="3048001"/>
            <a:ext cx="520858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16             0           8                 1010101010101010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5029200" y="3048001"/>
            <a:ext cx="1588" cy="2905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5943600" y="3048001"/>
            <a:ext cx="1588" cy="2905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3048000" y="4724400"/>
            <a:ext cx="5791200" cy="292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3048000" y="5257800"/>
            <a:ext cx="5791200" cy="292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3048000" y="6019800"/>
            <a:ext cx="5791200" cy="292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3359151" y="4724401"/>
            <a:ext cx="205406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1010101010101010</a:t>
            </a:r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5943600" y="4724401"/>
            <a:ext cx="1588" cy="2905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5943600" y="5257801"/>
            <a:ext cx="1588" cy="2905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5943600" y="6019801"/>
            <a:ext cx="1588" cy="2905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2743200" y="5791200"/>
            <a:ext cx="6553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3359151" y="5257801"/>
            <a:ext cx="205406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0000000000000000</a:t>
            </a:r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 flipH="1">
            <a:off x="4211644" y="2743200"/>
            <a:ext cx="2479664" cy="1960880"/>
          </a:xfrm>
          <a:prstGeom prst="line">
            <a:avLst/>
          </a:prstGeom>
          <a:noFill/>
          <a:ln w="28440">
            <a:solidFill>
              <a:srgbClr val="FC0128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6254751" y="5257801"/>
            <a:ext cx="205406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1010101010101010</a:t>
            </a:r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6254751" y="4724401"/>
            <a:ext cx="205406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0000000000000000</a:t>
            </a:r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3276601" y="5985703"/>
            <a:ext cx="5562599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63DE8"/>
                </a:solidFill>
              </a:rPr>
              <a:t>1010101010101010               1010101010101010</a:t>
            </a:r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>
            <a:off x="7162800" y="4343400"/>
            <a:ext cx="152400" cy="914400"/>
          </a:xfrm>
          <a:prstGeom prst="line">
            <a:avLst/>
          </a:prstGeom>
          <a:noFill/>
          <a:ln w="28440">
            <a:solidFill>
              <a:srgbClr val="FC0128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34516"/>
      </p:ext>
    </p:extLst>
  </p:cSld>
  <p:clrMapOvr>
    <a:masterClrMapping/>
  </p:clrMapOvr>
  <p:transition advTm="147109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5FFB6F30C20945BBD90F07F9038E0F" ma:contentTypeVersion="5" ma:contentTypeDescription="Create a new document." ma:contentTypeScope="" ma:versionID="9182b67b429aea920974c894dd67793b">
  <xsd:schema xmlns:xsd="http://www.w3.org/2001/XMLSchema" xmlns:xs="http://www.w3.org/2001/XMLSchema" xmlns:p="http://schemas.microsoft.com/office/2006/metadata/properties" xmlns:ns2="bd71f726-4741-4975-98a1-22737653daf3" targetNamespace="http://schemas.microsoft.com/office/2006/metadata/properties" ma:root="true" ma:fieldsID="3fb6de50090d2cbc9dbea7a65c1514d0" ns2:_="">
    <xsd:import namespace="bd71f726-4741-4975-98a1-22737653da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1f726-4741-4975-98a1-22737653d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23A635-BBF1-4768-BCBF-706500CFD3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41176C-A223-46E0-9C98-0A58759C8F3F}"/>
</file>

<file path=customXml/itemProps3.xml><?xml version="1.0" encoding="utf-8"?>
<ds:datastoreItem xmlns:ds="http://schemas.openxmlformats.org/officeDocument/2006/customXml" ds:itemID="{05EA9C00-8C3D-43F1-8662-D222B331DF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683</Words>
  <Application>Microsoft Office PowerPoint</Application>
  <PresentationFormat>Widescreen</PresentationFormat>
  <Paragraphs>103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Monotype Sorts</vt:lpstr>
      <vt:lpstr>Times New Roman</vt:lpstr>
      <vt:lpstr>Wingdings</vt:lpstr>
      <vt:lpstr>Office Theme</vt:lpstr>
      <vt:lpstr>19CSE211 Computer Architecture &amp; Organization</vt:lpstr>
      <vt:lpstr>Compiling Loop Statements</vt:lpstr>
      <vt:lpstr>More about Branch Instructions</vt:lpstr>
      <vt:lpstr>Signed vs Unsigned</vt:lpstr>
      <vt:lpstr>Aside: More Branch Instructions</vt:lpstr>
      <vt:lpstr>Branch Instruction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10</cp:revision>
  <dcterms:created xsi:type="dcterms:W3CDTF">2020-10-05T13:40:15Z</dcterms:created>
  <dcterms:modified xsi:type="dcterms:W3CDTF">2021-03-19T04:03:52Z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0x010100C75FFB6F30C20945BBD90F07F9038E0F</vt:lpwstr>
  </property>
</Properties>
</file>