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1" autoAdjust="0"/>
  </p:normalViewPr>
  <p:slideViewPr>
    <p:cSldViewPr snapToGrid="0">
      <p:cViewPr varScale="1">
        <p:scale>
          <a:sx n="30" d="100"/>
          <a:sy n="30" d="100"/>
        </p:scale>
        <p:origin x="24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B2BD0-8791-4E6B-A5C4-3EDA513CCA0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E86126-1231-41B4-AF51-910154FCEFA0}">
      <dgm:prSet/>
      <dgm:spPr/>
      <dgm:t>
        <a:bodyPr/>
        <a:lstStyle/>
        <a:p>
          <a:r>
            <a:rPr lang="en-IN" dirty="0"/>
            <a:t>CPU Time=</a:t>
          </a:r>
          <a:r>
            <a:rPr lang="en-IN" dirty="0" err="1"/>
            <a:t>ICxCPIx</a:t>
          </a:r>
          <a:r>
            <a:rPr lang="en-IN" dirty="0"/>
            <a:t> CCT</a:t>
          </a:r>
          <a:endParaRPr lang="en-US" dirty="0"/>
        </a:p>
      </dgm:t>
    </dgm:pt>
    <dgm:pt modelId="{36A62897-D7E0-45FC-B956-80E815FA27C0}" type="parTrans" cxnId="{ABA81218-AE7B-4DE0-A62E-1BF6366DB062}">
      <dgm:prSet/>
      <dgm:spPr/>
      <dgm:t>
        <a:bodyPr/>
        <a:lstStyle/>
        <a:p>
          <a:endParaRPr lang="en-US"/>
        </a:p>
      </dgm:t>
    </dgm:pt>
    <dgm:pt modelId="{3B7B19ED-CA89-43BB-9097-8ECABBA2F120}" type="sibTrans" cxnId="{ABA81218-AE7B-4DE0-A62E-1BF6366DB062}">
      <dgm:prSet/>
      <dgm:spPr/>
      <dgm:t>
        <a:bodyPr/>
        <a:lstStyle/>
        <a:p>
          <a:endParaRPr lang="en-US"/>
        </a:p>
      </dgm:t>
    </dgm:pt>
    <dgm:pt modelId="{B08A73A9-797D-45E8-A605-57D4D04DD3EF}">
      <dgm:prSet/>
      <dgm:spPr/>
      <dgm:t>
        <a:bodyPr/>
        <a:lstStyle/>
        <a:p>
          <a:r>
            <a:rPr lang="en-IN"/>
            <a:t>CPU Time=ICxCPI/[Clockrate]</a:t>
          </a:r>
          <a:endParaRPr lang="en-US"/>
        </a:p>
      </dgm:t>
    </dgm:pt>
    <dgm:pt modelId="{E0D3D511-F9F0-4FF9-AD2D-1FDDE6E0CDD5}" type="parTrans" cxnId="{6446BD7C-506C-49F3-9074-ED6406C575E2}">
      <dgm:prSet/>
      <dgm:spPr/>
      <dgm:t>
        <a:bodyPr/>
        <a:lstStyle/>
        <a:p>
          <a:endParaRPr lang="en-US"/>
        </a:p>
      </dgm:t>
    </dgm:pt>
    <dgm:pt modelId="{CCFE619A-E2CD-455A-9DAA-858D7BF0FBA2}" type="sibTrans" cxnId="{6446BD7C-506C-49F3-9074-ED6406C575E2}">
      <dgm:prSet/>
      <dgm:spPr/>
      <dgm:t>
        <a:bodyPr/>
        <a:lstStyle/>
        <a:p>
          <a:endParaRPr lang="en-US"/>
        </a:p>
      </dgm:t>
    </dgm:pt>
    <dgm:pt modelId="{FCF7959E-56C1-4743-A34F-CD1645443DDB}" type="pres">
      <dgm:prSet presAssocID="{B79B2BD0-8791-4E6B-A5C4-3EDA513CCA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BD51DC-1671-44E3-9681-458B31E51EF7}" type="pres">
      <dgm:prSet presAssocID="{12E86126-1231-41B4-AF51-910154FCEFA0}" presName="root" presStyleCnt="0"/>
      <dgm:spPr/>
    </dgm:pt>
    <dgm:pt modelId="{55B1D3B3-E49A-47DD-AC8F-7AE077F25589}" type="pres">
      <dgm:prSet presAssocID="{12E86126-1231-41B4-AF51-910154FCEFA0}" presName="rootComposite" presStyleCnt="0"/>
      <dgm:spPr/>
    </dgm:pt>
    <dgm:pt modelId="{13D5916F-8EF8-4E6B-A03F-1FCC6FC24A02}" type="pres">
      <dgm:prSet presAssocID="{12E86126-1231-41B4-AF51-910154FCEFA0}" presName="rootText" presStyleLbl="node1" presStyleIdx="0" presStyleCnt="2"/>
      <dgm:spPr/>
    </dgm:pt>
    <dgm:pt modelId="{7EEF8972-741C-4FD7-8850-CFE37C913BC7}" type="pres">
      <dgm:prSet presAssocID="{12E86126-1231-41B4-AF51-910154FCEFA0}" presName="rootConnector" presStyleLbl="node1" presStyleIdx="0" presStyleCnt="2"/>
      <dgm:spPr/>
    </dgm:pt>
    <dgm:pt modelId="{2869B293-F5DD-40DB-ABB6-3C5E95A94330}" type="pres">
      <dgm:prSet presAssocID="{12E86126-1231-41B4-AF51-910154FCEFA0}" presName="childShape" presStyleCnt="0"/>
      <dgm:spPr/>
    </dgm:pt>
    <dgm:pt modelId="{706CC107-AB56-4F88-A94B-38C992675B68}" type="pres">
      <dgm:prSet presAssocID="{B08A73A9-797D-45E8-A605-57D4D04DD3EF}" presName="root" presStyleCnt="0"/>
      <dgm:spPr/>
    </dgm:pt>
    <dgm:pt modelId="{BFE6229E-E0AA-4E29-A8F3-73BDE79298A8}" type="pres">
      <dgm:prSet presAssocID="{B08A73A9-797D-45E8-A605-57D4D04DD3EF}" presName="rootComposite" presStyleCnt="0"/>
      <dgm:spPr/>
    </dgm:pt>
    <dgm:pt modelId="{176D2349-55F4-437B-BECF-2FA9602B72D5}" type="pres">
      <dgm:prSet presAssocID="{B08A73A9-797D-45E8-A605-57D4D04DD3EF}" presName="rootText" presStyleLbl="node1" presStyleIdx="1" presStyleCnt="2"/>
      <dgm:spPr/>
    </dgm:pt>
    <dgm:pt modelId="{7BE97E88-9E99-4E49-88EB-5D23799BC766}" type="pres">
      <dgm:prSet presAssocID="{B08A73A9-797D-45E8-A605-57D4D04DD3EF}" presName="rootConnector" presStyleLbl="node1" presStyleIdx="1" presStyleCnt="2"/>
      <dgm:spPr/>
    </dgm:pt>
    <dgm:pt modelId="{45127AB5-9657-42DD-B248-BA4B1345AB21}" type="pres">
      <dgm:prSet presAssocID="{B08A73A9-797D-45E8-A605-57D4D04DD3EF}" presName="childShape" presStyleCnt="0"/>
      <dgm:spPr/>
    </dgm:pt>
  </dgm:ptLst>
  <dgm:cxnLst>
    <dgm:cxn modelId="{ABA81218-AE7B-4DE0-A62E-1BF6366DB062}" srcId="{B79B2BD0-8791-4E6B-A5C4-3EDA513CCA02}" destId="{12E86126-1231-41B4-AF51-910154FCEFA0}" srcOrd="0" destOrd="0" parTransId="{36A62897-D7E0-45FC-B956-80E815FA27C0}" sibTransId="{3B7B19ED-CA89-43BB-9097-8ECABBA2F120}"/>
    <dgm:cxn modelId="{B142BF5A-CD82-4BE8-891F-CAFE58B9ADD4}" type="presOf" srcId="{B79B2BD0-8791-4E6B-A5C4-3EDA513CCA02}" destId="{FCF7959E-56C1-4743-A34F-CD1645443DDB}" srcOrd="0" destOrd="0" presId="urn:microsoft.com/office/officeart/2005/8/layout/hierarchy3"/>
    <dgm:cxn modelId="{6446BD7C-506C-49F3-9074-ED6406C575E2}" srcId="{B79B2BD0-8791-4E6B-A5C4-3EDA513CCA02}" destId="{B08A73A9-797D-45E8-A605-57D4D04DD3EF}" srcOrd="1" destOrd="0" parTransId="{E0D3D511-F9F0-4FF9-AD2D-1FDDE6E0CDD5}" sibTransId="{CCFE619A-E2CD-455A-9DAA-858D7BF0FBA2}"/>
    <dgm:cxn modelId="{D829A885-5F70-4D38-9338-A308AEFD0F98}" type="presOf" srcId="{12E86126-1231-41B4-AF51-910154FCEFA0}" destId="{7EEF8972-741C-4FD7-8850-CFE37C913BC7}" srcOrd="1" destOrd="0" presId="urn:microsoft.com/office/officeart/2005/8/layout/hierarchy3"/>
    <dgm:cxn modelId="{5BAEE59F-C66C-4A29-BA05-C0C00170D289}" type="presOf" srcId="{12E86126-1231-41B4-AF51-910154FCEFA0}" destId="{13D5916F-8EF8-4E6B-A03F-1FCC6FC24A02}" srcOrd="0" destOrd="0" presId="urn:microsoft.com/office/officeart/2005/8/layout/hierarchy3"/>
    <dgm:cxn modelId="{6B9A71CE-2E96-4FF2-89A3-D14812329423}" type="presOf" srcId="{B08A73A9-797D-45E8-A605-57D4D04DD3EF}" destId="{7BE97E88-9E99-4E49-88EB-5D23799BC766}" srcOrd="1" destOrd="0" presId="urn:microsoft.com/office/officeart/2005/8/layout/hierarchy3"/>
    <dgm:cxn modelId="{F7849AF0-1C9D-4908-91C2-FF65594AC368}" type="presOf" srcId="{B08A73A9-797D-45E8-A605-57D4D04DD3EF}" destId="{176D2349-55F4-437B-BECF-2FA9602B72D5}" srcOrd="0" destOrd="0" presId="urn:microsoft.com/office/officeart/2005/8/layout/hierarchy3"/>
    <dgm:cxn modelId="{7119D796-048A-4537-AB16-5E27765D4346}" type="presParOf" srcId="{FCF7959E-56C1-4743-A34F-CD1645443DDB}" destId="{63BD51DC-1671-44E3-9681-458B31E51EF7}" srcOrd="0" destOrd="0" presId="urn:microsoft.com/office/officeart/2005/8/layout/hierarchy3"/>
    <dgm:cxn modelId="{532F976B-31B7-49DB-B035-F427DBB53DE1}" type="presParOf" srcId="{63BD51DC-1671-44E3-9681-458B31E51EF7}" destId="{55B1D3B3-E49A-47DD-AC8F-7AE077F25589}" srcOrd="0" destOrd="0" presId="urn:microsoft.com/office/officeart/2005/8/layout/hierarchy3"/>
    <dgm:cxn modelId="{69D4B03B-F425-485A-BF56-96F6F6D29ACD}" type="presParOf" srcId="{55B1D3B3-E49A-47DD-AC8F-7AE077F25589}" destId="{13D5916F-8EF8-4E6B-A03F-1FCC6FC24A02}" srcOrd="0" destOrd="0" presId="urn:microsoft.com/office/officeart/2005/8/layout/hierarchy3"/>
    <dgm:cxn modelId="{04BBB51D-6052-44E3-8D62-B07243AC795F}" type="presParOf" srcId="{55B1D3B3-E49A-47DD-AC8F-7AE077F25589}" destId="{7EEF8972-741C-4FD7-8850-CFE37C913BC7}" srcOrd="1" destOrd="0" presId="urn:microsoft.com/office/officeart/2005/8/layout/hierarchy3"/>
    <dgm:cxn modelId="{32862DF7-12C1-495E-9098-60C19FB4BCE8}" type="presParOf" srcId="{63BD51DC-1671-44E3-9681-458B31E51EF7}" destId="{2869B293-F5DD-40DB-ABB6-3C5E95A94330}" srcOrd="1" destOrd="0" presId="urn:microsoft.com/office/officeart/2005/8/layout/hierarchy3"/>
    <dgm:cxn modelId="{878D4C4A-20B3-4CE4-A86D-5116814AF93B}" type="presParOf" srcId="{FCF7959E-56C1-4743-A34F-CD1645443DDB}" destId="{706CC107-AB56-4F88-A94B-38C992675B68}" srcOrd="1" destOrd="0" presId="urn:microsoft.com/office/officeart/2005/8/layout/hierarchy3"/>
    <dgm:cxn modelId="{08D15480-D547-41C3-B72F-091BD3A4CA61}" type="presParOf" srcId="{706CC107-AB56-4F88-A94B-38C992675B68}" destId="{BFE6229E-E0AA-4E29-A8F3-73BDE79298A8}" srcOrd="0" destOrd="0" presId="urn:microsoft.com/office/officeart/2005/8/layout/hierarchy3"/>
    <dgm:cxn modelId="{3164EE4E-E5E1-4E6B-9C58-5E338727F4E1}" type="presParOf" srcId="{BFE6229E-E0AA-4E29-A8F3-73BDE79298A8}" destId="{176D2349-55F4-437B-BECF-2FA9602B72D5}" srcOrd="0" destOrd="0" presId="urn:microsoft.com/office/officeart/2005/8/layout/hierarchy3"/>
    <dgm:cxn modelId="{341B2A5F-1F65-4FC1-8B9F-C6F229A55B7A}" type="presParOf" srcId="{BFE6229E-E0AA-4E29-A8F3-73BDE79298A8}" destId="{7BE97E88-9E99-4E49-88EB-5D23799BC766}" srcOrd="1" destOrd="0" presId="urn:microsoft.com/office/officeart/2005/8/layout/hierarchy3"/>
    <dgm:cxn modelId="{CF572530-DA80-4AA1-BBC7-BAD507203EE7}" type="presParOf" srcId="{706CC107-AB56-4F88-A94B-38C992675B68}" destId="{45127AB5-9657-42DD-B248-BA4B1345AB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5916F-8EF8-4E6B-A03F-1FCC6FC24A02}">
      <dsp:nvSpPr>
        <dsp:cNvPr id="0" name=""/>
        <dsp:cNvSpPr/>
      </dsp:nvSpPr>
      <dsp:spPr>
        <a:xfrm>
          <a:off x="988265" y="1156"/>
          <a:ext cx="3347220" cy="16736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CPU Time=</a:t>
          </a:r>
          <a:r>
            <a:rPr lang="en-IN" sz="2500" kern="1200" dirty="0" err="1"/>
            <a:t>ICxCPIx</a:t>
          </a:r>
          <a:r>
            <a:rPr lang="en-IN" sz="2500" kern="1200" dirty="0"/>
            <a:t> CCT</a:t>
          </a:r>
          <a:endParaRPr lang="en-US" sz="2500" kern="1200" dirty="0"/>
        </a:p>
      </dsp:txBody>
      <dsp:txXfrm>
        <a:off x="1037283" y="50174"/>
        <a:ext cx="3249184" cy="1575574"/>
      </dsp:txXfrm>
    </dsp:sp>
    <dsp:sp modelId="{176D2349-55F4-437B-BECF-2FA9602B72D5}">
      <dsp:nvSpPr>
        <dsp:cNvPr id="0" name=""/>
        <dsp:cNvSpPr/>
      </dsp:nvSpPr>
      <dsp:spPr>
        <a:xfrm>
          <a:off x="5172291" y="1156"/>
          <a:ext cx="3347220" cy="167361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CPU Time=ICxCPI/[Clockrate]</a:t>
          </a:r>
          <a:endParaRPr lang="en-US" sz="2500" kern="1200"/>
        </a:p>
      </dsp:txBody>
      <dsp:txXfrm>
        <a:off x="5221309" y="50174"/>
        <a:ext cx="3249184" cy="157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8179-ED58-459A-83EB-1D6AEC2B48A6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DE9F-722A-4550-86D1-7A54B9BD9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2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6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5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6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0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2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6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E9F-722A-4550-86D1-7A54B9BD9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2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D4C-BFCF-4FA3-BD1D-35E738C3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A5C4C-DFD4-4C24-9D00-96699D3E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4CCA-C805-4303-9D74-35C5634A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F562E-B7C7-4572-A436-5A67C326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5DB4-D8CC-4BDE-9B20-522CDD20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6397-33D7-430F-836B-037B4FB6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B8B9C-637B-4BFF-B505-70E9443A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A732-4392-4411-8841-01B60053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CA92-E57C-47DA-878E-C922C19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88D7-8821-4068-A483-6910867D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6A1E7-E690-41E1-BD49-4C7D908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0BD1B-7B12-449E-AAAA-CE40F1EF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8BBF-BA22-4268-9DF6-9510BDFD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71C6-5F2F-4775-A54E-C951A6E1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7959-942D-4326-B5D9-432E43F9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9445-6A17-4038-ADA4-F05DB3A7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AFD9-CFBA-49F7-A4A8-63B84938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DEB0-CB58-48AC-BA0C-5D941D8E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D430-3F1C-45E6-9FE6-5180E626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AFF0-32CB-4DF0-AE15-06CE452F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E169-D4B4-43B9-8235-81437D25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B2CD-BFAE-4D0E-9646-4BD6CADB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0A56-A427-4A07-9712-421E2C5F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5B43-E5CD-4E94-BF03-CDB15230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0422-D458-4C61-A967-BDEC9010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5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064-3C92-4C0E-8AF8-ECB7B1C2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7218-5323-409C-AD80-943F29C5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AC9E-18FE-49C2-84BF-56B398CA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34C7-E60B-4FE0-941E-3EC6874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A867-455D-4C13-B800-B9C06DE3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5F77-A92E-4F3E-B5D7-099E24F5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790E-ADA9-46C3-88D9-367C77C3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DA55-A3AC-4670-A59A-6055F795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0F8EE-F74D-4BD7-BE18-302C67225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81078-6C37-4D2B-9B17-65C5EA000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44AC-FAD1-48D2-8568-F420D1C5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54740-21B3-4B0A-8DD7-1A163EC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4A83E-0E03-4AEC-AD14-CCC17DAD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36D7E-97C3-41F6-87B1-08D2461A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6459-105E-49A6-A69F-E9BAECEC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1FD38-476E-43EC-A58F-082312A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9F751-6FB4-477C-9CD5-6BAC18D8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E42E2-0DAD-4A3E-90BE-E63C5D32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5D666-87AD-44BA-99AD-DD701350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A89ED-7427-46AD-9D91-2633010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1E96-307A-4028-9957-F3F2B69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6072-BCF6-4A1B-85E2-A46BDEE2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9F2B-A387-4A4B-A9D9-443EFFF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F6056-3D89-4FF3-B1E3-A7F2DE94E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4EB63-C901-4375-BFE5-CD76F13A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7012E-8834-428B-9AE2-63A944D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3FBA-664B-4AA8-B782-2CD6654C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7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47DF-1CBB-4048-902D-415C4BAD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B115-6D98-438F-A9FA-1E731D378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719D-9A33-40E3-89F8-9EC27C07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BF8A-1D7B-46D4-B9F4-E78CCD65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FC9C-596B-4AA8-891F-8041DF40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ED13-1472-40D1-BCFC-73C4207E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8C339-11AB-4408-B2E0-84A7C317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89ED-8C90-4D6F-80FD-9ECE8EBF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6FFE-BB4D-4F48-A275-6F5DBA28B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E4F6-70B1-4733-9725-F5822751D0D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48E0-2F4A-4651-9F93-4FD306D1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D4A3-BAFD-4BAE-85A9-F4AE576E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8A5D-A614-4870-ACD4-EA834F0EC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82390-8AA5-4E87-8566-BBD73516F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altLang="en-US" sz="3900" u="none" dirty="0">
                <a:solidFill>
                  <a:srgbClr val="FFFFFF"/>
                </a:solidFill>
              </a:rPr>
              <a:t>19CSE211:-Computer Organization &amp; Architecture</a:t>
            </a:r>
            <a:br>
              <a:rPr lang="en-US" altLang="en-US" sz="3900" u="none" dirty="0">
                <a:solidFill>
                  <a:srgbClr val="FFFFFF"/>
                </a:solidFill>
              </a:rPr>
            </a:br>
            <a:r>
              <a:rPr lang="en-US" altLang="en-US" sz="3900" b="1" u="none" dirty="0">
                <a:solidFill>
                  <a:srgbClr val="FFFFFF"/>
                </a:solidFill>
              </a:rPr>
              <a:t>CPU</a:t>
            </a:r>
            <a:r>
              <a:rPr lang="en-US" altLang="en-US" sz="3900" u="none" dirty="0">
                <a:solidFill>
                  <a:srgbClr val="FFFFFF"/>
                </a:solidFill>
              </a:rPr>
              <a:t> </a:t>
            </a:r>
            <a:r>
              <a:rPr lang="en-US" altLang="en-US" sz="3900" b="1" u="none" dirty="0">
                <a:solidFill>
                  <a:srgbClr val="FFFFFF"/>
                </a:solidFill>
              </a:rPr>
              <a:t>Performance Analysis</a:t>
            </a:r>
            <a:endParaRPr lang="en-IN" sz="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86934-87DA-4E8E-9ED0-8523AEC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Definition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0516-69AF-4A93-8D43-4448B409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702" y="156117"/>
            <a:ext cx="6523464" cy="6612673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program running on machine X,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=1/(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ExecutionTime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X&gt;performance Y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1/Execution Time x&gt;1/Execution Time Y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Y &gt; Execution time x</a:t>
            </a:r>
          </a:p>
          <a:p>
            <a:pPr marL="0" indent="0">
              <a:buNone/>
            </a:pPr>
            <a:endParaRPr lang="en-IN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X is n times faster than Y”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</a:p>
          <a:p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A runs a program in 20 seconds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B runs the same program in 25 seconds.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faster is A than B? 25/20</a:t>
            </a:r>
          </a:p>
          <a:p>
            <a:pPr marL="0" indent="0">
              <a:buNone/>
            </a:pPr>
            <a:endParaRPr lang="en-IN" sz="22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495EB-AADC-4499-AB49-5E6A9C8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Performance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2541-17E0-4AED-827F-51D3ADAE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CPU Execution Time(CPU Time)-Time the CPU spends working on a task.</a:t>
            </a:r>
          </a:p>
          <a:p>
            <a:r>
              <a:rPr lang="en-IN" sz="2400" dirty="0"/>
              <a:t>It does not include waiting for I/O or running other programs</a:t>
            </a:r>
          </a:p>
          <a:p>
            <a:r>
              <a:rPr lang="en-IN" sz="2400" dirty="0"/>
              <a:t> CPU Execution Time = # CPU Clock Cycles   *   Clock Cycle Time</a:t>
            </a:r>
          </a:p>
          <a:p>
            <a:pPr marL="0" indent="0">
              <a:buNone/>
            </a:pPr>
            <a:r>
              <a:rPr lang="en-IN" sz="2400" dirty="0"/>
              <a:t>       for a Program                         </a:t>
            </a:r>
          </a:p>
          <a:p>
            <a:r>
              <a:rPr lang="en-IN" sz="2400" dirty="0"/>
              <a:t>CPU Execution Time = # CPU Clock Cycles /  Clock Rate</a:t>
            </a:r>
          </a:p>
          <a:p>
            <a:pPr marL="0" indent="0">
              <a:buNone/>
            </a:pPr>
            <a:r>
              <a:rPr lang="en-IN" sz="2400" dirty="0"/>
              <a:t>       for a Program                    </a:t>
            </a:r>
          </a:p>
          <a:p>
            <a:r>
              <a:rPr lang="en-IN" sz="2400" dirty="0"/>
              <a:t>Can improve performance by reducing either the length of the clock cycles or number of clock cycles required for a program.</a:t>
            </a:r>
          </a:p>
        </p:txBody>
      </p:sp>
    </p:spTree>
    <p:extLst>
      <p:ext uri="{BB962C8B-B14F-4D97-AF65-F5344CB8AC3E}">
        <p14:creationId xmlns:p14="http://schemas.microsoft.com/office/powerpoint/2010/main" val="159633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50B7-1A68-4B77-8115-6215C5E9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Clock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6750-E878-43E2-9BBB-40669ABF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43"/>
            <a:ext cx="10515600" cy="4351338"/>
          </a:xfrm>
        </p:spPr>
        <p:txBody>
          <a:bodyPr/>
          <a:lstStyle/>
          <a:p>
            <a:r>
              <a:rPr lang="en-IN" dirty="0"/>
              <a:t>Instead of reporting execution time in seconds, we often use clock cycles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27E1D-D249-454A-8908-F170651B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96" y="2206360"/>
            <a:ext cx="6539992" cy="833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9F693-EEBB-42C2-98E9-41C4BDFA3BFF}"/>
              </a:ext>
            </a:extLst>
          </p:cNvPr>
          <p:cNvSpPr txBox="1"/>
          <p:nvPr/>
        </p:nvSpPr>
        <p:spPr>
          <a:xfrm>
            <a:off x="617220" y="3264965"/>
            <a:ext cx="10957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 if we want to improve performance, you can either make the clock cycle time less </a:t>
            </a:r>
            <a:r>
              <a:rPr lang="en-IN" sz="2400" dirty="0" err="1"/>
              <a:t>ie</a:t>
            </a:r>
            <a:r>
              <a:rPr lang="en-IN" sz="2400" dirty="0"/>
              <a:t> seconds/cycle or you can make the number of cycles in a program less. Both of this will result in a faster program.</a:t>
            </a:r>
          </a:p>
          <a:p>
            <a:r>
              <a:rPr lang="en-IN" sz="2400" dirty="0"/>
              <a:t>So to improve performance, (everything else being equal),you can either increase or decrease??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No of required cycles for a program - decrease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clock cycle time means time for a cycle, or said another way-decrease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clock rate – increase.</a:t>
            </a:r>
          </a:p>
        </p:txBody>
      </p:sp>
    </p:spTree>
    <p:extLst>
      <p:ext uri="{BB962C8B-B14F-4D97-AF65-F5344CB8AC3E}">
        <p14:creationId xmlns:p14="http://schemas.microsoft.com/office/powerpoint/2010/main" val="425123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5C30-FA01-41FE-9046-22CE8103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C8B5-26F2-4060-ACC0-ECDD013E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 term </a:t>
            </a:r>
            <a:r>
              <a:rPr lang="en-IN" i="1" dirty="0"/>
              <a:t>clock cycles per instruction </a:t>
            </a:r>
            <a:r>
              <a:rPr lang="en-IN" dirty="0"/>
              <a:t>, which is the average number of clock cycles each instruction takes to execute, is often abbreviated as </a:t>
            </a:r>
            <a:r>
              <a:rPr lang="en-IN" i="1" dirty="0"/>
              <a:t>CPI.</a:t>
            </a:r>
          </a:p>
          <a:p>
            <a:endParaRPr lang="en-IN" dirty="0"/>
          </a:p>
          <a:p>
            <a:r>
              <a:rPr lang="en-IN" dirty="0"/>
              <a:t>Execution Time=                      X CPI X Clock Cycle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BE12A-C71B-48F8-9DEC-83F96EA84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4" y="1488599"/>
            <a:ext cx="8543925" cy="895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99D8E-58E6-434E-91C8-0150A4AEA38F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373C6-5C78-460C-A8CE-F8129BE9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391" y="4517707"/>
            <a:ext cx="1552575" cy="64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3CD19-F6FF-462B-A61D-D6A52F185ACB}"/>
              </a:ext>
            </a:extLst>
          </p:cNvPr>
          <p:cNvSpPr txBox="1"/>
          <p:nvPr/>
        </p:nvSpPr>
        <p:spPr>
          <a:xfrm>
            <a:off x="838199" y="5445760"/>
            <a:ext cx="794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CPI tells us about the ISA and its Implementation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038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E8954-64A5-4E88-A42F-AFD1CCB0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 given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7B8-F280-4100-BED7-E72E0709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A given program will contain: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Some number of instructions(at the machine level)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Some number of cycles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Some number of seconds</a:t>
            </a:r>
          </a:p>
          <a:p>
            <a:pPr lvl="1"/>
            <a:r>
              <a:rPr lang="en-IN" dirty="0"/>
              <a:t>We have a Vocabulary that relate these quantities: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Cycle time(seconds per cycle)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Clock Rate(cycles per second)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CPI(cycles per instruction)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MIPS-million of instructions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307482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EDBD38-5E95-48F4-8E4F-42010BDF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Performance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B5488F-7CD1-4CAC-8291-FDC21A988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708" y="767875"/>
                <a:ext cx="7020004" cy="5521413"/>
              </a:xfrm>
            </p:spPr>
            <p:txBody>
              <a:bodyPr anchor="ctr">
                <a:normAutofit fontScale="92500"/>
              </a:bodyPr>
              <a:lstStyle/>
              <a:p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determined by execution time</a:t>
                </a:r>
              </a:p>
              <a:p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Time= seconds/program</a:t>
                </a:r>
              </a:p>
              <a:p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num>
                      <m:den>
                        <m:eqArr>
                          <m:eqArrPr>
                            <m:ctrlPr>
                              <a:rPr lang="en-IN" sz="26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600" b="0" i="1">
                                <a:latin typeface="Cambria Math" panose="02040503050406030204" pitchFamily="18" charset="0"/>
                              </a:rPr>
                              <m:t>𝑝𝑟𝑜𝑔</m:t>
                            </m:r>
                          </m:e>
                          <m:e>
                            <m:r>
                              <a:rPr lang="en-IN" sz="2600" b="0" i="1">
                                <a:latin typeface="Cambria Math" panose="02040503050406030204" pitchFamily="18" charset="0"/>
                              </a:rPr>
                              <m:t>𝑟𝑎𝑚</m:t>
                            </m:r>
                          </m:e>
                        </m:eqArr>
                      </m:den>
                    </m:f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den>
                    </m:f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den>
                    </m:f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num>
                      <m:den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</m:oMath>
                </a14:m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any other variables equals performance?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of cycles to execute programs?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of instructions in the program?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of cycles per second?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# of cycles per instructions?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# of instructions per second?</a:t>
                </a:r>
              </a:p>
              <a:p>
                <a:pPr marL="0" indent="0">
                  <a:buNone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mistake thinking one of the variables indicative of performance when it really isn’t.</a:t>
                </a:r>
              </a:p>
              <a:p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B5488F-7CD1-4CAC-8291-FDC21A988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708" y="767875"/>
                <a:ext cx="7020004" cy="5521413"/>
              </a:xfrm>
              <a:blipFill>
                <a:blip r:embed="rId5"/>
                <a:stretch>
                  <a:fillRect l="-1825" t="-3974" r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A2CA0-E957-4E7C-B769-895A1256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CPI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CADB-9832-48D3-8758-FF628BBC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/>
              <a:t>Suppose we have two implementations of the same Instruction Set Architecture (ISA).</a:t>
            </a:r>
          </a:p>
          <a:p>
            <a:pPr marL="0" indent="0">
              <a:buNone/>
            </a:pPr>
            <a:r>
              <a:rPr lang="en-IN" sz="2400"/>
              <a:t>For some program,</a:t>
            </a:r>
          </a:p>
          <a:p>
            <a:r>
              <a:rPr lang="en-IN" sz="2400"/>
              <a:t>Machine A has clock cycle time 250ps and a CPI of 2.0</a:t>
            </a:r>
          </a:p>
          <a:p>
            <a:r>
              <a:rPr lang="en-IN" sz="2400"/>
              <a:t>Machine B has clock cycle time 500ps and a CPI of 1.2</a:t>
            </a:r>
          </a:p>
          <a:p>
            <a:r>
              <a:rPr lang="en-IN" sz="2400"/>
              <a:t>What machine is faster for this program and by how much??</a:t>
            </a:r>
          </a:p>
          <a:p>
            <a:r>
              <a:rPr lang="en-IN" sz="2400"/>
              <a:t>[Solution - TextBook]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098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60383C-43A6-438A-9478-9B60F552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Basic Equations….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E30FE-243F-426E-A548-4A085447E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643767"/>
              </p:ext>
            </p:extLst>
          </p:nvPr>
        </p:nvGraphicFramePr>
        <p:xfrm>
          <a:off x="1422492" y="2499837"/>
          <a:ext cx="9507778" cy="167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1200778-6F7F-117B-42B9-825EDD2FF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380" y="4828701"/>
            <a:ext cx="6357620" cy="16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FFB6F30C20945BBD90F07F9038E0F" ma:contentTypeVersion="5" ma:contentTypeDescription="Create a new document." ma:contentTypeScope="" ma:versionID="9182b67b429aea920974c894dd67793b">
  <xsd:schema xmlns:xsd="http://www.w3.org/2001/XMLSchema" xmlns:xs="http://www.w3.org/2001/XMLSchema" xmlns:p="http://schemas.microsoft.com/office/2006/metadata/properties" xmlns:ns2="bd71f726-4741-4975-98a1-22737653daf3" targetNamespace="http://schemas.microsoft.com/office/2006/metadata/properties" ma:root="true" ma:fieldsID="3fb6de50090d2cbc9dbea7a65c1514d0" ns2:_="">
    <xsd:import namespace="bd71f726-4741-4975-98a1-22737653d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1f726-4741-4975-98a1-22737653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008DC3-F6E2-49E7-9503-4497CD2D20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B1704A-A3F5-4C8A-B3D1-72957B1D3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1f726-4741-4975-98a1-22737653da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DEF48-6367-4CAC-963B-92EE87FC34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555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19CSE211:-Computer Organization &amp; Architecture CPU Performance Analysis</vt:lpstr>
      <vt:lpstr>Definition of Performance</vt:lpstr>
      <vt:lpstr>Performance Factors</vt:lpstr>
      <vt:lpstr>Clock Cycles</vt:lpstr>
      <vt:lpstr>Processor Metrics</vt:lpstr>
      <vt:lpstr>A given program…</vt:lpstr>
      <vt:lpstr>Performance </vt:lpstr>
      <vt:lpstr>CPI Example</vt:lpstr>
      <vt:lpstr>Basic Equations….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15CSE301:-Computer Organization &amp; Architecture CPU Performance Analysis</dc:title>
  <dc:creator>jisha menon</dc:creator>
  <cp:lastModifiedBy>Asha Ashok</cp:lastModifiedBy>
  <cp:revision>7</cp:revision>
  <dcterms:created xsi:type="dcterms:W3CDTF">2020-10-15T00:37:44Z</dcterms:created>
  <dcterms:modified xsi:type="dcterms:W3CDTF">2023-05-11T06:35:44Z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0x010100C75FFB6F30C20945BBD90F07F9038E0F</vt:lpwstr>
  </property>
</Properties>
</file>