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70" r:id="rId6"/>
    <p:sldId id="271" r:id="rId7"/>
    <p:sldId id="259" r:id="rId8"/>
    <p:sldId id="272" r:id="rId9"/>
    <p:sldId id="260" r:id="rId10"/>
    <p:sldId id="261" r:id="rId11"/>
    <p:sldId id="263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78E21-51F7-417E-AAA5-B94B9CC1B11E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E74BC-3AE9-4CC9-838C-5957A1C72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97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6FCA-684B-4CB6-B735-1433DE4FD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B34C6-A2F7-445F-A8D2-203BE75A4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2BCB-3CEC-43AC-9022-BE529BC8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B4BF-6B08-4EA7-94D0-FE04B96F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6F1A-278D-4ECD-93EA-EDDCF55C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5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9B38-A3F3-4878-BAB8-491AD714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C6CF8-C47B-44EC-AB26-A8BBC1896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2C5B-F882-46C3-85F8-A251D892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1D7E-F311-40A7-BBF3-B215FE34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F575-F1C7-4740-8A48-8CF4E5FC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32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8543C-B2A0-4BB3-B9B5-4E54DAD3D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E78D4-3566-4E11-BED1-264177CDE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6D1D-20C3-4916-B769-79397036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479C-F259-4271-9373-31DA1C43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A85B-728D-4DEA-A94E-FBE0D968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2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9851-C141-4BD2-9912-8859B708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8014-3568-466F-B363-6D0EC44FC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49C7-E695-4C7D-9DC2-483219E8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A8C1-2901-4B1B-864F-0680E127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8697-7441-4A70-8935-90526340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4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4623-91DA-473D-BA83-F15E4AA2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ABD2C-F23F-425A-8B7D-B85B36939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A8E9-D8FD-427D-AB89-AB11E4B7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3EF8-56FD-4282-B464-881BA69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5511-CE01-4724-B80B-DEEE1440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10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5727-295F-4E44-B072-0F97688A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6D11-2BE4-4A08-B5C3-9A8D479CE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61AAF-3FFD-46B0-A8EC-139E1EB08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D6150-9388-4C96-8FA8-44C6DA5E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C587C-C827-439D-80D6-32E04A6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328F-6AF2-4DB5-BF91-A73E7A7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3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45E2-30F2-4B29-A914-2512BDD9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DDAA-45D8-42AB-A386-9A060FEE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50E64-375D-40DD-B7E9-678A5DDBF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7D65D-1FC4-4190-ADA3-09A45D47F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02695-5334-41B6-A3E1-00462AB9C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06E9F-4797-4E47-81FF-0F345821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ADC30-5FBC-49E0-B512-996031D9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B71C7-1F97-4ECE-8AA3-25232AEC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5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9D70-8A86-411C-92E4-1EEF945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57AE6-14EA-49D4-951E-45990CD8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CE086-019C-4A06-8272-C613E81A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3AAA5-875F-42CF-B286-B5D0C15A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9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5155D-0E64-4D35-B3B4-0CE6D4F7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FECE3-A3BC-45C3-9D9F-4E54562D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DC23F-66ED-44EF-807F-26598D73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0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4CFE-AC96-4AD1-B04E-67B1AB16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D796-FF7A-4E82-9C5E-FCA35D67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41DF3-90AD-4E93-A5B8-EFD0B06A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D6FB-B0DD-4FD9-BF5B-758543A0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F106E-8582-4E0D-8877-7AD1734A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DC7A8-7CC6-40FF-8F76-862108CF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8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0EB5-0141-49C6-81E4-2444FF95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BCDC5-EC78-4B85-BB30-FED2EAE6C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88667-5DCB-4E38-BAA4-29354FC1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B34EC-A595-4053-BE90-813755A0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C29A-A8F0-4516-A20B-77F47127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853E1-A78E-4918-A1AE-F8E46E84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45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C6902-3B57-4953-A447-715842A3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A9F2B-C14D-40EE-992F-CD980CC6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DC61-3442-41A9-86B2-5E2763C63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A1D7-BF97-4253-96BF-8A3E5682CEF5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9B3C-F735-4514-A32A-04CE55FD6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43F5-0C4E-4173-8305-68A71A4F3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7883-D8FD-4494-BB80-4B31E62CB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36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14F8-ACB4-418A-96B5-B5AAB49B3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19CSE211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 &amp;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F24C9-FAE9-4A0C-B9B0-1FBE9BEB7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– Problems(Part II)</a:t>
            </a:r>
          </a:p>
        </p:txBody>
      </p:sp>
    </p:spTree>
    <p:extLst>
      <p:ext uri="{BB962C8B-B14F-4D97-AF65-F5344CB8AC3E}">
        <p14:creationId xmlns:p14="http://schemas.microsoft.com/office/powerpoint/2010/main" val="228812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80"/>
    </mc:Choice>
    <mc:Fallback xmlns="">
      <p:transition spd="slow" advTm="178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29EE-20F3-40F0-9223-92ADBF9D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8D02-F2F0-4522-BDD5-CD995ECE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that a benchmark has 100 instructions: </a:t>
            </a:r>
          </a:p>
          <a:p>
            <a:pPr marL="0" indent="0">
              <a:buNone/>
            </a:pPr>
            <a:r>
              <a:rPr lang="en-US" dirty="0"/>
              <a:t>25 instructions are loads/stores (each take 2 cycles) </a:t>
            </a:r>
          </a:p>
          <a:p>
            <a:pPr marL="0" indent="0">
              <a:buNone/>
            </a:pPr>
            <a:r>
              <a:rPr lang="en-US" dirty="0"/>
              <a:t>50 instructions are adds (each takes 1 cycle) </a:t>
            </a:r>
          </a:p>
          <a:p>
            <a:pPr marL="0" indent="0">
              <a:buNone/>
            </a:pPr>
            <a:r>
              <a:rPr lang="en-US" dirty="0"/>
              <a:t>25 instructions are square root (each takes 50 cycles) .</a:t>
            </a:r>
          </a:p>
          <a:p>
            <a:pPr marL="0" indent="0">
              <a:buNone/>
            </a:pPr>
            <a:r>
              <a:rPr lang="en-US" dirty="0"/>
              <a:t>What is the CPI for this benchmark?</a:t>
            </a:r>
          </a:p>
          <a:p>
            <a:pPr marL="0" indent="0">
              <a:buNone/>
            </a:pPr>
            <a:r>
              <a:rPr lang="en-US" b="1" dirty="0"/>
              <a:t>Ans</a:t>
            </a:r>
          </a:p>
          <a:p>
            <a:pPr marL="0" indent="0">
              <a:buNone/>
            </a:pPr>
            <a:r>
              <a:rPr lang="pt-BR" dirty="0"/>
              <a:t>CPI = ((0.25 * 2) + (0.50 * 1) + (0.25 * 50)) = 13.5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(25/100)X2+ (50/100)X1+(25/100)x50</a:t>
            </a:r>
          </a:p>
        </p:txBody>
      </p:sp>
    </p:spTree>
    <p:extLst>
      <p:ext uri="{BB962C8B-B14F-4D97-AF65-F5344CB8AC3E}">
        <p14:creationId xmlns:p14="http://schemas.microsoft.com/office/powerpoint/2010/main" val="91303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179C-2AC0-4A06-BBEC-3F19BA9F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5B3B7-FE65-44DD-B9B8-197457EA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52012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spira Webfont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Two different compilers are being tested for a 4 GHz. machine with three different classes of instructions: Class A, Class B, and Class C, which require one, two, and three cycles per instruction (respectively). Both compilers are used to produce code for a large piece of software.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The first compiler's code uses 5 billion Class A instructions, 1 billion Class B instructions, and 1 billion Class C instructions.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The second compiler's code uses 10 billion Class A instructions, 1 billion Class B instructions, and 1 billion Class C instructions.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Which sequence will be faster according to MIPS?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spira Webfont"/>
              </a:rPr>
              <a:t>Which sequence will be faster according to execution time?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08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0864-8F9D-42ED-BF48-A6B2E048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2FD2-F129-4C03-B36A-D37D7B2E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Number of cycles for first compiler’s code       = 10 X 10</a:t>
            </a:r>
            <a:r>
              <a:rPr lang="en-IN" baseline="30000" dirty="0"/>
              <a:t>9</a:t>
            </a:r>
          </a:p>
          <a:p>
            <a:pPr marL="0" indent="0">
              <a:buNone/>
            </a:pPr>
            <a:r>
              <a:rPr lang="en-IN" dirty="0"/>
              <a:t>Number of cycles for second compiler’s code = 15 X 10</a:t>
            </a:r>
            <a:r>
              <a:rPr lang="en-IN" baseline="30000" dirty="0"/>
              <a:t>9</a:t>
            </a:r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r>
              <a:rPr lang="en-IN" dirty="0"/>
              <a:t>Time</a:t>
            </a:r>
            <a:r>
              <a:rPr lang="en-IN" baseline="-25000" dirty="0"/>
              <a:t>1</a:t>
            </a:r>
            <a:r>
              <a:rPr lang="en-IN" dirty="0"/>
              <a:t> = Cycles per program</a:t>
            </a:r>
            <a:r>
              <a:rPr lang="en-IN" baseline="-25000" dirty="0"/>
              <a:t>1</a:t>
            </a:r>
            <a:r>
              <a:rPr lang="en-IN" dirty="0"/>
              <a:t>/clock rate = (10 X 10</a:t>
            </a:r>
            <a:r>
              <a:rPr lang="en-IN" baseline="30000" dirty="0"/>
              <a:t>9</a:t>
            </a:r>
            <a:r>
              <a:rPr lang="en-IN" dirty="0"/>
              <a:t>) / (4 x 10</a:t>
            </a:r>
            <a:r>
              <a:rPr lang="en-IN" baseline="30000" dirty="0"/>
              <a:t>9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					 = 2.5 Sec</a:t>
            </a:r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r>
              <a:rPr lang="en-IN" dirty="0"/>
              <a:t>Time</a:t>
            </a:r>
            <a:r>
              <a:rPr lang="en-IN" baseline="-25000" dirty="0"/>
              <a:t>2</a:t>
            </a:r>
            <a:r>
              <a:rPr lang="en-IN" dirty="0"/>
              <a:t> = Cycles per program</a:t>
            </a:r>
            <a:r>
              <a:rPr lang="en-IN" baseline="-25000" dirty="0"/>
              <a:t>2</a:t>
            </a:r>
            <a:r>
              <a:rPr lang="en-IN" dirty="0"/>
              <a:t>/clock rate = (15 X 10</a:t>
            </a:r>
            <a:r>
              <a:rPr lang="en-IN" baseline="30000" dirty="0"/>
              <a:t>9</a:t>
            </a:r>
            <a:r>
              <a:rPr lang="en-IN" dirty="0"/>
              <a:t>) / (4 x 10</a:t>
            </a:r>
            <a:r>
              <a:rPr lang="en-IN" baseline="30000" dirty="0"/>
              <a:t>9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					 = 3.75 Sec</a:t>
            </a:r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378652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EB27-782E-4FB1-97E8-C10D33AB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</a:t>
            </a:r>
            <a:r>
              <a:rPr lang="en-IN" dirty="0" err="1"/>
              <a:t>Contd</a:t>
            </a:r>
            <a:r>
              <a:rPr lang="en-IN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F83D-12DE-4C6A-8208-07BC8E237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MIPS</a:t>
            </a:r>
            <a:r>
              <a:rPr lang="en-IN" baseline="-25000" dirty="0"/>
              <a:t>1 </a:t>
            </a:r>
            <a:r>
              <a:rPr lang="en-IN" dirty="0"/>
              <a:t>= Instructions / Second</a:t>
            </a:r>
          </a:p>
          <a:p>
            <a:pPr marL="0" indent="0" algn="just">
              <a:buNone/>
            </a:pPr>
            <a:r>
              <a:rPr lang="en-IN" baseline="-25000" dirty="0"/>
              <a:t> 	</a:t>
            </a:r>
            <a:r>
              <a:rPr lang="en-IN" dirty="0"/>
              <a:t>= Instructions / Second</a:t>
            </a:r>
          </a:p>
          <a:p>
            <a:pPr marL="0" indent="0" algn="just">
              <a:buNone/>
            </a:pPr>
            <a:r>
              <a:rPr lang="en-IN" baseline="-25000" dirty="0"/>
              <a:t> 	</a:t>
            </a:r>
            <a:r>
              <a:rPr lang="en-IN" dirty="0"/>
              <a:t>= 7 X 10</a:t>
            </a:r>
            <a:r>
              <a:rPr lang="en-IN" baseline="30000" dirty="0"/>
              <a:t>9</a:t>
            </a:r>
            <a:r>
              <a:rPr lang="en-IN" dirty="0"/>
              <a:t>/ 2.5</a:t>
            </a:r>
          </a:p>
          <a:p>
            <a:pPr marL="0" indent="0" algn="just">
              <a:buNone/>
            </a:pPr>
            <a:r>
              <a:rPr lang="en-IN" baseline="-25000" dirty="0"/>
              <a:t>	</a:t>
            </a:r>
            <a:r>
              <a:rPr lang="en-IN" dirty="0"/>
              <a:t>= 7 X 10</a:t>
            </a:r>
            <a:r>
              <a:rPr lang="en-IN" baseline="30000" dirty="0"/>
              <a:t>3</a:t>
            </a:r>
          </a:p>
          <a:p>
            <a:pPr marL="0" indent="0" algn="just">
              <a:buNone/>
            </a:pPr>
            <a:r>
              <a:rPr lang="en-IN" baseline="30000" dirty="0"/>
              <a:t>	=</a:t>
            </a:r>
            <a:r>
              <a:rPr lang="en-IN" dirty="0"/>
              <a:t> 2800</a:t>
            </a:r>
          </a:p>
          <a:p>
            <a:pPr marL="0" indent="0" algn="just">
              <a:buNone/>
            </a:pPr>
            <a:r>
              <a:rPr lang="en-IN" dirty="0"/>
              <a:t>MIPS</a:t>
            </a:r>
            <a:r>
              <a:rPr lang="en-IN" baseline="-25000" dirty="0"/>
              <a:t>2 </a:t>
            </a:r>
            <a:r>
              <a:rPr lang="en-IN" dirty="0"/>
              <a:t>= Instructions / Second</a:t>
            </a:r>
          </a:p>
          <a:p>
            <a:pPr marL="0" indent="0" algn="just">
              <a:buNone/>
            </a:pPr>
            <a:r>
              <a:rPr lang="en-IN" baseline="-25000" dirty="0"/>
              <a:t> 	</a:t>
            </a:r>
            <a:r>
              <a:rPr lang="en-IN" dirty="0"/>
              <a:t>= Instructions / Second</a:t>
            </a:r>
          </a:p>
          <a:p>
            <a:pPr marL="0" indent="0" algn="just">
              <a:buNone/>
            </a:pPr>
            <a:r>
              <a:rPr lang="en-IN" baseline="-25000" dirty="0"/>
              <a:t> 	</a:t>
            </a:r>
            <a:r>
              <a:rPr lang="en-IN" dirty="0"/>
              <a:t>= 12 X 10</a:t>
            </a:r>
            <a:r>
              <a:rPr lang="en-IN" baseline="30000" dirty="0"/>
              <a:t>3</a:t>
            </a:r>
            <a:r>
              <a:rPr lang="en-IN" dirty="0"/>
              <a:t>/ 3.75</a:t>
            </a:r>
          </a:p>
          <a:p>
            <a:pPr marL="0" indent="0" algn="just">
              <a:buNone/>
            </a:pPr>
            <a:r>
              <a:rPr lang="en-IN" baseline="-25000" dirty="0"/>
              <a:t>	</a:t>
            </a:r>
            <a:r>
              <a:rPr lang="en-IN" dirty="0"/>
              <a:t>=</a:t>
            </a:r>
            <a:r>
              <a:rPr lang="en-IN" baseline="30000" dirty="0"/>
              <a:t> </a:t>
            </a:r>
            <a:r>
              <a:rPr lang="en-IN" dirty="0"/>
              <a:t>3200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34829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02"/>
    </mc:Choice>
    <mc:Fallback xmlns="">
      <p:transition spd="slow" advTm="6730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880B-ABF9-4839-B498-FD58D729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Pblm7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01D9-A167-473B-91F7-6F2BED61C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Two different compilers are being tested for a 100 </a:t>
            </a:r>
            <a:r>
              <a:rPr lang="en-US" dirty="0" err="1"/>
              <a:t>MHz.</a:t>
            </a:r>
            <a:r>
              <a:rPr lang="en-US" dirty="0"/>
              <a:t> machine with three different classes of instructions: Class A, Class B, and Class C, which require one, two, and three cycles (respectively). Both compilers are used to produce code for a large piece of software. The first compiler's code uses 5 million Class A instructions, 1 million Class B instructions, and 1 million Class C instructions. The second compiler's code uses 10 million Class A instructions, 1 million Class B instructions, and 1 million Class C instructions. </a:t>
            </a:r>
          </a:p>
          <a:p>
            <a:pPr marL="0" indent="0">
              <a:buNone/>
            </a:pPr>
            <a:r>
              <a:rPr lang="en-US" dirty="0"/>
              <a:t>Which sequence will be faster according to MIPS?</a:t>
            </a:r>
          </a:p>
          <a:p>
            <a:pPr marL="0" indent="0">
              <a:buNone/>
            </a:pPr>
            <a:r>
              <a:rPr lang="en-US" dirty="0"/>
              <a:t>Which sequence will be faster according to execution time?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3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259B-F3AD-4CA4-A98A-2424C36A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7934-C38C-4670-A5F5-A6A938ED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A: </a:t>
            </a:r>
          </a:p>
          <a:p>
            <a:pPr marL="0" indent="0">
              <a:buNone/>
            </a:pPr>
            <a:r>
              <a:rPr lang="en-IN" dirty="0"/>
              <a:t>EXEC = (5+2+3)/100 = 10/100sec =.1</a:t>
            </a:r>
          </a:p>
          <a:p>
            <a:pPr marL="0" indent="0">
              <a:buNone/>
            </a:pPr>
            <a:r>
              <a:rPr lang="en-IN" dirty="0"/>
              <a:t>MIPS = 700/10 = 70 </a:t>
            </a:r>
          </a:p>
          <a:p>
            <a:pPr marL="0" indent="0">
              <a:buNone/>
            </a:pPr>
            <a:r>
              <a:rPr lang="en-IN" dirty="0"/>
              <a:t>B: </a:t>
            </a:r>
          </a:p>
          <a:p>
            <a:pPr marL="0" indent="0">
              <a:buNone/>
            </a:pPr>
            <a:r>
              <a:rPr lang="en-IN" dirty="0"/>
              <a:t>EXEC = (10+2+3)/100 = 15/100sec =.15</a:t>
            </a:r>
          </a:p>
          <a:p>
            <a:pPr marL="0" indent="0">
              <a:buNone/>
            </a:pPr>
            <a:r>
              <a:rPr lang="en-IN" dirty="0"/>
              <a:t>MIPS = 1200/15 = 80</a:t>
            </a:r>
          </a:p>
        </p:txBody>
      </p:sp>
    </p:spTree>
    <p:extLst>
      <p:ext uri="{BB962C8B-B14F-4D97-AF65-F5344CB8AC3E}">
        <p14:creationId xmlns:p14="http://schemas.microsoft.com/office/powerpoint/2010/main" val="378507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7DD7-A19A-4B2A-8554-F0C946CD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EFA1-CF66-4443-9111-E7F787B4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certain program needs 6000 cycles, and the clock is running at 200MHz. How long will it take to complete the program?</a:t>
            </a:r>
          </a:p>
          <a:p>
            <a:pPr marL="0" indent="0" algn="just">
              <a:buNone/>
            </a:pPr>
            <a:r>
              <a:rPr lang="en-US" dirty="0"/>
              <a:t>Ans :</a:t>
            </a:r>
          </a:p>
          <a:p>
            <a:pPr marL="0" indent="0" algn="just">
              <a:buNone/>
            </a:pPr>
            <a:r>
              <a:rPr lang="en-US" dirty="0"/>
              <a:t>Time for program = cycles the program needs*second/cycle </a:t>
            </a:r>
          </a:p>
          <a:p>
            <a:pPr marL="0" indent="0" algn="just">
              <a:buNone/>
            </a:pPr>
            <a:r>
              <a:rPr lang="en-US" dirty="0"/>
              <a:t>                                = 6000*1/200 x 10</a:t>
            </a:r>
            <a:r>
              <a:rPr lang="en-US" baseline="30000" dirty="0"/>
              <a:t>6</a:t>
            </a:r>
            <a:r>
              <a:rPr lang="en-US" dirty="0"/>
              <a:t>=30s 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04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E2A5-834F-42F5-9591-89CA904E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27A5-749C-44ED-A784-0CB3D18B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CPU clock rate is 1 MHz , program takes 45 million cycles to execute. </a:t>
            </a:r>
            <a:r>
              <a:rPr lang="en-IN" dirty="0"/>
              <a:t>What’s the CPU time?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Ans </a:t>
            </a:r>
          </a:p>
          <a:p>
            <a:pPr marL="0" indent="0" algn="just">
              <a:buNone/>
            </a:pPr>
            <a:r>
              <a:rPr lang="en-US" dirty="0"/>
              <a:t>45,000,000 * (1 / 1,000,000) = 45 seconds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39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DFAA-2B48-48CC-8662-94FC271F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8BCA-5688-4BB0-9A11-52E179E2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CPU clock rate is 500 MHz , program takes 45 million cycles to execute. </a:t>
            </a:r>
            <a:r>
              <a:rPr lang="en-IN" dirty="0"/>
              <a:t>What’s the CPU time?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Ans </a:t>
            </a:r>
          </a:p>
          <a:p>
            <a:pPr marL="0" indent="0" algn="just">
              <a:buNone/>
            </a:pPr>
            <a:r>
              <a:rPr lang="en-US" dirty="0"/>
              <a:t>45,000,000 * (1 / 500,000,000) = 0.09 seconds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91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12" ma:contentTypeDescription="Create a new document." ma:contentTypeScope="" ma:versionID="9eb4ad03996183071064fcb44e83552c">
  <xsd:schema xmlns:xsd="http://www.w3.org/2001/XMLSchema" xmlns:xs="http://www.w3.org/2001/XMLSchema" xmlns:p="http://schemas.microsoft.com/office/2006/metadata/properties" xmlns:ns2="e661b00e-b2b2-4ea8-a6a8-d08d7a40d5ee" xmlns:ns3="da31a880-f362-4c10-986e-5dd3ed29c00f" targetNamespace="http://schemas.microsoft.com/office/2006/metadata/properties" ma:root="true" ma:fieldsID="d0921b4ae8aaeb7b591a752865891a9c" ns2:_="" ns3:_="">
    <xsd:import namespace="e661b00e-b2b2-4ea8-a6a8-d08d7a40d5ee"/>
    <xsd:import namespace="da31a880-f362-4c10-986e-5dd3ed29c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1a880-f362-4c10-986e-5dd3ed29c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aa86a6-ac05-4c79-bfdf-e415684726cb}" ma:internalName="TaxCatchAll" ma:showField="CatchAllData" ma:web="da31a880-f362-4c10-986e-5dd3ed29c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31a880-f362-4c10-986e-5dd3ed29c00f" xsi:nil="true"/>
    <lcf76f155ced4ddcb4097134ff3c332f xmlns="e661b00e-b2b2-4ea8-a6a8-d08d7a40d5e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4599A6-EDAF-4DC8-AA04-0972E97DAFA6}"/>
</file>

<file path=customXml/itemProps2.xml><?xml version="1.0" encoding="utf-8"?>
<ds:datastoreItem xmlns:ds="http://schemas.openxmlformats.org/officeDocument/2006/customXml" ds:itemID="{3F9B5525-EC2F-4BF5-A2B0-374123B781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D3BA30-DD66-427D-92AE-6285814B8E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631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Aspira Webfont</vt:lpstr>
      <vt:lpstr>Calibri</vt:lpstr>
      <vt:lpstr>Calibri Light</vt:lpstr>
      <vt:lpstr>Times New Roman</vt:lpstr>
      <vt:lpstr>Office Theme</vt:lpstr>
      <vt:lpstr>19CSE211 COMPUTER ARCHITECTURE &amp; ORGANIZATION</vt:lpstr>
      <vt:lpstr>Problem 6</vt:lpstr>
      <vt:lpstr>Solution</vt:lpstr>
      <vt:lpstr>Solution Contd….</vt:lpstr>
      <vt:lpstr>Pblm7</vt:lpstr>
      <vt:lpstr>Solution</vt:lpstr>
      <vt:lpstr>Problem 8</vt:lpstr>
      <vt:lpstr>Problem 9</vt:lpstr>
      <vt:lpstr>Problem 10</vt:lpstr>
      <vt:lpstr>Problem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 COMPUTER ARCHITECTURE &amp; ORGANIZATION</dc:title>
  <dc:creator>Asha Ashok</dc:creator>
  <cp:lastModifiedBy>Asha Ashok</cp:lastModifiedBy>
  <cp:revision>53</cp:revision>
  <dcterms:created xsi:type="dcterms:W3CDTF">2020-10-21T10:47:28Z</dcterms:created>
  <dcterms:modified xsi:type="dcterms:W3CDTF">2021-03-19T04:14:32Z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