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83" r:id="rId6"/>
    <p:sldId id="281" r:id="rId7"/>
    <p:sldId id="28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4DCEC-AB05-5AF1-8975-A90FFD94F457}" v="1" dt="2023-07-31T08:01:0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Ashok" userId="S::ashaashok@am.amrita.edu::8054a749-2b58-4ee6-8032-0e4f0cc76675" providerId="AD" clId="Web-{11A4DCEC-AB05-5AF1-8975-A90FFD94F457}"/>
    <pc:docChg chg="modSld">
      <pc:chgData name="Asha Ashok" userId="S::ashaashok@am.amrita.edu::8054a749-2b58-4ee6-8032-0e4f0cc76675" providerId="AD" clId="Web-{11A4DCEC-AB05-5AF1-8975-A90FFD94F457}" dt="2023-07-31T08:01:03.698" v="0" actId="1076"/>
      <pc:docMkLst>
        <pc:docMk/>
      </pc:docMkLst>
      <pc:sldChg chg="modSp">
        <pc:chgData name="Asha Ashok" userId="S::ashaashok@am.amrita.edu::8054a749-2b58-4ee6-8032-0e4f0cc76675" providerId="AD" clId="Web-{11A4DCEC-AB05-5AF1-8975-A90FFD94F457}" dt="2023-07-31T08:01:03.698" v="0" actId="1076"/>
        <pc:sldMkLst>
          <pc:docMk/>
          <pc:sldMk cId="1786122763" sldId="273"/>
        </pc:sldMkLst>
        <pc:picChg chg="mod">
          <ac:chgData name="Asha Ashok" userId="S::ashaashok@am.amrita.edu::8054a749-2b58-4ee6-8032-0e4f0cc76675" providerId="AD" clId="Web-{11A4DCEC-AB05-5AF1-8975-A90FFD94F457}" dt="2023-07-31T08:01:03.698" v="0" actId="1076"/>
          <ac:picMkLst>
            <pc:docMk/>
            <pc:sldMk cId="1786122763" sldId="273"/>
            <ac:picMk id="3" creationId="{C1A0961F-FD9E-47EE-B18D-BD24BE3813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5C83-716D-4F2D-9452-85DADD20E256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33209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r>
              <a:rPr lang="en-IN"/>
              <a:t>19CSE211 </a:t>
            </a:r>
            <a:br>
              <a:rPr lang="en-IN"/>
            </a:br>
            <a:r>
              <a:rPr lang="en-IN"/>
              <a:t>Computer </a:t>
            </a:r>
            <a:r>
              <a:rPr lang="en-IN" dirty="0"/>
              <a:t>Architecture &amp; Organization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69A1B-2CB8-420A-AF30-DAD35610DD36}"/>
              </a:ext>
            </a:extLst>
          </p:cNvPr>
          <p:cNvSpPr txBox="1"/>
          <p:nvPr/>
        </p:nvSpPr>
        <p:spPr>
          <a:xfrm>
            <a:off x="292231" y="3045279"/>
            <a:ext cx="1052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Control Unit Design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Cycle Data Path Implementation of MIPS Architecture-Part 4</a:t>
            </a:r>
          </a:p>
        </p:txBody>
      </p:sp>
    </p:spTree>
    <p:extLst>
      <p:ext uri="{BB962C8B-B14F-4D97-AF65-F5344CB8AC3E}">
        <p14:creationId xmlns:p14="http://schemas.microsoft.com/office/powerpoint/2010/main" val="3944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7"/>
    </mc:Choice>
    <mc:Fallback xmlns="">
      <p:transition spd="slow" advTm="129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077B2-2697-4A08-B617-8E2EAC701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27" y="2015172"/>
            <a:ext cx="4868545" cy="2827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4D133-E33D-43E2-B9E8-826609C49F69}"/>
              </a:ext>
            </a:extLst>
          </p:cNvPr>
          <p:cNvSpPr txBox="1"/>
          <p:nvPr/>
        </p:nvSpPr>
        <p:spPr>
          <a:xfrm>
            <a:off x="2073895" y="622169"/>
            <a:ext cx="663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Instruction requires a single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97D54-B864-4B91-9454-9958C158E4F8}"/>
              </a:ext>
            </a:extLst>
          </p:cNvPr>
          <p:cNvSpPr txBox="1"/>
          <p:nvPr/>
        </p:nvSpPr>
        <p:spPr>
          <a:xfrm>
            <a:off x="4392891" y="5571241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Figure:5.36</a:t>
            </a:r>
          </a:p>
        </p:txBody>
      </p:sp>
    </p:spTree>
    <p:extLst>
      <p:ext uri="{BB962C8B-B14F-4D97-AF65-F5344CB8AC3E}">
        <p14:creationId xmlns:p14="http://schemas.microsoft.com/office/powerpoint/2010/main" val="35701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78"/>
    </mc:Choice>
    <mc:Fallback xmlns="">
      <p:transition spd="slow" advTm="522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FDC8-B391-4CD6-85AD-D78C22FC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99" y="1707204"/>
            <a:ext cx="6259397" cy="368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90823-43F4-4835-BBC3-1DF6D7BD19ED}"/>
              </a:ext>
            </a:extLst>
          </p:cNvPr>
          <p:cNvSpPr txBox="1"/>
          <p:nvPr/>
        </p:nvSpPr>
        <p:spPr>
          <a:xfrm>
            <a:off x="4722829" y="5806911"/>
            <a:ext cx="354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Figure:5.38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AFCCA-556F-42AA-9D07-D32510FF9957}"/>
              </a:ext>
            </a:extLst>
          </p:cNvPr>
          <p:cNvSpPr txBox="1"/>
          <p:nvPr/>
        </p:nvSpPr>
        <p:spPr>
          <a:xfrm>
            <a:off x="2384981" y="527901"/>
            <a:ext cx="8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Finite state Machine Control for the Datapath</a:t>
            </a:r>
          </a:p>
        </p:txBody>
      </p:sp>
    </p:spTree>
    <p:extLst>
      <p:ext uri="{BB962C8B-B14F-4D97-AF65-F5344CB8AC3E}">
        <p14:creationId xmlns:p14="http://schemas.microsoft.com/office/powerpoint/2010/main" val="32823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28"/>
    </mc:Choice>
    <mc:Fallback xmlns="">
      <p:transition spd="slow" advTm="7442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74A7-87E1-46A7-B714-B86AB3E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Finite State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09111-CDE7-45A3-B116-84E1778C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343" y="2091430"/>
            <a:ext cx="6027313" cy="3819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6527E-6188-4E76-9B73-A3CB6E0151EB}"/>
              </a:ext>
            </a:extLst>
          </p:cNvPr>
          <p:cNvSpPr txBox="1"/>
          <p:nvPr/>
        </p:nvSpPr>
        <p:spPr>
          <a:xfrm>
            <a:off x="4656841" y="6155703"/>
            <a:ext cx="271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Figure:5.37</a:t>
            </a:r>
          </a:p>
        </p:txBody>
      </p:sp>
    </p:spTree>
    <p:extLst>
      <p:ext uri="{BB962C8B-B14F-4D97-AF65-F5344CB8AC3E}">
        <p14:creationId xmlns:p14="http://schemas.microsoft.com/office/powerpoint/2010/main" val="12995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29"/>
    </mc:Choice>
    <mc:Fallback xmlns="">
      <p:transition spd="slow" advTm="535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0802-8B60-4C4E-9A20-54E661D7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Designing the Control Unit for Multi Cycle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AB08-7B0E-4113-8AA9-81A99C48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Technique implemented: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Finite state machine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7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32"/>
    </mc:Choice>
    <mc:Fallback xmlns="">
      <p:transition spd="slow" advTm="627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E36D-BAF2-49BB-BE3C-C732D200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Problem-CPI in a Multicycle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78DE-A5AA-4FCE-A29B-8A56239A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Assuming the instruction mix 25% loads(1% load byte and 24% load word), 10 % stores(1% store byte and 9% store word), 11% branches(6% </a:t>
            </a:r>
            <a:r>
              <a:rPr lang="en-IN" dirty="0" err="1"/>
              <a:t>beq</a:t>
            </a:r>
            <a:r>
              <a:rPr lang="en-IN" dirty="0"/>
              <a:t> and 5% </a:t>
            </a:r>
            <a:r>
              <a:rPr lang="en-IN" dirty="0" err="1"/>
              <a:t>bne</a:t>
            </a:r>
            <a:r>
              <a:rPr lang="en-IN" dirty="0"/>
              <a:t>), 2% jumps(1% </a:t>
            </a:r>
            <a:r>
              <a:rPr lang="en-IN" dirty="0" err="1"/>
              <a:t>jal</a:t>
            </a:r>
            <a:r>
              <a:rPr lang="en-IN" dirty="0"/>
              <a:t> and 1% jump) and remaining ALU Operations.</a:t>
            </a:r>
          </a:p>
          <a:p>
            <a:pPr marL="514350" indent="-514350">
              <a:buAutoNum type="alphaLcPeriod"/>
            </a:pPr>
            <a:r>
              <a:rPr lang="en-IN" dirty="0"/>
              <a:t>What is the CPI, if each state in a multicycle CPU requires 1clock cycle?</a:t>
            </a:r>
          </a:p>
          <a:p>
            <a:pPr marL="514350" indent="-514350">
              <a:buAutoNum type="alphaLcPeriod"/>
            </a:pPr>
            <a:r>
              <a:rPr lang="en-IN" dirty="0"/>
              <a:t> What is the CPI, if all instructions take equal number of cycles ,for the above instruction mix?</a:t>
            </a:r>
          </a:p>
        </p:txBody>
      </p:sp>
    </p:spTree>
    <p:extLst>
      <p:ext uri="{BB962C8B-B14F-4D97-AF65-F5344CB8AC3E}">
        <p14:creationId xmlns:p14="http://schemas.microsoft.com/office/powerpoint/2010/main" val="23685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39"/>
    </mc:Choice>
    <mc:Fallback xmlns="">
      <p:transition spd="slow" advTm="471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CB49-2B78-4E36-9D96-B787182C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r>
              <a:rPr lang="en-IN" dirty="0"/>
              <a:t>Performance Solution..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5FD0C-82B8-496B-8510-0CF82145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82762"/>
            <a:ext cx="7748587" cy="45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83"/>
    </mc:Choice>
    <mc:Fallback xmlns="">
      <p:transition spd="slow" advTm="832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4B341-D756-4D8C-B0B3-E3F9055E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9" y="2427051"/>
            <a:ext cx="5692462" cy="347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AA9852-6D48-4AF3-931D-F63D26621B70}"/>
              </a:ext>
            </a:extLst>
          </p:cNvPr>
          <p:cNvSpPr txBox="1"/>
          <p:nvPr/>
        </p:nvSpPr>
        <p:spPr>
          <a:xfrm>
            <a:off x="1574276" y="414779"/>
            <a:ext cx="670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 of the finite state machine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6EC3D-24A3-4B20-861D-6B35527FA846}"/>
              </a:ext>
            </a:extLst>
          </p:cNvPr>
          <p:cNvSpPr txBox="1"/>
          <p:nvPr/>
        </p:nvSpPr>
        <p:spPr>
          <a:xfrm>
            <a:off x="3733014" y="6080289"/>
            <a:ext cx="441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Figure:5.31</a:t>
            </a:r>
          </a:p>
        </p:txBody>
      </p:sp>
    </p:spTree>
    <p:extLst>
      <p:ext uri="{BB962C8B-B14F-4D97-AF65-F5344CB8AC3E}">
        <p14:creationId xmlns:p14="http://schemas.microsoft.com/office/powerpoint/2010/main" val="21767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564"/>
    </mc:Choice>
    <mc:Fallback xmlns="">
      <p:transition spd="slow" advTm="2025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0961F-FD9E-47EE-B18D-BD24BE38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22" y="1307649"/>
            <a:ext cx="6643728" cy="4546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8CB2A-FDC3-4E3A-80F9-9A9D2367D3A2}"/>
              </a:ext>
            </a:extLst>
          </p:cNvPr>
          <p:cNvSpPr txBox="1"/>
          <p:nvPr/>
        </p:nvSpPr>
        <p:spPr>
          <a:xfrm>
            <a:off x="1348033" y="593889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fetch and decode is for every instruction is the same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CF80A-C01E-4673-8951-18FAC0539697}"/>
              </a:ext>
            </a:extLst>
          </p:cNvPr>
          <p:cNvSpPr txBox="1"/>
          <p:nvPr/>
        </p:nvSpPr>
        <p:spPr>
          <a:xfrm>
            <a:off x="5382705" y="6392788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Figure:5.32</a:t>
            </a:r>
          </a:p>
        </p:txBody>
      </p:sp>
    </p:spTree>
    <p:extLst>
      <p:ext uri="{BB962C8B-B14F-4D97-AF65-F5344CB8AC3E}">
        <p14:creationId xmlns:p14="http://schemas.microsoft.com/office/powerpoint/2010/main" val="17861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31"/>
    </mc:Choice>
    <mc:Fallback xmlns="">
      <p:transition spd="slow" advTm="2887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D66EA-B607-4B96-8F58-A3804977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7" y="1146242"/>
            <a:ext cx="6123882" cy="4565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2B311-007C-4D05-8451-8D2454A76AF3}"/>
              </a:ext>
            </a:extLst>
          </p:cNvPr>
          <p:cNvSpPr txBox="1"/>
          <p:nvPr/>
        </p:nvSpPr>
        <p:spPr>
          <a:xfrm>
            <a:off x="1894787" y="537328"/>
            <a:ext cx="896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 state machine for controlling the memory reference instruction has  four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BFA99-C634-4D7C-A9C5-1EE0DFAD524F}"/>
              </a:ext>
            </a:extLst>
          </p:cNvPr>
          <p:cNvSpPr txBox="1"/>
          <p:nvPr/>
        </p:nvSpPr>
        <p:spPr>
          <a:xfrm>
            <a:off x="4279768" y="5844619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Figure:5.33</a:t>
            </a:r>
          </a:p>
        </p:txBody>
      </p:sp>
    </p:spTree>
    <p:extLst>
      <p:ext uri="{BB962C8B-B14F-4D97-AF65-F5344CB8AC3E}">
        <p14:creationId xmlns:p14="http://schemas.microsoft.com/office/powerpoint/2010/main" val="39586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57"/>
    </mc:Choice>
    <mc:Fallback xmlns="">
      <p:transition spd="slow" advTm="14695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4725F-ED82-424A-80DD-CDD2A027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75" y="1464013"/>
            <a:ext cx="5152656" cy="3929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C3325-9052-40AD-9A76-0145FE0D2B83}"/>
              </a:ext>
            </a:extLst>
          </p:cNvPr>
          <p:cNvSpPr txBox="1"/>
          <p:nvPr/>
        </p:nvSpPr>
        <p:spPr>
          <a:xfrm>
            <a:off x="1112362" y="443060"/>
            <a:ext cx="885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Type Instructions can be implemented with a simple two-state finite state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46EB-22CB-489E-8662-C7950F9EF019}"/>
              </a:ext>
            </a:extLst>
          </p:cNvPr>
          <p:cNvSpPr txBox="1"/>
          <p:nvPr/>
        </p:nvSpPr>
        <p:spPr>
          <a:xfrm>
            <a:off x="3761295" y="5788058"/>
            <a:ext cx="195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Figure:5.34</a:t>
            </a:r>
          </a:p>
        </p:txBody>
      </p:sp>
    </p:spTree>
    <p:extLst>
      <p:ext uri="{BB962C8B-B14F-4D97-AF65-F5344CB8AC3E}">
        <p14:creationId xmlns:p14="http://schemas.microsoft.com/office/powerpoint/2010/main" val="40656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10"/>
    </mc:Choice>
    <mc:Fallback xmlns="">
      <p:transition spd="slow" advTm="9701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18FF8-F817-498D-BB81-B4AFE035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985" y="2047672"/>
            <a:ext cx="4663967" cy="2762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425B0-12D4-4835-AF18-9C7FBE1593E0}"/>
              </a:ext>
            </a:extLst>
          </p:cNvPr>
          <p:cNvSpPr txBox="1"/>
          <p:nvPr/>
        </p:nvSpPr>
        <p:spPr>
          <a:xfrm>
            <a:off x="1772238" y="622169"/>
            <a:ext cx="6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Instruction requires a Single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DFF8D-E333-4F25-98AB-DB50E3D937E9}"/>
              </a:ext>
            </a:extLst>
          </p:cNvPr>
          <p:cNvSpPr txBox="1"/>
          <p:nvPr/>
        </p:nvSpPr>
        <p:spPr>
          <a:xfrm>
            <a:off x="4430598" y="4901938"/>
            <a:ext cx="29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Figure:5.35</a:t>
            </a:r>
          </a:p>
        </p:txBody>
      </p:sp>
    </p:spTree>
    <p:extLst>
      <p:ext uri="{BB962C8B-B14F-4D97-AF65-F5344CB8AC3E}">
        <p14:creationId xmlns:p14="http://schemas.microsoft.com/office/powerpoint/2010/main" val="14356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46"/>
    </mc:Choice>
    <mc:Fallback xmlns="">
      <p:transition spd="slow" advTm="12064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5" ma:contentTypeDescription="Create a new document." ma:contentTypeScope="" ma:versionID="affedc84c3f49b4ddf12cb846c55bce4">
  <xsd:schema xmlns:xsd="http://www.w3.org/2001/XMLSchema" xmlns:xs="http://www.w3.org/2001/XMLSchema" xmlns:p="http://schemas.microsoft.com/office/2006/metadata/properties" xmlns:ns2="e661b00e-b2b2-4ea8-a6a8-d08d7a40d5ee" targetNamespace="http://schemas.microsoft.com/office/2006/metadata/properties" ma:root="true" ma:fieldsID="75ff3c0dd9a2887277f30147a532d187" ns2:_="">
    <xsd:import namespace="e661b00e-b2b2-4ea8-a6a8-d08d7a40d5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C24299-806C-46DF-A96E-13825E967F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36F30-FF62-4253-9550-B4782154D0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87602C-D78F-4594-A012-D429234C4E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245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19CSE211  Computer Architecture &amp; Organization </vt:lpstr>
      <vt:lpstr>Designing the Control Unit for Multi Cycle Datapath</vt:lpstr>
      <vt:lpstr>Performance Problem-CPI in a Multicycle CPU</vt:lpstr>
      <vt:lpstr>Performance Solution..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Finite 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Cycle Implementation-MIPS Architecture</dc:title>
  <dc:creator>Asha Ashok</dc:creator>
  <cp:lastModifiedBy>Asha Ashok</cp:lastModifiedBy>
  <cp:revision>36</cp:revision>
  <dcterms:created xsi:type="dcterms:W3CDTF">2020-11-12T07:55:06Z</dcterms:created>
  <dcterms:modified xsi:type="dcterms:W3CDTF">2023-07-31T08:01:03Z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