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20" r:id="rId6"/>
    <p:sldId id="260" r:id="rId7"/>
    <p:sldId id="322" r:id="rId8"/>
    <p:sldId id="331" r:id="rId9"/>
    <p:sldId id="323" r:id="rId10"/>
    <p:sldId id="330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9D3C-AB3C-4F83-A9BB-601CC37C37A7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F1889-3104-49F9-9A16-8432724D15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5422304D-7D9A-4009-B086-6313AA7FC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790C651-3549-47B5-BCAE-CCA42E49B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77454A2B-5B63-4E16-A342-69F985F97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	Q: 0000	D: 0010 0000	R: 0000 0111 –D = 1110 0000</a:t>
            </a:r>
          </a:p>
          <a:p>
            <a:r>
              <a:rPr lang="en-US" altLang="en-US"/>
              <a:t>1: R = R–D 	Q: 0000	D: 0010 0000	R: </a:t>
            </a:r>
            <a:r>
              <a:rPr lang="en-US" altLang="en-US" u="sng"/>
              <a:t>1110 0111</a:t>
            </a:r>
            <a:endParaRPr lang="en-US" altLang="en-US"/>
          </a:p>
          <a:p>
            <a:r>
              <a:rPr lang="en-US" altLang="en-US"/>
              <a:t>2b: +D, sl Q, 0	 Q: </a:t>
            </a:r>
            <a:r>
              <a:rPr lang="en-US" altLang="en-US" u="sng"/>
              <a:t>0000</a:t>
            </a:r>
            <a:r>
              <a:rPr lang="en-US" altLang="en-US"/>
              <a:t>	D: 0010 0000	R: </a:t>
            </a:r>
            <a:r>
              <a:rPr lang="en-US" altLang="en-US" u="sng"/>
              <a:t>0000 0111</a:t>
            </a:r>
            <a:endParaRPr lang="en-US" altLang="en-US"/>
          </a:p>
          <a:p>
            <a:r>
              <a:rPr lang="en-US" altLang="en-US"/>
              <a:t>3: Shr D	Q: 0000	D: </a:t>
            </a:r>
            <a:r>
              <a:rPr lang="en-US" altLang="en-US" u="sng"/>
              <a:t>0001 0000 </a:t>
            </a:r>
            <a:r>
              <a:rPr lang="en-US" altLang="en-US"/>
              <a:t>	R: 0000 0111 –D = 1111 0000</a:t>
            </a:r>
          </a:p>
          <a:p>
            <a:r>
              <a:rPr lang="en-US" altLang="en-US"/>
              <a:t>1: R = R–D 	Q: 0000	D: 0001 0000 	R: </a:t>
            </a:r>
            <a:r>
              <a:rPr lang="en-US" altLang="en-US" u="sng"/>
              <a:t>1111 0111</a:t>
            </a:r>
            <a:endParaRPr lang="en-US" altLang="en-US"/>
          </a:p>
          <a:p>
            <a:r>
              <a:rPr lang="en-US" altLang="en-US"/>
              <a:t>2b: +D, sl Q, 0	 Q:</a:t>
            </a:r>
            <a:r>
              <a:rPr lang="en-US" altLang="en-US" u="sng"/>
              <a:t> 0000</a:t>
            </a:r>
            <a:r>
              <a:rPr lang="en-US" altLang="en-US"/>
              <a:t>	D: 0001 0000 	R:</a:t>
            </a:r>
            <a:r>
              <a:rPr lang="en-US" altLang="en-US" u="sng"/>
              <a:t> 0000 0111</a:t>
            </a:r>
            <a:endParaRPr lang="en-US" altLang="en-US"/>
          </a:p>
          <a:p>
            <a:r>
              <a:rPr lang="en-US" altLang="en-US"/>
              <a:t>3: Shr D	Q: 0000	D: </a:t>
            </a:r>
            <a:r>
              <a:rPr lang="en-US" altLang="en-US" u="sng"/>
              <a:t>0000 1000</a:t>
            </a:r>
            <a:r>
              <a:rPr lang="en-US" altLang="en-US"/>
              <a:t>	R: 0000 0111 –D = 1111 1000</a:t>
            </a:r>
          </a:p>
          <a:p>
            <a:r>
              <a:rPr lang="en-US" altLang="en-US"/>
              <a:t>1: R = R–D 	Q: 0000	D: 0000 1000 	R: </a:t>
            </a:r>
            <a:r>
              <a:rPr lang="en-US" altLang="en-US" u="sng"/>
              <a:t>1111 1111</a:t>
            </a:r>
            <a:endParaRPr lang="en-US" altLang="en-US"/>
          </a:p>
          <a:p>
            <a:r>
              <a:rPr lang="en-US" altLang="en-US"/>
              <a:t>2b: +D, sl Q, 0	 Q:</a:t>
            </a:r>
            <a:r>
              <a:rPr lang="en-US" altLang="en-US" u="sng"/>
              <a:t> 0000</a:t>
            </a:r>
            <a:r>
              <a:rPr lang="en-US" altLang="en-US"/>
              <a:t>	D: 0000 1000 	R: </a:t>
            </a:r>
            <a:r>
              <a:rPr lang="en-US" altLang="en-US" u="sng"/>
              <a:t>0000 0111</a:t>
            </a:r>
            <a:endParaRPr lang="en-US" altLang="en-US"/>
          </a:p>
          <a:p>
            <a:r>
              <a:rPr lang="en-US" altLang="en-US"/>
              <a:t>3: Shr D	Q: 0000	D: </a:t>
            </a:r>
            <a:r>
              <a:rPr lang="en-US" altLang="en-US" u="sng"/>
              <a:t>0000 0100</a:t>
            </a:r>
            <a:r>
              <a:rPr lang="en-US" altLang="en-US"/>
              <a:t>	R: 0000 0111 –D = 1111 1100</a:t>
            </a:r>
          </a:p>
          <a:p>
            <a:r>
              <a:rPr lang="en-US" altLang="en-US"/>
              <a:t>1: R = R–D 	Q: 0000	D: 0000 0100 	R:</a:t>
            </a:r>
            <a:r>
              <a:rPr lang="en-US" altLang="en-US" u="sng"/>
              <a:t> 0000 0011</a:t>
            </a:r>
            <a:endParaRPr lang="en-US" altLang="en-US"/>
          </a:p>
          <a:p>
            <a:r>
              <a:rPr lang="en-US" altLang="en-US"/>
              <a:t>2a: sl Q, 1	 Q: </a:t>
            </a:r>
            <a:r>
              <a:rPr lang="en-US" altLang="en-US" u="sng"/>
              <a:t>0001</a:t>
            </a:r>
            <a:r>
              <a:rPr lang="en-US" altLang="en-US"/>
              <a:t>	D: 0000 0100 	R: 0000 0011</a:t>
            </a:r>
          </a:p>
          <a:p>
            <a:r>
              <a:rPr lang="en-US" altLang="en-US"/>
              <a:t>3: Shr D	Q: 0000	D:</a:t>
            </a:r>
            <a:r>
              <a:rPr lang="en-US" altLang="en-US" u="sng"/>
              <a:t> 0000 0010</a:t>
            </a:r>
            <a:r>
              <a:rPr lang="en-US" altLang="en-US"/>
              <a:t>	R: 0000 0011 –D = 1111 1110</a:t>
            </a:r>
          </a:p>
          <a:p>
            <a:r>
              <a:rPr lang="en-US" altLang="en-US"/>
              <a:t>1: R = R–D 	Q: 0000	D: 0000 0010 	R: </a:t>
            </a:r>
            <a:r>
              <a:rPr lang="en-US" altLang="en-US" u="sng"/>
              <a:t>0000 0001</a:t>
            </a:r>
            <a:endParaRPr lang="en-US" altLang="en-US"/>
          </a:p>
          <a:p>
            <a:r>
              <a:rPr lang="en-US" altLang="en-US"/>
              <a:t>2a: sl Q, 1	 Q:</a:t>
            </a:r>
            <a:r>
              <a:rPr lang="en-US" altLang="en-US" u="sng"/>
              <a:t> 0011</a:t>
            </a:r>
            <a:r>
              <a:rPr lang="en-US" altLang="en-US"/>
              <a:t>	D: 0000 0010 	R: 0000 0001</a:t>
            </a:r>
          </a:p>
          <a:p>
            <a:r>
              <a:rPr lang="en-US" altLang="en-US"/>
              <a:t>3: Shr D	Q: 0011	D: </a:t>
            </a:r>
            <a:r>
              <a:rPr lang="en-US" altLang="en-US" u="sng"/>
              <a:t>0000 0001</a:t>
            </a:r>
            <a:r>
              <a:rPr lang="en-US" altLang="en-US"/>
              <a:t>	R: 0000 0001</a:t>
            </a:r>
          </a:p>
          <a:p>
            <a:endParaRPr lang="en-US" altLang="en-US"/>
          </a:p>
          <a:p>
            <a:r>
              <a:rPr lang="en-US" altLang="en-US"/>
              <a:t>Recommend show 2’s comp of divisor, show lines for subtract divisor and restore remainder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A88AD07-DD21-4D61-931A-A4415B390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5216685E-063B-4391-AAEC-0D8BCA80D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E95F473E-2AD5-473B-8BF2-FB3EBA5D0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98DFE0-4371-48F4-AEC0-0717A2CD1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76530-5CF4-488A-9634-ABCF3AA9F25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EFEF1BEE-7C6C-4371-8803-334D44CE8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863" y="4560888"/>
            <a:ext cx="6303962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r>
              <a:rPr lang="en-US" altLang="en-US"/>
              <a:t>		D: 0010	R: 0000 0111</a:t>
            </a:r>
          </a:p>
          <a:p>
            <a:r>
              <a:rPr lang="en-US" altLang="en-US"/>
              <a:t>0: Shl R		D: 0010	R:</a:t>
            </a:r>
            <a:r>
              <a:rPr lang="en-US" altLang="en-US" u="sng"/>
              <a:t> 0000 1110</a:t>
            </a:r>
            <a:endParaRPr lang="en-US" altLang="en-US"/>
          </a:p>
          <a:p>
            <a:r>
              <a:rPr lang="en-US" altLang="en-US"/>
              <a:t>1: R = R–D 		D: 0010	R: </a:t>
            </a:r>
            <a:r>
              <a:rPr lang="en-US" altLang="en-US" u="sng"/>
              <a:t>1110</a:t>
            </a:r>
            <a:r>
              <a:rPr lang="en-US" altLang="en-US"/>
              <a:t> 1110</a:t>
            </a:r>
          </a:p>
          <a:p>
            <a:r>
              <a:rPr lang="en-US" altLang="en-US"/>
              <a:t>2b: +D, sl R, 0	 	D: 0010	R:</a:t>
            </a:r>
            <a:r>
              <a:rPr lang="en-US" altLang="en-US" u="sng"/>
              <a:t> 0001</a:t>
            </a:r>
            <a:r>
              <a:rPr lang="en-US" altLang="en-US"/>
              <a:t> </a:t>
            </a:r>
            <a:r>
              <a:rPr lang="en-US" altLang="en-US" u="sng"/>
              <a:t>1100</a:t>
            </a:r>
            <a:endParaRPr lang="en-US" altLang="en-US"/>
          </a:p>
          <a:p>
            <a:r>
              <a:rPr lang="en-US" altLang="en-US"/>
              <a:t>1: R = R–D 		D: 0010	R: </a:t>
            </a:r>
            <a:r>
              <a:rPr lang="en-US" altLang="en-US" u="sng"/>
              <a:t>1111</a:t>
            </a:r>
            <a:r>
              <a:rPr lang="en-US" altLang="en-US"/>
              <a:t> 1100</a:t>
            </a:r>
          </a:p>
          <a:p>
            <a:r>
              <a:rPr lang="en-US" altLang="en-US"/>
              <a:t>2b: +D, sl R, 0	 	D: 0010	R:</a:t>
            </a:r>
            <a:r>
              <a:rPr lang="en-US" altLang="en-US" u="sng"/>
              <a:t> 0011</a:t>
            </a:r>
            <a:r>
              <a:rPr lang="en-US" altLang="en-US"/>
              <a:t> </a:t>
            </a:r>
            <a:r>
              <a:rPr lang="en-US" altLang="en-US" u="sng"/>
              <a:t>1000</a:t>
            </a:r>
            <a:endParaRPr lang="en-US" altLang="en-US"/>
          </a:p>
          <a:p>
            <a:r>
              <a:rPr lang="en-US" altLang="en-US"/>
              <a:t>1: R = R–D 		D: 0010	R: </a:t>
            </a:r>
            <a:r>
              <a:rPr lang="en-US" altLang="en-US" u="sng"/>
              <a:t>0001</a:t>
            </a:r>
            <a:r>
              <a:rPr lang="en-US" altLang="en-US"/>
              <a:t> 1000</a:t>
            </a:r>
          </a:p>
          <a:p>
            <a:r>
              <a:rPr lang="en-US" altLang="en-US"/>
              <a:t>2a: sl R, 1	 	D: 0010	R:</a:t>
            </a:r>
            <a:r>
              <a:rPr lang="en-US" altLang="en-US" u="sng"/>
              <a:t> 0011</a:t>
            </a:r>
            <a:r>
              <a:rPr lang="en-US" altLang="en-US"/>
              <a:t> </a:t>
            </a:r>
            <a:r>
              <a:rPr lang="en-US" altLang="en-US" u="sng"/>
              <a:t>0001</a:t>
            </a:r>
            <a:endParaRPr lang="en-US" altLang="en-US"/>
          </a:p>
          <a:p>
            <a:r>
              <a:rPr lang="en-US" altLang="en-US"/>
              <a:t>1: R = R–D 		D: 0010	R: </a:t>
            </a:r>
            <a:r>
              <a:rPr lang="en-US" altLang="en-US" u="sng"/>
              <a:t>0001</a:t>
            </a:r>
            <a:r>
              <a:rPr lang="en-US" altLang="en-US"/>
              <a:t> 0001</a:t>
            </a:r>
          </a:p>
          <a:p>
            <a:r>
              <a:rPr lang="en-US" altLang="en-US"/>
              <a:t>2a: sl R, 1	 	D: 0010	R:</a:t>
            </a:r>
            <a:r>
              <a:rPr lang="en-US" altLang="en-US" u="sng"/>
              <a:t> 0010</a:t>
            </a:r>
            <a:r>
              <a:rPr lang="en-US" altLang="en-US"/>
              <a:t> </a:t>
            </a:r>
            <a:r>
              <a:rPr lang="en-US" altLang="en-US" u="sng"/>
              <a:t>0011</a:t>
            </a:r>
            <a:endParaRPr lang="en-US" altLang="en-US"/>
          </a:p>
          <a:p>
            <a:r>
              <a:rPr lang="en-US" altLang="en-US"/>
              <a:t>Shr R(rh)		D: 0010	R:</a:t>
            </a:r>
            <a:r>
              <a:rPr lang="en-US" altLang="en-US" u="sng"/>
              <a:t> 0001</a:t>
            </a:r>
            <a:r>
              <a:rPr lang="en-US" altLang="en-US"/>
              <a:t> 0011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4F868B95-FB40-404C-A767-C764B830BA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82600" y="620713"/>
            <a:ext cx="6365875" cy="3581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BD2F-7BC6-4A99-8DC6-B78C138C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67FFA-32CF-4C3C-9A55-6C731E98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1DCB-6041-469F-A6F6-9685A904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6311-D6D0-4C1F-9A0E-F6D420C6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3297-C9CC-4374-95F3-6C195C9D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5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709E-6142-470E-99EF-532965C8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01528-2F83-4387-B4EF-35BA9D3A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081C-32B2-4897-89C5-100D4D1E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C17E-3C07-47AB-9F42-02EA368D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AA5C-5137-4F1F-ACE5-ABD61B76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4C227-ADCD-4193-9E37-5FDE5961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B38CF-5615-4DCB-BBAC-959AAE666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49E61-6AE2-4436-BAEF-08083E76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81B0-ED3F-40AB-A47C-DE6DAEF2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0C9D-D1DB-4D1C-B3E5-C5EBD6BD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5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44AF-3643-4993-BA60-398CBD5D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0D75-3758-4D3B-970C-0DFB9E25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4BFA-5110-45A6-A9E3-A106FAA1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8EBE-E1CB-45AD-954A-3A3F874D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F44B-8077-46E7-9908-440E8872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8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F3B5-F4A2-4575-9EE2-C156C007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E989-4C42-4594-9FFC-0E6FBBDA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BE62-0B59-4BE7-BE35-2FBD611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3A78-AC37-4119-A0AA-78B398C5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5B0E-B0F3-4F73-B600-F0A908F7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25E3-6908-44D8-8B3D-5B7564D8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711-1B47-4D30-95A5-2EED17696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ECBF5-FD3E-4C83-B3AC-F42E5D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82FA4-A22E-4749-B84B-2D17BE94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E1525-C6D6-4804-8439-706F15A3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2657-4E5C-4943-A099-8A9F2189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46E9-8E37-4DC5-B398-93FD38F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9D2C1-8034-45BE-A1D7-38BB3652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E5C5-D73D-4BE2-B24E-D8449802C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9B4BB-DB44-4C0C-BE42-6B719A7F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6BBD-77D1-491F-93F9-D72582E2B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62309-1337-44CA-8B53-9926F47B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424B9-D4DD-43E6-AE02-0DCD3A65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A6C42-4C86-4106-A7F4-853FBBCC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4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59BC-179D-461C-9370-E37150F0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8A2DC-42F3-46B1-913A-91FC5E8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67259-1BAE-4C2A-A3B6-A995CE3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7ED3B-1F67-450C-A4FA-F51EE255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8492E-5355-4720-A3CF-9D8532F3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D8917-D2A1-44BD-9AB0-B2D250EE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413BF-8E6F-4A03-937F-2A5C86B6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C2B-5A30-4830-BAE2-237FCE22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8AFA-0527-4045-9BF6-CD13E2D9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4B03-6047-4FA8-8032-E9AC150D4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E237-38C1-4F4C-8995-0E77CDF2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CDD92-41C0-48C9-9BA6-B7BAAB36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E3A63-D28B-4E60-8398-3D305F9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1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F756-A14B-4C1D-86D4-DCA69AB3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1A095-7D17-411D-9C4A-A731F112D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5A0A7-1AE7-43D8-B251-3D3D38F27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7180-315B-40A2-A60D-3BD84D10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94E4-1166-4BC1-854A-254CCF43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5F659-06B2-4DA5-83A9-55FF3945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82B17-9056-4552-90F6-90013A40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A893-26D5-4B86-939E-3D2ADD87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90251-A211-4D29-AB52-65492486E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DCD0-380B-4B92-B6BA-C51854FBD66F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78EF-F7B4-4213-B13E-8F38AD684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8929-1BFA-42E9-B475-26ED16B68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8418-0B52-4B6B-9D20-F06CB163E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4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E562-5D4E-4258-BF51-81C19AEBB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19CSE211 </a:t>
            </a:r>
            <a:r>
              <a:rPr lang="en-IN" altLang="en-US" dirty="0"/>
              <a:t>Computer Architecture &amp; Organization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CF27A-C9A3-45B1-B33A-2848BA90A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Arithmetic Operation – Part 2</a:t>
            </a:r>
          </a:p>
        </p:txBody>
      </p:sp>
    </p:spTree>
    <p:extLst>
      <p:ext uri="{BB962C8B-B14F-4D97-AF65-F5344CB8AC3E}">
        <p14:creationId xmlns:p14="http://schemas.microsoft.com/office/powerpoint/2010/main" val="267898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74C17B1-233D-4D66-9DA3-55DD969A1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228600"/>
            <a:ext cx="3360738" cy="368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/>
              <a:t>Divide: Paper &amp; Pencil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6E8F9BD-59ED-476B-AAB5-D7D78E98D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5979" y="1295401"/>
            <a:ext cx="8694821" cy="5033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     1001 	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Quotient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Divisor</a:t>
            </a:r>
            <a:r>
              <a:rPr lang="en-US" altLang="en-US" dirty="0">
                <a:latin typeface="Courier New" panose="02070309020205020404" pitchFamily="49" charset="0"/>
              </a:rPr>
              <a:t> 1000  1001010 	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Dividend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   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–1000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        10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       101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       1010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		      –1000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         10 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</a:rPr>
              <a:t>Remainder (or Modulo result)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128004" name="Line 4">
            <a:extLst>
              <a:ext uri="{FF2B5EF4-FFF2-40B4-BE49-F238E27FC236}">
                <a16:creationId xmlns:a16="http://schemas.microsoft.com/office/drawing/2014/main" id="{760BF7B7-E098-4C2D-8646-3A942B4618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2657" y="1734552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5" name="Line 5">
            <a:extLst>
              <a:ext uri="{FF2B5EF4-FFF2-40B4-BE49-F238E27FC236}">
                <a16:creationId xmlns:a16="http://schemas.microsoft.com/office/drawing/2014/main" id="{197E79FC-1B6F-4759-8023-3CEC18BA2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657" y="1734552"/>
            <a:ext cx="1289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6" name="Line 6">
            <a:extLst>
              <a:ext uri="{FF2B5EF4-FFF2-40B4-BE49-F238E27FC236}">
                <a16:creationId xmlns:a16="http://schemas.microsoft.com/office/drawing/2014/main" id="{E46BE239-3741-4626-B697-4B3F01DD1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891" y="2630905"/>
            <a:ext cx="83535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8007" name="Line 7">
            <a:extLst>
              <a:ext uri="{FF2B5EF4-FFF2-40B4-BE49-F238E27FC236}">
                <a16:creationId xmlns:a16="http://schemas.microsoft.com/office/drawing/2014/main" id="{133603ED-9D25-4554-8BE5-569D38AEF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646" y="4130840"/>
            <a:ext cx="771192" cy="796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B80D2-B66F-426B-83AD-DA25CB5DF4BB}"/>
              </a:ext>
            </a:extLst>
          </p:cNvPr>
          <p:cNvSpPr txBox="1"/>
          <p:nvPr/>
        </p:nvSpPr>
        <p:spPr>
          <a:xfrm>
            <a:off x="1620253" y="52816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Dividend = Quotient × Divisor + Remainder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35BB-1A24-4D8C-8B5E-DB3A31C0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6303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Restoring division hardware</a:t>
            </a:r>
            <a:br>
              <a:rPr lang="en-US" dirty="0"/>
            </a:br>
            <a:r>
              <a:rPr lang="en-US" sz="3100" dirty="0"/>
              <a:t>Divisor on the left half of Divisor </a:t>
            </a:r>
            <a:r>
              <a:rPr lang="en-US" sz="3100" dirty="0" err="1"/>
              <a:t>reg</a:t>
            </a:r>
            <a:br>
              <a:rPr lang="en-US" sz="3100" dirty="0"/>
            </a:br>
            <a:r>
              <a:rPr lang="en-US" sz="3100" dirty="0"/>
              <a:t>Dividend on the right half of </a:t>
            </a:r>
            <a:r>
              <a:rPr lang="en-US" sz="3100" dirty="0" err="1"/>
              <a:t>Rem</a:t>
            </a:r>
            <a:r>
              <a:rPr lang="en-US" sz="3100" dirty="0"/>
              <a:t> </a:t>
            </a:r>
            <a:r>
              <a:rPr lang="en-US" sz="3100" dirty="0" err="1"/>
              <a:t>reg</a:t>
            </a:r>
            <a:endParaRPr lang="en-US" sz="3100" dirty="0"/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8C924DF2-296D-4CC5-B599-DE86C453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752601"/>
            <a:ext cx="9064625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2E18C41D-9F6C-4BA8-9BDC-82909C70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2/12/03</a:t>
            </a:r>
          </a:p>
        </p:txBody>
      </p:sp>
      <p:sp>
        <p:nvSpPr>
          <p:cNvPr id="46" name="Footer Placeholder 4">
            <a:extLst>
              <a:ext uri="{FF2B5EF4-FFF2-40B4-BE49-F238E27FC236}">
                <a16:creationId xmlns:a16="http://schemas.microsoft.com/office/drawing/2014/main" id="{F76FBF65-C834-4111-A8B9-4CAE53E6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©UCB Spring 2003</a:t>
            </a: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AF6B6A63-E865-4C75-A6E5-5381F8CEC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72200"/>
            <a:ext cx="2286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2099" name="Group 3">
            <a:extLst>
              <a:ext uri="{FF2B5EF4-FFF2-40B4-BE49-F238E27FC236}">
                <a16:creationId xmlns:a16="http://schemas.microsoft.com/office/drawing/2014/main" id="{9A1AD6A0-490D-48DA-92EE-FDA9CB4FD4E6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2794001"/>
            <a:ext cx="4584700" cy="1497013"/>
            <a:chOff x="2672" y="1760"/>
            <a:chExt cx="2888" cy="943"/>
          </a:xfrm>
        </p:grpSpPr>
        <p:sp>
          <p:nvSpPr>
            <p:cNvPr id="132100" name="Rectangle 4">
              <a:extLst>
                <a:ext uri="{FF2B5EF4-FFF2-40B4-BE49-F238E27FC236}">
                  <a16:creationId xmlns:a16="http://schemas.microsoft.com/office/drawing/2014/main" id="{FC0AC288-91DB-4F45-B27C-BC554FFD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760"/>
              <a:ext cx="2888" cy="9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101" name="Rectangle 5">
              <a:extLst>
                <a:ext uri="{FF2B5EF4-FFF2-40B4-BE49-F238E27FC236}">
                  <a16:creationId xmlns:a16="http://schemas.microsoft.com/office/drawing/2014/main" id="{29F4A15F-2750-4975-A6C5-00D434DD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769"/>
              <a:ext cx="2783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2b. Restore the original value by adding the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Divisor register to the Remainder register, &amp;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place the sum in the Remainder register. Also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shift the Quotient register to the left, setting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the new least significant bit to 0.</a:t>
              </a:r>
            </a:p>
          </p:txBody>
        </p:sp>
      </p:grp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67BA7E69-C647-4BE8-923F-0DE34D17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674" y="284165"/>
            <a:ext cx="4692475" cy="368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Divide Algorithm - 1</a:t>
            </a:r>
          </a:p>
        </p:txBody>
      </p:sp>
      <p:sp>
        <p:nvSpPr>
          <p:cNvPr id="132103" name="Rectangle 7">
            <a:extLst>
              <a:ext uri="{FF2B5EF4-FFF2-40B4-BE49-F238E27FC236}">
                <a16:creationId xmlns:a16="http://schemas.microsoft.com/office/drawing/2014/main" id="{33E3C354-65F5-4955-8EAD-6C91E8481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796925"/>
            <a:ext cx="5314950" cy="11033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 marL="0" indent="0">
              <a:tabLst>
                <a:tab pos="1028700" algn="l"/>
                <a:tab pos="2914650" algn="l"/>
              </a:tabLst>
            </a:pPr>
            <a:r>
              <a:rPr lang="en-US" altLang="en-US" dirty="0"/>
              <a:t>Takes n+1 steps for n-bit Quotient &amp; Rem.</a:t>
            </a:r>
          </a:p>
          <a:p>
            <a:pPr marL="0" indent="0">
              <a:buNone/>
              <a:tabLst>
                <a:tab pos="1028700" algn="l"/>
                <a:tab pos="2914650" algn="l"/>
              </a:tabLst>
            </a:pPr>
            <a:r>
              <a:rPr lang="en-US" altLang="en-US" dirty="0"/>
              <a:t>Remainder         Quotient	Divisor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0000 0111</a:t>
            </a:r>
            <a:r>
              <a:rPr lang="en-US" altLang="en-US" dirty="0"/>
              <a:t>  </a:t>
            </a:r>
            <a:r>
              <a:rPr lang="en-US" altLang="en-US" sz="2400" dirty="0">
                <a:latin typeface="Courier New" panose="02070309020205020404" pitchFamily="49" charset="0"/>
              </a:rPr>
              <a:t>0000	0010 0000	</a:t>
            </a:r>
          </a:p>
        </p:txBody>
      </p:sp>
      <p:sp>
        <p:nvSpPr>
          <p:cNvPr id="132104" name="Rectangle 8">
            <a:extLst>
              <a:ext uri="{FF2B5EF4-FFF2-40B4-BE49-F238E27FC236}">
                <a16:creationId xmlns:a16="http://schemas.microsoft.com/office/drawing/2014/main" id="{19AC2D6D-5420-4364-8242-3F5345FC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1111251"/>
            <a:ext cx="3363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05" name="Rectangle 9">
            <a:extLst>
              <a:ext uri="{FF2B5EF4-FFF2-40B4-BE49-F238E27FC236}">
                <a16:creationId xmlns:a16="http://schemas.microsoft.com/office/drawing/2014/main" id="{77D840B1-3CCB-4BCD-AB1A-610B53B3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141538"/>
            <a:ext cx="1149350" cy="209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06" name="Rectangle 10">
            <a:extLst>
              <a:ext uri="{FF2B5EF4-FFF2-40B4-BE49-F238E27FC236}">
                <a16:creationId xmlns:a16="http://schemas.microsoft.com/office/drawing/2014/main" id="{82C2F482-D79F-4F2A-9607-49424648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787" y="1905000"/>
            <a:ext cx="120622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Test </a:t>
            </a: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>
                <a:solidFill>
                  <a:srgbClr val="000000"/>
                </a:solidFill>
              </a:rPr>
              <a:t>Remainder</a:t>
            </a:r>
          </a:p>
        </p:txBody>
      </p:sp>
      <p:sp>
        <p:nvSpPr>
          <p:cNvPr id="132107" name="Rectangle 11">
            <a:extLst>
              <a:ext uri="{FF2B5EF4-FFF2-40B4-BE49-F238E27FC236}">
                <a16:creationId xmlns:a16="http://schemas.microsoft.com/office/drawing/2014/main" id="{675F929E-A2EC-4AD6-A19F-C76B8768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6" y="1895476"/>
            <a:ext cx="154446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Remainder &lt; 0</a:t>
            </a:r>
          </a:p>
        </p:txBody>
      </p:sp>
      <p:sp>
        <p:nvSpPr>
          <p:cNvPr id="132108" name="Rectangle 12">
            <a:extLst>
              <a:ext uri="{FF2B5EF4-FFF2-40B4-BE49-F238E27FC236}">
                <a16:creationId xmlns:a16="http://schemas.microsoft.com/office/drawing/2014/main" id="{F5162B3F-0689-4559-88FA-91CBE4303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4" y="1917701"/>
            <a:ext cx="161339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Remainder </a:t>
            </a:r>
            <a:r>
              <a:rPr lang="en-US" altLang="en-US">
                <a:solidFill>
                  <a:srgbClr val="000000"/>
                </a:solidFill>
                <a:sym typeface="Symbol" panose="05050102010706020507" pitchFamily="18" charset="2"/>
              </a:rPr>
              <a:t></a:t>
            </a:r>
            <a:r>
              <a:rPr lang="en-US" altLang="en-US">
                <a:solidFill>
                  <a:srgbClr val="000000"/>
                </a:solidFill>
              </a:rPr>
              <a:t> 0</a:t>
            </a:r>
          </a:p>
        </p:txBody>
      </p:sp>
      <p:grpSp>
        <p:nvGrpSpPr>
          <p:cNvPr id="132109" name="Group 13">
            <a:extLst>
              <a:ext uri="{FF2B5EF4-FFF2-40B4-BE49-F238E27FC236}">
                <a16:creationId xmlns:a16="http://schemas.microsoft.com/office/drawing/2014/main" id="{A43B3188-723C-4228-9656-5364350FFFB2}"/>
              </a:ext>
            </a:extLst>
          </p:cNvPr>
          <p:cNvGrpSpPr>
            <a:grpSpLocks/>
          </p:cNvGrpSpPr>
          <p:nvPr/>
        </p:nvGrpSpPr>
        <p:grpSpPr bwMode="auto">
          <a:xfrm>
            <a:off x="6273800" y="842964"/>
            <a:ext cx="4038600" cy="920749"/>
            <a:chOff x="2992" y="531"/>
            <a:chExt cx="2544" cy="580"/>
          </a:xfrm>
        </p:grpSpPr>
        <p:sp>
          <p:nvSpPr>
            <p:cNvPr id="132110" name="Rectangle 14">
              <a:extLst>
                <a:ext uri="{FF2B5EF4-FFF2-40B4-BE49-F238E27FC236}">
                  <a16:creationId xmlns:a16="http://schemas.microsoft.com/office/drawing/2014/main" id="{8836E874-3E00-4549-A3A1-C3836E2C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531"/>
              <a:ext cx="2503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1. Subtract the Divisor register from the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Remainder register, and place the result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in the Remainder register.</a:t>
              </a:r>
            </a:p>
          </p:txBody>
        </p:sp>
        <p:sp>
          <p:nvSpPr>
            <p:cNvPr id="132111" name="Rectangle 15">
              <a:extLst>
                <a:ext uri="{FF2B5EF4-FFF2-40B4-BE49-F238E27FC236}">
                  <a16:creationId xmlns:a16="http://schemas.microsoft.com/office/drawing/2014/main" id="{120203FC-CFC9-4A45-8C0E-5D6D67DD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537"/>
              <a:ext cx="2528" cy="5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2112" name="Group 16">
            <a:extLst>
              <a:ext uri="{FF2B5EF4-FFF2-40B4-BE49-F238E27FC236}">
                <a16:creationId xmlns:a16="http://schemas.microsoft.com/office/drawing/2014/main" id="{E716DDFF-8141-46DD-B0C4-23F7F223D7BF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2794001"/>
            <a:ext cx="2001838" cy="1477963"/>
            <a:chOff x="1304" y="1760"/>
            <a:chExt cx="1261" cy="931"/>
          </a:xfrm>
        </p:grpSpPr>
        <p:sp>
          <p:nvSpPr>
            <p:cNvPr id="132113" name="Rectangle 17">
              <a:extLst>
                <a:ext uri="{FF2B5EF4-FFF2-40B4-BE49-F238E27FC236}">
                  <a16:creationId xmlns:a16="http://schemas.microsoft.com/office/drawing/2014/main" id="{D6F10978-A6AA-47D4-AFAE-B8C564B67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770"/>
              <a:ext cx="1226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2a. Shift the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Quotient register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to the left setting 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the new rightmost</a:t>
              </a:r>
            </a:p>
            <a:p>
              <a:r>
                <a:rPr lang="en-US" altLang="en-US">
                  <a:solidFill>
                    <a:srgbClr val="000000"/>
                  </a:solidFill>
                </a:rPr>
                <a:t> bit to 1.</a:t>
              </a:r>
            </a:p>
          </p:txBody>
        </p:sp>
        <p:sp>
          <p:nvSpPr>
            <p:cNvPr id="132114" name="Rectangle 18">
              <a:extLst>
                <a:ext uri="{FF2B5EF4-FFF2-40B4-BE49-F238E27FC236}">
                  <a16:creationId xmlns:a16="http://schemas.microsoft.com/office/drawing/2014/main" id="{501A6F94-CF33-46D5-A12F-4883D458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760"/>
              <a:ext cx="1208" cy="9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2115" name="Group 19">
            <a:extLst>
              <a:ext uri="{FF2B5EF4-FFF2-40B4-BE49-F238E27FC236}">
                <a16:creationId xmlns:a16="http://schemas.microsoft.com/office/drawing/2014/main" id="{B7DBE826-4A10-4406-B18E-951DD7720771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4548188"/>
            <a:ext cx="3954462" cy="366712"/>
            <a:chOff x="1761" y="2865"/>
            <a:chExt cx="2491" cy="231"/>
          </a:xfrm>
        </p:grpSpPr>
        <p:sp>
          <p:nvSpPr>
            <p:cNvPr id="132116" name="Rectangle 20">
              <a:extLst>
                <a:ext uri="{FF2B5EF4-FFF2-40B4-BE49-F238E27FC236}">
                  <a16:creationId xmlns:a16="http://schemas.microsoft.com/office/drawing/2014/main" id="{28BC1B8C-19B2-4A72-B93D-ADF46A633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2865"/>
              <a:ext cx="2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3. Shift the Divisor register right1 bit.</a:t>
              </a:r>
            </a:p>
          </p:txBody>
        </p:sp>
        <p:sp>
          <p:nvSpPr>
            <p:cNvPr id="132117" name="Rectangle 21">
              <a:extLst>
                <a:ext uri="{FF2B5EF4-FFF2-40B4-BE49-F238E27FC236}">
                  <a16:creationId xmlns:a16="http://schemas.microsoft.com/office/drawing/2014/main" id="{45435852-F85B-483B-8B54-B4A51812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2874"/>
              <a:ext cx="2491" cy="19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2118" name="Rectangle 22">
            <a:extLst>
              <a:ext uri="{FF2B5EF4-FFF2-40B4-BE49-F238E27FC236}">
                <a16:creationId xmlns:a16="http://schemas.microsoft.com/office/drawing/2014/main" id="{8C0658EB-321A-481C-85EC-C47F5938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4" y="5281614"/>
            <a:ext cx="1114425" cy="193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32119" name="Group 23">
            <a:extLst>
              <a:ext uri="{FF2B5EF4-FFF2-40B4-BE49-F238E27FC236}">
                <a16:creationId xmlns:a16="http://schemas.microsoft.com/office/drawing/2014/main" id="{1B329A9A-56BF-49B7-9DC7-E4DC9BF90B3A}"/>
              </a:ext>
            </a:extLst>
          </p:cNvPr>
          <p:cNvGrpSpPr>
            <a:grpSpLocks/>
          </p:cNvGrpSpPr>
          <p:nvPr/>
        </p:nvGrpSpPr>
        <p:grpSpPr bwMode="auto">
          <a:xfrm>
            <a:off x="5572126" y="6318250"/>
            <a:ext cx="1006475" cy="393700"/>
            <a:chOff x="2550" y="3980"/>
            <a:chExt cx="634" cy="248"/>
          </a:xfrm>
        </p:grpSpPr>
        <p:sp>
          <p:nvSpPr>
            <p:cNvPr id="132120" name="AutoShape 24">
              <a:extLst>
                <a:ext uri="{FF2B5EF4-FFF2-40B4-BE49-F238E27FC236}">
                  <a16:creationId xmlns:a16="http://schemas.microsoft.com/office/drawing/2014/main" id="{9E70C3D8-B649-49EC-9954-3348A5EF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3980"/>
              <a:ext cx="634" cy="224"/>
            </a:xfrm>
            <a:prstGeom prst="roundRect">
              <a:avLst>
                <a:gd name="adj" fmla="val 46292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121" name="Rectangle 25">
              <a:extLst>
                <a:ext uri="{FF2B5EF4-FFF2-40B4-BE49-F238E27FC236}">
                  <a16:creationId xmlns:a16="http://schemas.microsoft.com/office/drawing/2014/main" id="{80AE69E4-9605-4764-807C-44935C88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3999"/>
              <a:ext cx="4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Done</a:t>
              </a:r>
            </a:p>
          </p:txBody>
        </p:sp>
      </p:grpSp>
      <p:sp>
        <p:nvSpPr>
          <p:cNvPr id="132122" name="Rectangle 26">
            <a:extLst>
              <a:ext uri="{FF2B5EF4-FFF2-40B4-BE49-F238E27FC236}">
                <a16:creationId xmlns:a16="http://schemas.microsoft.com/office/drawing/2014/main" id="{CAA6E10A-95A0-4AF7-BB74-0FDE3FA7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5600701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23" name="Rectangle 27">
            <a:extLst>
              <a:ext uri="{FF2B5EF4-FFF2-40B4-BE49-F238E27FC236}">
                <a16:creationId xmlns:a16="http://schemas.microsoft.com/office/drawing/2014/main" id="{8ECCFCDA-D5DA-4B09-B2CA-4DAF9794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5945189"/>
            <a:ext cx="321748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 Yes: n+1 repetitions (n = 4 here)</a:t>
            </a:r>
          </a:p>
        </p:txBody>
      </p:sp>
      <p:grpSp>
        <p:nvGrpSpPr>
          <p:cNvPr id="132124" name="Group 28">
            <a:extLst>
              <a:ext uri="{FF2B5EF4-FFF2-40B4-BE49-F238E27FC236}">
                <a16:creationId xmlns:a16="http://schemas.microsoft.com/office/drawing/2014/main" id="{9345B28F-77C8-4FAA-B65C-7EA61B8A3633}"/>
              </a:ext>
            </a:extLst>
          </p:cNvPr>
          <p:cNvGrpSpPr>
            <a:grpSpLocks/>
          </p:cNvGrpSpPr>
          <p:nvPr/>
        </p:nvGrpSpPr>
        <p:grpSpPr bwMode="auto">
          <a:xfrm>
            <a:off x="6375400" y="127000"/>
            <a:ext cx="3822700" cy="369888"/>
            <a:chOff x="3056" y="80"/>
            <a:chExt cx="2408" cy="233"/>
          </a:xfrm>
        </p:grpSpPr>
        <p:sp>
          <p:nvSpPr>
            <p:cNvPr id="132125" name="AutoShape 29">
              <a:extLst>
                <a:ext uri="{FF2B5EF4-FFF2-40B4-BE49-F238E27FC236}">
                  <a16:creationId xmlns:a16="http://schemas.microsoft.com/office/drawing/2014/main" id="{41EFDCF2-2EE4-434A-985F-627E5F1C4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80"/>
              <a:ext cx="2408" cy="200"/>
            </a:xfrm>
            <a:prstGeom prst="roundRect">
              <a:avLst>
                <a:gd name="adj" fmla="val 43597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2126" name="Rectangle 30">
              <a:extLst>
                <a:ext uri="{FF2B5EF4-FFF2-40B4-BE49-F238E27FC236}">
                  <a16:creationId xmlns:a16="http://schemas.microsoft.com/office/drawing/2014/main" id="{0D18AE3B-A66F-4ACA-A153-741761DB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82"/>
              <a:ext cx="2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Start: Place Dividend in Remainder</a:t>
              </a:r>
            </a:p>
          </p:txBody>
        </p:sp>
      </p:grpSp>
      <p:sp>
        <p:nvSpPr>
          <p:cNvPr id="132127" name="AutoShape 31">
            <a:extLst>
              <a:ext uri="{FF2B5EF4-FFF2-40B4-BE49-F238E27FC236}">
                <a16:creationId xmlns:a16="http://schemas.microsoft.com/office/drawing/2014/main" id="{A6B85BA8-4207-4FB6-816B-496AC342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50" y="1936750"/>
            <a:ext cx="1765300" cy="755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28" name="Line 32">
            <a:extLst>
              <a:ext uri="{FF2B5EF4-FFF2-40B4-BE49-F238E27FC236}">
                <a16:creationId xmlns:a16="http://schemas.microsoft.com/office/drawing/2014/main" id="{6D63BABC-EE3D-4A85-A25C-CF0BEB8B0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17272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29" name="Freeform 33">
            <a:extLst>
              <a:ext uri="{FF2B5EF4-FFF2-40B4-BE49-F238E27FC236}">
                <a16:creationId xmlns:a16="http://schemas.microsoft.com/office/drawing/2014/main" id="{284B5F1F-EAB5-4DD1-841D-A993741DA25E}"/>
              </a:ext>
            </a:extLst>
          </p:cNvPr>
          <p:cNvSpPr>
            <a:spLocks/>
          </p:cNvSpPr>
          <p:nvPr/>
        </p:nvSpPr>
        <p:spPr bwMode="auto">
          <a:xfrm>
            <a:off x="8534400" y="2305050"/>
            <a:ext cx="706438" cy="458788"/>
          </a:xfrm>
          <a:custGeom>
            <a:avLst/>
            <a:gdLst>
              <a:gd name="T0" fmla="*/ 0 w 445"/>
              <a:gd name="T1" fmla="*/ 0 h 289"/>
              <a:gd name="T2" fmla="*/ 444 w 445"/>
              <a:gd name="T3" fmla="*/ 0 h 289"/>
              <a:gd name="T4" fmla="*/ 444 w 445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5" h="289">
                <a:moveTo>
                  <a:pt x="0" y="0"/>
                </a:moveTo>
                <a:lnTo>
                  <a:pt x="444" y="0"/>
                </a:lnTo>
                <a:lnTo>
                  <a:pt x="444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2130" name="Freeform 34">
            <a:extLst>
              <a:ext uri="{FF2B5EF4-FFF2-40B4-BE49-F238E27FC236}">
                <a16:creationId xmlns:a16="http://schemas.microsoft.com/office/drawing/2014/main" id="{6DBE4FE9-DBB9-431C-BC74-E76D55BE49A3}"/>
              </a:ext>
            </a:extLst>
          </p:cNvPr>
          <p:cNvSpPr>
            <a:spLocks/>
          </p:cNvSpPr>
          <p:nvPr/>
        </p:nvSpPr>
        <p:spPr bwMode="auto">
          <a:xfrm>
            <a:off x="4533900" y="2305050"/>
            <a:ext cx="2268538" cy="477838"/>
          </a:xfrm>
          <a:custGeom>
            <a:avLst/>
            <a:gdLst>
              <a:gd name="T0" fmla="*/ 1428 w 1429"/>
              <a:gd name="T1" fmla="*/ 0 h 301"/>
              <a:gd name="T2" fmla="*/ 0 w 1429"/>
              <a:gd name="T3" fmla="*/ 0 h 301"/>
              <a:gd name="T4" fmla="*/ 0 w 1429"/>
              <a:gd name="T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9" h="301">
                <a:moveTo>
                  <a:pt x="1428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2131" name="Group 35">
            <a:extLst>
              <a:ext uri="{FF2B5EF4-FFF2-40B4-BE49-F238E27FC236}">
                <a16:creationId xmlns:a16="http://schemas.microsoft.com/office/drawing/2014/main" id="{92C9BDB4-D8D1-4C3B-A857-D2114320055D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5289550"/>
            <a:ext cx="1765300" cy="755650"/>
            <a:chOff x="2300" y="3332"/>
            <a:chExt cx="1112" cy="476"/>
          </a:xfrm>
        </p:grpSpPr>
        <p:sp>
          <p:nvSpPr>
            <p:cNvPr id="132132" name="Rectangle 36">
              <a:extLst>
                <a:ext uri="{FF2B5EF4-FFF2-40B4-BE49-F238E27FC236}">
                  <a16:creationId xmlns:a16="http://schemas.microsoft.com/office/drawing/2014/main" id="{8694FB2F-1DB9-4E48-A361-9DA2307ED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3347"/>
              <a:ext cx="78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n+1</a:t>
              </a:r>
            </a:p>
            <a:p>
              <a:pPr algn="ctr"/>
              <a:r>
                <a:rPr lang="en-US" altLang="en-US">
                  <a:solidFill>
                    <a:srgbClr val="000000"/>
                  </a:solidFill>
                </a:rPr>
                <a:t>repetition?</a:t>
              </a:r>
            </a:p>
          </p:txBody>
        </p:sp>
        <p:sp>
          <p:nvSpPr>
            <p:cNvPr id="132133" name="AutoShape 37">
              <a:extLst>
                <a:ext uri="{FF2B5EF4-FFF2-40B4-BE49-F238E27FC236}">
                  <a16:creationId xmlns:a16="http://schemas.microsoft.com/office/drawing/2014/main" id="{DE1A406B-2247-48EE-9B41-42E805739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3332"/>
              <a:ext cx="1112" cy="476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2134" name="Line 38">
            <a:extLst>
              <a:ext uri="{FF2B5EF4-FFF2-40B4-BE49-F238E27FC236}">
                <a16:creationId xmlns:a16="http://schemas.microsoft.com/office/drawing/2014/main" id="{37437EA3-4561-449F-823D-674921DD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895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35" name="Line 39">
            <a:extLst>
              <a:ext uri="{FF2B5EF4-FFF2-40B4-BE49-F238E27FC236}">
                <a16:creationId xmlns:a16="http://schemas.microsoft.com/office/drawing/2014/main" id="{31D9F3ED-2AC0-4F78-935F-57EF4B7E7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50" y="60896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36" name="Rectangle 40">
            <a:extLst>
              <a:ext uri="{FF2B5EF4-FFF2-40B4-BE49-F238E27FC236}">
                <a16:creationId xmlns:a16="http://schemas.microsoft.com/office/drawing/2014/main" id="{FE798E12-0B8A-47E8-BAF7-DF272BF2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4" y="5316539"/>
            <a:ext cx="221913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 No: &lt; n+1 repetitions</a:t>
            </a:r>
          </a:p>
        </p:txBody>
      </p:sp>
      <p:sp>
        <p:nvSpPr>
          <p:cNvPr id="132137" name="Line 41">
            <a:extLst>
              <a:ext uri="{FF2B5EF4-FFF2-40B4-BE49-F238E27FC236}">
                <a16:creationId xmlns:a16="http://schemas.microsoft.com/office/drawing/2014/main" id="{124E55F1-F74A-4462-9501-C689160BB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5080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138" name="Freeform 42">
            <a:extLst>
              <a:ext uri="{FF2B5EF4-FFF2-40B4-BE49-F238E27FC236}">
                <a16:creationId xmlns:a16="http://schemas.microsoft.com/office/drawing/2014/main" id="{643A14E4-19D9-4182-AB73-8562B0E113C9}"/>
              </a:ext>
            </a:extLst>
          </p:cNvPr>
          <p:cNvSpPr>
            <a:spLocks/>
          </p:cNvSpPr>
          <p:nvPr/>
        </p:nvSpPr>
        <p:spPr bwMode="auto">
          <a:xfrm>
            <a:off x="6934200" y="628650"/>
            <a:ext cx="3602038" cy="5049838"/>
          </a:xfrm>
          <a:custGeom>
            <a:avLst/>
            <a:gdLst>
              <a:gd name="T0" fmla="*/ 0 w 2269"/>
              <a:gd name="T1" fmla="*/ 3180 h 3181"/>
              <a:gd name="T2" fmla="*/ 2268 w 2269"/>
              <a:gd name="T3" fmla="*/ 3180 h 3181"/>
              <a:gd name="T4" fmla="*/ 2268 w 2269"/>
              <a:gd name="T5" fmla="*/ 0 h 3181"/>
              <a:gd name="T6" fmla="*/ 492 w 2269"/>
              <a:gd name="T7" fmla="*/ 0 h 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9" h="3181">
                <a:moveTo>
                  <a:pt x="0" y="3180"/>
                </a:moveTo>
                <a:lnTo>
                  <a:pt x="2268" y="3180"/>
                </a:lnTo>
                <a:lnTo>
                  <a:pt x="2268" y="0"/>
                </a:lnTo>
                <a:lnTo>
                  <a:pt x="4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2139" name="Freeform 43">
            <a:extLst>
              <a:ext uri="{FF2B5EF4-FFF2-40B4-BE49-F238E27FC236}">
                <a16:creationId xmlns:a16="http://schemas.microsoft.com/office/drawing/2014/main" id="{42DD1356-536B-4E07-9C0C-8D1CAF3E0EF3}"/>
              </a:ext>
            </a:extLst>
          </p:cNvPr>
          <p:cNvSpPr>
            <a:spLocks/>
          </p:cNvSpPr>
          <p:nvPr/>
        </p:nvSpPr>
        <p:spPr bwMode="auto">
          <a:xfrm>
            <a:off x="7753350" y="4324350"/>
            <a:ext cx="1588" cy="249238"/>
          </a:xfrm>
          <a:custGeom>
            <a:avLst/>
            <a:gdLst>
              <a:gd name="T0" fmla="*/ 0 w 1"/>
              <a:gd name="T1" fmla="*/ 0 h 157"/>
              <a:gd name="T2" fmla="*/ 0 w 1"/>
              <a:gd name="T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">
                <a:moveTo>
                  <a:pt x="0" y="0"/>
                </a:moveTo>
                <a:lnTo>
                  <a:pt x="0" y="1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2140" name="Freeform 44">
            <a:extLst>
              <a:ext uri="{FF2B5EF4-FFF2-40B4-BE49-F238E27FC236}">
                <a16:creationId xmlns:a16="http://schemas.microsoft.com/office/drawing/2014/main" id="{9F59BF7E-9031-43F0-A984-63AABEA55F13}"/>
              </a:ext>
            </a:extLst>
          </p:cNvPr>
          <p:cNvSpPr>
            <a:spLocks/>
          </p:cNvSpPr>
          <p:nvPr/>
        </p:nvSpPr>
        <p:spPr bwMode="auto">
          <a:xfrm>
            <a:off x="4533900" y="4324350"/>
            <a:ext cx="1588" cy="249238"/>
          </a:xfrm>
          <a:custGeom>
            <a:avLst/>
            <a:gdLst>
              <a:gd name="T0" fmla="*/ 0 w 1"/>
              <a:gd name="T1" fmla="*/ 0 h 157"/>
              <a:gd name="T2" fmla="*/ 0 w 1"/>
              <a:gd name="T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">
                <a:moveTo>
                  <a:pt x="0" y="0"/>
                </a:moveTo>
                <a:lnTo>
                  <a:pt x="0" y="1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2CA5-F140-4312-AC2E-2B5ABEDB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46447-428B-4297-BCC0-A36A3454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8" y="1315453"/>
            <a:ext cx="10414051" cy="55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6BD87E7E-34B1-4D30-8046-ACA5BBE53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069" y="465891"/>
            <a:ext cx="8226425" cy="3683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Divide Algorithm I example (7 / 2)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FF91F97-501E-478E-909D-DD51536C4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432" y="834191"/>
            <a:ext cx="5715000" cy="526983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75000"/>
              </a:lnSpc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 	Remainder 	Quotient	Divisor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sz="2400" dirty="0">
                <a:latin typeface="Courier New" panose="02070309020205020404" pitchFamily="49" charset="0"/>
              </a:rPr>
              <a:t>0000 0111	00000	0010 0000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1: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1110 0111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00000	0010 0000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2: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	0010 0000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3: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0001 0000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1: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1111 0111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	0001 0000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2: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	0001 0000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3: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0000 1000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1: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1111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 sz="2400" dirty="0">
                <a:latin typeface="Courier New" panose="02070309020205020404" pitchFamily="49" charset="0"/>
              </a:rPr>
              <a:t>	0000 1000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2: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	0000 1000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3: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0000 0111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0000 0100	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1: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0000 0011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latin typeface="Courier New" panose="02070309020205020404" pitchFamily="49" charset="0"/>
              </a:rPr>
              <a:t>	0000 0100 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2: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0000 0011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	0000 0100 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3: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0000 0011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0001</a:t>
            </a:r>
            <a:r>
              <a:rPr lang="en-US" altLang="en-US" sz="2400" dirty="0">
                <a:latin typeface="Courier New" panose="02070309020205020404" pitchFamily="49" charset="0"/>
              </a:rPr>
              <a:t>	0000 0010 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1: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0000 0001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	0000 0010 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2: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0000 0001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00011</a:t>
            </a:r>
            <a:r>
              <a:rPr lang="en-US" altLang="en-US" sz="2400" dirty="0">
                <a:latin typeface="Courier New" panose="02070309020205020404" pitchFamily="49" charset="0"/>
              </a:rPr>
              <a:t>	0000 0010 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3: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0000 0001</a:t>
            </a: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00011</a:t>
            </a: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0000 0001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75000"/>
              </a:lnSpc>
              <a:spcBef>
                <a:spcPct val="10000"/>
              </a:spcBef>
              <a:buNone/>
              <a:tabLst>
                <a:tab pos="285750" algn="l"/>
                <a:tab pos="1309688" algn="ctr"/>
                <a:tab pos="2857500" algn="ctr"/>
                <a:tab pos="4513263" algn="ctr"/>
              </a:tabLst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849142CE-C663-4038-A9E9-2DDD55382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6" y="2251076"/>
            <a:ext cx="21333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Answer: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  Quotient = 3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  Remainder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41C5D-A917-4886-B9F4-75C35EBC68A8}"/>
              </a:ext>
            </a:extLst>
          </p:cNvPr>
          <p:cNvSpPr txBox="1"/>
          <p:nvPr/>
        </p:nvSpPr>
        <p:spPr>
          <a:xfrm>
            <a:off x="1307432" y="57006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Instead of shifting divisor to right, </a:t>
            </a:r>
            <a:br>
              <a:rPr lang="en-US" altLang="en-US" sz="1800" dirty="0"/>
            </a:br>
            <a:r>
              <a:rPr lang="en-US" altLang="en-US" sz="1800" dirty="0"/>
              <a:t>shift remainder to left?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  <p:bldP spid="1341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BAE1627-F03D-40BC-8201-9911BDDF9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7926" y="574675"/>
            <a:ext cx="5992499" cy="368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DIVIDE HARDWARE 2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701DB47B-96AB-4127-8A9D-73D19DF6E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19300" y="1295400"/>
            <a:ext cx="8191500" cy="673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32-bit Divisor reg, 32 -bit ALU, 64-bit Remainder reg, </a:t>
            </a:r>
            <a:br>
              <a:rPr lang="en-US" altLang="en-US" sz="2400"/>
            </a:br>
            <a:r>
              <a:rPr lang="en-US" altLang="en-US" sz="2400"/>
              <a:t>(</a:t>
            </a:r>
            <a:r>
              <a:rPr lang="en-US" altLang="en-US" sz="2400" u="sng">
                <a:solidFill>
                  <a:schemeClr val="accent1"/>
                </a:solidFill>
              </a:rPr>
              <a:t>0</a:t>
            </a:r>
            <a:r>
              <a:rPr lang="en-US" altLang="en-US" sz="2400"/>
              <a:t>-bit Quotient reg)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8B3545C4-7A29-44DA-B764-73A9148A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1" y="4713288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6C68DF3-7AE6-4375-A27C-E272006D2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1" y="4725989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56F4C9FE-2D00-4580-B1E2-B1C985CF8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4" y="4757739"/>
            <a:ext cx="120622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Remainder</a:t>
            </a:r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25E77209-DA76-4878-9343-186B7C8A6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1" y="4749800"/>
            <a:ext cx="1158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>
                <a:solidFill>
                  <a:schemeClr val="accent1"/>
                </a:solidFill>
              </a:rPr>
              <a:t>(Quotient)</a:t>
            </a:r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CFDD4546-617B-487F-82B2-E4CF522FD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797176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41" name="Rectangle 9">
            <a:extLst>
              <a:ext uri="{FF2B5EF4-FFF2-40B4-BE49-F238E27FC236}">
                <a16:creationId xmlns:a16="http://schemas.microsoft.com/office/drawing/2014/main" id="{2D425DD6-75CA-40EE-945D-C5BB2BA3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1" y="2770189"/>
            <a:ext cx="1450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Divisor</a:t>
            </a:r>
          </a:p>
        </p:txBody>
      </p:sp>
      <p:sp>
        <p:nvSpPr>
          <p:cNvPr id="146442" name="Rectangle 10">
            <a:extLst>
              <a:ext uri="{FF2B5EF4-FFF2-40B4-BE49-F238E27FC236}">
                <a16:creationId xmlns:a16="http://schemas.microsoft.com/office/drawing/2014/main" id="{604FC39B-96EC-4FD6-8B7A-89AF6151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3886201"/>
            <a:ext cx="116525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32-bit ALU</a:t>
            </a:r>
          </a:p>
        </p:txBody>
      </p:sp>
      <p:sp>
        <p:nvSpPr>
          <p:cNvPr id="146443" name="Rectangle 11">
            <a:extLst>
              <a:ext uri="{FF2B5EF4-FFF2-40B4-BE49-F238E27FC236}">
                <a16:creationId xmlns:a16="http://schemas.microsoft.com/office/drawing/2014/main" id="{2254F969-DF57-4DF7-99EA-6C0465A5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5110164"/>
            <a:ext cx="70410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Write</a:t>
            </a:r>
          </a:p>
        </p:txBody>
      </p:sp>
      <p:sp>
        <p:nvSpPr>
          <p:cNvPr id="146444" name="AutoShape 12">
            <a:extLst>
              <a:ext uri="{FF2B5EF4-FFF2-40B4-BE49-F238E27FC236}">
                <a16:creationId xmlns:a16="http://schemas.microsoft.com/office/drawing/2014/main" id="{8C88E8C4-7AB6-4956-A9E0-102DE2E7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591050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45" name="Rectangle 13">
            <a:extLst>
              <a:ext uri="{FF2B5EF4-FFF2-40B4-BE49-F238E27FC236}">
                <a16:creationId xmlns:a16="http://schemas.microsoft.com/office/drawing/2014/main" id="{4E255BB8-7A9B-4413-89B5-F159138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833939"/>
            <a:ext cx="87581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</a:rPr>
              <a:t>Control</a:t>
            </a:r>
          </a:p>
        </p:txBody>
      </p:sp>
      <p:sp>
        <p:nvSpPr>
          <p:cNvPr id="146446" name="Rectangle 14">
            <a:extLst>
              <a:ext uri="{FF2B5EF4-FFF2-40B4-BE49-F238E27FC236}">
                <a16:creationId xmlns:a16="http://schemas.microsoft.com/office/drawing/2014/main" id="{CDC8D7EB-254A-45D6-A225-E34D6B5AB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1" y="3216275"/>
            <a:ext cx="822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146447" name="Rectangle 15">
            <a:extLst>
              <a:ext uri="{FF2B5EF4-FFF2-40B4-BE49-F238E27FC236}">
                <a16:creationId xmlns:a16="http://schemas.microsoft.com/office/drawing/2014/main" id="{8A081BEE-5239-4C1C-8979-CA571865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9" y="5132389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64 bits</a:t>
            </a:r>
          </a:p>
        </p:txBody>
      </p:sp>
      <p:sp>
        <p:nvSpPr>
          <p:cNvPr id="146448" name="Freeform 16">
            <a:extLst>
              <a:ext uri="{FF2B5EF4-FFF2-40B4-BE49-F238E27FC236}">
                <a16:creationId xmlns:a16="http://schemas.microsoft.com/office/drawing/2014/main" id="{A06F70CA-102F-42A7-99AA-F5D400C9F15E}"/>
              </a:ext>
            </a:extLst>
          </p:cNvPr>
          <p:cNvSpPr>
            <a:spLocks/>
          </p:cNvSpPr>
          <p:nvPr/>
        </p:nvSpPr>
        <p:spPr bwMode="auto">
          <a:xfrm>
            <a:off x="4538663" y="4021138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49" name="Freeform 17">
            <a:extLst>
              <a:ext uri="{FF2B5EF4-FFF2-40B4-BE49-F238E27FC236}">
                <a16:creationId xmlns:a16="http://schemas.microsoft.com/office/drawing/2014/main" id="{D405AD26-589C-417E-BAF2-AD5BBD245392}"/>
              </a:ext>
            </a:extLst>
          </p:cNvPr>
          <p:cNvSpPr>
            <a:spLocks/>
          </p:cNvSpPr>
          <p:nvPr/>
        </p:nvSpPr>
        <p:spPr bwMode="auto">
          <a:xfrm>
            <a:off x="5875338" y="4986339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0" name="Freeform 18">
            <a:extLst>
              <a:ext uri="{FF2B5EF4-FFF2-40B4-BE49-F238E27FC236}">
                <a16:creationId xmlns:a16="http://schemas.microsoft.com/office/drawing/2014/main" id="{A67B0FB0-B36F-466F-9B4A-D0F18DD7FD68}"/>
              </a:ext>
            </a:extLst>
          </p:cNvPr>
          <p:cNvSpPr>
            <a:spLocks/>
          </p:cNvSpPr>
          <p:nvPr/>
        </p:nvSpPr>
        <p:spPr bwMode="auto">
          <a:xfrm>
            <a:off x="3071813" y="3775075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1" name="Freeform 19">
            <a:extLst>
              <a:ext uri="{FF2B5EF4-FFF2-40B4-BE49-F238E27FC236}">
                <a16:creationId xmlns:a16="http://schemas.microsoft.com/office/drawing/2014/main" id="{D33A4AA0-EEB1-4029-ABD1-D5263BD6B4B9}"/>
              </a:ext>
            </a:extLst>
          </p:cNvPr>
          <p:cNvSpPr>
            <a:spLocks/>
          </p:cNvSpPr>
          <p:nvPr/>
        </p:nvSpPr>
        <p:spPr bwMode="auto">
          <a:xfrm>
            <a:off x="3860800" y="4376738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2" name="Freeform 20">
            <a:extLst>
              <a:ext uri="{FF2B5EF4-FFF2-40B4-BE49-F238E27FC236}">
                <a16:creationId xmlns:a16="http://schemas.microsoft.com/office/drawing/2014/main" id="{5886F97B-03EB-46E6-B850-C3323A00C440}"/>
              </a:ext>
            </a:extLst>
          </p:cNvPr>
          <p:cNvSpPr>
            <a:spLocks/>
          </p:cNvSpPr>
          <p:nvPr/>
        </p:nvSpPr>
        <p:spPr bwMode="auto">
          <a:xfrm>
            <a:off x="1981201" y="3395664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3" name="Freeform 21">
            <a:extLst>
              <a:ext uri="{FF2B5EF4-FFF2-40B4-BE49-F238E27FC236}">
                <a16:creationId xmlns:a16="http://schemas.microsoft.com/office/drawing/2014/main" id="{C67C238E-FF4E-43D6-85DF-1B16380A6FD7}"/>
              </a:ext>
            </a:extLst>
          </p:cNvPr>
          <p:cNvSpPr>
            <a:spLocks/>
          </p:cNvSpPr>
          <p:nvPr/>
        </p:nvSpPr>
        <p:spPr bwMode="auto">
          <a:xfrm>
            <a:off x="4283075" y="3208338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4" name="Line 22">
            <a:extLst>
              <a:ext uri="{FF2B5EF4-FFF2-40B4-BE49-F238E27FC236}">
                <a16:creationId xmlns:a16="http://schemas.microsoft.com/office/drawing/2014/main" id="{BA7FB074-470F-4B37-8F43-2BD8E14DB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938" y="4779963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55" name="Line 23">
            <a:extLst>
              <a:ext uri="{FF2B5EF4-FFF2-40B4-BE49-F238E27FC236}">
                <a16:creationId xmlns:a16="http://schemas.microsoft.com/office/drawing/2014/main" id="{4D195A35-4021-41FE-B7A2-4E924C4AB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4026" y="4592638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56" name="Freeform 24">
            <a:extLst>
              <a:ext uri="{FF2B5EF4-FFF2-40B4-BE49-F238E27FC236}">
                <a16:creationId xmlns:a16="http://schemas.microsoft.com/office/drawing/2014/main" id="{F9B1D5CF-A722-43DC-8D74-3B3B0B41C4E6}"/>
              </a:ext>
            </a:extLst>
          </p:cNvPr>
          <p:cNvSpPr>
            <a:spLocks/>
          </p:cNvSpPr>
          <p:nvPr/>
        </p:nvSpPr>
        <p:spPr bwMode="auto">
          <a:xfrm>
            <a:off x="5891213" y="4833939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7" name="Rectangle 25">
            <a:extLst>
              <a:ext uri="{FF2B5EF4-FFF2-40B4-BE49-F238E27FC236}">
                <a16:creationId xmlns:a16="http://schemas.microsoft.com/office/drawing/2014/main" id="{F96CFAB0-2598-4B7D-ACC9-159B92B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1" y="4405314"/>
            <a:ext cx="10222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/>
              <a:t>Shift Left</a:t>
            </a:r>
          </a:p>
        </p:txBody>
      </p:sp>
      <p:sp>
        <p:nvSpPr>
          <p:cNvPr id="146458" name="Freeform 26">
            <a:extLst>
              <a:ext uri="{FF2B5EF4-FFF2-40B4-BE49-F238E27FC236}">
                <a16:creationId xmlns:a16="http://schemas.microsoft.com/office/drawing/2014/main" id="{F65604A3-9929-417A-9BFE-715EA6A44D3F}"/>
              </a:ext>
            </a:extLst>
          </p:cNvPr>
          <p:cNvSpPr>
            <a:spLocks/>
          </p:cNvSpPr>
          <p:nvPr/>
        </p:nvSpPr>
        <p:spPr bwMode="auto">
          <a:xfrm>
            <a:off x="3886200" y="5372100"/>
            <a:ext cx="4040188" cy="192088"/>
          </a:xfrm>
          <a:custGeom>
            <a:avLst/>
            <a:gdLst>
              <a:gd name="T0" fmla="*/ 0 w 2545"/>
              <a:gd name="T1" fmla="*/ 120 h 121"/>
              <a:gd name="T2" fmla="*/ 2544 w 2545"/>
              <a:gd name="T3" fmla="*/ 120 h 121"/>
              <a:gd name="T4" fmla="*/ 2544 w 2545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121">
                <a:moveTo>
                  <a:pt x="0" y="120"/>
                </a:moveTo>
                <a:lnTo>
                  <a:pt x="2544" y="120"/>
                </a:lnTo>
                <a:lnTo>
                  <a:pt x="25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459" name="Rectangle 27">
            <a:extLst>
              <a:ext uri="{FF2B5EF4-FFF2-40B4-BE49-F238E27FC236}">
                <a16:creationId xmlns:a16="http://schemas.microsoft.com/office/drawing/2014/main" id="{4850071B-3917-47B8-B314-C034CC92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3492501"/>
            <a:ext cx="1616075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60" name="Rectangle 28">
            <a:extLst>
              <a:ext uri="{FF2B5EF4-FFF2-40B4-BE49-F238E27FC236}">
                <a16:creationId xmlns:a16="http://schemas.microsoft.com/office/drawing/2014/main" id="{DACAD466-9CFA-4D6E-9BBC-039FCC73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362451"/>
            <a:ext cx="5770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/>
              <a:t>“HI”</a:t>
            </a:r>
          </a:p>
        </p:txBody>
      </p:sp>
      <p:sp>
        <p:nvSpPr>
          <p:cNvPr id="146461" name="Rectangle 29">
            <a:extLst>
              <a:ext uri="{FF2B5EF4-FFF2-40B4-BE49-F238E27FC236}">
                <a16:creationId xmlns:a16="http://schemas.microsoft.com/office/drawing/2014/main" id="{306C7DFA-8DA8-4462-B8D8-E41ADD5F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4" y="4362451"/>
            <a:ext cx="6173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i="1"/>
              <a:t>“LO”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F1E79-984A-4C33-A420-94822BBF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125" y="5667320"/>
            <a:ext cx="8372475" cy="1095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6" name="Freeform 38">
            <a:extLst>
              <a:ext uri="{FF2B5EF4-FFF2-40B4-BE49-F238E27FC236}">
                <a16:creationId xmlns:a16="http://schemas.microsoft.com/office/drawing/2014/main" id="{4AC6D694-EEB6-40E0-93B9-08A0C9213E85}"/>
              </a:ext>
            </a:extLst>
          </p:cNvPr>
          <p:cNvSpPr>
            <a:spLocks/>
          </p:cNvSpPr>
          <p:nvPr/>
        </p:nvSpPr>
        <p:spPr bwMode="auto">
          <a:xfrm>
            <a:off x="7161214" y="1905001"/>
            <a:ext cx="3201987" cy="3578225"/>
          </a:xfrm>
          <a:custGeom>
            <a:avLst/>
            <a:gdLst>
              <a:gd name="T0" fmla="*/ 0 w 2269"/>
              <a:gd name="T1" fmla="*/ 3240 h 3241"/>
              <a:gd name="T2" fmla="*/ 2268 w 2269"/>
              <a:gd name="T3" fmla="*/ 3240 h 3241"/>
              <a:gd name="T4" fmla="*/ 2268 w 2269"/>
              <a:gd name="T5" fmla="*/ 0 h 3241"/>
              <a:gd name="T6" fmla="*/ 492 w 2269"/>
              <a:gd name="T7" fmla="*/ 0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9" h="3241">
                <a:moveTo>
                  <a:pt x="0" y="3240"/>
                </a:moveTo>
                <a:lnTo>
                  <a:pt x="2268" y="3240"/>
                </a:lnTo>
                <a:lnTo>
                  <a:pt x="2268" y="0"/>
                </a:lnTo>
                <a:lnTo>
                  <a:pt x="492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96652" name="Group 44">
            <a:extLst>
              <a:ext uri="{FF2B5EF4-FFF2-40B4-BE49-F238E27FC236}">
                <a16:creationId xmlns:a16="http://schemas.microsoft.com/office/drawing/2014/main" id="{DA767A8C-F385-4844-A5F6-C1A95135DCF6}"/>
              </a:ext>
            </a:extLst>
          </p:cNvPr>
          <p:cNvGrpSpPr>
            <a:grpSpLocks/>
          </p:cNvGrpSpPr>
          <p:nvPr/>
        </p:nvGrpSpPr>
        <p:grpSpPr bwMode="auto">
          <a:xfrm>
            <a:off x="3503614" y="990600"/>
            <a:ext cx="6854825" cy="5354638"/>
            <a:chOff x="788" y="80"/>
            <a:chExt cx="4928" cy="4141"/>
          </a:xfrm>
        </p:grpSpPr>
        <p:grpSp>
          <p:nvGrpSpPr>
            <p:cNvPr id="196612" name="Group 4">
              <a:extLst>
                <a:ext uri="{FF2B5EF4-FFF2-40B4-BE49-F238E27FC236}">
                  <a16:creationId xmlns:a16="http://schemas.microsoft.com/office/drawing/2014/main" id="{B71215E3-D197-44A8-93C4-648E86FF8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0" y="2108"/>
              <a:ext cx="3416" cy="1023"/>
              <a:chOff x="2300" y="2108"/>
              <a:chExt cx="3416" cy="1023"/>
            </a:xfrm>
          </p:grpSpPr>
          <p:sp>
            <p:nvSpPr>
              <p:cNvPr id="196613" name="Rectangle 5">
                <a:extLst>
                  <a:ext uri="{FF2B5EF4-FFF2-40B4-BE49-F238E27FC236}">
                    <a16:creationId xmlns:a16="http://schemas.microsoft.com/office/drawing/2014/main" id="{057F6E79-1C88-4E06-ADDE-6E06A9BCB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108"/>
                <a:ext cx="3308" cy="94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6614" name="Rectangle 6">
                <a:extLst>
                  <a:ext uri="{FF2B5EF4-FFF2-40B4-BE49-F238E27FC236}">
                    <a16:creationId xmlns:a16="http://schemas.microsoft.com/office/drawing/2014/main" id="{2E896F46-D51F-42FC-9A44-5AE7B0D8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9" y="2117"/>
                <a:ext cx="3377" cy="10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600" b="1"/>
                  <a:t>3b. Restore the original value by adding the Divisor </a:t>
                </a:r>
              </a:p>
              <a:p>
                <a:pPr eaLnBrk="0" hangingPunct="0"/>
                <a:r>
                  <a:rPr lang="en-US" altLang="en-US" sz="1600" b="1"/>
                  <a:t>register to the left half of the Remainder register, </a:t>
                </a:r>
              </a:p>
              <a:p>
                <a:pPr eaLnBrk="0" hangingPunct="0"/>
                <a:r>
                  <a:rPr lang="en-US" altLang="en-US" sz="1600" b="1"/>
                  <a:t>&amp;place the sum in the left half of the Remainder </a:t>
                </a:r>
              </a:p>
              <a:p>
                <a:pPr eaLnBrk="0" hangingPunct="0"/>
                <a:r>
                  <a:rPr lang="en-US" altLang="en-US" sz="1600" b="1"/>
                  <a:t>register. Also shift the </a:t>
                </a:r>
                <a:r>
                  <a:rPr lang="en-US" altLang="en-US" sz="1600" b="1" u="sng">
                    <a:solidFill>
                      <a:srgbClr val="FF0000"/>
                    </a:solidFill>
                  </a:rPr>
                  <a:t>Remainder</a:t>
                </a:r>
                <a:r>
                  <a:rPr lang="en-US" altLang="en-US" sz="1600" b="1"/>
                  <a:t> register to the </a:t>
                </a:r>
              </a:p>
              <a:p>
                <a:pPr eaLnBrk="0" hangingPunct="0"/>
                <a:r>
                  <a:rPr lang="en-US" altLang="en-US" sz="1600" b="1"/>
                  <a:t>left, setting the new least significant bit to 0.</a:t>
                </a:r>
              </a:p>
            </p:txBody>
          </p:sp>
        </p:grpSp>
        <p:sp>
          <p:nvSpPr>
            <p:cNvPr id="196615" name="Rectangle 7">
              <a:extLst>
                <a:ext uri="{FF2B5EF4-FFF2-40B4-BE49-F238E27FC236}">
                  <a16:creationId xmlns:a16="http://schemas.microsoft.com/office/drawing/2014/main" id="{CFF6EBB6-98CD-40E7-B649-2EC9EAD2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1072"/>
              <a:ext cx="21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616" name="Rectangle 8">
              <a:extLst>
                <a:ext uri="{FF2B5EF4-FFF2-40B4-BE49-F238E27FC236}">
                  <a16:creationId xmlns:a16="http://schemas.microsoft.com/office/drawing/2014/main" id="{EE99BA22-563E-4F68-9DC5-E39FA4B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721"/>
              <a:ext cx="72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617" name="Rectangle 9">
              <a:extLst>
                <a:ext uri="{FF2B5EF4-FFF2-40B4-BE49-F238E27FC236}">
                  <a16:creationId xmlns:a16="http://schemas.microsoft.com/office/drawing/2014/main" id="{F32A84B4-8B21-432A-83E4-6305DD6F3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572"/>
              <a:ext cx="82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600" b="1"/>
                <a:t>Test </a:t>
              </a:r>
              <a:br>
                <a:rPr lang="en-US" altLang="en-US" sz="1600" b="1"/>
              </a:br>
              <a:r>
                <a:rPr lang="en-US" altLang="en-US" sz="1600" b="1"/>
                <a:t>Remainder</a:t>
              </a:r>
            </a:p>
          </p:txBody>
        </p:sp>
        <p:sp>
          <p:nvSpPr>
            <p:cNvPr id="196618" name="Rectangle 10">
              <a:extLst>
                <a:ext uri="{FF2B5EF4-FFF2-40B4-BE49-F238E27FC236}">
                  <a16:creationId xmlns:a16="http://schemas.microsoft.com/office/drawing/2014/main" id="{C92227FE-192F-4177-ABDE-1BF55AFA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578"/>
              <a:ext cx="1015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 b="1"/>
                <a:t>Remainder &lt; 0</a:t>
              </a:r>
            </a:p>
          </p:txBody>
        </p:sp>
        <p:sp>
          <p:nvSpPr>
            <p:cNvPr id="196619" name="Rectangle 11">
              <a:extLst>
                <a:ext uri="{FF2B5EF4-FFF2-40B4-BE49-F238E27FC236}">
                  <a16:creationId xmlns:a16="http://schemas.microsoft.com/office/drawing/2014/main" id="{32105194-0791-434D-9B9F-5E02D6A7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580"/>
              <a:ext cx="105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 b="1"/>
                <a:t>Remainder </a:t>
              </a:r>
              <a:r>
                <a:rPr lang="en-US" altLang="en-US" sz="1600" b="1">
                  <a:cs typeface="Times New Roman" panose="02020603050405020304" pitchFamily="18" charset="0"/>
                </a:rPr>
                <a:t>≥</a:t>
              </a:r>
              <a:r>
                <a:rPr lang="en-US" altLang="en-US" sz="1600" b="1"/>
                <a:t> 0</a:t>
              </a:r>
            </a:p>
          </p:txBody>
        </p:sp>
        <p:grpSp>
          <p:nvGrpSpPr>
            <p:cNvPr id="196620" name="Group 12">
              <a:extLst>
                <a:ext uri="{FF2B5EF4-FFF2-40B4-BE49-F238E27FC236}">
                  <a16:creationId xmlns:a16="http://schemas.microsoft.com/office/drawing/2014/main" id="{45F1BECB-EF1F-41D7-BD91-5EF6DC251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3" y="879"/>
              <a:ext cx="3076" cy="636"/>
              <a:chOff x="2413" y="879"/>
              <a:chExt cx="3076" cy="636"/>
            </a:xfrm>
          </p:grpSpPr>
          <p:sp>
            <p:nvSpPr>
              <p:cNvPr id="196621" name="Rectangle 13">
                <a:extLst>
                  <a:ext uri="{FF2B5EF4-FFF2-40B4-BE49-F238E27FC236}">
                    <a16:creationId xmlns:a16="http://schemas.microsoft.com/office/drawing/2014/main" id="{04526CAA-7AE6-4A8D-8E12-A90A93504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879"/>
                <a:ext cx="3076" cy="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600" b="1"/>
                  <a:t>2. Subtract the Divisor register from the </a:t>
                </a:r>
                <a:br>
                  <a:rPr lang="en-US" altLang="en-US" sz="1600" b="1"/>
                </a:br>
                <a:r>
                  <a:rPr lang="en-US" altLang="en-US" sz="1600" b="1"/>
                  <a:t>left half of the Remainder register, &amp; place the </a:t>
                </a:r>
              </a:p>
              <a:p>
                <a:pPr eaLnBrk="0" hangingPunct="0"/>
                <a:r>
                  <a:rPr lang="en-US" altLang="en-US" sz="1600" b="1"/>
                  <a:t>result in the left half of the Remainder register.</a:t>
                </a:r>
              </a:p>
            </p:txBody>
          </p:sp>
          <p:sp>
            <p:nvSpPr>
              <p:cNvPr id="196622" name="Rectangle 14">
                <a:extLst>
                  <a:ext uri="{FF2B5EF4-FFF2-40B4-BE49-F238E27FC236}">
                    <a16:creationId xmlns:a16="http://schemas.microsoft.com/office/drawing/2014/main" id="{08A2B28B-CA9D-478A-A9B3-FC9D4AC07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885"/>
                <a:ext cx="2971" cy="535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96623" name="Group 15">
              <a:extLst>
                <a:ext uri="{FF2B5EF4-FFF2-40B4-BE49-F238E27FC236}">
                  <a16:creationId xmlns:a16="http://schemas.microsoft.com/office/drawing/2014/main" id="{56F8D03B-C579-4DF6-AB46-C3B1405E4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8" y="2108"/>
              <a:ext cx="1431" cy="1024"/>
              <a:chOff x="788" y="2108"/>
              <a:chExt cx="1431" cy="1024"/>
            </a:xfrm>
          </p:grpSpPr>
          <p:sp>
            <p:nvSpPr>
              <p:cNvPr id="196624" name="Rectangle 16">
                <a:extLst>
                  <a:ext uri="{FF2B5EF4-FFF2-40B4-BE49-F238E27FC236}">
                    <a16:creationId xmlns:a16="http://schemas.microsoft.com/office/drawing/2014/main" id="{C1C18352-63AE-4180-B4F2-1B0A08264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118"/>
                <a:ext cx="1380" cy="10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600" b="1"/>
                  <a:t>3a. Shift the </a:t>
                </a:r>
              </a:p>
              <a:p>
                <a:pPr eaLnBrk="0" hangingPunct="0"/>
                <a:r>
                  <a:rPr lang="en-US" altLang="en-US" sz="1600" b="1" u="sng">
                    <a:solidFill>
                      <a:srgbClr val="FF0000"/>
                    </a:solidFill>
                  </a:rPr>
                  <a:t>Remainder</a:t>
                </a:r>
                <a:r>
                  <a:rPr lang="en-US" altLang="en-US" sz="1600" b="1"/>
                  <a:t> register </a:t>
                </a:r>
              </a:p>
              <a:p>
                <a:pPr eaLnBrk="0" hangingPunct="0"/>
                <a:r>
                  <a:rPr lang="en-US" altLang="en-US" sz="1600" b="1"/>
                  <a:t>to the left setting </a:t>
                </a:r>
              </a:p>
              <a:p>
                <a:pPr eaLnBrk="0" hangingPunct="0"/>
                <a:r>
                  <a:rPr lang="en-US" altLang="en-US" sz="1600" b="1"/>
                  <a:t>the new rightmost</a:t>
                </a:r>
              </a:p>
              <a:p>
                <a:pPr eaLnBrk="0" hangingPunct="0"/>
                <a:r>
                  <a:rPr lang="en-US" altLang="en-US" sz="1600" b="1"/>
                  <a:t> bit to 1.</a:t>
                </a:r>
              </a:p>
            </p:txBody>
          </p:sp>
          <p:sp>
            <p:nvSpPr>
              <p:cNvPr id="196625" name="Rectangle 17">
                <a:extLst>
                  <a:ext uri="{FF2B5EF4-FFF2-40B4-BE49-F238E27FC236}">
                    <a16:creationId xmlns:a16="http://schemas.microsoft.com/office/drawing/2014/main" id="{C9565A46-38F2-4FCC-A90D-FC2C60C15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108"/>
                <a:ext cx="1405" cy="92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196626" name="Group 18">
              <a:extLst>
                <a:ext uri="{FF2B5EF4-FFF2-40B4-BE49-F238E27FC236}">
                  <a16:creationId xmlns:a16="http://schemas.microsoft.com/office/drawing/2014/main" id="{940E0962-9E10-4F89-A597-9E96FF9207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501"/>
              <a:ext cx="2678" cy="258"/>
              <a:chOff x="2805" y="501"/>
              <a:chExt cx="2678" cy="258"/>
            </a:xfrm>
          </p:grpSpPr>
          <p:sp>
            <p:nvSpPr>
              <p:cNvPr id="196627" name="Rectangle 19">
                <a:extLst>
                  <a:ext uri="{FF2B5EF4-FFF2-40B4-BE49-F238E27FC236}">
                    <a16:creationId xmlns:a16="http://schemas.microsoft.com/office/drawing/2014/main" id="{C39768E0-F281-40B0-885C-BC6BC3C32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501"/>
                <a:ext cx="265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600" b="1" dirty="0"/>
                  <a:t>1. Shift the Remainder register left 1 bit.</a:t>
                </a:r>
              </a:p>
            </p:txBody>
          </p:sp>
          <p:sp>
            <p:nvSpPr>
              <p:cNvPr id="196628" name="Rectangle 20">
                <a:extLst>
                  <a:ext uri="{FF2B5EF4-FFF2-40B4-BE49-F238E27FC236}">
                    <a16:creationId xmlns:a16="http://schemas.microsoft.com/office/drawing/2014/main" id="{BB259E77-36A4-4246-A0B1-45D6C84EA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510"/>
                <a:ext cx="2555" cy="19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96629" name="Rectangle 21">
              <a:extLst>
                <a:ext uri="{FF2B5EF4-FFF2-40B4-BE49-F238E27FC236}">
                  <a16:creationId xmlns:a16="http://schemas.microsoft.com/office/drawing/2014/main" id="{4B69F99C-E92F-4A94-91B2-26382EDEF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327"/>
              <a:ext cx="702" cy="1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6630" name="Group 22">
              <a:extLst>
                <a:ext uri="{FF2B5EF4-FFF2-40B4-BE49-F238E27FC236}">
                  <a16:creationId xmlns:a16="http://schemas.microsoft.com/office/drawing/2014/main" id="{3BB856CB-50B6-4957-8128-DDE376A75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0" y="3956"/>
              <a:ext cx="2950" cy="265"/>
              <a:chOff x="1410" y="3956"/>
              <a:chExt cx="2950" cy="265"/>
            </a:xfrm>
          </p:grpSpPr>
          <p:sp>
            <p:nvSpPr>
              <p:cNvPr id="196631" name="AutoShape 23">
                <a:extLst>
                  <a:ext uri="{FF2B5EF4-FFF2-40B4-BE49-F238E27FC236}">
                    <a16:creationId xmlns:a16="http://schemas.microsoft.com/office/drawing/2014/main" id="{C9FE9A68-B894-4746-8228-F14E1E09D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3956"/>
                <a:ext cx="2950" cy="224"/>
              </a:xfrm>
              <a:prstGeom prst="roundRect">
                <a:avLst>
                  <a:gd name="adj" fmla="val 46292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6632" name="Rectangle 24">
                <a:extLst>
                  <a:ext uri="{FF2B5EF4-FFF2-40B4-BE49-F238E27FC236}">
                    <a16:creationId xmlns:a16="http://schemas.microsoft.com/office/drawing/2014/main" id="{96F4C54A-6F61-464B-B58E-E638C8BA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" y="3963"/>
                <a:ext cx="2901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600" b="1"/>
                  <a:t>Done. </a:t>
                </a:r>
                <a:r>
                  <a:rPr lang="en-US" altLang="en-US" sz="1600" b="1" u="sng">
                    <a:solidFill>
                      <a:srgbClr val="FF0000"/>
                    </a:solidFill>
                  </a:rPr>
                  <a:t>Shift left half of Remainder right 1 bit</a:t>
                </a:r>
                <a:endParaRPr lang="en-US" altLang="en-US" sz="1600" b="1" u="sng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6633" name="Rectangle 25">
              <a:extLst>
                <a:ext uri="{FF2B5EF4-FFF2-40B4-BE49-F238E27FC236}">
                  <a16:creationId xmlns:a16="http://schemas.microsoft.com/office/drawing/2014/main" id="{20A0F1B5-D5E8-4427-92FB-E0CB4A57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528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634" name="Rectangle 26">
              <a:extLst>
                <a:ext uri="{FF2B5EF4-FFF2-40B4-BE49-F238E27FC236}">
                  <a16:creationId xmlns:a16="http://schemas.microsoft.com/office/drawing/2014/main" id="{C55264C2-FA68-4544-9E80-A907E695F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3745"/>
              <a:ext cx="195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 b="1"/>
                <a:t> Yes: n repetitions </a:t>
              </a:r>
              <a:r>
                <a:rPr lang="en-US" altLang="en-US" sz="1600" b="1">
                  <a:solidFill>
                    <a:srgbClr val="000000"/>
                  </a:solidFill>
                </a:rPr>
                <a:t>(n = 4 here)</a:t>
              </a:r>
            </a:p>
          </p:txBody>
        </p:sp>
        <p:sp>
          <p:nvSpPr>
            <p:cNvPr id="196635" name="AutoShape 27">
              <a:extLst>
                <a:ext uri="{FF2B5EF4-FFF2-40B4-BE49-F238E27FC236}">
                  <a16:creationId xmlns:a16="http://schemas.microsoft.com/office/drawing/2014/main" id="{0D94AD81-18D8-440B-A8F0-896CE4A0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592"/>
              <a:ext cx="1112" cy="476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6636" name="Line 28">
              <a:extLst>
                <a:ext uri="{FF2B5EF4-FFF2-40B4-BE49-F238E27FC236}">
                  <a16:creationId xmlns:a16="http://schemas.microsoft.com/office/drawing/2014/main" id="{5F19F3B3-C744-46F7-B5F7-B73E2CED8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14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637" name="Freeform 29">
              <a:extLst>
                <a:ext uri="{FF2B5EF4-FFF2-40B4-BE49-F238E27FC236}">
                  <a16:creationId xmlns:a16="http://schemas.microsoft.com/office/drawing/2014/main" id="{2DDF9BB0-0213-472C-A63E-1C0D9A0E1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1824"/>
              <a:ext cx="445" cy="289"/>
            </a:xfrm>
            <a:custGeom>
              <a:avLst/>
              <a:gdLst>
                <a:gd name="T0" fmla="*/ 0 w 445"/>
                <a:gd name="T1" fmla="*/ 0 h 289"/>
                <a:gd name="T2" fmla="*/ 444 w 445"/>
                <a:gd name="T3" fmla="*/ 0 h 289"/>
                <a:gd name="T4" fmla="*/ 444 w 445"/>
                <a:gd name="T5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" h="289">
                  <a:moveTo>
                    <a:pt x="0" y="0"/>
                  </a:moveTo>
                  <a:lnTo>
                    <a:pt x="444" y="0"/>
                  </a:lnTo>
                  <a:lnTo>
                    <a:pt x="444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638" name="Freeform 30">
              <a:extLst>
                <a:ext uri="{FF2B5EF4-FFF2-40B4-BE49-F238E27FC236}">
                  <a16:creationId xmlns:a16="http://schemas.microsoft.com/office/drawing/2014/main" id="{FABBB824-9047-49B3-955F-979A3B38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8" y="1824"/>
              <a:ext cx="1861" cy="301"/>
            </a:xfrm>
            <a:custGeom>
              <a:avLst/>
              <a:gdLst>
                <a:gd name="T0" fmla="*/ 1860 w 1861"/>
                <a:gd name="T1" fmla="*/ 0 h 301"/>
                <a:gd name="T2" fmla="*/ 0 w 1861"/>
                <a:gd name="T3" fmla="*/ 0 h 301"/>
                <a:gd name="T4" fmla="*/ 0 w 1861"/>
                <a:gd name="T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1" h="301">
                  <a:moveTo>
                    <a:pt x="1860" y="0"/>
                  </a:moveTo>
                  <a:lnTo>
                    <a:pt x="0" y="0"/>
                  </a:lnTo>
                  <a:lnTo>
                    <a:pt x="0" y="30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96639" name="Group 31">
              <a:extLst>
                <a:ext uri="{FF2B5EF4-FFF2-40B4-BE49-F238E27FC236}">
                  <a16:creationId xmlns:a16="http://schemas.microsoft.com/office/drawing/2014/main" id="{8B148AA3-CA39-4A47-AE8F-927C57624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0" y="3332"/>
              <a:ext cx="1112" cy="476"/>
              <a:chOff x="2300" y="3332"/>
              <a:chExt cx="1112" cy="476"/>
            </a:xfrm>
          </p:grpSpPr>
          <p:sp>
            <p:nvSpPr>
              <p:cNvPr id="196640" name="Rectangle 32">
                <a:extLst>
                  <a:ext uri="{FF2B5EF4-FFF2-40B4-BE49-F238E27FC236}">
                    <a16:creationId xmlns:a16="http://schemas.microsoft.com/office/drawing/2014/main" id="{DC014258-C774-4759-A2DC-38C6302D7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47"/>
                <a:ext cx="812" cy="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altLang="en-US" sz="1600" b="1"/>
                  <a:t> nth</a:t>
                </a:r>
              </a:p>
              <a:p>
                <a:pPr algn="ctr" eaLnBrk="0" hangingPunct="0"/>
                <a:r>
                  <a:rPr lang="en-US" altLang="en-US" sz="1600" b="1"/>
                  <a:t>repetition?</a:t>
                </a:r>
              </a:p>
            </p:txBody>
          </p:sp>
          <p:sp>
            <p:nvSpPr>
              <p:cNvPr id="196641" name="AutoShape 33">
                <a:extLst>
                  <a:ext uri="{FF2B5EF4-FFF2-40B4-BE49-F238E27FC236}">
                    <a16:creationId xmlns:a16="http://schemas.microsoft.com/office/drawing/2014/main" id="{ACCF49D8-10EE-4401-9D28-BCEC812F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3332"/>
                <a:ext cx="1112" cy="476"/>
              </a:xfrm>
              <a:prstGeom prst="diamond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96642" name="Line 34">
              <a:extLst>
                <a:ext uri="{FF2B5EF4-FFF2-40B4-BE49-F238E27FC236}">
                  <a16:creationId xmlns:a16="http://schemas.microsoft.com/office/drawing/2014/main" id="{7B766A5A-DE9F-407C-9D5D-34B3300F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3048"/>
              <a:ext cx="0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643" name="Line 35">
              <a:extLst>
                <a:ext uri="{FF2B5EF4-FFF2-40B4-BE49-F238E27FC236}">
                  <a16:creationId xmlns:a16="http://schemas.microsoft.com/office/drawing/2014/main" id="{F3BE4D1B-21A0-4CDC-9D87-222EBAAAA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38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644" name="Rectangle 36">
              <a:extLst>
                <a:ext uri="{FF2B5EF4-FFF2-40B4-BE49-F238E27FC236}">
                  <a16:creationId xmlns:a16="http://schemas.microsoft.com/office/drawing/2014/main" id="{284EF1F4-119E-419F-9878-DF1A88F19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3351"/>
              <a:ext cx="1303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 b="1"/>
                <a:t> No: &lt; n repetitions</a:t>
              </a:r>
            </a:p>
          </p:txBody>
        </p:sp>
        <p:sp>
          <p:nvSpPr>
            <p:cNvPr id="196645" name="Line 37">
              <a:extLst>
                <a:ext uri="{FF2B5EF4-FFF2-40B4-BE49-F238E27FC236}">
                  <a16:creationId xmlns:a16="http://schemas.microsoft.com/office/drawing/2014/main" id="{4D4037B2-1E96-4F08-83D5-A5C7F322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0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647" name="Line 39">
              <a:extLst>
                <a:ext uri="{FF2B5EF4-FFF2-40B4-BE49-F238E27FC236}">
                  <a16:creationId xmlns:a16="http://schemas.microsoft.com/office/drawing/2014/main" id="{A7F22648-2AA6-40F5-83EA-E03AD562B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7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6648" name="Freeform 40">
              <a:extLst>
                <a:ext uri="{FF2B5EF4-FFF2-40B4-BE49-F238E27FC236}">
                  <a16:creationId xmlns:a16="http://schemas.microsoft.com/office/drawing/2014/main" id="{8B1ED515-5532-49EF-9ED3-A938BF871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" y="3060"/>
              <a:ext cx="1153" cy="325"/>
            </a:xfrm>
            <a:custGeom>
              <a:avLst/>
              <a:gdLst>
                <a:gd name="T0" fmla="*/ 0 w 1153"/>
                <a:gd name="T1" fmla="*/ 0 h 325"/>
                <a:gd name="T2" fmla="*/ 0 w 1153"/>
                <a:gd name="T3" fmla="*/ 84 h 325"/>
                <a:gd name="T4" fmla="*/ 1152 w 1153"/>
                <a:gd name="T5" fmla="*/ 84 h 325"/>
                <a:gd name="T6" fmla="*/ 1152 w 1153"/>
                <a:gd name="T7" fmla="*/ 324 h 325"/>
                <a:gd name="T8" fmla="*/ 1152 w 1153"/>
                <a:gd name="T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3" h="325">
                  <a:moveTo>
                    <a:pt x="0" y="0"/>
                  </a:moveTo>
                  <a:lnTo>
                    <a:pt x="0" y="84"/>
                  </a:lnTo>
                  <a:lnTo>
                    <a:pt x="1152" y="84"/>
                  </a:lnTo>
                  <a:lnTo>
                    <a:pt x="1152" y="324"/>
                  </a:lnTo>
                  <a:lnTo>
                    <a:pt x="1152" y="32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96649" name="Group 41">
              <a:extLst>
                <a:ext uri="{FF2B5EF4-FFF2-40B4-BE49-F238E27FC236}">
                  <a16:creationId xmlns:a16="http://schemas.microsoft.com/office/drawing/2014/main" id="{14A989CB-03A6-4C33-B19F-39636DA21A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80"/>
              <a:ext cx="2408" cy="262"/>
              <a:chOff x="3056" y="80"/>
              <a:chExt cx="2408" cy="262"/>
            </a:xfrm>
          </p:grpSpPr>
          <p:sp>
            <p:nvSpPr>
              <p:cNvPr id="196650" name="AutoShape 42">
                <a:extLst>
                  <a:ext uri="{FF2B5EF4-FFF2-40B4-BE49-F238E27FC236}">
                    <a16:creationId xmlns:a16="http://schemas.microsoft.com/office/drawing/2014/main" id="{F7E900C4-0F22-4D91-BE13-99000E1C5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80"/>
                <a:ext cx="2408" cy="200"/>
              </a:xfrm>
              <a:prstGeom prst="roundRect">
                <a:avLst>
                  <a:gd name="adj" fmla="val 43597"/>
                </a:avLst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6651" name="Rectangle 43">
                <a:extLst>
                  <a:ext uri="{FF2B5EF4-FFF2-40B4-BE49-F238E27FC236}">
                    <a16:creationId xmlns:a16="http://schemas.microsoft.com/office/drawing/2014/main" id="{4216EB61-7264-4C09-8DF9-E7C97B33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82"/>
                <a:ext cx="2255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 sz="1600" b="1">
                    <a:solidFill>
                      <a:srgbClr val="000000"/>
                    </a:solidFill>
                  </a:rPr>
                  <a:t>Start: Place Dividend in Remainder</a:t>
                </a:r>
              </a:p>
            </p:txBody>
          </p:sp>
        </p:grpSp>
      </p:grpSp>
      <p:sp>
        <p:nvSpPr>
          <p:cNvPr id="196653" name="Rectangle 45">
            <a:extLst>
              <a:ext uri="{FF2B5EF4-FFF2-40B4-BE49-F238E27FC236}">
                <a16:creationId xmlns:a16="http://schemas.microsoft.com/office/drawing/2014/main" id="{C20B55BB-963B-455F-9B3E-E31CECA95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634" y="-18820"/>
            <a:ext cx="10515600" cy="1325563"/>
          </a:xfrm>
        </p:spPr>
        <p:txBody>
          <a:bodyPr/>
          <a:lstStyle/>
          <a:p>
            <a:r>
              <a:rPr lang="en-US" altLang="en-US" dirty="0"/>
              <a:t>Divide Algorithm 2</a:t>
            </a:r>
          </a:p>
        </p:txBody>
      </p:sp>
      <p:sp>
        <p:nvSpPr>
          <p:cNvPr id="196656" name="Rectangle 48">
            <a:extLst>
              <a:ext uri="{FF2B5EF4-FFF2-40B4-BE49-F238E27FC236}">
                <a16:creationId xmlns:a16="http://schemas.microsoft.com/office/drawing/2014/main" id="{A53D7F6E-6D1C-489C-95DC-B5A949EF9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4370" y="990600"/>
            <a:ext cx="3746500" cy="54911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>
            <a:normAutofit lnSpcReduction="10000"/>
          </a:bodyPr>
          <a:lstStyle/>
          <a:p>
            <a:pPr marL="0" indent="0"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ea typeface="新細明體" pitchFamily="-80" charset="-128"/>
              </a:rPr>
              <a:t>Step   Remainder   Div.</a:t>
            </a:r>
            <a:br>
              <a:rPr lang="en-US" altLang="zh-TW" sz="2000" b="1" dirty="0">
                <a:ea typeface="新細明體" pitchFamily="-80" charset="-128"/>
              </a:rPr>
            </a:b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ea typeface="新細明體" pitchFamily="-80" charset="-128"/>
              </a:rPr>
              <a:t>         </a:t>
            </a:r>
            <a:r>
              <a:rPr lang="en-US" altLang="zh-TW" sz="2000" b="1" dirty="0">
                <a:latin typeface="Courier New" panose="02070309020205020404" pitchFamily="49" charset="0"/>
              </a:rPr>
              <a:t>0000 0111 0010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1.1 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0000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1.2  </a:t>
            </a:r>
            <a:r>
              <a:rPr lang="en-US" altLang="zh-TW" sz="2000" b="1" u="sng" dirty="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110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1.3b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0001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2.2  </a:t>
            </a:r>
            <a:r>
              <a:rPr lang="en-US" altLang="zh-TW" sz="2000" b="1" u="sng" dirty="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111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2.3b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0011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00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3.2  </a:t>
            </a:r>
            <a:r>
              <a:rPr lang="en-US" altLang="zh-TW" sz="2000" b="1" u="sng" dirty="0">
                <a:solidFill>
                  <a:schemeClr val="folHlink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001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00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3.3a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0011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001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endParaRPr lang="en-US" altLang="zh-TW" sz="20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endParaRPr lang="en-US" altLang="zh-TW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4.2  </a:t>
            </a:r>
            <a:r>
              <a:rPr lang="en-US" altLang="zh-TW" sz="2000" b="1" u="sng" dirty="0">
                <a:solidFill>
                  <a:schemeClr val="folHlink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001</a:t>
            </a:r>
            <a:r>
              <a:rPr lang="en-US" altLang="zh-TW" sz="2000" b="1" dirty="0">
                <a:latin typeface="Courier New" panose="02070309020205020404" pitchFamily="49" charset="0"/>
              </a:rPr>
              <a:t> 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001</a:t>
            </a: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4.3a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001</a:t>
            </a:r>
            <a:r>
              <a:rPr lang="en-US" altLang="zh-TW" sz="2000" b="1" dirty="0"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0011</a:t>
            </a:r>
            <a:endParaRPr lang="en-US" altLang="zh-TW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  <a:tabLst>
                <a:tab pos="1085850" algn="l"/>
                <a:tab pos="2057400" algn="l"/>
              </a:tabLst>
            </a:pPr>
            <a:r>
              <a:rPr lang="en-US" altLang="zh-TW" sz="2000" b="1" dirty="0">
                <a:latin typeface="Courier New" panose="02070309020205020404" pitchFamily="49" charset="0"/>
              </a:rPr>
              <a:t>     </a:t>
            </a:r>
            <a:r>
              <a:rPr lang="en-US" altLang="zh-TW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0001</a:t>
            </a:r>
            <a:r>
              <a:rPr lang="en-US" altLang="zh-TW" sz="2000" b="1" dirty="0"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0011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6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31a880-f362-4c10-986e-5dd3ed29c00f" xsi:nil="true"/>
    <lcf76f155ced4ddcb4097134ff3c332f xmlns="e661b00e-b2b2-4ea8-a6a8-d08d7a40d5e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5640684F64C40BCAF73BEACD02AE0" ma:contentTypeVersion="12" ma:contentTypeDescription="Create a new document." ma:contentTypeScope="" ma:versionID="9eb4ad03996183071064fcb44e83552c">
  <xsd:schema xmlns:xsd="http://www.w3.org/2001/XMLSchema" xmlns:xs="http://www.w3.org/2001/XMLSchema" xmlns:p="http://schemas.microsoft.com/office/2006/metadata/properties" xmlns:ns2="e661b00e-b2b2-4ea8-a6a8-d08d7a40d5ee" xmlns:ns3="da31a880-f362-4c10-986e-5dd3ed29c00f" targetNamespace="http://schemas.microsoft.com/office/2006/metadata/properties" ma:root="true" ma:fieldsID="d0921b4ae8aaeb7b591a752865891a9c" ns2:_="" ns3:_="">
    <xsd:import namespace="e661b00e-b2b2-4ea8-a6a8-d08d7a40d5ee"/>
    <xsd:import namespace="da31a880-f362-4c10-986e-5dd3ed29c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1b00e-b2b2-4ea8-a6a8-d08d7a40d5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3024002-0845-468f-ab34-1ed290a973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1a880-f362-4c10-986e-5dd3ed29c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aa86a6-ac05-4c79-bfdf-e415684726cb}" ma:internalName="TaxCatchAll" ma:showField="CatchAllData" ma:web="da31a880-f362-4c10-986e-5dd3ed29c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74737-F6E4-4584-9590-DCD5EA703983}">
  <ds:schemaRefs>
    <ds:schemaRef ds:uri="http://schemas.microsoft.com/office/2006/metadata/properties"/>
    <ds:schemaRef ds:uri="http://schemas.microsoft.com/office/infopath/2007/PartnerControls"/>
    <ds:schemaRef ds:uri="da31a880-f362-4c10-986e-5dd3ed29c00f"/>
    <ds:schemaRef ds:uri="e661b00e-b2b2-4ea8-a6a8-d08d7a40d5ee"/>
  </ds:schemaRefs>
</ds:datastoreItem>
</file>

<file path=customXml/itemProps2.xml><?xml version="1.0" encoding="utf-8"?>
<ds:datastoreItem xmlns:ds="http://schemas.openxmlformats.org/officeDocument/2006/customXml" ds:itemID="{3357D9A7-78E8-48D1-8DDC-1A44EFC3C6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66EA5F-6AEE-426F-A8C7-C405B4C3CF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61b00e-b2b2-4ea8-a6a8-d08d7a40d5ee"/>
    <ds:schemaRef ds:uri="da31a880-f362-4c10-986e-5dd3ed29c0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1254</Words>
  <Application>Microsoft Office PowerPoint</Application>
  <PresentationFormat>Widescreen</PresentationFormat>
  <Paragraphs>140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19CSE211 Computer Architecture &amp; Organization </vt:lpstr>
      <vt:lpstr>Divide: Paper &amp; Pencil</vt:lpstr>
      <vt:lpstr>Restoring division hardware Divisor on the left half of Divisor reg Dividend on the right half of Rem reg</vt:lpstr>
      <vt:lpstr>Divide Algorithm - 1</vt:lpstr>
      <vt:lpstr>Example</vt:lpstr>
      <vt:lpstr>Divide Algorithm I example (7 / 2) </vt:lpstr>
      <vt:lpstr>DIVIDE HARDWARE 2</vt:lpstr>
      <vt:lpstr>Divide Algorithm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jisha menon</dc:creator>
  <cp:lastModifiedBy>Asha Ashok</cp:lastModifiedBy>
  <cp:revision>17</cp:revision>
  <dcterms:created xsi:type="dcterms:W3CDTF">2020-11-22T11:06:01Z</dcterms:created>
  <dcterms:modified xsi:type="dcterms:W3CDTF">2023-06-22T05:41:53Z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0x010100A815640684F64C40BCAF73BEACD02AE0</vt:lpwstr>
  </property>
</Properties>
</file>