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D35E1-7AD9-48CB-A4FA-D7014539C92B}" v="1" dt="2023-07-04T05:57:32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a Ashok" userId="S::ashaashok@am.amrita.edu::8054a749-2b58-4ee6-8032-0e4f0cc76675" providerId="AD" clId="Web-{773D35E1-7AD9-48CB-A4FA-D7014539C92B}"/>
    <pc:docChg chg="sldOrd">
      <pc:chgData name="Asha Ashok" userId="S::ashaashok@am.amrita.edu::8054a749-2b58-4ee6-8032-0e4f0cc76675" providerId="AD" clId="Web-{773D35E1-7AD9-48CB-A4FA-D7014539C92B}" dt="2023-07-04T05:57:32.168" v="0"/>
      <pc:docMkLst>
        <pc:docMk/>
      </pc:docMkLst>
      <pc:sldChg chg="ord">
        <pc:chgData name="Asha Ashok" userId="S::ashaashok@am.amrita.edu::8054a749-2b58-4ee6-8032-0e4f0cc76675" providerId="AD" clId="Web-{773D35E1-7AD9-48CB-A4FA-D7014539C92B}" dt="2023-07-04T05:57:32.168" v="0"/>
        <pc:sldMkLst>
          <pc:docMk/>
          <pc:sldMk cId="6648572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81DC-AC7D-4299-B56F-89F8A701D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9F28A-BD4A-48AC-98FF-939889ADA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D97E6-CF13-4620-BA0C-A6DC62DA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FE95-33E5-4F55-B5AB-AFF843A0850B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5A2F-F800-4D0F-A580-2736E6E5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04836-F6D8-4845-A08B-FDEDBB42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DB6-F610-4D86-80C8-E64F14408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0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6A11-6488-4A68-802D-F362E687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4A7B2-C3B7-4AC2-8159-80B4D94F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3134-3F7F-407E-9367-415DBD23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FE95-33E5-4F55-B5AB-AFF843A0850B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A5E4-2294-4A62-B684-ACC1B9C0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E79B-0641-462B-A247-0E8E5604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DB6-F610-4D86-80C8-E64F14408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9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9BF4B-B528-489F-919C-F99EF41E8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ECDF7-9008-44F6-BCF9-133D178E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55D6-80BB-4EEC-96F7-9B147095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FE95-33E5-4F55-B5AB-AFF843A0850B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527D-1B03-4631-A4DB-579F3350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3D07-1129-4327-BEC1-937842D7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DB6-F610-4D86-80C8-E64F14408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65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3102-B146-4CE9-AAFA-E6BE1AA4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823E-CD8E-485D-985C-4949AFA9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6A4C-9469-4DCA-A4EF-3CF92731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FE95-33E5-4F55-B5AB-AFF843A0850B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EFB8-69C5-47B6-B68D-501C8AC0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450B-DACE-44FC-9F21-E91678D7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DB6-F610-4D86-80C8-E64F14408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18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2ED5-980D-4363-81B7-AAF47873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B90F1-25BD-475F-A01A-5CB0EE7CF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653C-88B5-42B0-8C2D-3947374E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FE95-33E5-4F55-B5AB-AFF843A0850B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250E5-295B-48DE-8B4A-C4373D98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7A84-EC2C-4732-97B8-61FB335A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DB6-F610-4D86-80C8-E64F14408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8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991-DC0B-4253-BFBB-205E8F8B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47F6-9A74-4BBD-B9B9-FA7AE6E61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C0324-885F-4919-B03D-8BAC57391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32E6F-3A73-4C08-B37E-1FBF9FF1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FE95-33E5-4F55-B5AB-AFF843A0850B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E2772-FD1F-4DF0-8D43-FC0D002B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A76CC-0BD1-485E-AEE0-0FFEDBA9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DB6-F610-4D86-80C8-E64F14408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E25A-EF52-4B2C-B46B-1CAD33AD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AD54-347D-4E2D-964B-1197364FE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4E22C-63F4-4054-9A61-66F27E19D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F7076-9FF8-4215-A78F-2A1CF2C64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F6E5A-2280-4BB2-B36F-D77B0F2DA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862D4-9C22-466B-B145-9328B19C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FE95-33E5-4F55-B5AB-AFF843A0850B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57CC3-B168-449E-AA73-2E09A395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309DC-C0F5-437C-A561-FB7DD3DF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DB6-F610-4D86-80C8-E64F14408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9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1ABE-56D3-45A1-ADB7-F02656C3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39163-DD38-47AA-8546-30ECD642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FE95-33E5-4F55-B5AB-AFF843A0850B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51056-B644-494C-AE4F-60452126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0EBEC-C0F9-4BE8-A182-84E9793D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DB6-F610-4D86-80C8-E64F14408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4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C4049-F440-4635-B0E6-E4205F8E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FE95-33E5-4F55-B5AB-AFF843A0850B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AA0B9-7655-40C6-82AE-AE81BE36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65924-C6F5-49B7-A0EE-285372D9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DB6-F610-4D86-80C8-E64F14408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8AA4-8F43-4320-9E42-72AF8871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5C6F-6550-46B8-B863-8718CDADE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0BB88-24EF-421E-82CA-40501AD5A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B5737-920C-49D8-9128-CA573F1A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FE95-33E5-4F55-B5AB-AFF843A0850B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EBB2B-A7F3-4419-9C8D-8DBF3272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809FB-06A8-40FF-8948-09539011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DB6-F610-4D86-80C8-E64F14408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3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BB6F-ADE2-46C1-B0F1-3BE957FC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56F44-B196-4587-8F65-6D407DFDB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93B09-2437-4EF2-865A-3CB5DA0B3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6DCA0-4168-449F-A4FF-1420A945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FE95-33E5-4F55-B5AB-AFF843A0850B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F90A-6D05-4146-8282-153DD17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8B5BD-091C-4134-A423-83D1F1AD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DB6-F610-4D86-80C8-E64F14408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5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0B315-172C-41F8-A17B-3E1EB45E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DB126-A989-4384-A010-F8A2A922E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73DD4-283E-4543-901C-F661F21E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4FE95-33E5-4F55-B5AB-AFF843A0850B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B902-996C-4193-B761-BAD45F6BD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0E46-5AB7-4A18-9F85-BFE9A06E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0DB6-F610-4D86-80C8-E64F14408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9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F8D8-4C76-477C-A7C6-2B01C720E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807" y="23551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altLang="en-US"/>
              <a:t>19CSE211 </a:t>
            </a:r>
            <a:r>
              <a:rPr lang="en-IN" altLang="en-US" dirty="0"/>
              <a:t>Computer Architecture &amp; Organization</a:t>
            </a:r>
            <a:br>
              <a:rPr lang="en-IN" altLang="en-US" dirty="0"/>
            </a:br>
            <a:r>
              <a:rPr lang="en-I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MIPS-PIPELINED ARCHITECTURE(PART 2)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8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23D4-D818-481F-955F-F28FDFC3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67EB-9D4E-4589-9F21-14E1DD22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09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454901A-9CDE-4B85-AD78-1D01A2F1D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just" eaLnBrk="1" hangingPunct="1"/>
            <a:r>
              <a:rPr lang="en-US" altLang="en-US">
                <a:solidFill>
                  <a:srgbClr val="7030A0"/>
                </a:solidFill>
              </a:rPr>
              <a:t>Pipeline Hazards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591ABE-260C-405E-8A17-7CDCDF5340C9}"/>
              </a:ext>
            </a:extLst>
          </p:cNvPr>
          <p:cNvSpPr txBox="1">
            <a:spLocks noChangeArrowheads="1"/>
          </p:cNvSpPr>
          <p:nvPr/>
        </p:nvSpPr>
        <p:spPr>
          <a:xfrm>
            <a:off x="1075645" y="1563687"/>
            <a:ext cx="8501062" cy="492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600"/>
              <a:t>Situations in pipelining when the next instruction cannot execute in the following clock cycle</a:t>
            </a:r>
          </a:p>
          <a:p>
            <a:pPr algn="just"/>
            <a:endParaRPr lang="en-US" altLang="en-US" sz="2600"/>
          </a:p>
          <a:p>
            <a:pPr algn="just"/>
            <a:r>
              <a:rPr lang="en-US" altLang="en-US" sz="2600"/>
              <a:t>Three types</a:t>
            </a:r>
          </a:p>
          <a:p>
            <a:pPr marL="971550" lvl="1" indent="-514350" algn="just">
              <a:buFontTx/>
              <a:buAutoNum type="romanLcPeriod"/>
            </a:pPr>
            <a:endParaRPr lang="en-US" altLang="en-US" sz="2200"/>
          </a:p>
          <a:p>
            <a:pPr marL="971550" lvl="1" indent="-514350" algn="just">
              <a:buFontTx/>
              <a:buAutoNum type="romanLcPeriod"/>
            </a:pPr>
            <a:r>
              <a:rPr lang="en-US" altLang="en-US" sz="2600"/>
              <a:t>Structural hazard </a:t>
            </a:r>
          </a:p>
          <a:p>
            <a:pPr marL="971550" lvl="1" indent="-514350" algn="just">
              <a:buFontTx/>
              <a:buAutoNum type="romanLcPeriod"/>
            </a:pPr>
            <a:endParaRPr lang="en-US" altLang="en-US" sz="2600"/>
          </a:p>
          <a:p>
            <a:pPr marL="971550" lvl="1" indent="-514350" algn="just">
              <a:buFontTx/>
              <a:buAutoNum type="romanLcPeriod"/>
            </a:pPr>
            <a:r>
              <a:rPr lang="en-US" altLang="en-US" sz="2600"/>
              <a:t>Data hazard (Pipe-line data hazard)</a:t>
            </a:r>
          </a:p>
          <a:p>
            <a:pPr marL="971550" lvl="1" indent="-514350" algn="just">
              <a:buFontTx/>
              <a:buAutoNum type="romanLcPeriod"/>
            </a:pPr>
            <a:endParaRPr lang="en-US" altLang="en-US" sz="2600"/>
          </a:p>
          <a:p>
            <a:pPr marL="971550" lvl="1" indent="-514350" algn="just">
              <a:buFontTx/>
              <a:buAutoNum type="romanLcPeriod"/>
            </a:pPr>
            <a:r>
              <a:rPr lang="en-US" altLang="en-US" sz="2600"/>
              <a:t>Control hazard (Branch hazard)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8247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3E1A877-EEFA-4F6E-A731-CEE7C3DB3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solidFill>
                  <a:srgbClr val="7030A0"/>
                </a:solidFill>
              </a:rPr>
              <a:t>Structural Hazards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C828DF-D367-4A65-BED1-BD484BFCA6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600" dirty="0"/>
              <a:t>A planned instruction cannot execute in the proper clock cycle because the hardware can’t support the combination of instructions that are set to execute in the given clock cycle.</a:t>
            </a:r>
          </a:p>
        </p:txBody>
      </p:sp>
    </p:spTree>
    <p:extLst>
      <p:ext uri="{BB962C8B-B14F-4D97-AF65-F5344CB8AC3E}">
        <p14:creationId xmlns:p14="http://schemas.microsoft.com/office/powerpoint/2010/main" val="97957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864E35-A202-4009-AB59-2163D31CE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Example for Structural Hazard ……..</a:t>
            </a:r>
            <a:endParaRPr lang="en-IN" alt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4FFBF39-9BE6-401A-A013-0E1FFF556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90" y="1257300"/>
            <a:ext cx="91059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44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0544593-D844-4295-8DFE-636D21648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solidFill>
                  <a:srgbClr val="7030A0"/>
                </a:solidFill>
              </a:rPr>
              <a:t>Data Hazards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F833E9-21D7-4227-9CBF-836661D79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 eaLnBrk="1" hangingPunct="1"/>
            <a:r>
              <a:rPr lang="en-US" altLang="en-US" sz="2600" dirty="0"/>
              <a:t>A planned instruction cannot execute in the proper clock cycle because data that is needed to execute the instruction is not yet available</a:t>
            </a:r>
          </a:p>
          <a:p>
            <a:pPr algn="just" eaLnBrk="1" hangingPunct="1"/>
            <a:endParaRPr lang="en-US" altLang="en-US" sz="2600" dirty="0"/>
          </a:p>
          <a:p>
            <a:pPr algn="just" eaLnBrk="1" hangingPunct="1"/>
            <a:r>
              <a:rPr lang="en-US" altLang="en-US" sz="2600" dirty="0"/>
              <a:t>To solve this we use forwarding or bypassing technique</a:t>
            </a:r>
          </a:p>
          <a:p>
            <a:pPr algn="just" eaLnBrk="1" hangingPunct="1"/>
            <a:endParaRPr lang="en-US" altLang="en-US" sz="2600" dirty="0"/>
          </a:p>
          <a:p>
            <a:pPr algn="just" eaLnBrk="1" hangingPunct="1"/>
            <a:r>
              <a:rPr lang="en-US" altLang="en-US" sz="2600" dirty="0"/>
              <a:t>Forwarding - Retrieving the missing data element from internal buffers rather than waiting for it to arrive from programmer-visible registers or memory</a:t>
            </a:r>
          </a:p>
        </p:txBody>
      </p:sp>
    </p:spTree>
    <p:extLst>
      <p:ext uri="{BB962C8B-B14F-4D97-AF65-F5344CB8AC3E}">
        <p14:creationId xmlns:p14="http://schemas.microsoft.com/office/powerpoint/2010/main" val="204665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8575DA9-D733-4CB4-A305-4C931E0AF6D9}"/>
              </a:ext>
            </a:extLst>
          </p:cNvPr>
          <p:cNvSpPr txBox="1">
            <a:spLocks noChangeArrowheads="1"/>
          </p:cNvSpPr>
          <p:nvPr/>
        </p:nvSpPr>
        <p:spPr>
          <a:xfrm>
            <a:off x="670378" y="433841"/>
            <a:ext cx="8720138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Reordering The Code is Another Solution</a:t>
            </a:r>
            <a:endParaRPr lang="en-IN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2E60BA2-5BDF-44B3-8659-30C4EA2B5C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339" y="1169962"/>
            <a:ext cx="7753350" cy="2043112"/>
          </a:xfrm>
          <a:noFill/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1746F19E-5504-4AC6-AD7F-B8F63260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9" y="3370070"/>
            <a:ext cx="614133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7D31FCC-B471-4262-8FE9-2A80F80C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1139" y="3949195"/>
            <a:ext cx="5607703" cy="2043112"/>
          </a:xfrm>
          <a:prstGeom prst="rect">
            <a:avLst/>
          </a:prstGeom>
          <a:noFill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56D4B1D-49AA-4364-87DD-9D3D8B32F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1266" y="2628791"/>
            <a:ext cx="5187448" cy="13255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Re-ordering Solution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98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FB54E6E-5C98-4E4C-89E8-1D340EE1A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solidFill>
                  <a:srgbClr val="7030A0"/>
                </a:solidFill>
              </a:rPr>
              <a:t>Data Hazards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7A531E-22E5-4BAE-9634-C7EFCEE51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6" y="1690688"/>
            <a:ext cx="8786812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BA582811-A6E5-4EBE-9B9D-AF2885DA3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14" y="3429000"/>
            <a:ext cx="8643938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8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7363EC-7CFA-48A2-B654-CB0D1A16D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just" eaLnBrk="1" hangingPunct="1"/>
            <a:r>
              <a:rPr lang="en-US" altLang="en-US">
                <a:solidFill>
                  <a:srgbClr val="7030A0"/>
                </a:solidFill>
              </a:rPr>
              <a:t>Control Hazards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5880951-49FA-430D-8C39-92DA72658B42}"/>
              </a:ext>
            </a:extLst>
          </p:cNvPr>
          <p:cNvSpPr txBox="1">
            <a:spLocks noChangeArrowheads="1"/>
          </p:cNvSpPr>
          <p:nvPr/>
        </p:nvSpPr>
        <p:spPr>
          <a:xfrm>
            <a:off x="1116466" y="1832882"/>
            <a:ext cx="10321697" cy="492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600" dirty="0"/>
              <a:t>A planned instruction cannot execute in the proper clock cycle because the instruction that was fetched is not the one that is needed; i.e., the flow of instruction addresses is not what the pipeline expected.</a:t>
            </a:r>
          </a:p>
          <a:p>
            <a:pPr algn="just">
              <a:buFontTx/>
              <a:buNone/>
            </a:pPr>
            <a:endParaRPr lang="en-US" altLang="en-US" sz="2600" dirty="0"/>
          </a:p>
          <a:p>
            <a:pPr algn="just"/>
            <a:r>
              <a:rPr lang="en-US" altLang="en-US" sz="2600" dirty="0"/>
              <a:t>Arises from the need to make a decision based on the results of one instruction while others are executing.</a:t>
            </a:r>
          </a:p>
          <a:p>
            <a:pPr marL="971550" lvl="1" indent="-514350" algn="just">
              <a:buFontTx/>
              <a:buAutoNum type="romanLcPeriod"/>
            </a:pPr>
            <a:endParaRPr lang="en-US" altLang="en-US" sz="2600" dirty="0"/>
          </a:p>
          <a:p>
            <a:pPr algn="just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3802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CCDF13F-94CF-4CFC-A212-F9338F84D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38124"/>
            <a:ext cx="10515600" cy="1325563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solidFill>
                  <a:srgbClr val="7030A0"/>
                </a:solidFill>
              </a:rPr>
              <a:t>Control Hazards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0ADDDA-0F14-48D1-B41B-138B25B0CE51}"/>
              </a:ext>
            </a:extLst>
          </p:cNvPr>
          <p:cNvSpPr txBox="1">
            <a:spLocks noChangeArrowheads="1"/>
          </p:cNvSpPr>
          <p:nvPr/>
        </p:nvSpPr>
        <p:spPr>
          <a:xfrm>
            <a:off x="514821" y="1563687"/>
            <a:ext cx="11298899" cy="492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600" dirty="0"/>
              <a:t>When the branch is not taken</a:t>
            </a:r>
          </a:p>
          <a:p>
            <a:pPr algn="just"/>
            <a:endParaRPr lang="en-US" altLang="en-US" sz="2600" dirty="0"/>
          </a:p>
          <a:p>
            <a:pPr algn="just"/>
            <a:endParaRPr lang="en-US" altLang="en-US" sz="26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1CE4D83-D884-4D3D-ABB1-206404199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89" y="2196088"/>
            <a:ext cx="5178511" cy="345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26158E-FB2A-46D9-9CE7-BF0FF3C83D89}"/>
              </a:ext>
            </a:extLst>
          </p:cNvPr>
          <p:cNvSpPr txBox="1"/>
          <p:nvPr/>
        </p:nvSpPr>
        <p:spPr>
          <a:xfrm>
            <a:off x="6229977" y="1478657"/>
            <a:ext cx="60946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branch is to be taken</a:t>
            </a:r>
          </a:p>
          <a:p>
            <a:pPr algn="just"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803B38F-6DEC-4AD5-9DDF-C83A6813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977" y="2432764"/>
            <a:ext cx="5447202" cy="329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94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745108-9BBE-41A7-B381-92D71DF64944}">
  <ds:schemaRefs>
    <ds:schemaRef ds:uri="http://schemas.microsoft.com/office/2006/metadata/properties"/>
    <ds:schemaRef ds:uri="http://schemas.microsoft.com/office/infopath/2007/PartnerControls"/>
    <ds:schemaRef ds:uri="da31a880-f362-4c10-986e-5dd3ed29c00f"/>
    <ds:schemaRef ds:uri="e661b00e-b2b2-4ea8-a6a8-d08d7a40d5ee"/>
  </ds:schemaRefs>
</ds:datastoreItem>
</file>

<file path=customXml/itemProps2.xml><?xml version="1.0" encoding="utf-8"?>
<ds:datastoreItem xmlns:ds="http://schemas.openxmlformats.org/officeDocument/2006/customXml" ds:itemID="{76AA54A5-EB87-44CC-BC9F-C9D857DFF7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058C8C-9893-4B1D-B573-623DE2637D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61b00e-b2b2-4ea8-a6a8-d08d7a40d5ee"/>
    <ds:schemaRef ds:uri="da31a880-f362-4c10-986e-5dd3ed29c0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228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19CSE211 Computer Architecture &amp; Organization - MIPS-PIPELINED ARCHITECTURE(PART 2) </vt:lpstr>
      <vt:lpstr>Pipeline Hazards</vt:lpstr>
      <vt:lpstr>Structural Hazards</vt:lpstr>
      <vt:lpstr>Example for Structural Hazard ……..</vt:lpstr>
      <vt:lpstr>Data Hazards</vt:lpstr>
      <vt:lpstr>Code Re-ordering Solution</vt:lpstr>
      <vt:lpstr>Data Hazards</vt:lpstr>
      <vt:lpstr>Control Hazards</vt:lpstr>
      <vt:lpstr>Control Hazards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jisha menon</dc:creator>
  <cp:lastModifiedBy>Asha Ashok</cp:lastModifiedBy>
  <cp:revision>17</cp:revision>
  <dcterms:created xsi:type="dcterms:W3CDTF">2020-12-08T01:29:41Z</dcterms:created>
  <dcterms:modified xsi:type="dcterms:W3CDTF">2023-07-04T05:57:32Z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  <property fmtid="{D5CDD505-2E9C-101B-9397-08002B2CF9AE}" pid="3" name="MediaServiceImageTags">
    <vt:lpwstr/>
  </property>
</Properties>
</file>