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FEFE-C3AB-4CDE-AEBC-88F3D3D97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EAE73-2FE9-4703-A6E6-EF8C8BE75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B819-D527-46AE-8215-B015849D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70A4-FC5F-4190-838B-6FB781D2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B21D-1AF3-469F-8A02-A174F849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7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E9AB-70ED-4783-A80F-815E6900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0F80C-C89F-4C86-ADCE-82CBE7ACE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D0E4-A1D1-4468-8F63-40E3B488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EAD4-A32C-4040-9B3F-14059AB4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568E-2465-4EF2-9D34-226CB3D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D5976-1085-4711-9A23-1AF98EFCF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8412F-F3B7-406A-9F5D-026543CFA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314E-511C-4233-AC05-967EC786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0596-CCFA-4539-861D-86914298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73F3-A126-4B0E-8866-2BE98855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2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092C-EF72-4F72-8B47-46DFCE40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90E0-E3B0-4324-A96D-BCACF442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0E15-10BC-443B-BB1C-9103E503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79A3-AB80-4186-8A11-6AF270D9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E338-1B87-4DFF-9CA3-884CD20D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6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A675-F19B-4CB1-9397-1768F131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C201-0895-4410-9D3A-3D9A3DF5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57D5-7C0D-40BC-A728-23CE5934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26A9-9DAA-4BDB-8328-75BA78C4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7A24-9F8F-4200-AA5F-3890D5D2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6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91AE-9CE3-453B-BC23-658252A3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EFF6-1820-4CEB-8847-FF7C30AD5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2B8D4-D264-4AEE-99BA-01458450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3526-018E-4D4E-97EF-17CFC981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B43B-F37B-49E8-B7A9-A97536D9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A261-CEFD-4EF4-BFD4-4A407D8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2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4224-7C1E-4CE1-8DD1-3D6AE72C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B65BC-5093-464B-8E6F-84D74B49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9033A-7B5F-4E40-830D-9A16D506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329B8-C3D0-42B9-BDA4-800458BE1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09DEA-72A3-41FC-A432-D6A56C591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9D910-7FF4-40F7-AEC2-E18A7E40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8BDF7-FBE4-457C-BAD2-6A74E942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127E2-D62A-419D-9720-AE62E0CC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5D21-E75D-4C46-8E87-117B0EB7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B65E3-FEA3-4F05-9883-791847FD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7C24F-EC7B-4A38-A79E-C9808EA5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F86A4-6E97-4080-B861-F88DAC3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BE596-536C-40B8-A8DB-F567B236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3B51C-3DB0-412B-A7E4-D367204A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0ECEF-7A6D-426E-BD13-2FFEE75C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8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A03E-805A-497A-A7EE-1DDC4E02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64BC-36AE-4661-84BA-C8063D6EE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7094D-08E1-4367-A5D1-DA70244DB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BFC30-6DDD-4A30-B3A1-1E1EDA56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531E-28B3-494C-8393-0AC52504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13D90-6450-4EAA-8C9F-9409D78A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6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8F53-E3BA-444A-A1E9-E0805271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FED0D-A8B1-47D5-AF95-E1104B869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E0B3C-3596-4853-8B40-F3DACB77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53B5-F533-4A5F-B1BE-2730E4F5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6286A-6E05-42A0-B9A7-0D4F1273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1B4AB-0C9C-48A0-ACB8-98FAD9BF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9D0DE-4905-4C85-955A-7325066D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5D09-56C8-4FCD-A6EB-7342BA5E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94F8-4EF0-4529-A07F-4299FA074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8804-6436-4356-8ABD-E268081AED9E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EC27-E70F-470B-882B-14C66DB70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6D01-7FA3-457D-9506-C3D1F6F4F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BD27-7C11-4A3B-9C50-F310A2DCD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61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FB37-847E-4379-A066-00BA6B91C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u="none" dirty="0">
                <a:solidFill>
                  <a:srgbClr val="333399"/>
                </a:solidFill>
              </a:rPr>
              <a:t>Computer Organization &amp;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4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A1C4-8893-49FF-9DE6-F6717643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u="sng" dirty="0">
                <a:solidFill>
                  <a:srgbClr val="CC3300"/>
                </a:solidFill>
              </a:rPr>
              <a:t>Introduction</a:t>
            </a:r>
            <a:br>
              <a:rPr lang="en-US" altLang="en-US" sz="4400" u="sng" dirty="0">
                <a:solidFill>
                  <a:srgbClr val="CC3300"/>
                </a:solidFill>
              </a:rPr>
            </a:br>
            <a:endParaRPr lang="en-IN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11A584-E61F-4EEF-8A6A-F623E4EDF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49" y="1125538"/>
            <a:ext cx="9742585" cy="536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320675" indent="-320675"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0725" indent="-263525"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This course is all about how computers work</a:t>
            </a:r>
          </a:p>
          <a:p>
            <a:pPr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But what do we mean by a computer?</a:t>
            </a: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Different types:  desktop, servers, embedded devices</a:t>
            </a: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Different uses:  automobiles, graphics, finance, genomics…</a:t>
            </a: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Different manufacturers:  Intel, Apple, IBM, Microsoft, Sun…</a:t>
            </a: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Different underlying technologies and different costs</a:t>
            </a:r>
          </a:p>
          <a:p>
            <a:pPr eaLnBrk="1" hangingPunct="1">
              <a:lnSpc>
                <a:spcPct val="110000"/>
              </a:lnSpc>
              <a:spcBef>
                <a:spcPts val="750"/>
              </a:spcBef>
              <a:buSzPct val="100000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Best way to learn:</a:t>
            </a: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Focus on a specific instance and learn how it works</a:t>
            </a: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While learning general principles and historical perspectives</a:t>
            </a:r>
          </a:p>
          <a:p>
            <a:pPr eaLnBrk="1" hangingPunct="1">
              <a:lnSpc>
                <a:spcPct val="110000"/>
              </a:lnSpc>
              <a:spcBef>
                <a:spcPts val="750"/>
              </a:spcBef>
              <a:buSzPct val="100000"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1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9C8FA58A-16E8-498B-B0BF-D32E02F2FB6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u="sng" dirty="0">
                <a:solidFill>
                  <a:srgbClr val="CC3300"/>
                </a:solidFill>
              </a:rPr>
              <a:t>Why learn this ?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D18A1A1-F672-4565-8631-B16ED044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34" y="1497563"/>
            <a:ext cx="10063065" cy="65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0675" indent="-320675"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0725" indent="-263525"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You want to call yourself a “computer </a:t>
            </a:r>
            <a:r>
              <a:rPr lang="tr-TR" altLang="en-US" sz="2000" dirty="0">
                <a:solidFill>
                  <a:srgbClr val="000000"/>
                </a:solidFill>
              </a:rPr>
              <a:t>engineer</a:t>
            </a:r>
            <a:r>
              <a:rPr lang="en-US" altLang="en-US" sz="2000" dirty="0">
                <a:solidFill>
                  <a:srgbClr val="000000"/>
                </a:solidFill>
              </a:rPr>
              <a:t>”</a:t>
            </a:r>
          </a:p>
          <a:p>
            <a:pPr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You want to build software people use (need performance)</a:t>
            </a:r>
          </a:p>
          <a:p>
            <a:pPr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You need to make a purchasing decision or offer “expert” advice</a:t>
            </a:r>
            <a:br>
              <a:rPr lang="en-US" altLang="en-US" sz="2000" dirty="0">
                <a:solidFill>
                  <a:srgbClr val="000000"/>
                </a:solidFill>
              </a:rPr>
            </a:b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Both Hardware and Software affect performance:</a:t>
            </a: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Algorithm determines number of source-level statements(</a:t>
            </a:r>
            <a:r>
              <a:rPr lang="en-US" altLang="en-US" sz="2000" dirty="0" err="1">
                <a:solidFill>
                  <a:srgbClr val="000000"/>
                </a:solidFill>
              </a:rPr>
              <a:t>effificent</a:t>
            </a:r>
            <a:r>
              <a:rPr lang="en-US" altLang="en-US" sz="2000" dirty="0">
                <a:solidFill>
                  <a:srgbClr val="000000"/>
                </a:solidFill>
              </a:rPr>
              <a:t> algo)</a:t>
            </a: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Language/Compiler/Architecture determine number  of machine instructions  optimizing compilers)</a:t>
            </a: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Processor/Memory determine how fast instructions are executed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(high)performance implementations on architecture</a:t>
            </a: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I/O and </a:t>
            </a:r>
            <a:r>
              <a:rPr lang="en-US" altLang="en-US" sz="2000" dirty="0" err="1">
                <a:solidFill>
                  <a:srgbClr val="000000"/>
                </a:solidFill>
              </a:rPr>
              <a:t>Number_of_Cores</a:t>
            </a:r>
            <a:r>
              <a:rPr lang="en-US" altLang="en-US" sz="2000" dirty="0">
                <a:solidFill>
                  <a:srgbClr val="000000"/>
                </a:solidFill>
              </a:rPr>
              <a:t> determine overall system performance</a:t>
            </a:r>
          </a:p>
          <a:p>
            <a:pPr eaLnBrk="1" hangingPunct="1">
              <a:lnSpc>
                <a:spcPct val="110000"/>
              </a:lnSpc>
              <a:spcBef>
                <a:spcPts val="750"/>
              </a:spcBef>
              <a:buSzPct val="100000"/>
            </a:pPr>
            <a:r>
              <a:rPr lang="en-US" altLang="en-US" sz="2000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110000"/>
              </a:lnSpc>
              <a:spcBef>
                <a:spcPts val="750"/>
              </a:spcBef>
              <a:buSzPct val="100000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ts val="750"/>
              </a:spcBef>
              <a:buSzPct val="100000"/>
            </a:pPr>
            <a:endParaRPr lang="en-US" altLang="en-US" sz="20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SzPct val="100000"/>
            </a:pPr>
            <a:endParaRPr lang="en-US" altLang="en-US" sz="20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7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4528B922-BAD7-44CB-A589-2F5F854E4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74" y="66237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u="sng" dirty="0">
                <a:solidFill>
                  <a:srgbClr val="CC3300"/>
                </a:solidFill>
              </a:rPr>
              <a:t>Organization of a Computer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ED6E932-70CD-4C1E-8B87-07875755E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40" y="1805376"/>
            <a:ext cx="1024345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0675" indent="-320675"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Five classic components of a computer – input, output, memory, </a:t>
            </a:r>
            <a:r>
              <a:rPr lang="en-US" altLang="en-US" sz="2000" dirty="0" err="1">
                <a:solidFill>
                  <a:srgbClr val="000000"/>
                </a:solidFill>
              </a:rPr>
              <a:t>datapath</a:t>
            </a:r>
            <a:r>
              <a:rPr lang="en-US" altLang="en-US" sz="2000" dirty="0">
                <a:solidFill>
                  <a:srgbClr val="000000"/>
                </a:solidFill>
              </a:rPr>
              <a:t>, and control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927B645-6AD0-4EFA-8647-88841C283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08" y="2507051"/>
            <a:ext cx="18288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>
            <a:spAutoFit/>
          </a:bodyPr>
          <a:lstStyle>
            <a:lvl1pPr marL="265113" indent="-265113"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950"/>
              </a:spcBef>
              <a:buClr>
                <a:srgbClr val="BBE0E3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sz="2400" dirty="0" err="1">
                <a:solidFill>
                  <a:srgbClr val="000000"/>
                </a:solidFill>
              </a:rPr>
              <a:t>datapath</a:t>
            </a:r>
            <a:r>
              <a:rPr lang="en-US" altLang="en-US" sz="2400" dirty="0">
                <a:solidFill>
                  <a:srgbClr val="000000"/>
                </a:solidFill>
              </a:rPr>
              <a:t> + control  = processor 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A35EE1EE-F314-4479-95C7-13331B76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809" y="2585519"/>
            <a:ext cx="62626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70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8C2AA83FAE942B310C8E6D2E6B570" ma:contentTypeVersion="4" ma:contentTypeDescription="Create a new document." ma:contentTypeScope="" ma:versionID="a0eaff85f1d0a8f215302229743a1315">
  <xsd:schema xmlns:xsd="http://www.w3.org/2001/XMLSchema" xmlns:xs="http://www.w3.org/2001/XMLSchema" xmlns:p="http://schemas.microsoft.com/office/2006/metadata/properties" xmlns:ns2="b8ec5d38-992d-437f-8b95-73e55a01d5db" targetNamespace="http://schemas.microsoft.com/office/2006/metadata/properties" ma:root="true" ma:fieldsID="92661f98221deded024114ed3835a0d6" ns2:_="">
    <xsd:import namespace="b8ec5d38-992d-437f-8b95-73e55a01d5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c5d38-992d-437f-8b95-73e55a01d5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AC91D7-D959-4F79-8F5F-F58A974363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34BA49-0815-44CA-B4C0-600E23C3B7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B41AD-7B6B-41C1-A82E-D56CE39ADF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c5d38-992d-437f-8b95-73e55a01d5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211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Computer Organization &amp; Architecture</vt:lpstr>
      <vt:lpstr>Introduction </vt:lpstr>
      <vt:lpstr>Why learn this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jisha menon</dc:creator>
  <cp:lastModifiedBy>Asha Ashok</cp:lastModifiedBy>
  <cp:revision>13</cp:revision>
  <dcterms:created xsi:type="dcterms:W3CDTF">2020-08-16T04:07:06Z</dcterms:created>
  <dcterms:modified xsi:type="dcterms:W3CDTF">2022-02-23T18:54:10Z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0x010100F3A8C2AA83FAE942B310C8E6D2E6B570</vt:lpwstr>
  </property>
</Properties>
</file>