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94660"/>
  </p:normalViewPr>
  <p:slideViewPr>
    <p:cSldViewPr snapToGrid="0">
      <p:cViewPr varScale="1">
        <p:scale>
          <a:sx n="78" d="100"/>
          <a:sy n="78" d="100"/>
        </p:scale>
        <p:origin x="57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61E5-701E-4577-BC7D-BDD33B4D5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21B1C6-383D-4239-A0B6-9944F61DA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6A0F3-6161-40A2-8BA1-54464AF18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292E-FEF7-48D7-BA7F-5B04EE0E4479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2DFB8-9E56-4667-8B7C-E70BAA79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A469E-3A64-4BDE-9DE8-4BD5FDE16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6350-DE6C-4206-AF6F-F279A4D775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59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9E8ED-3AAB-4C53-A3F2-B6BFEA369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A5CA8-3919-4D0B-885E-09E633CD7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0EAE0-2FD4-42DE-9F45-9818F57B4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292E-FEF7-48D7-BA7F-5B04EE0E4479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4A2EB-B68A-402C-AD8D-0D6B7FC39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2D766-D952-46FE-81E4-B1BF812A5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6350-DE6C-4206-AF6F-F279A4D775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96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F19EF-7A3F-4CBE-AC81-A2D32DEE86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08800-9146-4777-9204-C0C45F379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5AF54-3980-409D-98F4-D69B6A01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292E-FEF7-48D7-BA7F-5B04EE0E4479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4E2CC-30BE-4198-8E9F-097E0FB1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3E7B8-A2FD-4249-A83F-D52F272CF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6350-DE6C-4206-AF6F-F279A4D775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50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C762D-5F99-452D-A9A8-02F20E720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B2E8F-84EA-4BE0-9F7F-1A536081D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FF21D-4B5D-4892-857B-E1A11B05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292E-FEF7-48D7-BA7F-5B04EE0E4479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B5CB6-9908-4D64-8800-71048070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FD67D-EF51-4EF6-AA28-3326F855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6350-DE6C-4206-AF6F-F279A4D775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83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06654-AEA4-4C2C-AE69-8F5A8FDE7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3FAFF-1274-4DA1-B030-48AE0DA6E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28960-036C-4937-BC61-E485D594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292E-FEF7-48D7-BA7F-5B04EE0E4479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32D37-53B1-4398-8800-92253D6C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A31A8-718F-4E68-8F5F-6B7F122A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6350-DE6C-4206-AF6F-F279A4D775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37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BD98-556C-4643-8AC1-0DA9D8F07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8F60C-31A9-48D1-BB9C-D4D48CFDF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AB56B-0029-44AD-9872-B0A587B31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B8C41-F2DF-4929-9834-19B3FD77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292E-FEF7-48D7-BA7F-5B04EE0E4479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269AB-8C18-43AC-B495-A3343B2D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4056B-D7F7-4882-98CB-22710E37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6350-DE6C-4206-AF6F-F279A4D775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57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4A910-1E50-4851-86A7-72ABBF04C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5581F-528A-449C-B98A-CA256F16A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E6A75-C0A5-4EAE-B5FD-85F4669C7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C248C4-0467-402F-A5DC-E371EDFF1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1EAC3C-E3C3-43FD-849D-E293AEE714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8C3DF2-46FE-4CB6-9151-6F3E22520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292E-FEF7-48D7-BA7F-5B04EE0E4479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D98F9-89FC-4BFD-8B42-7A4A3D78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C3A0C0-140E-49AD-B4A5-31FF303A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6350-DE6C-4206-AF6F-F279A4D775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15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A447-F34B-4550-9E69-CBC0BC61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B0EDDC-B70A-4B3F-B851-00480BBB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292E-FEF7-48D7-BA7F-5B04EE0E4479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04C5E-EDD9-4BAF-85B3-9453F983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76E3E-A8AE-4E02-92F5-461282EFB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6350-DE6C-4206-AF6F-F279A4D775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9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00BA06-2FB6-4036-832F-0940177E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292E-FEF7-48D7-BA7F-5B04EE0E4479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0F6974-968A-4875-8ADF-14A0F592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0B7F5-9806-4126-B9DD-5BBB6116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6350-DE6C-4206-AF6F-F279A4D775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24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1E7C-D16A-4C53-86AF-2D410C70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EC243-C50E-4519-940C-49F070D71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346E5-AE42-4CE3-A82A-63E2DE1FE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51A58-6C5A-4A1E-B9A0-6832F5C8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292E-FEF7-48D7-BA7F-5B04EE0E4479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E94A0-E4F7-47A1-9DE0-05EF7ACD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A517F-5CAF-4ADC-89C3-DCAEB12D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6350-DE6C-4206-AF6F-F279A4D775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75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8EBFA-6BD9-42AC-8679-8DB5503E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DCEEB1-9714-4903-98FD-F29BEE208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526E2-EFBD-4D08-9611-4683781E0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491AD-3655-4B9C-91B5-FD343161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292E-FEF7-48D7-BA7F-5B04EE0E4479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49E2A-1803-4572-967F-2315DAC6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F6299-4CDE-4C00-89E7-3C093938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6350-DE6C-4206-AF6F-F279A4D775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42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F0936-AA3F-47FC-8E05-D07AF971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CA66F-5885-414A-912B-35F70E18F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B0296-06C7-4AAB-A781-4BD135B7C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9292E-FEF7-48D7-BA7F-5B04EE0E4479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0610F-DAAB-4FAF-874D-827B536D1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0DB5B-884B-436F-BCC8-4C7E0681E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F6350-DE6C-4206-AF6F-F279A4D775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02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6A9AE-03F4-48DB-9FE6-15FF74D6A6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6000" u="none" dirty="0">
                <a:solidFill>
                  <a:srgbClr val="333399"/>
                </a:solidFill>
              </a:rPr>
              <a:t>Computer Organization &amp; Architecture-15CSE301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5756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A0DD-DA70-4BE6-94F8-CC6D4FCDE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Consider this Case Scenario…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B558C-0370-4CE6-A200-C2227ABB94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altLang="en-US" dirty="0"/>
              <a:t>Write a C code to find factorial of a number.</a:t>
            </a:r>
          </a:p>
          <a:p>
            <a:endParaRPr lang="en-IN" altLang="en-US" dirty="0"/>
          </a:p>
          <a:p>
            <a:r>
              <a:rPr lang="en-IN" altLang="en-US" dirty="0"/>
              <a:t>The Instruction Set(ISA) Level</a:t>
            </a:r>
          </a:p>
          <a:p>
            <a:endParaRPr lang="en-IN" altLang="en-US" dirty="0"/>
          </a:p>
          <a:p>
            <a:r>
              <a:rPr lang="en-IN" altLang="en-US" dirty="0"/>
              <a:t>Architectural Level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13915F-A816-46F1-9825-A030F84C6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4486275"/>
          </a:xfrm>
        </p:spPr>
        <p:txBody>
          <a:bodyPr/>
          <a:lstStyle/>
          <a:p>
            <a:pPr>
              <a:defRPr/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=1;i&lt;=</a:t>
            </a:r>
            <a:r>
              <a:rPr lang="en-IN" dirty="0" err="1"/>
              <a:t>n;i</a:t>
            </a:r>
            <a:r>
              <a:rPr lang="en-IN" dirty="0"/>
              <a:t>++)</a:t>
            </a:r>
          </a:p>
          <a:p>
            <a:pPr marL="0" indent="0">
              <a:buFont typeface="Times New Roman" panose="02020603050405020304" pitchFamily="18" charset="0"/>
              <a:buNone/>
              <a:defRPr/>
            </a:pPr>
            <a:r>
              <a:rPr lang="en-IN" dirty="0"/>
              <a:t>    fact=fact*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Font typeface="Times New Roman" panose="02020603050405020304" pitchFamily="18" charset="0"/>
              <a:buNone/>
              <a:defRPr/>
            </a:pPr>
            <a:endParaRPr lang="en-IN" dirty="0"/>
          </a:p>
          <a:p>
            <a:pPr>
              <a:defRPr/>
            </a:pPr>
            <a:r>
              <a:rPr lang="en-IN" dirty="0"/>
              <a:t>load/add/store instructions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BB585C-88A5-4949-AE03-B1DA52910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464" y="3714750"/>
            <a:ext cx="4499574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2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3BC5-7EA8-4EE6-806C-524D7288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Varied levels of Abstraction……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A0231-2FBB-483C-8CD7-6BD7ABBF2B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Digital Electronics-</a:t>
            </a:r>
          </a:p>
          <a:p>
            <a:pPr marL="0" indent="0">
              <a:buFont typeface="Times New Roman" panose="02020603050405020304" pitchFamily="18" charset="0"/>
              <a:buNone/>
              <a:defRPr/>
            </a:pPr>
            <a:r>
              <a:rPr lang="en-IN" dirty="0"/>
              <a:t>	Logic Level</a:t>
            </a:r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r>
              <a:rPr lang="en-IN" dirty="0"/>
              <a:t>Transistor Level</a:t>
            </a:r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r>
              <a:rPr lang="en-IN" dirty="0"/>
              <a:t>Physics/Chemistry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36E67F29-9B3E-4E0F-BA25-54C99AA4461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35984" y="1657350"/>
            <a:ext cx="2905125" cy="1771650"/>
          </a:xfr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0EAE5FE6-DD3F-455F-B234-E7AC574CE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583" y="3111500"/>
            <a:ext cx="342582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CE890F-44D7-4AD0-86E8-D034EA1899B3}"/>
              </a:ext>
            </a:extLst>
          </p:cNvPr>
          <p:cNvSpPr txBox="1"/>
          <p:nvPr/>
        </p:nvSpPr>
        <p:spPr>
          <a:xfrm>
            <a:off x="4623757" y="3244334"/>
            <a:ext cx="584008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     </a:t>
            </a:r>
          </a:p>
          <a:p>
            <a:r>
              <a:rPr lang="en-US" altLang="en-US" dirty="0"/>
              <a:t>                                                   Properties of atoms/electron</a:t>
            </a:r>
            <a:r>
              <a:rPr lang="en-IN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77C083-3559-4BC0-BD96-6B15D66844A6}"/>
              </a:ext>
            </a:extLst>
          </p:cNvPr>
          <p:cNvSpPr txBox="1"/>
          <p:nvPr/>
        </p:nvSpPr>
        <p:spPr>
          <a:xfrm>
            <a:off x="1630392" y="6297283"/>
            <a:ext cx="929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b="1" dirty="0">
                <a:solidFill>
                  <a:srgbClr val="000000"/>
                </a:solidFill>
              </a:rPr>
              <a:t>Abstraction omits unneeded detail, helps us cope with complexity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826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6443C-6B4B-4B87-ADBB-4D668D52E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 u="sng" dirty="0">
                <a:solidFill>
                  <a:srgbClr val="CC3300"/>
                </a:solidFill>
              </a:rPr>
              <a:t>What is Computer Architecture &amp;   </a:t>
            </a:r>
            <a:br>
              <a:rPr lang="en-US" altLang="en-US" sz="4400" u="sng" dirty="0">
                <a:solidFill>
                  <a:srgbClr val="CC3300"/>
                </a:solidFill>
              </a:rPr>
            </a:br>
            <a:r>
              <a:rPr lang="en-US" altLang="en-US" sz="4400" u="sng" dirty="0">
                <a:solidFill>
                  <a:srgbClr val="CC3300"/>
                </a:solidFill>
              </a:rPr>
              <a:t>What is Computer Organization?</a:t>
            </a:r>
            <a:br>
              <a:rPr lang="en-US" altLang="en-US" sz="4400" u="sng" dirty="0">
                <a:solidFill>
                  <a:srgbClr val="CC3300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8BF3A-2EDE-407C-B053-190A870DB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11230155" cy="4368141"/>
          </a:xfrm>
        </p:spPr>
        <p:txBody>
          <a:bodyPr>
            <a:normAutofit lnSpcReduction="10000"/>
          </a:bodyPr>
          <a:lstStyle/>
          <a:p>
            <a:pPr marL="800100" lvl="1" indent="-342900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Architecture is always concerned with what to do?</a:t>
            </a:r>
          </a:p>
          <a:p>
            <a:pPr marL="800100" lvl="1" indent="-342900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Organization will take care of how to do?</a:t>
            </a:r>
          </a:p>
          <a:p>
            <a:pPr marL="457200" lvl="1" indent="0" eaLnBrk="1" hangingPunct="1">
              <a:spcBef>
                <a:spcPts val="500"/>
              </a:spcBef>
              <a:buClr>
                <a:srgbClr val="000000"/>
              </a:buClr>
              <a:buSzPct val="100000"/>
              <a:defRPr/>
            </a:pPr>
            <a:endParaRPr lang="en-US" altLang="en-US" sz="2800" dirty="0">
              <a:solidFill>
                <a:srgbClr val="000000"/>
              </a:solidFill>
            </a:endParaRPr>
          </a:p>
          <a:p>
            <a:pPr marL="800100" lvl="1" indent="-342900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Architecture is concerned with High level Design-Analysis of what all types of instructions, Addressing Modes, Usage of Registers.</a:t>
            </a:r>
          </a:p>
          <a:p>
            <a:pPr marL="800100" lvl="1" indent="-342900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Organization is concerned with Implementation or Building Process.</a:t>
            </a:r>
          </a:p>
          <a:p>
            <a:pPr marL="457200" lvl="1" indent="0" eaLnBrk="1" hangingPunct="1">
              <a:spcBef>
                <a:spcPts val="500"/>
              </a:spcBef>
              <a:buClr>
                <a:srgbClr val="000000"/>
              </a:buClr>
              <a:buSzPct val="100000"/>
              <a:defRPr/>
            </a:pPr>
            <a:endParaRPr lang="en-US" altLang="en-US" sz="2800" dirty="0">
              <a:solidFill>
                <a:srgbClr val="000000"/>
              </a:solidFill>
            </a:endParaRPr>
          </a:p>
          <a:p>
            <a:pPr marL="800100" lvl="1" indent="-342900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Architecture carries higher precedence than Organization.</a:t>
            </a:r>
          </a:p>
          <a:p>
            <a:pPr marL="800100" lvl="1" indent="-342900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 Only after the Design (Architecture), Implementation (Organization) can be done.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9505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C6219-E309-4FF4-8EEC-38C5E636E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 u="sng" dirty="0">
                <a:solidFill>
                  <a:srgbClr val="CC3300"/>
                </a:solidFill>
              </a:rPr>
              <a:t>Example for Computer Architecture &amp;   Computer Organization?</a:t>
            </a:r>
            <a:br>
              <a:rPr lang="en-US" altLang="en-US" sz="4400" u="sng" dirty="0">
                <a:solidFill>
                  <a:srgbClr val="CC3300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62EB6-E73B-45EC-8DF3-8056EA57A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93725" cy="4351338"/>
          </a:xfrm>
        </p:spPr>
        <p:txBody>
          <a:bodyPr/>
          <a:lstStyle/>
          <a:p>
            <a:pPr marL="457200" lvl="1" indent="0" eaLnBrk="1" hangingPunct="1">
              <a:spcBef>
                <a:spcPts val="500"/>
              </a:spcBef>
              <a:buClr>
                <a:srgbClr val="000000"/>
              </a:buClr>
              <a:buSzPct val="100000"/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If a calculator is to be built:</a:t>
            </a:r>
          </a:p>
          <a:p>
            <a:pPr marL="800100" lvl="1" indent="-342900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Architecture-Division operation</a:t>
            </a:r>
          </a:p>
          <a:p>
            <a:pPr marL="800100" lvl="1" indent="-342900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Organization-Implemented as single ‘div’ instruction or repeated ‘sub’ instruction</a:t>
            </a:r>
          </a:p>
          <a:p>
            <a:pPr marL="457200" lvl="1" indent="0" eaLnBrk="1" hangingPunct="1">
              <a:spcBef>
                <a:spcPts val="500"/>
              </a:spcBef>
              <a:buClr>
                <a:srgbClr val="000000"/>
              </a:buClr>
              <a:buSzPct val="100000"/>
              <a:defRPr/>
            </a:pPr>
            <a:endParaRPr lang="en-US" altLang="en-US" sz="2800" dirty="0">
              <a:solidFill>
                <a:srgbClr val="000000"/>
              </a:solidFill>
            </a:endParaRPr>
          </a:p>
          <a:p>
            <a:pPr marL="800100" lvl="1" indent="-342900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Organization –Understands design issues or challenges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2564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F2C1-BD9E-494D-B3DD-41DCD906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90208" cy="1325563"/>
          </a:xfrm>
        </p:spPr>
        <p:txBody>
          <a:bodyPr>
            <a:normAutofit fontScale="90000"/>
          </a:bodyPr>
          <a:lstStyle/>
          <a:p>
            <a:r>
              <a:rPr lang="en-US" altLang="en-US" sz="4400" u="sng" dirty="0">
                <a:solidFill>
                  <a:srgbClr val="CC3300"/>
                </a:solidFill>
              </a:rPr>
              <a:t>Comparison for Computer Architecture &amp; Computer Organization?</a:t>
            </a:r>
            <a:br>
              <a:rPr lang="en-US" altLang="en-US" sz="4400" u="sng" dirty="0">
                <a:solidFill>
                  <a:srgbClr val="CC3300"/>
                </a:solidFill>
              </a:rPr>
            </a:br>
            <a:endParaRPr lang="en-IN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E652F5-5688-4A5C-81E3-C0B867E92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083678"/>
              </p:ext>
            </p:extLst>
          </p:nvPr>
        </p:nvGraphicFramePr>
        <p:xfrm>
          <a:off x="1111045" y="1435509"/>
          <a:ext cx="9969910" cy="49456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84955">
                  <a:extLst>
                    <a:ext uri="{9D8B030D-6E8A-4147-A177-3AD203B41FA5}">
                      <a16:colId xmlns:a16="http://schemas.microsoft.com/office/drawing/2014/main" val="515739381"/>
                    </a:ext>
                  </a:extLst>
                </a:gridCol>
                <a:gridCol w="4984955">
                  <a:extLst>
                    <a:ext uri="{9D8B030D-6E8A-4147-A177-3AD203B41FA5}">
                      <a16:colId xmlns:a16="http://schemas.microsoft.com/office/drawing/2014/main" val="1723749416"/>
                    </a:ext>
                  </a:extLst>
                </a:gridCol>
              </a:tblGrid>
              <a:tr h="371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u="sng">
                          <a:effectLst/>
                        </a:rPr>
                        <a:t>Computer Architecture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u="sng">
                          <a:effectLst/>
                        </a:rPr>
                        <a:t>Computer Organization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9860083"/>
                  </a:ext>
                </a:extLst>
              </a:tr>
              <a:tr h="8299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High level design and feature sescription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Realization of the high level design through Implementation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1592532"/>
                  </a:ext>
                </a:extLst>
              </a:tr>
              <a:tr h="16785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Connected to InstructionSet, Support for data types, memory consideration etc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More from implementation Aspect is given importatnce -selection of circuit components,peripherals, ALU implemetation etc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0426737"/>
                  </a:ext>
                </a:extLst>
              </a:tr>
              <a:tr h="8299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Logic wil be given importance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Implementation of the logic is given importance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9482627"/>
                  </a:ext>
                </a:extLst>
              </a:tr>
              <a:tr h="4055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What to do?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How to do?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5201717"/>
                  </a:ext>
                </a:extLst>
              </a:tr>
              <a:tr h="8299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Eg: In Calculator-decision to support for Multiplication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Multiplication to be implemented through repeated addition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2808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23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15640684F64C40BCAF73BEACD02AE0" ma:contentTypeVersion="12" ma:contentTypeDescription="Create a new document." ma:contentTypeScope="" ma:versionID="9eb4ad03996183071064fcb44e83552c">
  <xsd:schema xmlns:xsd="http://www.w3.org/2001/XMLSchema" xmlns:xs="http://www.w3.org/2001/XMLSchema" xmlns:p="http://schemas.microsoft.com/office/2006/metadata/properties" xmlns:ns2="e661b00e-b2b2-4ea8-a6a8-d08d7a40d5ee" xmlns:ns3="da31a880-f362-4c10-986e-5dd3ed29c00f" targetNamespace="http://schemas.microsoft.com/office/2006/metadata/properties" ma:root="true" ma:fieldsID="d0921b4ae8aaeb7b591a752865891a9c" ns2:_="" ns3:_="">
    <xsd:import namespace="e661b00e-b2b2-4ea8-a6a8-d08d7a40d5ee"/>
    <xsd:import namespace="da31a880-f362-4c10-986e-5dd3ed29c0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3:TaxCatchAll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61b00e-b2b2-4ea8-a6a8-d08d7a40d5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23024002-0845-468f-ab34-1ed290a9732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31a880-f362-4c10-986e-5dd3ed29c00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76aa86a6-ac05-4c79-bfdf-e415684726cb}" ma:internalName="TaxCatchAll" ma:showField="CatchAllData" ma:web="da31a880-f362-4c10-986e-5dd3ed29c0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a31a880-f362-4c10-986e-5dd3ed29c00f" xsi:nil="true"/>
    <lcf76f155ced4ddcb4097134ff3c332f xmlns="e661b00e-b2b2-4ea8-a6a8-d08d7a40d5e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17BBE7E-8E63-46AE-BE7C-919B3132630F}"/>
</file>

<file path=customXml/itemProps2.xml><?xml version="1.0" encoding="utf-8"?>
<ds:datastoreItem xmlns:ds="http://schemas.openxmlformats.org/officeDocument/2006/customXml" ds:itemID="{D534BDAB-355E-4408-BE46-1BC942629E3D}"/>
</file>

<file path=customXml/itemProps3.xml><?xml version="1.0" encoding="utf-8"?>
<ds:datastoreItem xmlns:ds="http://schemas.openxmlformats.org/officeDocument/2006/customXml" ds:itemID="{020C84FC-F587-442C-A819-C61F6B54AFF2}"/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300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Computer Organization &amp; Architecture-15CSE301</vt:lpstr>
      <vt:lpstr>Consider this Case Scenario…</vt:lpstr>
      <vt:lpstr>Varied levels of Abstraction……</vt:lpstr>
      <vt:lpstr>What is Computer Architecture &amp;    What is Computer Organization? </vt:lpstr>
      <vt:lpstr>Example for Computer Architecture &amp;   Computer Organization? </vt:lpstr>
      <vt:lpstr>Comparison for Computer Architecture &amp; Computer Organization?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&amp; Architecture-15CSE301</dc:title>
  <dc:creator>Asha Ashok</dc:creator>
  <cp:lastModifiedBy>jisha menon</cp:lastModifiedBy>
  <cp:revision>5</cp:revision>
  <dcterms:created xsi:type="dcterms:W3CDTF">2020-08-18T05:13:09Z</dcterms:created>
  <dcterms:modified xsi:type="dcterms:W3CDTF">2020-08-27T04:30:43Z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0x010100A815640684F64C40BCAF73BEACD02AE0</vt:lpwstr>
  </property>
</Properties>
</file>