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990BB-2FA6-4637-BD0D-BED53461EE0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A27E1-30F9-4D2B-ABFD-805CBADD1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8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>
            <a:extLst>
              <a:ext uri="{FF2B5EF4-FFF2-40B4-BE49-F238E27FC236}">
                <a16:creationId xmlns:a16="http://schemas.microsoft.com/office/drawing/2014/main" id="{F7BC3480-8FA5-4025-BE4C-00DF603839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035E214F-6D0D-462F-A3D7-73D550333223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8CAAFE02-9EF9-40D5-9A03-FE02BEEE8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SzPct val="100000"/>
            </a:pPr>
            <a:fld id="{20E033E3-4993-44EA-BA04-56C1DC773C07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C812FC9A-E907-4EC7-945C-A435106BB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D160291-C609-4EAE-BA03-A9F00A28410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09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">
            <a:extLst>
              <a:ext uri="{FF2B5EF4-FFF2-40B4-BE49-F238E27FC236}">
                <a16:creationId xmlns:a16="http://schemas.microsoft.com/office/drawing/2014/main" id="{9ED2782F-64E3-48C8-A889-039EE5C26F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0AC0ACBD-1B69-40C4-B434-9871C341B236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C83C22D1-CBF3-41E4-A81F-AE4BC99ED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SzPct val="100000"/>
            </a:pPr>
            <a:fld id="{3C75C67F-38F1-423B-B23B-8CABE6096070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80B372B1-7B6F-45E0-B1B8-19E99B2FC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585788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99CE-415B-46B3-B84A-C2879F60F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61239-1F7C-4DBC-AFC9-B8F1E23EE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7820-7B03-48D7-8967-E75F4C3E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FEE8-229B-46BB-B963-25DD05E4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9BF3-B09B-41C7-8CF9-82C4D22F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6D7A-51CD-4795-8EAD-EEFC81F7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1D534-E2E8-431A-9B8F-A2177C36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5F2E-9E43-4570-80B5-A544FF8C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1275-CC64-4A43-9065-0012D31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1971-3C19-4FF2-8E6F-0CDA694E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0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B2FA5-BB43-462E-9147-81A5D4EE5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0D91-0E77-4B16-8E21-AF6BF5AF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7887-A2DF-4436-80AD-1DA35338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55F9-26B1-4F1C-9D0F-C65A48BA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AC1E-5176-4D61-AB88-3D4953C4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3D31-C8B1-4E22-BB83-E9A9FF68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04E0-FEA8-417D-9FB9-D48DE6B7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1BA1-B968-45E6-9714-E896C14E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70E8-B617-4F4B-A04D-AB6744EA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1919-DD91-4FBE-BF48-8892B137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4AAE-A818-4990-B9CD-AB26C27E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FF79-7A8E-4846-A9CE-66E4A82D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2C141-5185-4E97-90DA-AE2CECDD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8DA3-E870-4453-8BCE-240C9F7C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6DE9-2F1F-4B02-8463-B0D99554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4274-D6C6-44AA-94BF-AA13107D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D948-08E0-4260-AAF8-32A90521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71443-934D-495C-B655-E51D78FEF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20E90-BCEB-4B13-B413-B62E958E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08ED2-7695-4A62-9A74-18D4941B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127DB-7BCF-4F59-963B-77148669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2F4F-4B6D-4F34-896C-997F7607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1A7EF-73FB-4893-8210-45AF165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653DA-7A7B-40D3-A10C-55FDC18B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E8558-6B71-4620-A5AD-DFE06F973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9DDE5-6591-4485-BF5A-F28A8E728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B84CB-1DB8-402E-9ECA-BCF2A710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252E4-C992-49AF-AE5E-AD597F4A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DF8A-A8BD-408F-A456-6DB01AE2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0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A2A7-18BE-442E-8C6F-CE02F2D8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F62A4-BF8E-4A2E-B4E6-145EEEAE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B1E9E-39FE-4EDC-84EB-A9D2ACE8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4DE5-8357-4BDC-9818-A78F55BD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26A80-8E6A-4214-A548-10C5DFB6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6419F-915D-46B6-B14B-1B4D6B93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A5E7F-7B68-4122-AC52-0B4C7B16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3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4B1-0B03-4574-B8C2-E82CF208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6C75-7395-4C28-B30E-6E734591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B3C5-993B-418C-B4E1-212B3A9A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DBD2F-3E0E-4C8D-9AA7-E2DB770F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DDF6-3F6D-42A8-ACEC-6409C8CF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D829-CA0E-4E4E-8978-5899CEC5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E5D0-B5A2-4D5B-A83A-1148B0B7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540A5-4B8D-44B8-9BB7-1082F3322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BF630-AF9A-4DBF-98EB-5663E4415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8645A-E355-498F-BB40-1BFA3704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242F-2AD5-44AB-B8EC-CE284F96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716E2-0F9D-4214-86CB-D337C308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8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CFEBF-D396-4E7D-969E-D9086F30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345FC-BD84-4C14-8CF7-D81800A0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7857-1F28-40DE-9B20-517513A8F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4803-4784-4EEA-B2C5-41725F4182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2B45-368E-46EA-98B6-9FBD950C1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E8A3-69DE-4A77-93B6-FE8F388D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8C0E-A113-4466-9BFA-DCA9EE44A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19CSE211-Computer </a:t>
            </a:r>
            <a:r>
              <a:rPr lang="en-IN" dirty="0"/>
              <a:t>Organization &amp;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FF69C-9B0D-4629-83FB-D518930EF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5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C308-A2F8-4674-AA78-8528C5B1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 fontScale="90000"/>
          </a:bodyPr>
          <a:lstStyle/>
          <a:p>
            <a:r>
              <a:rPr lang="en-US" altLang="en-US" sz="4400" u="sng" dirty="0">
                <a:solidFill>
                  <a:srgbClr val="CC3300"/>
                </a:solidFill>
              </a:rPr>
              <a:t>What is a computer?</a:t>
            </a:r>
            <a:br>
              <a:rPr lang="en-US" altLang="en-US" sz="4400" u="sng" dirty="0">
                <a:solidFill>
                  <a:srgbClr val="CC33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C86E-CC44-4EA8-89DB-249909B9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Components: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input (mouse, keyboard, camera, microphone...)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output (display, printer, speakers....)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memory (caches, DRAM, SRAM, hard disk drives, Flash....)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network (both input and output)</a:t>
            </a:r>
          </a:p>
          <a:p>
            <a:pPr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Our primary focus:  the processor (</a:t>
            </a:r>
            <a:r>
              <a:rPr lang="en-US" altLang="en-US" sz="2000" dirty="0" err="1">
                <a:solidFill>
                  <a:srgbClr val="000000"/>
                </a:solidFill>
              </a:rPr>
              <a:t>datapath</a:t>
            </a:r>
            <a:r>
              <a:rPr lang="en-US" altLang="en-US" sz="2000" dirty="0">
                <a:solidFill>
                  <a:srgbClr val="000000"/>
                </a:solidFill>
              </a:rPr>
              <a:t> and control)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implemented using billions of transistors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Impossible to understand by looking at each transistor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We need...</a:t>
            </a:r>
            <a:r>
              <a:rPr lang="en-US" altLang="en-US" sz="2000" u="sng" dirty="0">
                <a:solidFill>
                  <a:srgbClr val="000000"/>
                </a:solidFill>
              </a:rPr>
              <a:t>abstraction</a:t>
            </a:r>
            <a:r>
              <a:rPr lang="en-US" altLang="en-US" sz="2000" dirty="0">
                <a:solidFill>
                  <a:srgbClr val="000000"/>
                </a:solidFill>
              </a:rPr>
              <a:t>!</a:t>
            </a:r>
          </a:p>
          <a:p>
            <a:pPr eaLnBrk="1" hangingPunct="1">
              <a:spcBef>
                <a:spcPts val="500"/>
              </a:spcBef>
              <a:buSzPct val="100000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500"/>
              </a:spcBef>
              <a:buSzPct val="100000"/>
            </a:pPr>
            <a:r>
              <a:rPr lang="en-US" altLang="en-US" sz="2000" b="1" dirty="0">
                <a:solidFill>
                  <a:srgbClr val="000000"/>
                </a:solidFill>
              </a:rPr>
              <a:t>An abstraction omits unneeded detail, helps us cope with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5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50E5-984C-4C18-89B9-D856388C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u="sng" dirty="0">
                <a:solidFill>
                  <a:srgbClr val="CC3300"/>
                </a:solidFill>
              </a:rPr>
              <a:t>How do computers work?</a:t>
            </a:r>
            <a:br>
              <a:rPr lang="en-US" altLang="en-US" sz="4400" u="sng" dirty="0">
                <a:solidFill>
                  <a:srgbClr val="CC33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ED3E-77B7-40D4-AAD1-126D7EEB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</a:rPr>
              <a:t>Each of the following abstracts everything below it: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Applications software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Systems software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Assembly Language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Machine Language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Architectural Approaches: Caches, Virtual Memory, Pipelining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Sequential logic, finite state machines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Combinational logic, arithmetic circuits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Boolean logic, 1s and 0s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Transistors used to build logic gates (e.g. CMOS)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Semiconductors/Silicon used to build transistors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Properties of atoms, electrons, and quantum dynamics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SzPct val="100000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0000"/>
                </a:solidFill>
              </a:rPr>
              <a:t>Notice how abstraction hides the detail of lower levels, yet gives a useful view for a given purpose</a:t>
            </a:r>
            <a:br>
              <a:rPr lang="en-US" altLang="en-US" sz="2000" i="1" dirty="0">
                <a:solidFill>
                  <a:srgbClr val="000000"/>
                </a:solidFill>
              </a:rPr>
            </a:br>
            <a:endParaRPr lang="en-US" altLang="en-US" sz="2000" i="1" dirty="0">
              <a:solidFill>
                <a:srgbClr val="0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89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3780560F-3014-46F8-BBE8-2C8BBBB86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6198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2B73DEDA-1F60-4D7D-A97C-34C775820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6619875"/>
            <a:ext cx="381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19E2F5A0-05ED-473E-9CEF-A908183EE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73089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200" u="sng">
                <a:solidFill>
                  <a:srgbClr val="CC3300"/>
                </a:solidFill>
              </a:rPr>
              <a:t>Computer Architecture- Block diagram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9529CC10-3F8D-4769-AB43-B9DA5B87C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5" y="4343401"/>
            <a:ext cx="2254142" cy="9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800" b="1">
                <a:solidFill>
                  <a:srgbClr val="99CC00"/>
                </a:solidFill>
                <a:latin typeface="Albertus MT" pitchFamily="16" charset="0"/>
              </a:rPr>
              <a:t>Computer</a:t>
            </a:r>
          </a:p>
          <a:p>
            <a:pPr eaLnBrk="1" hangingPunct="1">
              <a:buSzPct val="100000"/>
            </a:pPr>
            <a:r>
              <a:rPr lang="en-US" altLang="en-US" sz="2800" b="1">
                <a:solidFill>
                  <a:srgbClr val="99CC00"/>
                </a:solidFill>
                <a:latin typeface="Albertus MT" pitchFamily="16" charset="0"/>
              </a:rPr>
              <a:t>Architecture</a:t>
            </a: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00C9B5D7-9756-4416-8547-86BBF199A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4278314"/>
            <a:ext cx="1273720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I/O system</a:t>
            </a:r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DDAE9B08-4DE7-41EB-87C2-A571088A5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4703763"/>
            <a:ext cx="25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10B5E83F-D803-49D7-9718-E72158E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4278314"/>
            <a:ext cx="1640936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Instr. Set Proc.</a:t>
            </a:r>
          </a:p>
        </p:txBody>
      </p:sp>
      <p:sp>
        <p:nvSpPr>
          <p:cNvPr id="19465" name="Rectangle 8">
            <a:extLst>
              <a:ext uri="{FF2B5EF4-FFF2-40B4-BE49-F238E27FC236}">
                <a16:creationId xmlns:a16="http://schemas.microsoft.com/office/drawing/2014/main" id="{2F62AFDD-486A-4BAD-9EEB-23C22CFA7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4265613"/>
            <a:ext cx="3111500" cy="3810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E9B5EB85-426C-4817-BF32-0B660B2CB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989" y="4273551"/>
            <a:ext cx="1587" cy="3921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7" name="Rectangle 10">
            <a:extLst>
              <a:ext uri="{FF2B5EF4-FFF2-40B4-BE49-F238E27FC236}">
                <a16:creationId xmlns:a16="http://schemas.microsoft.com/office/drawing/2014/main" id="{BF6F7397-C4CF-48D4-ACE2-9CE6F00C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9" y="3109914"/>
            <a:ext cx="1104187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 dirty="0">
                <a:solidFill>
                  <a:srgbClr val="000000"/>
                </a:solidFill>
                <a:latin typeface="Albertus MT" pitchFamily="16" charset="0"/>
              </a:rPr>
              <a:t>Compiler</a:t>
            </a:r>
          </a:p>
        </p:txBody>
      </p:sp>
      <p:sp>
        <p:nvSpPr>
          <p:cNvPr id="19468" name="Rectangle 11">
            <a:extLst>
              <a:ext uri="{FF2B5EF4-FFF2-40B4-BE49-F238E27FC236}">
                <a16:creationId xmlns:a16="http://schemas.microsoft.com/office/drawing/2014/main" id="{BE77D3FA-16CD-4B8C-9B52-F275736E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135313"/>
            <a:ext cx="1130300" cy="330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9" name="Rectangle 12">
            <a:extLst>
              <a:ext uri="{FF2B5EF4-FFF2-40B4-BE49-F238E27FC236}">
                <a16:creationId xmlns:a16="http://schemas.microsoft.com/office/drawing/2014/main" id="{40DA93EE-81BC-4EE9-BBEF-9407C4BC8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2424114"/>
            <a:ext cx="1189980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Operating</a:t>
            </a:r>
          </a:p>
        </p:txBody>
      </p:sp>
      <p:sp>
        <p:nvSpPr>
          <p:cNvPr id="19470" name="Rectangle 13">
            <a:extLst>
              <a:ext uri="{FF2B5EF4-FFF2-40B4-BE49-F238E27FC236}">
                <a16:creationId xmlns:a16="http://schemas.microsoft.com/office/drawing/2014/main" id="{1C6039E6-9418-4496-B7DC-E230365C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4" y="2678114"/>
            <a:ext cx="874957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System</a:t>
            </a:r>
          </a:p>
        </p:txBody>
      </p:sp>
      <p:sp>
        <p:nvSpPr>
          <p:cNvPr id="19471" name="Line 14">
            <a:extLst>
              <a:ext uri="{FF2B5EF4-FFF2-40B4-BE49-F238E27FC236}">
                <a16:creationId xmlns:a16="http://schemas.microsoft.com/office/drawing/2014/main" id="{058C8076-9E93-4942-8C0C-B19D1D1BD4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2550" y="2416176"/>
            <a:ext cx="1588" cy="7413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2" name="Line 15">
            <a:extLst>
              <a:ext uri="{FF2B5EF4-FFF2-40B4-BE49-F238E27FC236}">
                <a16:creationId xmlns:a16="http://schemas.microsoft.com/office/drawing/2014/main" id="{3E1DD2FF-A90E-4B3C-80F1-6313F4B58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2443164"/>
            <a:ext cx="1954212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3" name="Line 16">
            <a:extLst>
              <a:ext uri="{FF2B5EF4-FFF2-40B4-BE49-F238E27FC236}">
                <a16:creationId xmlns:a16="http://schemas.microsoft.com/office/drawing/2014/main" id="{B955E7E5-1102-48A8-B43B-D86D1D0EE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457451"/>
            <a:ext cx="1588" cy="10398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4" name="Rectangle 17">
            <a:extLst>
              <a:ext uri="{FF2B5EF4-FFF2-40B4-BE49-F238E27FC236}">
                <a16:creationId xmlns:a16="http://schemas.microsoft.com/office/drawing/2014/main" id="{4494006B-C2CF-4AF5-84CE-A8651C883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1" y="2081214"/>
            <a:ext cx="1356307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Application</a:t>
            </a:r>
          </a:p>
        </p:txBody>
      </p:sp>
      <p:sp>
        <p:nvSpPr>
          <p:cNvPr id="19475" name="Line 18">
            <a:extLst>
              <a:ext uri="{FF2B5EF4-FFF2-40B4-BE49-F238E27FC236}">
                <a16:creationId xmlns:a16="http://schemas.microsoft.com/office/drawing/2014/main" id="{2523DCD6-B113-4389-96C6-732C239D6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4350" y="1958975"/>
            <a:ext cx="1588" cy="15684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6" name="Line 19">
            <a:extLst>
              <a:ext uri="{FF2B5EF4-FFF2-40B4-BE49-F238E27FC236}">
                <a16:creationId xmlns:a16="http://schemas.microsoft.com/office/drawing/2014/main" id="{836BEA46-0EC9-40DE-AF07-E224E063C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638" y="1985964"/>
            <a:ext cx="2792412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7" name="Line 20">
            <a:extLst>
              <a:ext uri="{FF2B5EF4-FFF2-40B4-BE49-F238E27FC236}">
                <a16:creationId xmlns:a16="http://schemas.microsoft.com/office/drawing/2014/main" id="{E92B592C-0419-4720-85BF-A3FB0338D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000251"/>
            <a:ext cx="1588" cy="4302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8" name="Rectangle 21">
            <a:extLst>
              <a:ext uri="{FF2B5EF4-FFF2-40B4-BE49-F238E27FC236}">
                <a16:creationId xmlns:a16="http://schemas.microsoft.com/office/drawing/2014/main" id="{8D248266-C409-4349-ACD7-D7102DA9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4710114"/>
            <a:ext cx="1460053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Logic Design</a:t>
            </a:r>
          </a:p>
        </p:txBody>
      </p:sp>
      <p:sp>
        <p:nvSpPr>
          <p:cNvPr id="19479" name="Rectangle 22">
            <a:extLst>
              <a:ext uri="{FF2B5EF4-FFF2-40B4-BE49-F238E27FC236}">
                <a16:creationId xmlns:a16="http://schemas.microsoft.com/office/drawing/2014/main" id="{B6908C25-0973-405E-9A9A-8BB4499E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684713"/>
            <a:ext cx="2654300" cy="3429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0" name="Rectangle 23">
            <a:extLst>
              <a:ext uri="{FF2B5EF4-FFF2-40B4-BE49-F238E27FC236}">
                <a16:creationId xmlns:a16="http://schemas.microsoft.com/office/drawing/2014/main" id="{89185143-7AA4-45F3-A964-88C12405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5078414"/>
            <a:ext cx="1612146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Circuit Design</a:t>
            </a:r>
          </a:p>
        </p:txBody>
      </p:sp>
      <p:sp>
        <p:nvSpPr>
          <p:cNvPr id="19481" name="Rectangle 24">
            <a:extLst>
              <a:ext uri="{FF2B5EF4-FFF2-40B4-BE49-F238E27FC236}">
                <a16:creationId xmlns:a16="http://schemas.microsoft.com/office/drawing/2014/main" id="{3AFAA888-B254-4447-A425-E6A98E46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65713"/>
            <a:ext cx="2247900" cy="3937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2" name="Rectangle 25">
            <a:extLst>
              <a:ext uri="{FF2B5EF4-FFF2-40B4-BE49-F238E27FC236}">
                <a16:creationId xmlns:a16="http://schemas.microsoft.com/office/drawing/2014/main" id="{92215CF7-2028-4000-92AB-02CE6824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197" y="6007809"/>
            <a:ext cx="3924300" cy="723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3" name="Rectangle 26">
            <a:extLst>
              <a:ext uri="{FF2B5EF4-FFF2-40B4-BE49-F238E27FC236}">
                <a16:creationId xmlns:a16="http://schemas.microsoft.com/office/drawing/2014/main" id="{5BB3817F-3CD2-4975-87BE-904BF426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3706813"/>
            <a:ext cx="3080432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SzPct val="100000"/>
            </a:pPr>
            <a:r>
              <a:rPr lang="en-US" altLang="en-US" b="1">
                <a:solidFill>
                  <a:srgbClr val="009999"/>
                </a:solidFill>
                <a:latin typeface="Albertus MT" pitchFamily="16" charset="0"/>
              </a:rPr>
              <a:t>Instruction Set Architecture</a:t>
            </a:r>
          </a:p>
        </p:txBody>
      </p:sp>
      <p:sp>
        <p:nvSpPr>
          <p:cNvPr id="19484" name="Rectangle 27">
            <a:extLst>
              <a:ext uri="{FF2B5EF4-FFF2-40B4-BE49-F238E27FC236}">
                <a16:creationId xmlns:a16="http://schemas.microsoft.com/office/drawing/2014/main" id="{B2D1EBFC-CE22-4774-8A30-5FA02D53D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3109914"/>
            <a:ext cx="1158432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Firmware</a:t>
            </a:r>
          </a:p>
        </p:txBody>
      </p:sp>
      <p:sp>
        <p:nvSpPr>
          <p:cNvPr id="19485" name="Rectangle 28">
            <a:extLst>
              <a:ext uri="{FF2B5EF4-FFF2-40B4-BE49-F238E27FC236}">
                <a16:creationId xmlns:a16="http://schemas.microsoft.com/office/drawing/2014/main" id="{CDCC5CD2-91C8-42B6-BDB5-10BBE80F3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135313"/>
            <a:ext cx="1130300" cy="330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6" name="Rectangle 29">
            <a:extLst>
              <a:ext uri="{FF2B5EF4-FFF2-40B4-BE49-F238E27FC236}">
                <a16:creationId xmlns:a16="http://schemas.microsoft.com/office/drawing/2014/main" id="{8DE9CC20-0C14-4887-B63C-34276075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986" y="4894263"/>
            <a:ext cx="1900904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b="1">
                <a:solidFill>
                  <a:srgbClr val="009999"/>
                </a:solidFill>
                <a:latin typeface="Albertus MT" pitchFamily="16" charset="0"/>
              </a:rPr>
              <a:t>Implementation</a:t>
            </a:r>
          </a:p>
        </p:txBody>
      </p:sp>
      <p:sp>
        <p:nvSpPr>
          <p:cNvPr id="19487" name="Rectangle 30">
            <a:extLst>
              <a:ext uri="{FF2B5EF4-FFF2-40B4-BE49-F238E27FC236}">
                <a16:creationId xmlns:a16="http://schemas.microsoft.com/office/drawing/2014/main" id="{7BA6DD26-9697-40C6-9856-CCAE792F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5505451"/>
            <a:ext cx="840268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Layout</a:t>
            </a:r>
          </a:p>
        </p:txBody>
      </p:sp>
      <p:sp>
        <p:nvSpPr>
          <p:cNvPr id="19488" name="Rectangle 31">
            <a:extLst>
              <a:ext uri="{FF2B5EF4-FFF2-40B4-BE49-F238E27FC236}">
                <a16:creationId xmlns:a16="http://schemas.microsoft.com/office/drawing/2014/main" id="{18B28B38-F7F2-4F8F-86CB-0B3964BD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6" y="5492750"/>
            <a:ext cx="1831975" cy="3937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9" name="AutoShape 32">
            <a:extLst>
              <a:ext uri="{FF2B5EF4-FFF2-40B4-BE49-F238E27FC236}">
                <a16:creationId xmlns:a16="http://schemas.microsoft.com/office/drawing/2014/main" id="{4EC13711-BFB3-4581-BB6C-625B4A424F1C}"/>
              </a:ext>
            </a:extLst>
          </p:cNvPr>
          <p:cNvSpPr>
            <a:spLocks/>
          </p:cNvSpPr>
          <p:nvPr/>
        </p:nvSpPr>
        <p:spPr bwMode="auto">
          <a:xfrm>
            <a:off x="8077200" y="3581400"/>
            <a:ext cx="152400" cy="2362200"/>
          </a:xfrm>
          <a:prstGeom prst="rightBrace">
            <a:avLst>
              <a:gd name="adj1" fmla="val 129167"/>
              <a:gd name="adj2" fmla="val 50000"/>
            </a:avLst>
          </a:prstGeom>
          <a:noFill/>
          <a:ln w="9360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90" name="AutoShape 33">
            <a:extLst>
              <a:ext uri="{FF2B5EF4-FFF2-40B4-BE49-F238E27FC236}">
                <a16:creationId xmlns:a16="http://schemas.microsoft.com/office/drawing/2014/main" id="{63A103FF-CA84-42A2-8A50-71B529D951DE}"/>
              </a:ext>
            </a:extLst>
          </p:cNvPr>
          <p:cNvSpPr>
            <a:spLocks/>
          </p:cNvSpPr>
          <p:nvPr/>
        </p:nvSpPr>
        <p:spPr bwMode="auto">
          <a:xfrm flipH="1">
            <a:off x="3505200" y="42672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ED4DCE9C-B535-4473-98BF-7EDC35C6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6198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A6089F08-87BD-4FDA-A9C4-0075574AE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6619875"/>
            <a:ext cx="381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2880CABB-8849-45FD-90D9-2957472F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1" y="915988"/>
            <a:ext cx="817086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200" u="sng">
                <a:solidFill>
                  <a:srgbClr val="CC3300"/>
                </a:solidFill>
              </a:rPr>
              <a:t>The Instruction Set: a Critical Interface</a:t>
            </a:r>
          </a:p>
        </p:txBody>
      </p:sp>
      <p:grpSp>
        <p:nvGrpSpPr>
          <p:cNvPr id="21509" name="Group 4">
            <a:extLst>
              <a:ext uri="{FF2B5EF4-FFF2-40B4-BE49-F238E27FC236}">
                <a16:creationId xmlns:a16="http://schemas.microsoft.com/office/drawing/2014/main" id="{9F14D563-ABF2-4D4A-9A68-90FFFD666970}"/>
              </a:ext>
            </a:extLst>
          </p:cNvPr>
          <p:cNvGrpSpPr>
            <a:grpSpLocks/>
          </p:cNvGrpSpPr>
          <p:nvPr/>
        </p:nvGrpSpPr>
        <p:grpSpPr bwMode="auto">
          <a:xfrm>
            <a:off x="2371725" y="2590801"/>
            <a:ext cx="7146926" cy="3603625"/>
            <a:chOff x="534" y="1632"/>
            <a:chExt cx="4502" cy="2270"/>
          </a:xfrm>
        </p:grpSpPr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47C63DBA-2D35-4420-8307-7FA15C96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2491"/>
              <a:ext cx="4216" cy="2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11" name="Oval 6">
              <a:extLst>
                <a:ext uri="{FF2B5EF4-FFF2-40B4-BE49-F238E27FC236}">
                  <a16:creationId xmlns:a16="http://schemas.microsoft.com/office/drawing/2014/main" id="{9CD3863D-175A-40E3-836D-1519824B0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632"/>
              <a:ext cx="232" cy="183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C58FE41E-57EA-4F5A-9A55-36632FFCD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1823"/>
              <a:ext cx="84" cy="3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3" name="Line 8">
              <a:extLst>
                <a:ext uri="{FF2B5EF4-FFF2-40B4-BE49-F238E27FC236}">
                  <a16:creationId xmlns:a16="http://schemas.microsoft.com/office/drawing/2014/main" id="{A4DA79F9-0579-4D44-B38B-88D3C4B81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2201"/>
              <a:ext cx="1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4" name="Line 9">
              <a:extLst>
                <a:ext uri="{FF2B5EF4-FFF2-40B4-BE49-F238E27FC236}">
                  <a16:creationId xmlns:a16="http://schemas.microsoft.com/office/drawing/2014/main" id="{987A1749-62CD-49D9-88D5-E8DDD554A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205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5" name="Line 10">
              <a:extLst>
                <a:ext uri="{FF2B5EF4-FFF2-40B4-BE49-F238E27FC236}">
                  <a16:creationId xmlns:a16="http://schemas.microsoft.com/office/drawing/2014/main" id="{4C562FA7-AFD7-4F1C-B82B-4E794B055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2392"/>
              <a:ext cx="4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6" name="Line 11">
              <a:extLst>
                <a:ext uri="{FF2B5EF4-FFF2-40B4-BE49-F238E27FC236}">
                  <a16:creationId xmlns:a16="http://schemas.microsoft.com/office/drawing/2014/main" id="{F8C5D62C-D5E0-47E6-92BB-28A4347A3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2205"/>
              <a:ext cx="132" cy="2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id="{50297527-03A6-4C25-AC56-BFDB856CD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0" y="2444"/>
              <a:ext cx="180" cy="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8" name="Line 13">
              <a:extLst>
                <a:ext uri="{FF2B5EF4-FFF2-40B4-BE49-F238E27FC236}">
                  <a16:creationId xmlns:a16="http://schemas.microsoft.com/office/drawing/2014/main" id="{EB23870F-CDC0-4A9F-8B30-F28C46DD5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" y="1966"/>
              <a:ext cx="136" cy="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9" name="Line 14">
              <a:extLst>
                <a:ext uri="{FF2B5EF4-FFF2-40B4-BE49-F238E27FC236}">
                  <a16:creationId xmlns:a16="http://schemas.microsoft.com/office/drawing/2014/main" id="{DE8AFFA5-1CB6-44F5-8902-49FD535C3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4" y="1944"/>
              <a:ext cx="88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0" name="Line 15">
              <a:extLst>
                <a:ext uri="{FF2B5EF4-FFF2-40B4-BE49-F238E27FC236}">
                  <a16:creationId xmlns:a16="http://schemas.microsoft.com/office/drawing/2014/main" id="{463F2C7F-0B6C-4223-84EE-821CCC5FE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915"/>
              <a:ext cx="1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1" name="Line 16">
              <a:extLst>
                <a:ext uri="{FF2B5EF4-FFF2-40B4-BE49-F238E27FC236}">
                  <a16:creationId xmlns:a16="http://schemas.microsoft.com/office/drawing/2014/main" id="{04058181-BFEA-4AE3-B5F2-A097C2D5D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6" y="1801"/>
              <a:ext cx="88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2" name="Oval 17">
              <a:extLst>
                <a:ext uri="{FF2B5EF4-FFF2-40B4-BE49-F238E27FC236}">
                  <a16:creationId xmlns:a16="http://schemas.microsoft.com/office/drawing/2014/main" id="{FE202A68-A832-4448-BB8F-D8D5F624E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1680"/>
              <a:ext cx="232" cy="183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23" name="Line 18">
              <a:extLst>
                <a:ext uri="{FF2B5EF4-FFF2-40B4-BE49-F238E27FC236}">
                  <a16:creationId xmlns:a16="http://schemas.microsoft.com/office/drawing/2014/main" id="{486D5341-01E8-4C44-9224-601FE35D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4" y="1871"/>
              <a:ext cx="40" cy="42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4" name="Line 19">
              <a:extLst>
                <a:ext uri="{FF2B5EF4-FFF2-40B4-BE49-F238E27FC236}">
                  <a16:creationId xmlns:a16="http://schemas.microsoft.com/office/drawing/2014/main" id="{6ECFC9F2-A4AE-4293-8174-4F3376A89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8" y="2253"/>
              <a:ext cx="228" cy="1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5" name="Line 20">
              <a:extLst>
                <a:ext uri="{FF2B5EF4-FFF2-40B4-BE49-F238E27FC236}">
                  <a16:creationId xmlns:a16="http://schemas.microsoft.com/office/drawing/2014/main" id="{AA806D19-4F49-4FA7-832B-DD6A9B2AB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396"/>
              <a:ext cx="88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6" name="Line 21">
              <a:extLst>
                <a:ext uri="{FF2B5EF4-FFF2-40B4-BE49-F238E27FC236}">
                  <a16:creationId xmlns:a16="http://schemas.microsoft.com/office/drawing/2014/main" id="{FCC939A1-6D22-4518-8042-90E62D423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253"/>
              <a:ext cx="184" cy="1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7" name="Line 22">
              <a:extLst>
                <a:ext uri="{FF2B5EF4-FFF2-40B4-BE49-F238E27FC236}">
                  <a16:creationId xmlns:a16="http://schemas.microsoft.com/office/drawing/2014/main" id="{6CE77281-17A3-4052-B48B-FFF3F40E5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4" y="2279"/>
              <a:ext cx="136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8" name="Line 23">
              <a:extLst>
                <a:ext uri="{FF2B5EF4-FFF2-40B4-BE49-F238E27FC236}">
                  <a16:creationId xmlns:a16="http://schemas.microsoft.com/office/drawing/2014/main" id="{3E47FA64-3A86-4C1B-86DB-CBDD84BBE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2300"/>
              <a:ext cx="40" cy="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9" name="Line 24">
              <a:extLst>
                <a:ext uri="{FF2B5EF4-FFF2-40B4-BE49-F238E27FC236}">
                  <a16:creationId xmlns:a16="http://schemas.microsoft.com/office/drawing/2014/main" id="{A4452B92-8333-471F-BFC2-EAAAAE077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6" y="2014"/>
              <a:ext cx="132" cy="1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0" name="Line 25">
              <a:extLst>
                <a:ext uri="{FF2B5EF4-FFF2-40B4-BE49-F238E27FC236}">
                  <a16:creationId xmlns:a16="http://schemas.microsoft.com/office/drawing/2014/main" id="{5889DCEA-16CB-4683-A340-BD8688389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2" y="2087"/>
              <a:ext cx="180" cy="8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1" name="Line 26">
              <a:extLst>
                <a:ext uri="{FF2B5EF4-FFF2-40B4-BE49-F238E27FC236}">
                  <a16:creationId xmlns:a16="http://schemas.microsoft.com/office/drawing/2014/main" id="{1F80FF57-C5AA-409E-833D-3CEE006C2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0" y="1962"/>
              <a:ext cx="22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2" name="Line 27">
              <a:extLst>
                <a:ext uri="{FF2B5EF4-FFF2-40B4-BE49-F238E27FC236}">
                  <a16:creationId xmlns:a16="http://schemas.microsoft.com/office/drawing/2014/main" id="{262D41BF-1058-45B4-A1AA-1CB556D59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6" y="1849"/>
              <a:ext cx="180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3" name="Line 28">
              <a:extLst>
                <a:ext uri="{FF2B5EF4-FFF2-40B4-BE49-F238E27FC236}">
                  <a16:creationId xmlns:a16="http://schemas.microsoft.com/office/drawing/2014/main" id="{2D003667-2411-4EBA-B158-69780D753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8" y="1753"/>
              <a:ext cx="40" cy="8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4" name="Line 29">
              <a:extLst>
                <a:ext uri="{FF2B5EF4-FFF2-40B4-BE49-F238E27FC236}">
                  <a16:creationId xmlns:a16="http://schemas.microsoft.com/office/drawing/2014/main" id="{0A9165D7-729F-4976-B817-A96C83C61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0" y="1706"/>
              <a:ext cx="132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5" name="Oval 30">
              <a:extLst>
                <a:ext uri="{FF2B5EF4-FFF2-40B4-BE49-F238E27FC236}">
                  <a16:creationId xmlns:a16="http://schemas.microsoft.com/office/drawing/2014/main" id="{46BB1219-2B9C-4D10-A4B8-95FC1D54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838"/>
              <a:ext cx="400" cy="302"/>
            </a:xfrm>
            <a:prstGeom prst="ellips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36" name="Line 31">
              <a:extLst>
                <a:ext uri="{FF2B5EF4-FFF2-40B4-BE49-F238E27FC236}">
                  <a16:creationId xmlns:a16="http://schemas.microsoft.com/office/drawing/2014/main" id="{5D81F7CB-7027-4586-B04B-D086A2E4C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0" y="2982"/>
              <a:ext cx="16" cy="108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7" name="Line 32">
              <a:extLst>
                <a:ext uri="{FF2B5EF4-FFF2-40B4-BE49-F238E27FC236}">
                  <a16:creationId xmlns:a16="http://schemas.microsoft.com/office/drawing/2014/main" id="{CC996F53-B294-4CE2-A2A1-47911D67D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3012"/>
              <a:ext cx="16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8" name="Line 33">
              <a:extLst>
                <a:ext uri="{FF2B5EF4-FFF2-40B4-BE49-F238E27FC236}">
                  <a16:creationId xmlns:a16="http://schemas.microsoft.com/office/drawing/2014/main" id="{ADE6EBE9-76C1-4C13-8637-178617A2D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029"/>
              <a:ext cx="16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9" name="Line 34">
              <a:extLst>
                <a:ext uri="{FF2B5EF4-FFF2-40B4-BE49-F238E27FC236}">
                  <a16:creationId xmlns:a16="http://schemas.microsoft.com/office/drawing/2014/main" id="{4350635C-8E07-4D43-A1A8-3912EB8A1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2917"/>
              <a:ext cx="6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0" name="Line 35">
              <a:extLst>
                <a:ext uri="{FF2B5EF4-FFF2-40B4-BE49-F238E27FC236}">
                  <a16:creationId xmlns:a16="http://schemas.microsoft.com/office/drawing/2014/main" id="{E787E73A-273C-411F-AACC-86D7990BA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6" y="2917"/>
              <a:ext cx="108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1" name="Line 36">
              <a:extLst>
                <a:ext uri="{FF2B5EF4-FFF2-40B4-BE49-F238E27FC236}">
                  <a16:creationId xmlns:a16="http://schemas.microsoft.com/office/drawing/2014/main" id="{47F50491-1597-46A7-BBB9-408E8F0BE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794"/>
              <a:ext cx="1" cy="108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2" name="Line 37">
              <a:extLst>
                <a:ext uri="{FF2B5EF4-FFF2-40B4-BE49-F238E27FC236}">
                  <a16:creationId xmlns:a16="http://schemas.microsoft.com/office/drawing/2014/main" id="{761F0C85-2016-402C-BAB6-111724344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72"/>
              <a:ext cx="1" cy="350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3" name="Line 38">
              <a:extLst>
                <a:ext uri="{FF2B5EF4-FFF2-40B4-BE49-F238E27FC236}">
                  <a16:creationId xmlns:a16="http://schemas.microsoft.com/office/drawing/2014/main" id="{72A23295-7E9A-4285-A455-9FC951D83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538"/>
              <a:ext cx="208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4" name="Line 39">
              <a:extLst>
                <a:ext uri="{FF2B5EF4-FFF2-40B4-BE49-F238E27FC236}">
                  <a16:creationId xmlns:a16="http://schemas.microsoft.com/office/drawing/2014/main" id="{A9224268-AEBD-485E-9B4A-764FFEFA1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3554"/>
              <a:ext cx="64" cy="254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5" name="Line 40">
              <a:extLst>
                <a:ext uri="{FF2B5EF4-FFF2-40B4-BE49-F238E27FC236}">
                  <a16:creationId xmlns:a16="http://schemas.microsoft.com/office/drawing/2014/main" id="{0269091E-7F28-4F89-9D6E-9129E59E8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2" y="3746"/>
              <a:ext cx="16" cy="108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6" name="Line 41">
              <a:extLst>
                <a:ext uri="{FF2B5EF4-FFF2-40B4-BE49-F238E27FC236}">
                  <a16:creationId xmlns:a16="http://schemas.microsoft.com/office/drawing/2014/main" id="{8A47318F-DADF-4279-8D38-15ACD0F78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0" y="3554"/>
              <a:ext cx="300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7" name="Line 42">
              <a:extLst>
                <a:ext uri="{FF2B5EF4-FFF2-40B4-BE49-F238E27FC236}">
                  <a16:creationId xmlns:a16="http://schemas.microsoft.com/office/drawing/2014/main" id="{D104FE47-846B-4EDC-96ED-E2DC6FD03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3601"/>
              <a:ext cx="156" cy="254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8" name="Line 43">
              <a:extLst>
                <a:ext uri="{FF2B5EF4-FFF2-40B4-BE49-F238E27FC236}">
                  <a16:creationId xmlns:a16="http://schemas.microsoft.com/office/drawing/2014/main" id="{7E5EF9B0-6677-41F9-990B-28163977F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8" y="3872"/>
              <a:ext cx="156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9" name="Line 44">
              <a:extLst>
                <a:ext uri="{FF2B5EF4-FFF2-40B4-BE49-F238E27FC236}">
                  <a16:creationId xmlns:a16="http://schemas.microsoft.com/office/drawing/2014/main" id="{305CC421-0CB0-4642-B5E9-F3331966B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172"/>
              <a:ext cx="304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0" name="Line 45">
              <a:extLst>
                <a:ext uri="{FF2B5EF4-FFF2-40B4-BE49-F238E27FC236}">
                  <a16:creationId xmlns:a16="http://schemas.microsoft.com/office/drawing/2014/main" id="{8BF87E6A-DB69-4AED-8492-8812CB39B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2" y="2744"/>
              <a:ext cx="208" cy="489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1" name="Line 46">
              <a:extLst>
                <a:ext uri="{FF2B5EF4-FFF2-40B4-BE49-F238E27FC236}">
                  <a16:creationId xmlns:a16="http://schemas.microsoft.com/office/drawing/2014/main" id="{C21649E2-733B-44FF-9EDC-0064277DF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774"/>
              <a:ext cx="112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2" name="Line 47">
              <a:extLst>
                <a:ext uri="{FF2B5EF4-FFF2-40B4-BE49-F238E27FC236}">
                  <a16:creationId xmlns:a16="http://schemas.microsoft.com/office/drawing/2014/main" id="{3B14782D-9A9A-4C86-AD97-54FADAC69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3219"/>
              <a:ext cx="348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3" name="Line 48">
              <a:extLst>
                <a:ext uri="{FF2B5EF4-FFF2-40B4-BE49-F238E27FC236}">
                  <a16:creationId xmlns:a16="http://schemas.microsoft.com/office/drawing/2014/main" id="{DFE74BB3-40FB-48EF-B631-5AE2915CD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6" y="2744"/>
              <a:ext cx="396" cy="53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4" name="Line 49">
              <a:extLst>
                <a:ext uri="{FF2B5EF4-FFF2-40B4-BE49-F238E27FC236}">
                  <a16:creationId xmlns:a16="http://schemas.microsoft.com/office/drawing/2014/main" id="{D544EB85-876D-4BE2-89D5-56C969D1B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2" y="2774"/>
              <a:ext cx="20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5" name="Rectangle 50">
              <a:extLst>
                <a:ext uri="{FF2B5EF4-FFF2-40B4-BE49-F238E27FC236}">
                  <a16:creationId xmlns:a16="http://schemas.microsoft.com/office/drawing/2014/main" id="{20B4079D-245E-437E-B5EB-72068633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543"/>
              <a:ext cx="195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92000"/>
                </a:lnSpc>
                <a:buSzPct val="100000"/>
              </a:pPr>
              <a:r>
                <a:rPr lang="en-US" altLang="en-US" b="1">
                  <a:solidFill>
                    <a:srgbClr val="000000"/>
                  </a:solidFill>
                </a:rPr>
                <a:t>instruction set architecture</a:t>
              </a:r>
            </a:p>
          </p:txBody>
        </p:sp>
        <p:sp>
          <p:nvSpPr>
            <p:cNvPr id="21556" name="Rectangle 51">
              <a:extLst>
                <a:ext uri="{FF2B5EF4-FFF2-40B4-BE49-F238E27FC236}">
                  <a16:creationId xmlns:a16="http://schemas.microsoft.com/office/drawing/2014/main" id="{A27B0EB3-068C-4713-A062-F4F4A58A7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978"/>
              <a:ext cx="67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buSzPct val="100000"/>
              </a:pPr>
              <a:r>
                <a:rPr lang="en-US" altLang="en-US" b="1">
                  <a:solidFill>
                    <a:srgbClr val="000000"/>
                  </a:solidFill>
                </a:rPr>
                <a:t>software</a:t>
              </a:r>
            </a:p>
          </p:txBody>
        </p:sp>
        <p:sp>
          <p:nvSpPr>
            <p:cNvPr id="21557" name="Rectangle 52">
              <a:extLst>
                <a:ext uri="{FF2B5EF4-FFF2-40B4-BE49-F238E27FC236}">
                  <a16:creationId xmlns:a16="http://schemas.microsoft.com/office/drawing/2014/main" id="{D81D65E1-AA6E-4E7F-9D6D-7A97A675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3172"/>
              <a:ext cx="7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buSzPct val="100000"/>
              </a:pPr>
              <a:r>
                <a:rPr lang="en-US" altLang="en-US" b="1">
                  <a:solidFill>
                    <a:srgbClr val="000000"/>
                  </a:solidFill>
                </a:rPr>
                <a:t>hardware</a:t>
              </a: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308716F-9E5B-4738-9E75-2076F375C122}"/>
</file>

<file path=customXml/itemProps2.xml><?xml version="1.0" encoding="utf-8"?>
<ds:datastoreItem xmlns:ds="http://schemas.openxmlformats.org/officeDocument/2006/customXml" ds:itemID="{93501585-95F0-4633-B68F-7026BF9DAD6B}"/>
</file>

<file path=customXml/itemProps3.xml><?xml version="1.0" encoding="utf-8"?>
<ds:datastoreItem xmlns:ds="http://schemas.openxmlformats.org/officeDocument/2006/customXml" ds:itemID="{A0CED239-1421-4172-B2BB-B618E8214ABB}"/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235</Words>
  <Application>Microsoft Office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Albertus MT</vt:lpstr>
      <vt:lpstr>Arial</vt:lpstr>
      <vt:lpstr>Calibri</vt:lpstr>
      <vt:lpstr>Calibri Light</vt:lpstr>
      <vt:lpstr>Times New Roman</vt:lpstr>
      <vt:lpstr>Office Theme</vt:lpstr>
      <vt:lpstr>19CSE211-Computer Organization &amp; Architecture</vt:lpstr>
      <vt:lpstr>What is a computer? </vt:lpstr>
      <vt:lpstr>How do computers work?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15CSE301-Computer Organization &amp; Architecture</dc:title>
  <dc:creator>Asha Ashok</dc:creator>
  <cp:lastModifiedBy>Asha Ashok</cp:lastModifiedBy>
  <cp:revision>10</cp:revision>
  <dcterms:created xsi:type="dcterms:W3CDTF">2020-08-19T14:47:51Z</dcterms:created>
  <dcterms:modified xsi:type="dcterms:W3CDTF">2021-01-29T04:47:51Z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