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01" r:id="rId3"/>
    <p:sldId id="291" r:id="rId4"/>
    <p:sldId id="295" r:id="rId5"/>
    <p:sldId id="296" r:id="rId6"/>
    <p:sldId id="299" r:id="rId7"/>
    <p:sldId id="297" r:id="rId8"/>
    <p:sldId id="2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74900-A2C2-4218-BCB2-30BB891AF226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350FE-E0E1-4552-8B21-8AE03A1BF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30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>
            <a:extLst>
              <a:ext uri="{FF2B5EF4-FFF2-40B4-BE49-F238E27FC236}">
                <a16:creationId xmlns:a16="http://schemas.microsoft.com/office/drawing/2014/main" id="{F6B94B1A-CCBE-40E0-9ECD-751A6B0CA5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7588" cy="3430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D6834855-88E1-47E5-9E8C-E6C7D377ED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5938" y="4341813"/>
            <a:ext cx="5910262" cy="4127500"/>
          </a:xfr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>
            <a:extLst>
              <a:ext uri="{FF2B5EF4-FFF2-40B4-BE49-F238E27FC236}">
                <a16:creationId xmlns:a16="http://schemas.microsoft.com/office/drawing/2014/main" id="{952D7912-64D7-4CD9-BF5D-08C444E1C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50" y="588963"/>
            <a:ext cx="4552950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4275" name="Text Box 2">
            <a:extLst>
              <a:ext uri="{FF2B5EF4-FFF2-40B4-BE49-F238E27FC236}">
                <a16:creationId xmlns:a16="http://schemas.microsoft.com/office/drawing/2014/main" id="{80B5D1C1-6F1D-4036-ADEB-B4D28A1A114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515938" y="4341813"/>
            <a:ext cx="5910262" cy="4116387"/>
          </a:xfr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spcBef>
                <a:spcPts val="5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100">
                <a:latin typeface="Arial" panose="020B0604020202020204" pitchFamily="34" charset="0"/>
                <a:cs typeface="Lucida Sans Unicode" panose="020B0602030504020204" pitchFamily="34" charset="0"/>
              </a:rPr>
              <a:t>also have sllv, srlv, and srav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>
            <a:extLst>
              <a:ext uri="{FF2B5EF4-FFF2-40B4-BE49-F238E27FC236}">
                <a16:creationId xmlns:a16="http://schemas.microsoft.com/office/drawing/2014/main" id="{952D7912-64D7-4CD9-BF5D-08C444E1C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50" y="588963"/>
            <a:ext cx="4552950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4275" name="Text Box 2">
            <a:extLst>
              <a:ext uri="{FF2B5EF4-FFF2-40B4-BE49-F238E27FC236}">
                <a16:creationId xmlns:a16="http://schemas.microsoft.com/office/drawing/2014/main" id="{80B5D1C1-6F1D-4036-ADEB-B4D28A1A114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515938" y="4341813"/>
            <a:ext cx="5910262" cy="4116387"/>
          </a:xfr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spcBef>
                <a:spcPts val="5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100" dirty="0"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485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>
            <a:extLst>
              <a:ext uri="{FF2B5EF4-FFF2-40B4-BE49-F238E27FC236}">
                <a16:creationId xmlns:a16="http://schemas.microsoft.com/office/drawing/2014/main" id="{952D7912-64D7-4CD9-BF5D-08C444E1C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50" y="588963"/>
            <a:ext cx="4552950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4275" name="Text Box 2">
            <a:extLst>
              <a:ext uri="{FF2B5EF4-FFF2-40B4-BE49-F238E27FC236}">
                <a16:creationId xmlns:a16="http://schemas.microsoft.com/office/drawing/2014/main" id="{80B5D1C1-6F1D-4036-ADEB-B4D28A1A114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515938" y="4341813"/>
            <a:ext cx="5910262" cy="4116387"/>
          </a:xfr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spcBef>
                <a:spcPts val="5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100" dirty="0"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077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>
            <a:extLst>
              <a:ext uri="{FF2B5EF4-FFF2-40B4-BE49-F238E27FC236}">
                <a16:creationId xmlns:a16="http://schemas.microsoft.com/office/drawing/2014/main" id="{A8454F08-46D2-42B5-AA25-2F61C97EF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463" y="588963"/>
            <a:ext cx="4551362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695738EB-0D91-4826-8F17-B8A542AD60E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515938" y="4341813"/>
            <a:ext cx="5899150" cy="4103687"/>
          </a:xfrm>
          <a:noFill/>
          <a:ln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20E91-2352-41C6-A54E-48216016E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6174F-633E-4F9D-B06D-9EB91FF58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83830-88F5-4BD4-B828-15E24F1A5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B9D5-DA48-46CB-BD35-9B58985D08D6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1B6DC-34FB-474F-9373-E80E7769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00C86-43B4-48F9-A20D-CEBCC6E8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0A54-C38A-46D9-873C-DC2EDAA4C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64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401FB-C608-417F-B903-2AEE92252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C2A98-0F17-449C-8D5C-9A06A149A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1A9E4-FA4B-48AC-A1A7-9ED32A28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B9D5-DA48-46CB-BD35-9B58985D08D6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B51A4-E169-4FEB-B011-5DF4455E2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3CFA3-039A-462A-9F8F-01D6E21B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0A54-C38A-46D9-873C-DC2EDAA4C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7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0F011F-1CFA-441F-B95A-082367954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ACB01-B399-4566-85C2-E71E724E1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41438-ABD5-4F64-9B4E-05C94D6D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B9D5-DA48-46CB-BD35-9B58985D08D6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F861D-6915-456C-9CC0-23DDEF49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D94A1-1375-4B09-BE37-4C4DA66C6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0A54-C38A-46D9-873C-DC2EDAA4C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08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FAE8-FDF5-42F7-A2EA-5672CDA4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C630E-9F1A-4F6F-A0F9-502FAF1E7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CAD83-56F3-4178-A29D-727784A27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B9D5-DA48-46CB-BD35-9B58985D08D6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98C6A-A0A7-4574-979D-91F76277B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7FA81-CCA6-41CD-B5F2-A7558A7F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0A54-C38A-46D9-873C-DC2EDAA4C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93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C13D-C8E1-4734-BD75-6D3B7A54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93965-1CCB-4704-BBC2-AF13F034A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FDCDB-2333-4D75-8C71-7E1C7E21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B9D5-DA48-46CB-BD35-9B58985D08D6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1C6E6-DAE1-4793-90A1-9A57B6491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4DF78-61C9-41D3-97A3-5B3B1BA21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0A54-C38A-46D9-873C-DC2EDAA4C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08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AF15-85EF-40D5-85FC-AF94EA2BD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78731-1D15-41D5-B960-D4B0512BE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24922-D0A2-45C0-96FA-FCA1BE392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33FB3-ED97-42C2-A636-D2FCA734D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B9D5-DA48-46CB-BD35-9B58985D08D6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28D2D-54E7-4315-A673-19B2DBAC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EAFF9-2743-4FC6-8224-41EFD472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0A54-C38A-46D9-873C-DC2EDAA4C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64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899E-B82F-4CA2-9A1D-771E994B9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BFE29-D066-4A80-854A-660ED29A4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0BDED-B992-4C7C-AD47-D507BA5CC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46727-E541-41C4-BF8B-2734597E7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C3DC03-8E3B-4C39-9360-A466DA05E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57BBEF-09AB-48C2-ADD2-FD6C6A24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B9D5-DA48-46CB-BD35-9B58985D08D6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F4198-0B6F-4148-BB53-F8C2BB59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345E6B-8CF0-425E-A4C7-98F1ABDD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0A54-C38A-46D9-873C-DC2EDAA4C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4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39AA-1FD8-4825-96C0-C808119B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3C8C0-54CF-433E-A9E3-163F48CD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B9D5-DA48-46CB-BD35-9B58985D08D6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5B0E5-1429-433E-B103-CF027530B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4D1D93-EB0B-4469-9656-BEC688F5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0A54-C38A-46D9-873C-DC2EDAA4C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85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E932E-22D3-4D25-B104-3BBEF0CC8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B9D5-DA48-46CB-BD35-9B58985D08D6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7D449-85A4-4C95-8FBB-2FF4F659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51EBF-8252-425C-9121-288152B4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0A54-C38A-46D9-873C-DC2EDAA4C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47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2F5A-9C9A-4DA1-B4BC-D1AC4804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6F74F-6BB8-4B4E-9C9E-76026219C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E2743-8F86-4B98-B8D5-AB254EC83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043F5-FDA7-4262-8A4E-276900AC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B9D5-DA48-46CB-BD35-9B58985D08D6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17C6D-D2B5-44E6-B2C0-E553DC63D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7EC96-A80E-461C-AD12-40CA6A93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0A54-C38A-46D9-873C-DC2EDAA4C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34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E0D4-5CAE-4774-9987-E89A478C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D2C8D5-759F-45F2-ABAC-59BC22547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6EE2F-564C-489A-9BAB-1F1C82F89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BF8E6-C393-481D-A476-1818646F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B9D5-DA48-46CB-BD35-9B58985D08D6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55E5C-710B-47CF-A4D6-06ABA5E5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9C27B-258D-4EA7-9516-AB2FC100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0A54-C38A-46D9-873C-DC2EDAA4C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29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9D921-BE58-4CC4-97A0-73B231A08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9382E-F336-4238-8186-8B7DDB30B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F1AB7-34DF-4834-847E-892624DE6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DB9D5-DA48-46CB-BD35-9B58985D08D6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D043C-5434-46AE-9577-74DA25552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C2D51-5639-4CBA-8235-CAA0A2B8B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00A54-C38A-46D9-873C-DC2EDAA4C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84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0CE0D-ED4C-4663-9768-3CF405AA6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213567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19CSE211-Computer Architecture &amp; Organization</a:t>
            </a:r>
            <a:br>
              <a:rPr lang="en-IN" dirty="0"/>
            </a:br>
            <a:r>
              <a:rPr lang="en-IN" dirty="0"/>
              <a:t>Conversion of MIPS Instruction to Machine Language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05094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72"/>
    </mc:Choice>
    <mc:Fallback xmlns="">
      <p:transition spd="slow" advTm="1187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02" name="Rectangle 1">
            <a:extLst>
              <a:ext uri="{FF2B5EF4-FFF2-40B4-BE49-F238E27FC236}">
                <a16:creationId xmlns:a16="http://schemas.microsoft.com/office/drawing/2014/main" id="{0443E88B-F63F-4894-8159-12A877EDC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199" y="557189"/>
            <a:ext cx="10515599" cy="12962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Logical Operations</a:t>
            </a: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1E0B1F1F-55AB-4AA2-9FDA-2DE07B4AC5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2046851"/>
            <a:ext cx="10515599" cy="7289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Instructions for bitwise manipulation</a:t>
            </a:r>
          </a:p>
        </p:txBody>
      </p:sp>
      <p:sp>
        <p:nvSpPr>
          <p:cNvPr id="51241" name="Rectangle 86">
            <a:extLst>
              <a:ext uri="{FF2B5EF4-FFF2-40B4-BE49-F238E27FC236}">
                <a16:creationId xmlns:a16="http://schemas.microsoft.com/office/drawing/2014/main" id="{3AC95BFB-6793-4185-9394-ED53551A4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5013325"/>
            <a:ext cx="77724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285750" indent="-285750"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85750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85750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85750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85750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85750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85750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85750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85750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85750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</a:pPr>
            <a:endParaRPr lang="en-US" altLang="en-US" dirty="0"/>
          </a:p>
        </p:txBody>
      </p:sp>
      <p:graphicFrame>
        <p:nvGraphicFramePr>
          <p:cNvPr id="2" name="Group 3">
            <a:extLst>
              <a:ext uri="{FF2B5EF4-FFF2-40B4-BE49-F238E27FC236}">
                <a16:creationId xmlns:a16="http://schemas.microsoft.com/office/drawing/2014/main" id="{5D9B93FF-B4DA-4197-8667-41359390F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188508"/>
              </p:ext>
            </p:extLst>
          </p:nvPr>
        </p:nvGraphicFramePr>
        <p:xfrm>
          <a:off x="1647330" y="2957665"/>
          <a:ext cx="8897340" cy="3364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7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8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8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9688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84000"/>
                        </a:lnSpc>
                        <a:spcBef>
                          <a:spcPts val="1463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Operation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Lucida Sans Unicode" charset="0"/>
                        <a:cs typeface="Lucida Sans Unicode" charset="0"/>
                      </a:endParaRPr>
                    </a:p>
                  </a:txBody>
                  <a:tcPr marL="122376" marR="122376" marT="112978" marB="6363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84000"/>
                        </a:lnSpc>
                        <a:spcBef>
                          <a:spcPts val="1463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Lucida Sans Unicode" charset="0"/>
                        <a:cs typeface="Lucida Sans Unicode" charset="0"/>
                      </a:endParaRPr>
                    </a:p>
                  </a:txBody>
                  <a:tcPr marL="122376" marR="122376" marT="112978" marB="6363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84000"/>
                        </a:lnSpc>
                        <a:spcBef>
                          <a:spcPts val="1463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Java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Lucida Sans Unicode" charset="0"/>
                        <a:cs typeface="Lucida Sans Unicode" charset="0"/>
                      </a:endParaRPr>
                    </a:p>
                  </a:txBody>
                  <a:tcPr marL="122376" marR="122376" marT="112978" marB="6363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84000"/>
                        </a:lnSpc>
                        <a:spcBef>
                          <a:spcPts val="1463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MIPS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Lucida Sans Unicode" charset="0"/>
                        <a:cs typeface="Lucida Sans Unicode" charset="0"/>
                      </a:endParaRPr>
                    </a:p>
                  </a:txBody>
                  <a:tcPr marL="122376" marR="122376" marT="112978" marB="6363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02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84000"/>
                        </a:lnSpc>
                        <a:spcBef>
                          <a:spcPts val="1463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Shift left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Lucida Sans Unicode" charset="0"/>
                        <a:cs typeface="Lucida Sans Unicode" charset="0"/>
                      </a:endParaRPr>
                    </a:p>
                  </a:txBody>
                  <a:tcPr marL="122376" marR="122376" marT="112978" marB="6363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84000"/>
                        </a:lnSpc>
                        <a:spcBef>
                          <a:spcPts val="1463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&lt;&lt;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Lucida Sans Unicode" charset="0"/>
                        <a:cs typeface="Lucida Sans Unicode" charset="0"/>
                      </a:endParaRPr>
                    </a:p>
                  </a:txBody>
                  <a:tcPr marL="122376" marR="122376" marT="112978" marB="6363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84000"/>
                        </a:lnSpc>
                        <a:spcBef>
                          <a:spcPts val="1463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&lt;&lt;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Lucida Sans Unicode" charset="0"/>
                        <a:cs typeface="Lucida Sans Unicode" charset="0"/>
                      </a:endParaRPr>
                    </a:p>
                  </a:txBody>
                  <a:tcPr marL="122376" marR="122376" marT="112978" marB="6363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83000"/>
                        </a:lnSpc>
                        <a:spcBef>
                          <a:spcPts val="1463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sll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Lucida Sans Unicode" charset="0"/>
                        <a:cs typeface="Lucida Sans Unicode" charset="0"/>
                      </a:endParaRPr>
                    </a:p>
                  </a:txBody>
                  <a:tcPr marL="122376" marR="122376" marT="140733" marB="6363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02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84000"/>
                        </a:lnSpc>
                        <a:spcBef>
                          <a:spcPts val="1463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Shift right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Lucida Sans Unicode" charset="0"/>
                        <a:cs typeface="Lucida Sans Unicode" charset="0"/>
                      </a:endParaRPr>
                    </a:p>
                  </a:txBody>
                  <a:tcPr marL="122376" marR="122376" marT="112978" marB="6363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84000"/>
                        </a:lnSpc>
                        <a:spcBef>
                          <a:spcPts val="1463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&gt;&gt;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Lucida Sans Unicode" charset="0"/>
                        <a:cs typeface="Lucida Sans Unicode" charset="0"/>
                      </a:endParaRPr>
                    </a:p>
                  </a:txBody>
                  <a:tcPr marL="122376" marR="122376" marT="112978" marB="6363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84000"/>
                        </a:lnSpc>
                        <a:spcBef>
                          <a:spcPts val="1463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&gt;&gt;&gt;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Lucida Sans Unicode" charset="0"/>
                        <a:cs typeface="Lucida Sans Unicode" charset="0"/>
                      </a:endParaRPr>
                    </a:p>
                  </a:txBody>
                  <a:tcPr marL="122376" marR="122376" marT="112978" marB="6363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83000"/>
                        </a:lnSpc>
                        <a:spcBef>
                          <a:spcPts val="1463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srl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Lucida Sans Unicode" charset="0"/>
                        <a:cs typeface="Lucida Sans Unicode" charset="0"/>
                      </a:endParaRPr>
                    </a:p>
                  </a:txBody>
                  <a:tcPr marL="122376" marR="122376" marT="140733" marB="6363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02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84000"/>
                        </a:lnSpc>
                        <a:spcBef>
                          <a:spcPts val="1463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Bitwise AND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Lucida Sans Unicode" charset="0"/>
                        <a:cs typeface="Lucida Sans Unicode" charset="0"/>
                      </a:endParaRPr>
                    </a:p>
                  </a:txBody>
                  <a:tcPr marL="122376" marR="122376" marT="112978" marB="6363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84000"/>
                        </a:lnSpc>
                        <a:spcBef>
                          <a:spcPts val="1463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&amp;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Lucida Sans Unicode" charset="0"/>
                        <a:cs typeface="Lucida Sans Unicode" charset="0"/>
                      </a:endParaRPr>
                    </a:p>
                  </a:txBody>
                  <a:tcPr marL="122376" marR="122376" marT="112978" marB="6363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84000"/>
                        </a:lnSpc>
                        <a:spcBef>
                          <a:spcPts val="1463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&amp;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Lucida Sans Unicode" charset="0"/>
                        <a:cs typeface="Lucida Sans Unicode" charset="0"/>
                      </a:endParaRPr>
                    </a:p>
                  </a:txBody>
                  <a:tcPr marL="122376" marR="122376" marT="112978" marB="6363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83000"/>
                        </a:lnSpc>
                        <a:spcBef>
                          <a:spcPts val="1463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and, andi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Lucida Sans Unicode" charset="0"/>
                        <a:cs typeface="Lucida Sans Unicode" charset="0"/>
                      </a:endParaRPr>
                    </a:p>
                  </a:txBody>
                  <a:tcPr marL="122376" marR="122376" marT="140733" marB="6363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02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84000"/>
                        </a:lnSpc>
                        <a:spcBef>
                          <a:spcPts val="1463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Bitwise OR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Lucida Sans Unicode" charset="0"/>
                        <a:cs typeface="Lucida Sans Unicode" charset="0"/>
                      </a:endParaRPr>
                    </a:p>
                  </a:txBody>
                  <a:tcPr marL="122376" marR="122376" marT="112978" marB="6363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84000"/>
                        </a:lnSpc>
                        <a:spcBef>
                          <a:spcPts val="1463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|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Lucida Sans Unicode" charset="0"/>
                        <a:cs typeface="Lucida Sans Unicode" charset="0"/>
                      </a:endParaRPr>
                    </a:p>
                  </a:txBody>
                  <a:tcPr marL="122376" marR="122376" marT="112978" marB="6363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84000"/>
                        </a:lnSpc>
                        <a:spcBef>
                          <a:spcPts val="1463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|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Lucida Sans Unicode" charset="0"/>
                        <a:cs typeface="Lucida Sans Unicode" charset="0"/>
                      </a:endParaRPr>
                    </a:p>
                  </a:txBody>
                  <a:tcPr marL="122376" marR="122376" marT="112978" marB="6363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83000"/>
                        </a:lnSpc>
                        <a:spcBef>
                          <a:spcPts val="1463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or, ori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Lucida Sans Unicode" charset="0"/>
                        <a:cs typeface="Lucida Sans Unicode" charset="0"/>
                      </a:endParaRPr>
                    </a:p>
                  </a:txBody>
                  <a:tcPr marL="122376" marR="122376" marT="140733" marB="6363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02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84000"/>
                        </a:lnSpc>
                        <a:spcBef>
                          <a:spcPts val="1463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Bitwise NOT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Lucida Sans Unicode" charset="0"/>
                        <a:cs typeface="Lucida Sans Unicode" charset="0"/>
                      </a:endParaRPr>
                    </a:p>
                  </a:txBody>
                  <a:tcPr marL="122376" marR="122376" marT="112978" marB="6363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84000"/>
                        </a:lnSpc>
                        <a:spcBef>
                          <a:spcPts val="1463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~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Lucida Sans Unicode" charset="0"/>
                        <a:cs typeface="Lucida Sans Unicode" charset="0"/>
                      </a:endParaRPr>
                    </a:p>
                  </a:txBody>
                  <a:tcPr marL="122376" marR="122376" marT="112978" marB="6363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84000"/>
                        </a:lnSpc>
                        <a:spcBef>
                          <a:spcPts val="1463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~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Lucida Sans Unicode" charset="0"/>
                        <a:cs typeface="Lucida Sans Unicode" charset="0"/>
                      </a:endParaRPr>
                    </a:p>
                  </a:txBody>
                  <a:tcPr marL="122376" marR="122376" marT="112978" marB="6363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83000"/>
                        </a:lnSpc>
                        <a:spcBef>
                          <a:spcPts val="1463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nor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Lucida Sans Unicode" charset="0"/>
                        <a:cs typeface="Lucida Sans Unicode" charset="0"/>
                      </a:endParaRPr>
                    </a:p>
                  </a:txBody>
                  <a:tcPr marL="122376" marR="122376" marT="140733" marB="6363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 advTm="32912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>
            <a:extLst>
              <a:ext uri="{FF2B5EF4-FFF2-40B4-BE49-F238E27FC236}">
                <a16:creationId xmlns:a16="http://schemas.microsoft.com/office/drawing/2014/main" id="{AF8609B3-C25F-4F7E-8B47-D7B297895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04801"/>
            <a:ext cx="81534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60" tIns="25560" rIns="63360" bIns="25560"/>
          <a:lstStyle>
            <a:lvl1pPr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87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>
                <a:solidFill>
                  <a:srgbClr val="063DE8"/>
                </a:solidFill>
              </a:rPr>
              <a:t>MIPS Shift Operations</a:t>
            </a:r>
          </a:p>
        </p:txBody>
      </p:sp>
      <p:sp>
        <p:nvSpPr>
          <p:cNvPr id="53251" name="Text Box 2">
            <a:extLst>
              <a:ext uri="{FF2B5EF4-FFF2-40B4-BE49-F238E27FC236}">
                <a16:creationId xmlns:a16="http://schemas.microsoft.com/office/drawing/2014/main" id="{FB6DE4CC-FCF8-41F3-B94B-7666F95D3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838202"/>
            <a:ext cx="8229600" cy="235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60" tIns="25560" rIns="63360" bIns="25560"/>
          <a:lstStyle>
            <a:lvl1pPr marL="274638" indent="-274638"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</a:pPr>
            <a:r>
              <a:rPr lang="en-US" altLang="en-US" dirty="0"/>
              <a:t>Shifts move all the bits in a word left or right</a:t>
            </a:r>
          </a:p>
          <a:p>
            <a:pPr eaLnBrk="1" hangingPunct="1">
              <a:buClrTx/>
              <a:buFontTx/>
              <a:buNone/>
            </a:pPr>
            <a:r>
              <a:rPr lang="en-US" altLang="en-US" dirty="0"/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sll</a:t>
            </a:r>
            <a:r>
              <a:rPr lang="en-US" altLang="en-US" b="1" dirty="0">
                <a:latin typeface="Courier New" panose="02070309020205020404" pitchFamily="49" charset="0"/>
              </a:rPr>
              <a:t> $t2, $s0, 8	#$t2 = $s0 &lt;&lt; 8 bits</a:t>
            </a:r>
          </a:p>
          <a:p>
            <a:pPr eaLnBrk="1" hangingPunct="1">
              <a:buClrTx/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srl</a:t>
            </a:r>
            <a:r>
              <a:rPr lang="en-US" altLang="en-US" b="1" dirty="0">
                <a:latin typeface="Courier New" panose="02070309020205020404" pitchFamily="49" charset="0"/>
              </a:rPr>
              <a:t> $t2, $s0, 8	#$t2 = $s0 &gt;&gt; 8 bits</a:t>
            </a:r>
          </a:p>
          <a:p>
            <a:pPr eaLnBrk="1" hangingPunct="1"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</a:pPr>
            <a:r>
              <a:rPr lang="en-US" altLang="en-US" dirty="0"/>
              <a:t>Instruction Format (</a:t>
            </a:r>
            <a:r>
              <a:rPr lang="en-US" altLang="en-US" dirty="0">
                <a:solidFill>
                  <a:srgbClr val="FC0128"/>
                </a:solidFill>
              </a:rPr>
              <a:t>R</a:t>
            </a:r>
            <a:r>
              <a:rPr lang="en-US" altLang="en-US" dirty="0"/>
              <a:t> format)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7065F1F-6E2B-4C6A-ABD9-F81B4B475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627" y="3429000"/>
            <a:ext cx="8451574" cy="80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63360" tIns="25560" rIns="63360" bIns="25560">
            <a:spAutoFit/>
          </a:bodyPr>
          <a:lstStyle>
            <a:lvl1pPr marL="274638" indent="-274638"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28663" indent="-236538"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9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</a:pPr>
            <a:r>
              <a:rPr lang="en-US" altLang="en-US" dirty="0"/>
              <a:t>Such shifts are called </a:t>
            </a:r>
            <a:r>
              <a:rPr lang="en-US" altLang="en-US" dirty="0">
                <a:solidFill>
                  <a:srgbClr val="FC0128"/>
                </a:solidFill>
              </a:rPr>
              <a:t>logical</a:t>
            </a:r>
            <a:r>
              <a:rPr lang="en-US" altLang="en-US" dirty="0"/>
              <a:t> because they fill with </a:t>
            </a:r>
            <a:r>
              <a:rPr lang="en-US" altLang="en-US" dirty="0">
                <a:solidFill>
                  <a:srgbClr val="FC0128"/>
                </a:solidFill>
              </a:rPr>
              <a:t>zeros</a:t>
            </a:r>
          </a:p>
          <a:p>
            <a:pPr lvl="1">
              <a:lnSpc>
                <a:spcPct val="100000"/>
              </a:lnSpc>
              <a:spcBef>
                <a:spcPts val="625"/>
              </a:spcBef>
              <a:buClr>
                <a:srgbClr val="FC0128"/>
              </a:buClr>
              <a:buSzPct val="75000"/>
              <a:buFont typeface="Monotype Sorts" charset="2"/>
              <a:buChar char=""/>
            </a:pPr>
            <a:r>
              <a:rPr lang="en-US" altLang="en-US" dirty="0"/>
              <a:t>Notice that a 5-bit </a:t>
            </a:r>
            <a:r>
              <a:rPr lang="en-US" altLang="en-US" dirty="0" err="1"/>
              <a:t>shamt</a:t>
            </a:r>
            <a:r>
              <a:rPr lang="en-US" altLang="en-US" dirty="0"/>
              <a:t> field is enough to shift a 32-bit value</a:t>
            </a:r>
            <a:endParaRPr lang="en-US" altLang="en-US" dirty="0">
              <a:solidFill>
                <a:srgbClr val="FC0128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 advTm="8966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>
            <a:extLst>
              <a:ext uri="{FF2B5EF4-FFF2-40B4-BE49-F238E27FC236}">
                <a16:creationId xmlns:a16="http://schemas.microsoft.com/office/drawing/2014/main" id="{AF8609B3-C25F-4F7E-8B47-D7B297895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04801"/>
            <a:ext cx="904272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60" tIns="25560" rIns="63360" bIns="25560"/>
          <a:lstStyle>
            <a:lvl1pPr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87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rgbClr val="063DE8"/>
                </a:solidFill>
              </a:rPr>
              <a:t>MIPS Shift Operations-Example  of </a:t>
            </a:r>
            <a:r>
              <a:rPr lang="en-US" altLang="en-US" sz="2800" b="1" dirty="0" err="1">
                <a:solidFill>
                  <a:srgbClr val="063DE8"/>
                </a:solidFill>
              </a:rPr>
              <a:t>sll</a:t>
            </a:r>
            <a:r>
              <a:rPr lang="en-US" altLang="en-US" sz="2800" b="1" dirty="0">
                <a:solidFill>
                  <a:srgbClr val="063DE8"/>
                </a:solidFill>
              </a:rPr>
              <a:t> Instruction</a:t>
            </a:r>
          </a:p>
        </p:txBody>
      </p:sp>
      <p:sp>
        <p:nvSpPr>
          <p:cNvPr id="53251" name="Text Box 2">
            <a:extLst>
              <a:ext uri="{FF2B5EF4-FFF2-40B4-BE49-F238E27FC236}">
                <a16:creationId xmlns:a16="http://schemas.microsoft.com/office/drawing/2014/main" id="{FB6DE4CC-FCF8-41F3-B94B-7666F95D3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9605" y="901907"/>
            <a:ext cx="7903264" cy="2785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60" tIns="25560" rIns="63360" bIns="25560"/>
          <a:lstStyle>
            <a:lvl1pPr marL="274638" indent="-274638"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marL="0" indent="0" algn="l">
              <a:buNone/>
            </a:pPr>
            <a:r>
              <a:rPr lang="en-US" sz="1800" b="1" i="0" u="none" strike="noStrike" baseline="0" dirty="0" err="1">
                <a:latin typeface="Minion-Regular"/>
              </a:rPr>
              <a:t>sll</a:t>
            </a:r>
            <a:r>
              <a:rPr lang="en-US" sz="1800" b="1" i="0" u="none" strike="noStrike" baseline="0" dirty="0">
                <a:latin typeface="Minion-Regular"/>
              </a:rPr>
              <a:t> $t0,$s0,4 is to be executed and if register </a:t>
            </a:r>
            <a:r>
              <a:rPr lang="en-US" sz="1800" b="1" i="0" u="none" strike="noStrike" baseline="0" dirty="0">
                <a:latin typeface="LetterGothic"/>
              </a:rPr>
              <a:t>$s0 </a:t>
            </a:r>
            <a:r>
              <a:rPr lang="en-IN" sz="1800" b="1" i="0" u="none" strike="noStrike" baseline="0" dirty="0">
                <a:latin typeface="Minion-Regular"/>
              </a:rPr>
              <a:t>contained </a:t>
            </a:r>
            <a:r>
              <a:rPr lang="en-IN" sz="1800" b="0" i="0" u="none" strike="noStrike" baseline="0" dirty="0">
                <a:latin typeface="Minion-Regular"/>
              </a:rPr>
              <a:t>: 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LetterGothic"/>
              </a:rPr>
              <a:t>(</a:t>
            </a:r>
            <a:r>
              <a:rPr lang="en-US" sz="1800" b="1" i="0" u="none" strike="noStrike" baseline="0" dirty="0">
                <a:latin typeface="LetterGothic"/>
              </a:rPr>
              <a:t>0</a:t>
            </a:r>
            <a:r>
              <a:rPr lang="en-US" sz="1800" b="0" i="0" u="none" strike="noStrike" baseline="0" dirty="0">
                <a:latin typeface="LetterGothic"/>
              </a:rPr>
              <a:t>000 0000 0000 0000 0000 0000 0000 1001)</a:t>
            </a:r>
            <a:r>
              <a:rPr lang="en-US" sz="1600" b="0" i="0" u="none" strike="noStrike" baseline="0" dirty="0">
                <a:latin typeface="LetterGothic"/>
              </a:rPr>
              <a:t>two</a:t>
            </a:r>
            <a:r>
              <a:rPr lang="en-IN" sz="1800" dirty="0">
                <a:latin typeface="Minion-Regular"/>
              </a:rPr>
              <a:t>=</a:t>
            </a:r>
            <a:r>
              <a:rPr lang="en-IN" sz="1800" b="0" i="0" u="none" strike="noStrike" baseline="0" dirty="0">
                <a:latin typeface="LetterGothic"/>
              </a:rPr>
              <a:t> (9)</a:t>
            </a:r>
            <a:r>
              <a:rPr lang="en-IN" sz="1600" b="0" i="0" u="none" strike="noStrike" baseline="0" dirty="0">
                <a:latin typeface="LetterGothic"/>
              </a:rPr>
              <a:t>ten</a:t>
            </a:r>
            <a:r>
              <a:rPr lang="en-IN" sz="1600" b="0" i="0" u="none" strike="noStrike" baseline="0" dirty="0">
                <a:latin typeface="LetterGothic"/>
                <a:sym typeface="Wingdings" panose="05000000000000000000" pitchFamily="2" charset="2"/>
              </a:rPr>
              <a:t> </a:t>
            </a:r>
            <a:r>
              <a:rPr lang="en-IN" sz="1800" b="0" i="0" u="none" strike="noStrike" baseline="0" dirty="0">
                <a:latin typeface="LetterGothic"/>
                <a:sym typeface="Wingdings" panose="05000000000000000000" pitchFamily="2" charset="2"/>
              </a:rPr>
              <a:t>A</a:t>
            </a:r>
            <a:endParaRPr lang="en-IN" sz="1600" b="0" i="0" u="none" strike="noStrike" baseline="0" dirty="0">
              <a:latin typeface="LetterGothic"/>
            </a:endParaRP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LetterGothic"/>
              </a:rPr>
              <a:t>(0 000 0000 0000 0000 0000 0000 0000 1001</a:t>
            </a:r>
            <a:r>
              <a:rPr lang="en-IN" sz="1600" b="1" dirty="0">
                <a:latin typeface="LetterGothic"/>
              </a:rPr>
              <a:t>0</a:t>
            </a:r>
            <a:r>
              <a:rPr lang="en-IN" sz="1600" dirty="0">
                <a:latin typeface="LetterGothic"/>
              </a:rPr>
              <a:t>)-</a:t>
            </a:r>
            <a:r>
              <a:rPr lang="en-IN" sz="1600" b="1" dirty="0" err="1">
                <a:latin typeface="LetterGothic"/>
              </a:rPr>
              <a:t>sll</a:t>
            </a:r>
            <a:r>
              <a:rPr lang="en-IN" sz="1600" b="1" dirty="0">
                <a:latin typeface="LetterGothic"/>
              </a:rPr>
              <a:t> by 1 bit-</a:t>
            </a:r>
            <a:r>
              <a:rPr lang="en-IN" sz="1600" b="0" i="0" u="none" strike="noStrike" baseline="0" dirty="0">
                <a:latin typeface="LetterGothic"/>
              </a:rPr>
              <a:t> (18)</a:t>
            </a:r>
            <a:r>
              <a:rPr lang="en-IN" sz="1400" b="0" i="0" u="none" strike="noStrike" baseline="0" dirty="0">
                <a:latin typeface="LetterGothic"/>
              </a:rPr>
              <a:t>ten</a:t>
            </a:r>
            <a:r>
              <a:rPr lang="en-IN" sz="1400" b="0" i="0" u="none" strike="noStrike" baseline="0" dirty="0">
                <a:latin typeface="LetterGothic"/>
                <a:sym typeface="Wingdings" panose="05000000000000000000" pitchFamily="2" charset="2"/>
              </a:rPr>
              <a:t></a:t>
            </a:r>
            <a:r>
              <a:rPr lang="en-IN" sz="1800" b="0" i="0" u="none" strike="noStrike" baseline="0" dirty="0">
                <a:latin typeface="LetterGothic"/>
                <a:sym typeface="Wingdings" panose="05000000000000000000" pitchFamily="2" charset="2"/>
              </a:rPr>
              <a:t>A1</a:t>
            </a:r>
            <a:endParaRPr lang="en-IN" sz="1800" b="1" dirty="0">
              <a:latin typeface="LetterGothic"/>
            </a:endParaRP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LetterGothic"/>
              </a:rPr>
              <a:t>(0 00 0000 0000 0000 0000 0000 0000 1001</a:t>
            </a:r>
            <a:r>
              <a:rPr lang="en-IN" sz="1600" b="1" dirty="0">
                <a:latin typeface="LetterGothic"/>
              </a:rPr>
              <a:t>00</a:t>
            </a:r>
            <a:r>
              <a:rPr lang="en-IN" sz="1600" dirty="0">
                <a:latin typeface="LetterGothic"/>
              </a:rPr>
              <a:t>)-</a:t>
            </a:r>
            <a:r>
              <a:rPr lang="en-IN" sz="1600" b="1" dirty="0">
                <a:latin typeface="LetterGothic"/>
              </a:rPr>
              <a:t>sll by 2 bits-</a:t>
            </a:r>
            <a:r>
              <a:rPr lang="en-IN" sz="1600" b="0" i="0" u="none" strike="noStrike" baseline="0" dirty="0">
                <a:latin typeface="LetterGothic"/>
              </a:rPr>
              <a:t> (36)</a:t>
            </a:r>
            <a:r>
              <a:rPr lang="en-IN" sz="1400" b="0" i="0" u="none" strike="noStrike" baseline="0" dirty="0">
                <a:latin typeface="LetterGothic"/>
              </a:rPr>
              <a:t>ten</a:t>
            </a:r>
            <a:r>
              <a:rPr lang="en-IN" sz="1400" b="0" i="0" u="none" strike="noStrike" baseline="0" dirty="0">
                <a:latin typeface="LetterGothic"/>
                <a:sym typeface="Wingdings" panose="05000000000000000000" pitchFamily="2" charset="2"/>
              </a:rPr>
              <a:t></a:t>
            </a:r>
            <a:r>
              <a:rPr lang="en-IN" sz="1800" b="0" i="0" u="none" strike="noStrike" baseline="0" dirty="0">
                <a:latin typeface="LetterGothic"/>
                <a:sym typeface="Wingdings" panose="05000000000000000000" pitchFamily="2" charset="2"/>
              </a:rPr>
              <a:t>A2</a:t>
            </a:r>
            <a:endParaRPr lang="en-IN" sz="1800" b="1" dirty="0">
              <a:latin typeface="LetterGothic"/>
            </a:endParaRP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LetterGothic"/>
              </a:rPr>
              <a:t>(</a:t>
            </a:r>
            <a:r>
              <a:rPr lang="en-US" sz="1600" b="0" i="0" u="none" strike="noStrike" baseline="0">
                <a:latin typeface="LetterGothic"/>
              </a:rPr>
              <a:t>0  0 </a:t>
            </a:r>
            <a:r>
              <a:rPr lang="en-US" sz="1600" b="0" i="0" u="none" strike="noStrike" baseline="0" dirty="0">
                <a:latin typeface="LetterGothic"/>
              </a:rPr>
              <a:t>0000 0000 0000 0000 0000 0000 1001</a:t>
            </a:r>
            <a:r>
              <a:rPr lang="en-IN" sz="1600" b="1" dirty="0">
                <a:latin typeface="LetterGothic"/>
              </a:rPr>
              <a:t>000</a:t>
            </a:r>
            <a:r>
              <a:rPr lang="en-IN" sz="1600" dirty="0">
                <a:latin typeface="LetterGothic"/>
              </a:rPr>
              <a:t>)-</a:t>
            </a:r>
            <a:r>
              <a:rPr lang="en-IN" sz="1600" b="1" dirty="0">
                <a:latin typeface="LetterGothic"/>
              </a:rPr>
              <a:t>sll by 3 bits-</a:t>
            </a:r>
            <a:r>
              <a:rPr lang="en-IN" sz="1600" b="0" i="0" u="none" strike="noStrike" baseline="0" dirty="0">
                <a:latin typeface="LetterGothic"/>
              </a:rPr>
              <a:t> (72)</a:t>
            </a:r>
            <a:r>
              <a:rPr lang="en-IN" sz="1400" b="0" i="0" u="none" strike="noStrike" baseline="0" dirty="0">
                <a:latin typeface="LetterGothic"/>
              </a:rPr>
              <a:t>ten</a:t>
            </a:r>
            <a:r>
              <a:rPr lang="en-IN" sz="1400" b="0" i="0" u="none" strike="noStrike" baseline="0" dirty="0">
                <a:latin typeface="LetterGothic"/>
                <a:sym typeface="Wingdings" panose="05000000000000000000" pitchFamily="2" charset="2"/>
              </a:rPr>
              <a:t></a:t>
            </a:r>
            <a:r>
              <a:rPr lang="en-IN" sz="1800" b="0" i="0" u="none" strike="noStrike" baseline="0" dirty="0">
                <a:latin typeface="LetterGothic"/>
                <a:sym typeface="Wingdings" panose="05000000000000000000" pitchFamily="2" charset="2"/>
              </a:rPr>
              <a:t>A3</a:t>
            </a:r>
            <a:endParaRPr lang="en-IN" sz="1800" b="1" dirty="0">
              <a:latin typeface="LetterGothic"/>
            </a:endParaRP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LetterGothic"/>
              </a:rPr>
              <a:t>(0000 0000 0000 0000 0000 0000 1001 </a:t>
            </a:r>
            <a:r>
              <a:rPr lang="en-IN" sz="1800" b="1" i="0" u="none" strike="noStrike" baseline="0" dirty="0">
                <a:latin typeface="LetterGothic"/>
              </a:rPr>
              <a:t>0000</a:t>
            </a:r>
            <a:r>
              <a:rPr lang="en-IN" sz="1800" b="0" i="0" u="none" strike="noStrike" baseline="0" dirty="0">
                <a:latin typeface="LetterGothic"/>
              </a:rPr>
              <a:t>)</a:t>
            </a:r>
            <a:r>
              <a:rPr lang="en-IN" sz="1600" dirty="0">
                <a:latin typeface="LetterGothic"/>
              </a:rPr>
              <a:t>-</a:t>
            </a:r>
            <a:r>
              <a:rPr lang="en-IN" sz="1600" b="1" i="0" u="none" strike="noStrike" baseline="0" dirty="0" err="1">
                <a:latin typeface="LetterGothic"/>
              </a:rPr>
              <a:t>sll</a:t>
            </a:r>
            <a:r>
              <a:rPr lang="en-IN" sz="1600" b="1" i="0" u="none" strike="noStrike" baseline="0" dirty="0">
                <a:latin typeface="LetterGothic"/>
              </a:rPr>
              <a:t> by 4 bits-</a:t>
            </a:r>
            <a:r>
              <a:rPr lang="en-IN" sz="1800" b="0" i="0" u="none" strike="noStrike" baseline="0" dirty="0">
                <a:latin typeface="LetterGothic"/>
              </a:rPr>
              <a:t>(144)</a:t>
            </a:r>
            <a:r>
              <a:rPr lang="en-IN" sz="1600" b="0" i="0" u="none" strike="noStrike" baseline="0" dirty="0">
                <a:latin typeface="LetterGothic"/>
              </a:rPr>
              <a:t> ten </a:t>
            </a:r>
            <a:r>
              <a:rPr lang="en-IN" sz="1600" i="0" u="none" strike="noStrike" baseline="0" dirty="0">
                <a:latin typeface="LetterGothic"/>
                <a:sym typeface="Wingdings" panose="05000000000000000000" pitchFamily="2" charset="2"/>
              </a:rPr>
              <a:t></a:t>
            </a:r>
            <a:r>
              <a:rPr lang="en-IN" sz="1800" i="0" u="none" strike="noStrike" baseline="0" dirty="0">
                <a:latin typeface="LetterGothic"/>
                <a:sym typeface="Wingdings" panose="05000000000000000000" pitchFamily="2" charset="2"/>
              </a:rPr>
              <a:t>A4</a:t>
            </a:r>
            <a:endParaRPr lang="en-IN" sz="1800" dirty="0">
              <a:latin typeface="LetterGothic"/>
            </a:endParaRPr>
          </a:p>
          <a:p>
            <a:pPr marL="0" indent="0" algn="l">
              <a:buNone/>
            </a:pPr>
            <a:endParaRPr lang="en-IN" sz="1600" dirty="0">
              <a:latin typeface="LetterGothic"/>
            </a:endParaRPr>
          </a:p>
          <a:p>
            <a:pPr marL="0" indent="0" algn="l">
              <a:buNone/>
            </a:pPr>
            <a:endParaRPr lang="en-IN" sz="1600" dirty="0">
              <a:latin typeface="LetterGothic"/>
            </a:endParaRPr>
          </a:p>
          <a:p>
            <a:pPr marL="0" indent="0" algn="l">
              <a:buNone/>
            </a:pPr>
            <a:endParaRPr lang="en-IN" sz="1600" dirty="0">
              <a:latin typeface="LetterGothic"/>
            </a:endParaRPr>
          </a:p>
          <a:p>
            <a:pPr marL="0" indent="0" algn="l">
              <a:buNone/>
            </a:pPr>
            <a:endParaRPr lang="en-US" altLang="en-US" sz="1600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7065F1F-6E2B-4C6A-ABD9-F81B4B475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627" y="3965713"/>
            <a:ext cx="8328990" cy="90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63360" tIns="25560" rIns="63360" bIns="25560">
            <a:spAutoFit/>
          </a:bodyPr>
          <a:lstStyle>
            <a:lvl1pPr marL="274638" indent="-274638"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28663" indent="-236538"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9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</a:pPr>
            <a:endParaRPr lang="en-US" altLang="en-US" dirty="0"/>
          </a:p>
          <a:p>
            <a:pPr>
              <a:lnSpc>
                <a:spcPct val="100000"/>
              </a:lnSpc>
              <a:spcBef>
                <a:spcPts val="9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</a:pPr>
            <a:endParaRPr lang="en-US" alt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3313F4-605C-4713-B1A1-5DF3CC7E6C52}"/>
              </a:ext>
            </a:extLst>
          </p:cNvPr>
          <p:cNvCxnSpPr>
            <a:cxnSpLocks/>
          </p:cNvCxnSpPr>
          <p:nvPr/>
        </p:nvCxnSpPr>
        <p:spPr>
          <a:xfrm flipH="1">
            <a:off x="2214730" y="1604818"/>
            <a:ext cx="110776" cy="341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E8C83D-BF3A-4291-8314-EDAB3506131D}"/>
              </a:ext>
            </a:extLst>
          </p:cNvPr>
          <p:cNvCxnSpPr>
            <a:cxnSpLocks/>
          </p:cNvCxnSpPr>
          <p:nvPr/>
        </p:nvCxnSpPr>
        <p:spPr>
          <a:xfrm flipV="1">
            <a:off x="2319131" y="1623355"/>
            <a:ext cx="149087" cy="308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18C584-C8C7-4B8D-9488-480FA4289ADE}"/>
              </a:ext>
            </a:extLst>
          </p:cNvPr>
          <p:cNvCxnSpPr>
            <a:cxnSpLocks/>
          </p:cNvCxnSpPr>
          <p:nvPr/>
        </p:nvCxnSpPr>
        <p:spPr>
          <a:xfrm flipV="1">
            <a:off x="5658676" y="1639957"/>
            <a:ext cx="437324" cy="301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3671AF53-53BB-4083-AAF5-6971CFB8E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912" y="3987072"/>
            <a:ext cx="9782175" cy="17907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89662271"/>
      </p:ext>
    </p:extLst>
  </p:cSld>
  <p:clrMapOvr>
    <a:masterClrMapping/>
  </p:clrMapOvr>
  <p:transition spd="med" advTm="16240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3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9AA4C7-A1BB-44F4-A66A-EDB5E07A0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78328"/>
            <a:ext cx="10905066" cy="39044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5DF5B6-6DCA-4F0A-B625-E4EAEB543A05}"/>
              </a:ext>
            </a:extLst>
          </p:cNvPr>
          <p:cNvSpPr txBox="1"/>
          <p:nvPr/>
        </p:nvSpPr>
        <p:spPr>
          <a:xfrm>
            <a:off x="1099595" y="891251"/>
            <a:ext cx="839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Machine Language Representation for ‘</a:t>
            </a:r>
            <a:r>
              <a:rPr lang="en-IN" b="1" u="sng" dirty="0" err="1"/>
              <a:t>sll</a:t>
            </a:r>
            <a:r>
              <a:rPr lang="en-IN" b="1" u="sng" dirty="0"/>
              <a:t>’ Instruction</a:t>
            </a:r>
          </a:p>
        </p:txBody>
      </p:sp>
    </p:spTree>
    <p:extLst>
      <p:ext uri="{BB962C8B-B14F-4D97-AF65-F5344CB8AC3E}">
        <p14:creationId xmlns:p14="http://schemas.microsoft.com/office/powerpoint/2010/main" val="285196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299"/>
    </mc:Choice>
    <mc:Fallback xmlns="">
      <p:transition spd="slow" advTm="8729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>
            <a:extLst>
              <a:ext uri="{FF2B5EF4-FFF2-40B4-BE49-F238E27FC236}">
                <a16:creationId xmlns:a16="http://schemas.microsoft.com/office/drawing/2014/main" id="{AF8609B3-C25F-4F7E-8B47-D7B297895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04801"/>
            <a:ext cx="8950124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60" tIns="25560" rIns="63360" bIns="25560"/>
          <a:lstStyle>
            <a:lvl1pPr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87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rgbClr val="063DE8"/>
                </a:solidFill>
              </a:rPr>
              <a:t>MIPS Shift Operations-Example  of </a:t>
            </a:r>
            <a:r>
              <a:rPr lang="en-US" altLang="en-US" sz="2800" b="1" dirty="0" err="1">
                <a:solidFill>
                  <a:srgbClr val="063DE8"/>
                </a:solidFill>
              </a:rPr>
              <a:t>srl</a:t>
            </a:r>
            <a:r>
              <a:rPr lang="en-US" altLang="en-US" sz="2800" b="1" dirty="0">
                <a:solidFill>
                  <a:srgbClr val="063DE8"/>
                </a:solidFill>
              </a:rPr>
              <a:t> Instruction</a:t>
            </a:r>
          </a:p>
        </p:txBody>
      </p:sp>
      <p:sp>
        <p:nvSpPr>
          <p:cNvPr id="53251" name="Text Box 2">
            <a:extLst>
              <a:ext uri="{FF2B5EF4-FFF2-40B4-BE49-F238E27FC236}">
                <a16:creationId xmlns:a16="http://schemas.microsoft.com/office/drawing/2014/main" id="{FB6DE4CC-FCF8-41F3-B94B-7666F95D3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8756" y="1180204"/>
            <a:ext cx="8328990" cy="309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60" tIns="25560" rIns="63360" bIns="25560"/>
          <a:lstStyle>
            <a:lvl1pPr marL="274638" indent="-274638"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marL="0" indent="0" algn="l">
              <a:buNone/>
            </a:pPr>
            <a:r>
              <a:rPr lang="en-US" sz="1800" b="1" i="0" u="none" strike="noStrike" baseline="0" dirty="0" err="1">
                <a:latin typeface="Minion-Regular"/>
              </a:rPr>
              <a:t>srl</a:t>
            </a:r>
            <a:r>
              <a:rPr lang="en-US" sz="1800" b="1" i="0" u="none" strike="noStrike" baseline="0" dirty="0">
                <a:latin typeface="Minion-Regular"/>
              </a:rPr>
              <a:t> $t0,$s0,4 is to be executed and if register </a:t>
            </a:r>
            <a:r>
              <a:rPr lang="en-US" sz="1800" b="1" i="0" u="none" strike="noStrike" baseline="0" dirty="0">
                <a:latin typeface="LetterGothic"/>
              </a:rPr>
              <a:t>$s0 </a:t>
            </a:r>
            <a:r>
              <a:rPr lang="en-IN" sz="1800" b="1" i="0" u="none" strike="noStrike" baseline="0" dirty="0">
                <a:latin typeface="Minion-Regular"/>
              </a:rPr>
              <a:t>contained </a:t>
            </a:r>
            <a:r>
              <a:rPr lang="en-IN" sz="1800" b="0" i="0" u="none" strike="noStrike" baseline="0" dirty="0">
                <a:latin typeface="Minion-Regular"/>
              </a:rPr>
              <a:t>:  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LetterGothic"/>
              </a:rPr>
              <a:t>(0000 0000 0000 0000 0000 0000 1001 000</a:t>
            </a:r>
            <a:r>
              <a:rPr lang="en-IN" sz="1800" b="1" i="0" u="none" strike="noStrike" baseline="0" dirty="0">
                <a:latin typeface="LetterGothic"/>
              </a:rPr>
              <a:t>0</a:t>
            </a:r>
            <a:r>
              <a:rPr lang="en-IN" sz="1800" b="0" i="0" u="none" strike="noStrike" baseline="0" dirty="0">
                <a:latin typeface="LetterGothic"/>
              </a:rPr>
              <a:t>)</a:t>
            </a:r>
            <a:r>
              <a:rPr lang="en-IN" sz="1600" b="0" i="0" u="none" strike="noStrike" baseline="0" dirty="0">
                <a:latin typeface="LetterGothic"/>
              </a:rPr>
              <a:t>two</a:t>
            </a:r>
            <a:r>
              <a:rPr lang="en-IN" sz="1800" b="0" i="0" u="none" strike="noStrike" baseline="0" dirty="0">
                <a:latin typeface="LetterGothic"/>
              </a:rPr>
              <a:t>= (144)</a:t>
            </a:r>
            <a:r>
              <a:rPr lang="en-IN" sz="1600" b="0" i="0" u="none" strike="noStrike" baseline="0" dirty="0">
                <a:latin typeface="LetterGothic"/>
              </a:rPr>
              <a:t>ten</a:t>
            </a:r>
            <a:r>
              <a:rPr lang="en-IN" sz="1600" b="0" i="0" u="none" strike="noStrike" baseline="0" dirty="0">
                <a:latin typeface="LetterGothic"/>
                <a:sym typeface="Wingdings" panose="05000000000000000000" pitchFamily="2" charset="2"/>
              </a:rPr>
              <a:t>  </a:t>
            </a:r>
            <a:r>
              <a:rPr lang="en-IN" sz="1800" b="0" i="0" u="none" strike="noStrike" baseline="0" dirty="0">
                <a:latin typeface="LetterGothic"/>
                <a:sym typeface="Wingdings" panose="05000000000000000000" pitchFamily="2" charset="2"/>
              </a:rPr>
              <a:t>A</a:t>
            </a:r>
            <a:endParaRPr lang="en-IN" sz="1600" b="0" i="0" u="none" strike="noStrike" baseline="0" dirty="0">
              <a:latin typeface="LetterGothic"/>
            </a:endParaRPr>
          </a:p>
          <a:p>
            <a:pPr marL="0" indent="0">
              <a:buNone/>
            </a:pPr>
            <a:r>
              <a:rPr lang="en-US" sz="1800" i="0" u="none" strike="noStrike" baseline="0" dirty="0">
                <a:latin typeface="LetterGothic"/>
              </a:rPr>
              <a:t>(</a:t>
            </a:r>
            <a:r>
              <a:rPr lang="en-US" sz="1800" b="1" i="0" u="none" strike="noStrike" baseline="0" dirty="0">
                <a:latin typeface="LetterGothic"/>
              </a:rPr>
              <a:t>0</a:t>
            </a:r>
            <a:r>
              <a:rPr lang="en-US" sz="1800" b="0" i="0" u="none" strike="noStrike" baseline="0" dirty="0">
                <a:latin typeface="LetterGothic"/>
              </a:rPr>
              <a:t>0 0000 0000 0000 0000 0000 0000 1001</a:t>
            </a:r>
            <a:r>
              <a:rPr lang="en-IN" sz="1800" dirty="0">
                <a:latin typeface="LetterGothic"/>
              </a:rPr>
              <a:t>000)-</a:t>
            </a:r>
            <a:r>
              <a:rPr lang="en-IN" sz="1800" b="1" dirty="0">
                <a:latin typeface="LetterGothic"/>
              </a:rPr>
              <a:t>srl by 1 bits-</a:t>
            </a:r>
            <a:r>
              <a:rPr lang="en-IN" sz="1800" b="0" i="0" u="none" strike="noStrike" baseline="0" dirty="0">
                <a:latin typeface="LetterGothic"/>
              </a:rPr>
              <a:t> (72)</a:t>
            </a:r>
            <a:r>
              <a:rPr lang="en-IN" sz="1600" b="0" i="0" u="none" strike="noStrike" baseline="0" dirty="0">
                <a:latin typeface="LetterGothic"/>
              </a:rPr>
              <a:t>ten</a:t>
            </a:r>
            <a:r>
              <a:rPr lang="en-IN" sz="1600" b="0" i="0" u="none" strike="noStrike" baseline="0" dirty="0">
                <a:latin typeface="LetterGothic"/>
                <a:sym typeface="Wingdings" panose="05000000000000000000" pitchFamily="2" charset="2"/>
              </a:rPr>
              <a:t>  </a:t>
            </a:r>
            <a:r>
              <a:rPr lang="en-IN" sz="1800" b="0" i="0" u="none" strike="noStrike" baseline="0" dirty="0">
                <a:latin typeface="LetterGothic"/>
                <a:sym typeface="Wingdings" panose="05000000000000000000" pitchFamily="2" charset="2"/>
              </a:rPr>
              <a:t>A1</a:t>
            </a:r>
            <a:endParaRPr lang="en-IN" sz="1600" b="0" i="0" u="none" strike="noStrike" baseline="0" dirty="0">
              <a:latin typeface="LetterGothic"/>
            </a:endParaRPr>
          </a:p>
          <a:p>
            <a:pPr marL="0" indent="0">
              <a:buNone/>
            </a:pPr>
            <a:r>
              <a:rPr lang="en-US" sz="1800" i="0" u="none" strike="noStrike" baseline="0" dirty="0">
                <a:latin typeface="LetterGothic"/>
              </a:rPr>
              <a:t>(</a:t>
            </a:r>
            <a:r>
              <a:rPr lang="en-US" sz="1800" b="1" i="0" u="none" strike="noStrike" baseline="0" dirty="0">
                <a:latin typeface="LetterGothic"/>
              </a:rPr>
              <a:t>00</a:t>
            </a:r>
            <a:r>
              <a:rPr lang="en-US" sz="1800" b="0" i="0" u="none" strike="noStrike" baseline="0" dirty="0">
                <a:latin typeface="LetterGothic"/>
              </a:rPr>
              <a:t>0 0000 0000 0000 0000 0000 0000 1001</a:t>
            </a:r>
            <a:r>
              <a:rPr lang="en-IN" sz="1800" dirty="0">
                <a:latin typeface="LetterGothic"/>
              </a:rPr>
              <a:t>00)-</a:t>
            </a:r>
            <a:r>
              <a:rPr lang="en-IN" sz="1800" b="1" dirty="0">
                <a:latin typeface="LetterGothic"/>
              </a:rPr>
              <a:t>srl by 2 bits-</a:t>
            </a:r>
            <a:r>
              <a:rPr lang="en-IN" sz="1800" b="0" i="0" u="none" strike="noStrike" baseline="0" dirty="0">
                <a:latin typeface="LetterGothic"/>
              </a:rPr>
              <a:t> (36)</a:t>
            </a:r>
            <a:r>
              <a:rPr lang="en-IN" sz="1600" b="0" i="0" u="none" strike="noStrike" baseline="0" dirty="0">
                <a:latin typeface="LetterGothic"/>
              </a:rPr>
              <a:t>ten</a:t>
            </a:r>
            <a:r>
              <a:rPr lang="en-IN" sz="1600" b="0" i="0" u="none" strike="noStrike" baseline="0" dirty="0">
                <a:latin typeface="LetterGothic"/>
                <a:sym typeface="Wingdings" panose="05000000000000000000" pitchFamily="2" charset="2"/>
              </a:rPr>
              <a:t>  </a:t>
            </a:r>
            <a:r>
              <a:rPr lang="en-IN" sz="1800" b="0" i="0" u="none" strike="noStrike" baseline="0" dirty="0">
                <a:latin typeface="LetterGothic"/>
                <a:sym typeface="Wingdings" panose="05000000000000000000" pitchFamily="2" charset="2"/>
              </a:rPr>
              <a:t>A2</a:t>
            </a:r>
            <a:endParaRPr lang="en-IN" sz="1600" b="0" i="0" u="none" strike="noStrike" baseline="0" dirty="0">
              <a:latin typeface="LetterGothic"/>
            </a:endParaRPr>
          </a:p>
          <a:p>
            <a:pPr marL="0" indent="0">
              <a:buNone/>
            </a:pPr>
            <a:r>
              <a:rPr lang="en-US" sz="1800" i="0" u="none" strike="noStrike" baseline="0" dirty="0">
                <a:latin typeface="LetterGothic"/>
              </a:rPr>
              <a:t>(</a:t>
            </a:r>
            <a:r>
              <a:rPr lang="en-US" sz="1800" b="1" i="0" u="none" strike="noStrike" baseline="0" dirty="0">
                <a:latin typeface="LetterGothic"/>
              </a:rPr>
              <a:t>000</a:t>
            </a:r>
            <a:r>
              <a:rPr lang="en-US" sz="1800" b="0" i="0" u="none" strike="noStrike" baseline="0" dirty="0">
                <a:latin typeface="LetterGothic"/>
              </a:rPr>
              <a:t>0 0000 0000 0000 0000 0000 0000 1001</a:t>
            </a:r>
            <a:r>
              <a:rPr lang="en-IN" sz="1800" dirty="0">
                <a:latin typeface="LetterGothic"/>
              </a:rPr>
              <a:t>0)-</a:t>
            </a:r>
            <a:r>
              <a:rPr lang="en-IN" sz="1800" b="1" dirty="0">
                <a:latin typeface="LetterGothic"/>
              </a:rPr>
              <a:t>srl by 3 bit-</a:t>
            </a:r>
            <a:r>
              <a:rPr lang="en-IN" sz="1800" b="0" i="0" u="none" strike="noStrike" baseline="0" dirty="0">
                <a:latin typeface="LetterGothic"/>
              </a:rPr>
              <a:t> (18)</a:t>
            </a:r>
            <a:r>
              <a:rPr lang="en-IN" sz="1600" b="0" i="0" u="none" strike="noStrike" baseline="0" dirty="0">
                <a:latin typeface="LetterGothic"/>
              </a:rPr>
              <a:t>ten</a:t>
            </a:r>
            <a:r>
              <a:rPr lang="en-IN" sz="1600" b="0" i="0" u="none" strike="noStrike" baseline="0" dirty="0">
                <a:latin typeface="LetterGothic"/>
                <a:sym typeface="Wingdings" panose="05000000000000000000" pitchFamily="2" charset="2"/>
              </a:rPr>
              <a:t>  </a:t>
            </a:r>
            <a:r>
              <a:rPr lang="en-IN" sz="1800" b="0" i="0" u="none" strike="noStrike" baseline="0" dirty="0">
                <a:latin typeface="LetterGothic"/>
                <a:sym typeface="Wingdings" panose="05000000000000000000" pitchFamily="2" charset="2"/>
              </a:rPr>
              <a:t>A3</a:t>
            </a:r>
            <a:endParaRPr lang="en-IN" sz="1600" b="0" i="0" u="none" strike="noStrike" baseline="0" dirty="0">
              <a:latin typeface="LetterGothic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latin typeface="LetterGothic"/>
              </a:rPr>
              <a:t>(</a:t>
            </a:r>
            <a:r>
              <a:rPr lang="en-US" sz="1800" b="1" i="0" u="none" strike="noStrike" baseline="0" dirty="0">
                <a:latin typeface="LetterGothic"/>
              </a:rPr>
              <a:t>0000</a:t>
            </a:r>
            <a:r>
              <a:rPr lang="en-US" sz="1800" b="0" i="0" u="none" strike="noStrike" baseline="0" dirty="0">
                <a:latin typeface="LetterGothic"/>
              </a:rPr>
              <a:t> 0000 0000 0000 0000 0000 0000 1001)</a:t>
            </a:r>
            <a:r>
              <a:rPr lang="en-US" sz="1600" b="0" i="0" u="none" strike="noStrike" baseline="0" dirty="0">
                <a:latin typeface="LetterGothic"/>
              </a:rPr>
              <a:t>two</a:t>
            </a:r>
            <a:r>
              <a:rPr lang="en-IN" sz="1800" dirty="0">
                <a:latin typeface="Minion-Regular"/>
              </a:rPr>
              <a:t>=</a:t>
            </a:r>
            <a:r>
              <a:rPr lang="en-IN" sz="1800" b="0" i="0" u="none" strike="noStrike" baseline="0" dirty="0">
                <a:latin typeface="LetterGothic"/>
              </a:rPr>
              <a:t> (9)</a:t>
            </a:r>
            <a:r>
              <a:rPr lang="en-IN" sz="1600" b="0" i="0" u="none" strike="noStrike" baseline="0" dirty="0">
                <a:latin typeface="LetterGothic"/>
              </a:rPr>
              <a:t>ten-&gt;</a:t>
            </a:r>
            <a:r>
              <a:rPr lang="en-IN" sz="1800" b="0" i="0" u="none" strike="noStrike" baseline="0" dirty="0">
                <a:latin typeface="LetterGothic"/>
              </a:rPr>
              <a:t>A4</a:t>
            </a:r>
          </a:p>
          <a:p>
            <a:pPr marL="0" indent="0">
              <a:buNone/>
            </a:pPr>
            <a:endParaRPr lang="en-IN" sz="1800" b="1" dirty="0">
              <a:latin typeface="LetterGothic"/>
            </a:endParaRPr>
          </a:p>
          <a:p>
            <a:pPr marL="0" indent="0">
              <a:buNone/>
            </a:pPr>
            <a:endParaRPr lang="en-IN" sz="1800" b="1" dirty="0">
              <a:latin typeface="LetterGothic"/>
            </a:endParaRPr>
          </a:p>
          <a:p>
            <a:pPr marL="0" indent="0">
              <a:buNone/>
            </a:pPr>
            <a:endParaRPr lang="en-IN" sz="1800" b="1" dirty="0">
              <a:latin typeface="LetterGothic"/>
            </a:endParaRPr>
          </a:p>
          <a:p>
            <a:pPr marL="0" indent="0" algn="l">
              <a:buNone/>
            </a:pPr>
            <a:endParaRPr lang="en-IN" sz="1800" b="0" i="0" u="none" strike="noStrike" baseline="0" dirty="0">
              <a:latin typeface="Minion-Regular"/>
            </a:endParaRPr>
          </a:p>
          <a:p>
            <a:pPr marL="0" indent="0" algn="l">
              <a:buNone/>
            </a:pPr>
            <a:endParaRPr lang="en-IN" sz="1600" b="1" dirty="0">
              <a:latin typeface="LetterGothic"/>
            </a:endParaRPr>
          </a:p>
          <a:p>
            <a:pPr marL="0" indent="0" algn="l">
              <a:buNone/>
            </a:pPr>
            <a:endParaRPr lang="en-IN" sz="1600" dirty="0">
              <a:latin typeface="LetterGothic"/>
            </a:endParaRPr>
          </a:p>
          <a:p>
            <a:pPr marL="0" indent="0" algn="l">
              <a:buNone/>
            </a:pPr>
            <a:endParaRPr lang="en-IN" sz="1600" dirty="0">
              <a:latin typeface="LetterGothic"/>
            </a:endParaRPr>
          </a:p>
          <a:p>
            <a:pPr marL="0" indent="0" algn="l">
              <a:buNone/>
            </a:pPr>
            <a:endParaRPr lang="en-IN" sz="1600" dirty="0">
              <a:latin typeface="LetterGothic"/>
            </a:endParaRPr>
          </a:p>
          <a:p>
            <a:pPr marL="0" indent="0" algn="l">
              <a:buNone/>
            </a:pPr>
            <a:endParaRPr lang="en-US" altLang="en-US" sz="1600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7065F1F-6E2B-4C6A-ABD9-F81B4B475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627" y="3965713"/>
            <a:ext cx="8328990" cy="90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63360" tIns="25560" rIns="63360" bIns="25560">
            <a:spAutoFit/>
          </a:bodyPr>
          <a:lstStyle>
            <a:lvl1pPr marL="274638" indent="-274638"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28663" indent="-236538"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9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</a:pPr>
            <a:endParaRPr lang="en-US" altLang="en-US" dirty="0"/>
          </a:p>
          <a:p>
            <a:pPr>
              <a:lnSpc>
                <a:spcPct val="100000"/>
              </a:lnSpc>
              <a:spcBef>
                <a:spcPts val="9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</a:pP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221FB1-8F83-4553-9AB7-FB3F182DB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808" y="4360499"/>
            <a:ext cx="10664383" cy="13172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7225167"/>
      </p:ext>
    </p:extLst>
  </p:cSld>
  <p:clrMapOvr>
    <a:masterClrMapping/>
  </p:clrMapOvr>
  <p:transition spd="med" advTm="4914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15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E2E235-65CF-4A53-90B1-231698C00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08881"/>
            <a:ext cx="10905066" cy="38375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2B76E22-6E96-42F0-82C9-547B43169E7A}"/>
              </a:ext>
            </a:extLst>
          </p:cNvPr>
          <p:cNvSpPr txBox="1"/>
          <p:nvPr/>
        </p:nvSpPr>
        <p:spPr>
          <a:xfrm>
            <a:off x="1018571" y="1076444"/>
            <a:ext cx="869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Machine Language Representation for ‘</a:t>
            </a:r>
            <a:r>
              <a:rPr lang="en-IN" b="1" u="sng" dirty="0" err="1"/>
              <a:t>srl</a:t>
            </a:r>
            <a:r>
              <a:rPr lang="en-IN" b="1" u="sng" dirty="0"/>
              <a:t>’ Instruction</a:t>
            </a:r>
          </a:p>
        </p:txBody>
      </p:sp>
    </p:spTree>
    <p:extLst>
      <p:ext uri="{BB962C8B-B14F-4D97-AF65-F5344CB8AC3E}">
        <p14:creationId xmlns:p14="http://schemas.microsoft.com/office/powerpoint/2010/main" val="260029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96"/>
    </mc:Choice>
    <mc:Fallback xmlns="">
      <p:transition spd="slow" advTm="3149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98" name="Text Box 1">
            <a:extLst>
              <a:ext uri="{FF2B5EF4-FFF2-40B4-BE49-F238E27FC236}">
                <a16:creationId xmlns:a16="http://schemas.microsoft.com/office/drawing/2014/main" id="{51F2B477-D13A-4DED-84B8-230DC45F1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742951"/>
            <a:ext cx="3476625" cy="49625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ts val="600"/>
              </a:spcAft>
              <a:buClrTx/>
              <a:buNone/>
            </a:pPr>
            <a:r>
              <a:rPr lang="en-US" alt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MIPS Logical Operations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49631B-A5C2-44A3-BBD4-993BD8CF7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22" y="1761817"/>
            <a:ext cx="6553545" cy="3342307"/>
          </a:xfrm>
          <a:prstGeom prst="rect">
            <a:avLst/>
          </a:prstGeom>
        </p:spPr>
      </p:pic>
      <p:sp>
        <p:nvSpPr>
          <p:cNvPr id="55299" name="Text Box 2">
            <a:extLst>
              <a:ext uri="{FF2B5EF4-FFF2-40B4-BE49-F238E27FC236}">
                <a16:creationId xmlns:a16="http://schemas.microsoft.com/office/drawing/2014/main" id="{7E787F29-4D90-4F44-8E6D-C80474544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950" y="902493"/>
            <a:ext cx="10985166" cy="539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60" tIns="25560" rIns="63360" bIns="25560"/>
          <a:lstStyle>
            <a:lvl1pPr marL="274638" indent="-274638"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</a:pPr>
            <a:endParaRPr lang="en-US" altLang="en-US" dirty="0"/>
          </a:p>
        </p:txBody>
      </p:sp>
    </p:spTree>
  </p:cSld>
  <p:clrMapOvr>
    <a:masterClrMapping/>
  </p:clrMapOvr>
  <p:transition spd="med" advTm="109939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9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15640684F64C40BCAF73BEACD02AE0" ma:contentTypeVersion="12" ma:contentTypeDescription="Create a new document." ma:contentTypeScope="" ma:versionID="9eb4ad03996183071064fcb44e83552c">
  <xsd:schema xmlns:xsd="http://www.w3.org/2001/XMLSchema" xmlns:xs="http://www.w3.org/2001/XMLSchema" xmlns:p="http://schemas.microsoft.com/office/2006/metadata/properties" xmlns:ns2="e661b00e-b2b2-4ea8-a6a8-d08d7a40d5ee" xmlns:ns3="da31a880-f362-4c10-986e-5dd3ed29c00f" targetNamespace="http://schemas.microsoft.com/office/2006/metadata/properties" ma:root="true" ma:fieldsID="d0921b4ae8aaeb7b591a752865891a9c" ns2:_="" ns3:_="">
    <xsd:import namespace="e661b00e-b2b2-4ea8-a6a8-d08d7a40d5ee"/>
    <xsd:import namespace="da31a880-f362-4c10-986e-5dd3ed29c0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61b00e-b2b2-4ea8-a6a8-d08d7a40d5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23024002-0845-468f-ab34-1ed290a9732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31a880-f362-4c10-986e-5dd3ed29c00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76aa86a6-ac05-4c79-bfdf-e415684726cb}" ma:internalName="TaxCatchAll" ma:showField="CatchAllData" ma:web="da31a880-f362-4c10-986e-5dd3ed29c0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a31a880-f362-4c10-986e-5dd3ed29c00f" xsi:nil="true"/>
    <lcf76f155ced4ddcb4097134ff3c332f xmlns="e661b00e-b2b2-4ea8-a6a8-d08d7a40d5e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8949FE2-61EA-45A3-926D-1F25EE6E7EBB}"/>
</file>

<file path=customXml/itemProps2.xml><?xml version="1.0" encoding="utf-8"?>
<ds:datastoreItem xmlns:ds="http://schemas.openxmlformats.org/officeDocument/2006/customXml" ds:itemID="{F059B716-37E6-44B3-AD37-6B5CBAA50BA7}"/>
</file>

<file path=customXml/itemProps3.xml><?xml version="1.0" encoding="utf-8"?>
<ds:datastoreItem xmlns:ds="http://schemas.openxmlformats.org/officeDocument/2006/customXml" ds:itemID="{468B71D6-9588-4582-A0CA-9229825C38ED}"/>
</file>

<file path=docProps/app.xml><?xml version="1.0" encoding="utf-8"?>
<Properties xmlns="http://schemas.openxmlformats.org/officeDocument/2006/extended-properties" xmlns:vt="http://schemas.openxmlformats.org/officeDocument/2006/docPropsVTypes">
  <TotalTime>3593</TotalTime>
  <Words>409</Words>
  <Application>Microsoft Office PowerPoint</Application>
  <PresentationFormat>Widescreen</PresentationFormat>
  <Paragraphs>61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LetterGothic</vt:lpstr>
      <vt:lpstr>Lucida Console</vt:lpstr>
      <vt:lpstr>Minion-Regular</vt:lpstr>
      <vt:lpstr>Monotype Sorts</vt:lpstr>
      <vt:lpstr>Times New Roman</vt:lpstr>
      <vt:lpstr>Wingdings</vt:lpstr>
      <vt:lpstr>Office Theme</vt:lpstr>
      <vt:lpstr>    19CSE211-Computer Architecture &amp; Organization Conversion of MIPS Instruction to Machine Language Representation</vt:lpstr>
      <vt:lpstr>Logical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Conversion of MIPS Instruction to Machine Language</dc:title>
  <dc:creator>Asha Ashok</dc:creator>
  <cp:lastModifiedBy>Asha Ashok</cp:lastModifiedBy>
  <cp:revision>27</cp:revision>
  <dcterms:created xsi:type="dcterms:W3CDTF">2020-09-11T09:53:38Z</dcterms:created>
  <dcterms:modified xsi:type="dcterms:W3CDTF">2021-02-15T07:49:33Z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0x010100A815640684F64C40BCAF73BEACD02AE0</vt:lpwstr>
  </property>
</Properties>
</file>