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2" r:id="rId1"/>
  </p:sldMasterIdLst>
  <p:notesMasterIdLst>
    <p:notesMasterId r:id="rId17"/>
  </p:notesMasterIdLst>
  <p:handoutMasterIdLst>
    <p:handoutMasterId r:id="rId18"/>
  </p:handout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JITH KUNCHEERATHODI" initials="RK" lastIdx="1" clrIdx="0">
    <p:extLst>
      <p:ext uri="{19B8F6BF-5375-455C-9EA6-DF929625EA0E}">
        <p15:presenceInfo xmlns:p15="http://schemas.microsoft.com/office/powerpoint/2012/main" userId="32c90685249ec3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14F"/>
    <a:srgbClr val="FADAE6"/>
    <a:srgbClr val="991546"/>
    <a:srgbClr val="C76161"/>
    <a:srgbClr val="B9655F"/>
    <a:srgbClr val="B12421"/>
    <a:srgbClr val="CA004E"/>
    <a:srgbClr val="9F1649"/>
    <a:srgbClr val="FDB9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D11EE-98F2-F8D5-9B5D-27CC05D2C75C}" v="14" dt="2023-01-11T03:44:36.721"/>
    <p1510:client id="{4B917F00-92B7-AA76-3630-903B3B508EFE}" v="7" dt="2023-01-17T06:26:46.690"/>
    <p1510:client id="{B9401509-DE84-F4F5-AC05-F705CC45970D}" v="7" dt="2023-01-09T07:59:18.6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86479" autoAdjust="0"/>
  </p:normalViewPr>
  <p:slideViewPr>
    <p:cSldViewPr snapToGrid="0" snapToObjects="1">
      <p:cViewPr varScale="1">
        <p:scale>
          <a:sx n="118" d="100"/>
          <a:sy n="118" d="100"/>
        </p:scale>
        <p:origin x="1638" y="84"/>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46" d="100"/>
          <a:sy n="46" d="100"/>
        </p:scale>
        <p:origin x="280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ABC720-70F0-4DA8-9B34-47E327D1E5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9DCA845-B1AB-491D-96D6-75CA4C54CE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A8863-DC05-4404-B675-D72481211B2B}" type="datetimeFigureOut">
              <a:rPr lang="en-IN" smtClean="0"/>
              <a:t>13-08-2023</a:t>
            </a:fld>
            <a:endParaRPr lang="en-IN"/>
          </a:p>
        </p:txBody>
      </p:sp>
      <p:sp>
        <p:nvSpPr>
          <p:cNvPr id="4" name="Footer Placeholder 3">
            <a:extLst>
              <a:ext uri="{FF2B5EF4-FFF2-40B4-BE49-F238E27FC236}">
                <a16:creationId xmlns:a16="http://schemas.microsoft.com/office/drawing/2014/main" id="{D93856A3-E57A-491B-8B44-3063E97203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66CF31E-B7E3-4D34-88A1-328309CD95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C237D6-0026-44A1-9ACB-1B49D24979DE}" type="slidenum">
              <a:rPr lang="en-IN" smtClean="0"/>
              <a:t>‹#›</a:t>
            </a:fld>
            <a:endParaRPr lang="en-IN"/>
          </a:p>
        </p:txBody>
      </p:sp>
    </p:spTree>
    <p:extLst>
      <p:ext uri="{BB962C8B-B14F-4D97-AF65-F5344CB8AC3E}">
        <p14:creationId xmlns:p14="http://schemas.microsoft.com/office/powerpoint/2010/main" val="2567037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6C710-9289-0047-825B-8D8A7CA55EFA}" type="datetimeFigureOut">
              <a:rPr lang="en-US" smtClean="0"/>
              <a:t>8/13/2023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D96E4-A350-8F4A-8D8D-46AA29974E15}" type="slidenum">
              <a:rPr lang="en-US" smtClean="0"/>
              <a:t>‹#›</a:t>
            </a:fld>
            <a:endParaRPr lang="en-US"/>
          </a:p>
        </p:txBody>
      </p:sp>
    </p:spTree>
    <p:extLst>
      <p:ext uri="{BB962C8B-B14F-4D97-AF65-F5344CB8AC3E}">
        <p14:creationId xmlns:p14="http://schemas.microsoft.com/office/powerpoint/2010/main" val="40218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7FD96E4-A350-8F4A-8D8D-46AA29974E15}" type="slidenum">
              <a:rPr lang="en-US" smtClean="0"/>
              <a:t>2</a:t>
            </a:fld>
            <a:endParaRPr lang="en-US"/>
          </a:p>
        </p:txBody>
      </p:sp>
    </p:spTree>
    <p:extLst>
      <p:ext uri="{BB962C8B-B14F-4D97-AF65-F5344CB8AC3E}">
        <p14:creationId xmlns:p14="http://schemas.microsoft.com/office/powerpoint/2010/main" val="3092407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428624" y="1137256"/>
            <a:ext cx="8407032"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428624" y="348662"/>
            <a:ext cx="8407032" cy="464000"/>
          </a:xfrm>
        </p:spPr>
        <p:txBody>
          <a:bodyPr>
            <a:noAutofit/>
          </a:bodyPr>
          <a:lstStyle>
            <a:lvl1pPr>
              <a:defRPr sz="3200" b="0">
                <a:solidFill>
                  <a:srgbClr val="A4123F"/>
                </a:solidFill>
                <a:latin typeface="Georgia" panose="02040502050405020303" pitchFamily="18" charset="0"/>
              </a:defRPr>
            </a:lvl1pPr>
          </a:lstStyle>
          <a:p>
            <a:r>
              <a:rPr lang="en-US" dirty="0"/>
              <a:t>Click Here To Edit Title</a:t>
            </a:r>
            <a:endParaRPr lang="en-IN" dirty="0"/>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7" y="6369931"/>
            <a:ext cx="9164233"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94600" y="6490361"/>
            <a:ext cx="1336456" cy="31484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64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6" name="Rectangle 18"/>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19009213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7" name="Rectangle 18"/>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37447281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CF3D-9EF5-43A5-B466-3304B04160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694A4D-B43B-4ACA-90DA-10713C27039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3F2604-00B4-4669-B15A-7E564F5CF2D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63021E-014E-431F-A12E-F4D77F683D8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A56511B9-B569-4C52-91F5-4DCA3C54A8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5A4D46-96CA-4710-B2F1-818DA88951A9}"/>
              </a:ext>
            </a:extLst>
          </p:cNvPr>
          <p:cNvSpPr>
            <a:spLocks noGrp="1"/>
          </p:cNvSpPr>
          <p:nvPr>
            <p:ph type="sldNum" sz="quarter" idx="12"/>
          </p:nvPr>
        </p:nvSpPr>
        <p:spPr/>
        <p:txBody>
          <a:bodyPr/>
          <a:lstStyle/>
          <a:p>
            <a:fld id="{7A966777-ED79-418B-8F7C-6F3A3E6DEA18}" type="slidenum">
              <a:rPr lang="en-IN" smtClean="0"/>
              <a:t>‹#›</a:t>
            </a:fld>
            <a:endParaRPr lang="en-IN"/>
          </a:p>
        </p:txBody>
      </p:sp>
    </p:spTree>
    <p:extLst>
      <p:ext uri="{BB962C8B-B14F-4D97-AF65-F5344CB8AC3E}">
        <p14:creationId xmlns:p14="http://schemas.microsoft.com/office/powerpoint/2010/main" val="266208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922337"/>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341440"/>
            <a:ext cx="4038600" cy="478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41440"/>
            <a:ext cx="4038600" cy="478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6175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5DF1-8830-4CDD-84BC-19D934607C82}"/>
              </a:ext>
            </a:extLst>
          </p:cNvPr>
          <p:cNvSpPr>
            <a:spLocks noGrp="1"/>
          </p:cNvSpPr>
          <p:nvPr>
            <p:ph type="title"/>
          </p:nvPr>
        </p:nvSpPr>
        <p:spPr>
          <a:xfrm>
            <a:off x="341313" y="100013"/>
            <a:ext cx="8229600" cy="906462"/>
          </a:xfrm>
        </p:spPr>
        <p:txBody>
          <a:bodyPr/>
          <a:lstStyle/>
          <a:p>
            <a:r>
              <a:rPr lang="en-US"/>
              <a:t>Click to edit Master title style</a:t>
            </a:r>
            <a:endParaRPr lang="en-IN"/>
          </a:p>
        </p:txBody>
      </p:sp>
      <p:sp>
        <p:nvSpPr>
          <p:cNvPr id="3" name="Table Placeholder 2">
            <a:extLst>
              <a:ext uri="{FF2B5EF4-FFF2-40B4-BE49-F238E27FC236}">
                <a16:creationId xmlns:a16="http://schemas.microsoft.com/office/drawing/2014/main" id="{1CAD8400-B416-45C3-A248-61072D7576C8}"/>
              </a:ext>
            </a:extLst>
          </p:cNvPr>
          <p:cNvSpPr>
            <a:spLocks noGrp="1"/>
          </p:cNvSpPr>
          <p:nvPr>
            <p:ph type="tbl" idx="1"/>
          </p:nvPr>
        </p:nvSpPr>
        <p:spPr>
          <a:xfrm>
            <a:off x="350838" y="1214438"/>
            <a:ext cx="8229600" cy="5076825"/>
          </a:xfrm>
        </p:spPr>
        <p:txBody>
          <a:bodyPr/>
          <a:lstStyle/>
          <a:p>
            <a:endParaRPr lang="en-IN"/>
          </a:p>
        </p:txBody>
      </p:sp>
      <p:sp>
        <p:nvSpPr>
          <p:cNvPr id="4" name="Date Placeholder 3">
            <a:extLst>
              <a:ext uri="{FF2B5EF4-FFF2-40B4-BE49-F238E27FC236}">
                <a16:creationId xmlns:a16="http://schemas.microsoft.com/office/drawing/2014/main" id="{CCAE0F24-9E41-4B48-9B24-C0707B708F0B}"/>
              </a:ext>
            </a:extLst>
          </p:cNvPr>
          <p:cNvSpPr>
            <a:spLocks noGrp="1"/>
          </p:cNvSpPr>
          <p:nvPr>
            <p:ph type="dt" sz="half" idx="10"/>
          </p:nvPr>
        </p:nvSpPr>
        <p:spPr>
          <a:xfrm>
            <a:off x="457200" y="6397625"/>
            <a:ext cx="2133600" cy="323850"/>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C9612074-384B-48D1-B10B-B6423058310E}"/>
              </a:ext>
            </a:extLst>
          </p:cNvPr>
          <p:cNvSpPr>
            <a:spLocks noGrp="1"/>
          </p:cNvSpPr>
          <p:nvPr>
            <p:ph type="sldNum" sz="quarter" idx="11"/>
          </p:nvPr>
        </p:nvSpPr>
        <p:spPr>
          <a:xfrm>
            <a:off x="6553200" y="6397625"/>
            <a:ext cx="2133600" cy="323850"/>
          </a:xfrm>
        </p:spPr>
        <p:txBody>
          <a:bodyPr/>
          <a:lstStyle>
            <a:lvl1pPr>
              <a:defRPr/>
            </a:lvl1pPr>
          </a:lstStyle>
          <a:p>
            <a:fld id="{47A264CA-AE6B-4527-A819-E3390A29829B}" type="slidenum">
              <a:rPr lang="en-US" altLang="en-US"/>
              <a:pPr/>
              <a:t>‹#›</a:t>
            </a:fld>
            <a:endParaRPr lang="en-US" altLang="en-US"/>
          </a:p>
        </p:txBody>
      </p:sp>
    </p:spTree>
    <p:extLst>
      <p:ext uri="{BB962C8B-B14F-4D97-AF65-F5344CB8AC3E}">
        <p14:creationId xmlns:p14="http://schemas.microsoft.com/office/powerpoint/2010/main" val="411097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C999-4292-4C3D-94A1-4AB1E11911A7}"/>
              </a:ext>
            </a:extLst>
          </p:cNvPr>
          <p:cNvSpPr>
            <a:spLocks noGrp="1"/>
          </p:cNvSpPr>
          <p:nvPr>
            <p:ph type="title" sz="quarter"/>
          </p:nvPr>
        </p:nvSpPr>
        <p:spPr>
          <a:xfrm>
            <a:off x="341313" y="100013"/>
            <a:ext cx="8229600" cy="906462"/>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C8EAD9-7260-46FB-B249-24AEF9F213B5}"/>
              </a:ext>
            </a:extLst>
          </p:cNvPr>
          <p:cNvSpPr>
            <a:spLocks noGrp="1"/>
          </p:cNvSpPr>
          <p:nvPr>
            <p:ph sz="quarter" idx="1"/>
          </p:nvPr>
        </p:nvSpPr>
        <p:spPr>
          <a:xfrm>
            <a:off x="350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84CAE6-1C21-44CC-9F63-F620987F2101}"/>
              </a:ext>
            </a:extLst>
          </p:cNvPr>
          <p:cNvSpPr>
            <a:spLocks noGrp="1"/>
          </p:cNvSpPr>
          <p:nvPr>
            <p:ph sz="quarter" idx="2"/>
          </p:nvPr>
        </p:nvSpPr>
        <p:spPr>
          <a:xfrm>
            <a:off x="4541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3565F400-5D2D-4937-9B48-AD1C11001E3C}"/>
              </a:ext>
            </a:extLst>
          </p:cNvPr>
          <p:cNvSpPr>
            <a:spLocks noGrp="1"/>
          </p:cNvSpPr>
          <p:nvPr>
            <p:ph sz="quarter" idx="3"/>
          </p:nvPr>
        </p:nvSpPr>
        <p:spPr>
          <a:xfrm>
            <a:off x="350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a:extLst>
              <a:ext uri="{FF2B5EF4-FFF2-40B4-BE49-F238E27FC236}">
                <a16:creationId xmlns:a16="http://schemas.microsoft.com/office/drawing/2014/main" id="{DC363C30-7886-405C-A973-10B42C1E8F9D}"/>
              </a:ext>
            </a:extLst>
          </p:cNvPr>
          <p:cNvSpPr>
            <a:spLocks noGrp="1"/>
          </p:cNvSpPr>
          <p:nvPr>
            <p:ph sz="quarter" idx="4"/>
          </p:nvPr>
        </p:nvSpPr>
        <p:spPr>
          <a:xfrm>
            <a:off x="4541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019CA6-DB48-47DA-895E-E878FB626139}"/>
              </a:ext>
            </a:extLst>
          </p:cNvPr>
          <p:cNvSpPr>
            <a:spLocks noGrp="1"/>
          </p:cNvSpPr>
          <p:nvPr>
            <p:ph type="dt" sz="half" idx="10"/>
          </p:nvPr>
        </p:nvSpPr>
        <p:spPr>
          <a:xfrm>
            <a:off x="457200" y="6397625"/>
            <a:ext cx="2133600" cy="3238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8242BCD1-95F0-422A-B182-A63BD9110B16}"/>
              </a:ext>
            </a:extLst>
          </p:cNvPr>
          <p:cNvSpPr>
            <a:spLocks noGrp="1"/>
          </p:cNvSpPr>
          <p:nvPr>
            <p:ph type="sldNum" sz="quarter" idx="11"/>
          </p:nvPr>
        </p:nvSpPr>
        <p:spPr>
          <a:xfrm>
            <a:off x="6553200" y="6397625"/>
            <a:ext cx="2133600" cy="323850"/>
          </a:xfrm>
        </p:spPr>
        <p:txBody>
          <a:bodyPr/>
          <a:lstStyle>
            <a:lvl1pPr>
              <a:defRPr/>
            </a:lvl1pPr>
          </a:lstStyle>
          <a:p>
            <a:fld id="{3F6BADC6-6929-4D51-A7C0-0EC3F7230B76}" type="slidenum">
              <a:rPr lang="en-US" altLang="en-US"/>
              <a:pPr/>
              <a:t>‹#›</a:t>
            </a:fld>
            <a:endParaRPr lang="en-US" altLang="en-US"/>
          </a:p>
        </p:txBody>
      </p:sp>
    </p:spTree>
    <p:extLst>
      <p:ext uri="{BB962C8B-B14F-4D97-AF65-F5344CB8AC3E}">
        <p14:creationId xmlns:p14="http://schemas.microsoft.com/office/powerpoint/2010/main" val="283136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1699303835"/>
      </p:ext>
    </p:extLst>
  </p:cSld>
  <p:clrMap bg1="lt1" tx1="dk1" bg2="lt2" tx2="dk2" accent1="accent1" accent2="accent2" accent3="accent3" accent4="accent4" accent5="accent5" accent6="accent6" hlink="hlink" folHlink="folHlink"/>
  <p:sldLayoutIdLst>
    <p:sldLayoutId id="2147483650" r:id="rId1"/>
    <p:sldLayoutId id="2147483674" r:id="rId2"/>
    <p:sldLayoutId id="2147483675" r:id="rId3"/>
    <p:sldLayoutId id="2147483677" r:id="rId4"/>
    <p:sldLayoutId id="2147483678" r:id="rId5"/>
    <p:sldLayoutId id="2147483679" r:id="rId6"/>
    <p:sldLayoutId id="2147483680" r:id="rId7"/>
    <p:sldLayoutId id="2147483681"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82009" y="-30753"/>
            <a:ext cx="9176273"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1161099" y="2667000"/>
            <a:ext cx="3443174" cy="11048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4847874" y="2643292"/>
            <a:ext cx="4247199" cy="1261884"/>
          </a:xfrm>
          <a:prstGeom prst="rect">
            <a:avLst/>
          </a:prstGeom>
          <a:noFill/>
        </p:spPr>
        <p:txBody>
          <a:bodyPr wrap="square" rtlCol="0">
            <a:spAutoFit/>
          </a:bodyPr>
          <a:lstStyle/>
          <a:p>
            <a:pPr algn="ctr">
              <a:spcBef>
                <a:spcPct val="0"/>
              </a:spcBef>
              <a:buClr>
                <a:srgbClr val="333399"/>
              </a:buClr>
              <a:buSzPct val="100000"/>
              <a:buFont typeface="Arial" charset="0"/>
            </a:pPr>
            <a:r>
              <a:rPr lang="en-US" sz="2800" b="1" dirty="0">
                <a:solidFill>
                  <a:schemeClr val="bg1"/>
                </a:solidFill>
                <a:latin typeface="Georgia" panose="02040502050405020303" pitchFamily="18" charset="0"/>
                <a:ea typeface="+mj-ea"/>
                <a:cs typeface="Times New Roman" panose="02020603050405020304" pitchFamily="18" charset="0"/>
              </a:rPr>
              <a:t>Algorithm Design Paradigms</a:t>
            </a:r>
          </a:p>
          <a:p>
            <a:pPr algn="ctr">
              <a:spcBef>
                <a:spcPct val="0"/>
              </a:spcBef>
              <a:buClr>
                <a:srgbClr val="333399"/>
              </a:buClr>
              <a:buSzPct val="100000"/>
              <a:buFont typeface="Arial" charset="0"/>
            </a:pPr>
            <a:r>
              <a:rPr lang="en-US" sz="2000" b="1" dirty="0">
                <a:solidFill>
                  <a:schemeClr val="bg1"/>
                </a:solidFill>
                <a:latin typeface="Georgia" panose="02040502050405020303" pitchFamily="18" charset="0"/>
                <a:ea typeface="+mj-ea"/>
                <a:cs typeface="Times New Roman" panose="02020603050405020304" pitchFamily="18" charset="0"/>
              </a:rPr>
              <a:t>Greedy Algorithms</a:t>
            </a:r>
            <a:endParaRPr lang="en-IN" sz="2000" b="1" dirty="0">
              <a:solidFill>
                <a:schemeClr val="bg1"/>
              </a:solidFill>
              <a:latin typeface="Georgia" panose="02040502050405020303" pitchFamily="18" charset="0"/>
              <a:ea typeface="+mj-ea"/>
              <a:cs typeface="Times New Roman" panose="02020603050405020304" pitchFamily="18" charset="0"/>
            </a:endParaRP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4766673" y="2401044"/>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2217907" y="4477032"/>
            <a:ext cx="5418303" cy="400110"/>
          </a:xfrm>
          <a:prstGeom prst="rect">
            <a:avLst/>
          </a:prstGeom>
          <a:noFill/>
        </p:spPr>
        <p:txBody>
          <a:bodyPr wrap="square" lIns="91440" tIns="45720" rIns="91440" bIns="45720" rtlCol="0" anchor="t">
            <a:spAutoFit/>
          </a:bodyPr>
          <a:lstStyle/>
          <a:p>
            <a:pPr algn="ctr"/>
            <a:r>
              <a:rPr lang="en-US" sz="2000" b="1" dirty="0">
                <a:solidFill>
                  <a:schemeClr val="bg1"/>
                </a:solidFill>
                <a:latin typeface="Georgia"/>
              </a:rPr>
              <a:t>19CSE201 Advanced Programming</a:t>
            </a:r>
          </a:p>
        </p:txBody>
      </p:sp>
    </p:spTree>
    <p:extLst>
      <p:ext uri="{BB962C8B-B14F-4D97-AF65-F5344CB8AC3E}">
        <p14:creationId xmlns:p14="http://schemas.microsoft.com/office/powerpoint/2010/main" val="300592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Optimality of the greedy algorithm</a:t>
            </a:r>
          </a:p>
        </p:txBody>
      </p:sp>
      <p:sp>
        <p:nvSpPr>
          <p:cNvPr id="3" name="Content Placeholder 2"/>
          <p:cNvSpPr>
            <a:spLocks noGrp="1"/>
          </p:cNvSpPr>
          <p:nvPr>
            <p:ph idx="1"/>
          </p:nvPr>
        </p:nvSpPr>
        <p:spPr>
          <a:xfrm>
            <a:off x="525982" y="1137256"/>
            <a:ext cx="8309674" cy="4908082"/>
          </a:xfrm>
        </p:spPr>
        <p:txBody>
          <a:bodyPr vert="horz" lIns="91440" tIns="45720" rIns="91440" bIns="45720" rtlCol="0" anchor="t">
            <a:normAutofit/>
          </a:bodyPr>
          <a:lstStyle/>
          <a:p>
            <a:pPr algn="just">
              <a:lnSpc>
                <a:spcPct val="120000"/>
              </a:lnSpc>
            </a:pPr>
            <a:r>
              <a:rPr lang="en-IN" sz="2000" b="1" dirty="0"/>
              <a:t>Optimal substructure property</a:t>
            </a:r>
          </a:p>
          <a:p>
            <a:pPr marL="0" indent="0" algn="just">
              <a:lnSpc>
                <a:spcPct val="120000"/>
              </a:lnSpc>
              <a:buNone/>
            </a:pPr>
            <a:r>
              <a:rPr lang="en-IN" sz="2000" dirty="0"/>
              <a:t>Let T = {i</a:t>
            </a:r>
            <a:r>
              <a:rPr lang="en-IN" sz="2000" baseline="-25000" dirty="0"/>
              <a:t>1</a:t>
            </a:r>
            <a:r>
              <a:rPr lang="en-IN" sz="2000" dirty="0"/>
              <a:t>, i</a:t>
            </a:r>
            <a:r>
              <a:rPr lang="en-IN" sz="2000" baseline="-25000" dirty="0"/>
              <a:t>2</a:t>
            </a:r>
            <a:r>
              <a:rPr lang="en-IN" sz="2000" dirty="0"/>
              <a:t>, …, </a:t>
            </a:r>
            <a:r>
              <a:rPr lang="en-IN" sz="2000" dirty="0" err="1"/>
              <a:t>i</a:t>
            </a:r>
            <a:r>
              <a:rPr lang="en-IN" sz="2000" baseline="-25000" dirty="0" err="1"/>
              <a:t>k</a:t>
            </a:r>
            <a:r>
              <a:rPr lang="en-IN" sz="2000" dirty="0"/>
              <a:t>} be an optimal solution of the fractional Knapsack problem S with weight W. We need to show that the solution set T</a:t>
            </a:r>
            <a:r>
              <a:rPr lang="en-IN" sz="2000" baseline="30000" dirty="0"/>
              <a:t>* </a:t>
            </a:r>
            <a:r>
              <a:rPr lang="en-IN" sz="2000" dirty="0"/>
              <a:t>we obtain by removing an item </a:t>
            </a:r>
            <a:r>
              <a:rPr lang="en-IN" sz="2000" dirty="0" err="1"/>
              <a:t>i</a:t>
            </a:r>
            <a:r>
              <a:rPr lang="en-IN" sz="2000" baseline="-25000" dirty="0" err="1"/>
              <a:t>j</a:t>
            </a:r>
            <a:r>
              <a:rPr lang="en-IN" sz="2000" dirty="0"/>
              <a:t> from T is an optimal solution for the problem S</a:t>
            </a:r>
            <a:r>
              <a:rPr lang="en-IN" sz="2000" baseline="-25000" dirty="0"/>
              <a:t>*</a:t>
            </a:r>
            <a:r>
              <a:rPr lang="en-IN" sz="2000" dirty="0"/>
              <a:t>= S –{</a:t>
            </a:r>
            <a:r>
              <a:rPr lang="en-IN" sz="2000" dirty="0" err="1"/>
              <a:t>i</a:t>
            </a:r>
            <a:r>
              <a:rPr lang="en-IN" sz="2000" baseline="-25000" dirty="0" err="1"/>
              <a:t>j</a:t>
            </a:r>
            <a:r>
              <a:rPr lang="en-IN" sz="2000" dirty="0"/>
              <a:t>},  with weight W- weight(</a:t>
            </a:r>
            <a:r>
              <a:rPr lang="en-IN" sz="2000" dirty="0" err="1"/>
              <a:t>i</a:t>
            </a:r>
            <a:r>
              <a:rPr lang="en-IN" sz="2000" baseline="-25000" dirty="0" err="1"/>
              <a:t>j</a:t>
            </a:r>
            <a:r>
              <a:rPr lang="en-IN" sz="2000" dirty="0"/>
              <a:t>).</a:t>
            </a:r>
          </a:p>
          <a:p>
            <a:pPr algn="just">
              <a:lnSpc>
                <a:spcPct val="120000"/>
              </a:lnSpc>
            </a:pPr>
            <a:r>
              <a:rPr lang="en-IN" sz="2000" dirty="0">
                <a:latin typeface="Georgia"/>
              </a:rPr>
              <a:t>Assume the contrary that the solution T of the problem is not optimal. Then it means that there exists an optimal solution T</a:t>
            </a:r>
            <a:r>
              <a:rPr lang="en-IN" sz="2000" baseline="30000" dirty="0">
                <a:latin typeface="Georgia"/>
              </a:rPr>
              <a:t>**</a:t>
            </a:r>
            <a:r>
              <a:rPr lang="en-IN" sz="2000" baseline="-25000" dirty="0">
                <a:latin typeface="Georgia"/>
              </a:rPr>
              <a:t> </a:t>
            </a:r>
            <a:r>
              <a:rPr lang="en-IN" sz="2000" dirty="0">
                <a:latin typeface="Georgia"/>
              </a:rPr>
              <a:t>such that value(T</a:t>
            </a:r>
            <a:r>
              <a:rPr lang="en-IN" sz="2000" baseline="30000" dirty="0">
                <a:latin typeface="Georgia"/>
              </a:rPr>
              <a:t>**</a:t>
            </a:r>
            <a:r>
              <a:rPr lang="en-IN" sz="2000" dirty="0">
                <a:latin typeface="Georgia"/>
              </a:rPr>
              <a:t>) &gt;= value(T</a:t>
            </a:r>
            <a:r>
              <a:rPr lang="en-IN" sz="2000" baseline="30000" dirty="0">
                <a:latin typeface="Georgia"/>
              </a:rPr>
              <a:t>*</a:t>
            </a:r>
            <a:r>
              <a:rPr lang="en-IN" sz="2000" dirty="0">
                <a:latin typeface="Georgia"/>
              </a:rPr>
              <a:t>).</a:t>
            </a:r>
          </a:p>
          <a:p>
            <a:pPr algn="just">
              <a:lnSpc>
                <a:spcPct val="120000"/>
              </a:lnSpc>
            </a:pPr>
            <a:r>
              <a:rPr lang="en-IN" sz="2000" dirty="0"/>
              <a:t>If so, then T</a:t>
            </a:r>
            <a:r>
              <a:rPr lang="en-IN" sz="2000" baseline="30000" dirty="0"/>
              <a:t>**</a:t>
            </a:r>
            <a:r>
              <a:rPr lang="en-IN" sz="2000" dirty="0"/>
              <a:t> </a:t>
            </a:r>
            <a:r>
              <a:rPr lang="en-IN" sz="2000" i="1" dirty="0"/>
              <a:t>U</a:t>
            </a:r>
            <a:r>
              <a:rPr lang="en-IN" sz="2000" dirty="0"/>
              <a:t> {</a:t>
            </a:r>
            <a:r>
              <a:rPr lang="en-IN" sz="2000" dirty="0" err="1"/>
              <a:t>i</a:t>
            </a:r>
            <a:r>
              <a:rPr lang="en-IN" sz="2000" baseline="-25000" dirty="0" err="1"/>
              <a:t>j</a:t>
            </a:r>
            <a:r>
              <a:rPr lang="en-IN" sz="2000" dirty="0"/>
              <a:t>} is an optimal solution to the original problem S, which is a contradiction.</a:t>
            </a:r>
          </a:p>
        </p:txBody>
      </p:sp>
    </p:spTree>
    <p:extLst>
      <p:ext uri="{BB962C8B-B14F-4D97-AF65-F5344CB8AC3E}">
        <p14:creationId xmlns:p14="http://schemas.microsoft.com/office/powerpoint/2010/main" val="150243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Scheduling Problem</a:t>
            </a:r>
          </a:p>
        </p:txBody>
      </p:sp>
      <p:sp>
        <p:nvSpPr>
          <p:cNvPr id="3" name="Content Placeholder 2"/>
          <p:cNvSpPr>
            <a:spLocks noGrp="1"/>
          </p:cNvSpPr>
          <p:nvPr>
            <p:ph idx="1"/>
          </p:nvPr>
        </p:nvSpPr>
        <p:spPr/>
        <p:txBody>
          <a:bodyPr>
            <a:normAutofit/>
          </a:bodyPr>
          <a:lstStyle/>
          <a:p>
            <a:pPr algn="just">
              <a:lnSpc>
                <a:spcPct val="150000"/>
              </a:lnSpc>
            </a:pPr>
            <a:r>
              <a:rPr lang="en-IN" sz="2000" dirty="0"/>
              <a:t>Also called interval scheduling problem</a:t>
            </a:r>
          </a:p>
          <a:p>
            <a:pPr algn="just">
              <a:lnSpc>
                <a:spcPct val="150000"/>
              </a:lnSpc>
            </a:pPr>
            <a:r>
              <a:rPr lang="en-IN" sz="2000" dirty="0"/>
              <a:t>Motivated by applications in resources scheduling</a:t>
            </a:r>
          </a:p>
          <a:p>
            <a:pPr marL="0" indent="0" algn="just">
              <a:lnSpc>
                <a:spcPct val="150000"/>
              </a:lnSpc>
              <a:buNone/>
            </a:pPr>
            <a:r>
              <a:rPr lang="en-IN" sz="2000" dirty="0"/>
              <a:t>	 We are given a set S = {a</a:t>
            </a:r>
            <a:r>
              <a:rPr lang="en-IN" sz="2000" baseline="-25000" dirty="0"/>
              <a:t>1</a:t>
            </a:r>
            <a:r>
              <a:rPr lang="en-IN" sz="2000" dirty="0"/>
              <a:t>, a</a:t>
            </a:r>
            <a:r>
              <a:rPr lang="en-IN" sz="2000" baseline="-25000" dirty="0"/>
              <a:t>2</a:t>
            </a:r>
            <a:r>
              <a:rPr lang="en-IN" sz="2000" dirty="0"/>
              <a:t>, … , a</a:t>
            </a:r>
            <a:r>
              <a:rPr lang="en-IN" sz="2000" baseline="-25000" dirty="0"/>
              <a:t>n </a:t>
            </a:r>
            <a:r>
              <a:rPr lang="en-IN" sz="2000" dirty="0"/>
              <a:t>} of </a:t>
            </a:r>
            <a:r>
              <a:rPr lang="en-IN" sz="2000" i="1" dirty="0"/>
              <a:t>n</a:t>
            </a:r>
            <a:r>
              <a:rPr lang="en-IN" sz="2000" dirty="0"/>
              <a:t> activities that are to be scheduled on some resource, which can serve only one activity at a time. </a:t>
            </a:r>
          </a:p>
          <a:p>
            <a:pPr algn="just">
              <a:lnSpc>
                <a:spcPct val="150000"/>
              </a:lnSpc>
            </a:pPr>
            <a:r>
              <a:rPr lang="en-IN" sz="2000" dirty="0"/>
              <a:t>Each activity </a:t>
            </a:r>
            <a:r>
              <a:rPr lang="en-IN" sz="2000" dirty="0" err="1"/>
              <a:t>a</a:t>
            </a:r>
            <a:r>
              <a:rPr lang="en-IN" sz="2000" baseline="-25000" dirty="0" err="1"/>
              <a:t>i</a:t>
            </a:r>
            <a:r>
              <a:rPr lang="en-IN" sz="2000" dirty="0"/>
              <a:t> has a time interval specified by start time </a:t>
            </a:r>
            <a:r>
              <a:rPr lang="en-IN" sz="2000" dirty="0" err="1"/>
              <a:t>s</a:t>
            </a:r>
            <a:r>
              <a:rPr lang="en-IN" sz="2000" baseline="-25000" dirty="0" err="1"/>
              <a:t>i</a:t>
            </a:r>
            <a:r>
              <a:rPr lang="en-IN" sz="2000" dirty="0"/>
              <a:t> and a finish time f</a:t>
            </a:r>
            <a:r>
              <a:rPr lang="en-IN" sz="2000" baseline="-25000" dirty="0"/>
              <a:t>i</a:t>
            </a:r>
            <a:r>
              <a:rPr lang="en-IN" sz="2000" dirty="0"/>
              <a:t>. </a:t>
            </a:r>
          </a:p>
          <a:p>
            <a:pPr algn="just">
              <a:lnSpc>
                <a:spcPct val="150000"/>
              </a:lnSpc>
            </a:pPr>
            <a:r>
              <a:rPr lang="en-IN" sz="2000" dirty="0"/>
              <a:t>Two activities are compatible if their intervals doesn’t overlap.</a:t>
            </a:r>
          </a:p>
          <a:p>
            <a:pPr algn="just">
              <a:lnSpc>
                <a:spcPct val="150000"/>
              </a:lnSpc>
            </a:pPr>
            <a:r>
              <a:rPr lang="en-IN" sz="2000" dirty="0"/>
              <a:t>The problem is to schedule as many compatible activities as possible on the resource.</a:t>
            </a:r>
          </a:p>
        </p:txBody>
      </p:sp>
    </p:spTree>
    <p:extLst>
      <p:ext uri="{BB962C8B-B14F-4D97-AF65-F5344CB8AC3E}">
        <p14:creationId xmlns:p14="http://schemas.microsoft.com/office/powerpoint/2010/main" val="599979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vert="horz" lIns="91440" tIns="45720" rIns="91440" bIns="45720" rtlCol="0" anchor="t">
            <a:normAutofit/>
          </a:bodyPr>
          <a:lstStyle/>
          <a:p>
            <a:pPr algn="just">
              <a:lnSpc>
                <a:spcPct val="100000"/>
              </a:lnSpc>
            </a:pPr>
            <a:r>
              <a:rPr lang="en-IN" sz="2000" dirty="0"/>
              <a:t>Consider the following set S of activities with their start and finish times.</a:t>
            </a:r>
          </a:p>
          <a:p>
            <a:pPr algn="just">
              <a:lnSpc>
                <a:spcPct val="100000"/>
              </a:lnSpc>
            </a:pPr>
            <a:endParaRPr lang="en-IN" sz="2000" dirty="0"/>
          </a:p>
          <a:p>
            <a:pPr algn="just">
              <a:lnSpc>
                <a:spcPct val="100000"/>
              </a:lnSpc>
            </a:pPr>
            <a:endParaRPr lang="en-IN" sz="2000" dirty="0"/>
          </a:p>
          <a:p>
            <a:pPr algn="just">
              <a:lnSpc>
                <a:spcPct val="100000"/>
              </a:lnSpc>
            </a:pPr>
            <a:endParaRPr lang="en-IN" sz="2000" dirty="0"/>
          </a:p>
          <a:p>
            <a:pPr algn="just">
              <a:lnSpc>
                <a:spcPct val="100000"/>
              </a:lnSpc>
            </a:pPr>
            <a:endParaRPr lang="en-IN" sz="2000" dirty="0"/>
          </a:p>
          <a:p>
            <a:pPr algn="just">
              <a:lnSpc>
                <a:spcPct val="100000"/>
              </a:lnSpc>
            </a:pPr>
            <a:endParaRPr lang="en-IN" sz="2000" dirty="0"/>
          </a:p>
          <a:p>
            <a:pPr algn="just">
              <a:lnSpc>
                <a:spcPct val="100000"/>
              </a:lnSpc>
            </a:pPr>
            <a:r>
              <a:rPr lang="en-IN" sz="2000" dirty="0">
                <a:latin typeface="Georgia"/>
              </a:rPr>
              <a:t>The subset {a</a:t>
            </a:r>
            <a:r>
              <a:rPr lang="en-IN" sz="2000" baseline="-25000" dirty="0">
                <a:latin typeface="Georgia"/>
              </a:rPr>
              <a:t>3</a:t>
            </a:r>
            <a:r>
              <a:rPr lang="en-IN" sz="2000" dirty="0">
                <a:latin typeface="Georgia"/>
              </a:rPr>
              <a:t>, a</a:t>
            </a:r>
            <a:r>
              <a:rPr lang="en-IN" sz="2000" baseline="-25000" dirty="0">
                <a:latin typeface="Georgia"/>
              </a:rPr>
              <a:t>8</a:t>
            </a:r>
            <a:r>
              <a:rPr lang="en-IN" sz="2000" dirty="0">
                <a:latin typeface="Georgia"/>
              </a:rPr>
              <a:t>, a</a:t>
            </a:r>
            <a:r>
              <a:rPr lang="en-IN" sz="2000" baseline="-25000" dirty="0">
                <a:latin typeface="Georgia"/>
              </a:rPr>
              <a:t>11</a:t>
            </a:r>
            <a:r>
              <a:rPr lang="en-IN" sz="2000" dirty="0">
                <a:latin typeface="Georgia"/>
              </a:rPr>
              <a:t>} consists of mutually compatible activities, but it is not a maximum subset.</a:t>
            </a:r>
          </a:p>
          <a:p>
            <a:pPr algn="just">
              <a:lnSpc>
                <a:spcPct val="100000"/>
              </a:lnSpc>
            </a:pPr>
            <a:r>
              <a:rPr lang="en-IN" sz="2000" dirty="0"/>
              <a:t>The subset {a</a:t>
            </a:r>
            <a:r>
              <a:rPr lang="en-IN" sz="2000" baseline="-25000" dirty="0"/>
              <a:t>1</a:t>
            </a:r>
            <a:r>
              <a:rPr lang="en-IN" sz="2000" dirty="0"/>
              <a:t>, a</a:t>
            </a:r>
            <a:r>
              <a:rPr lang="en-IN" sz="2000" baseline="-25000" dirty="0"/>
              <a:t>4</a:t>
            </a:r>
            <a:r>
              <a:rPr lang="en-IN" sz="2000" dirty="0"/>
              <a:t>, a</a:t>
            </a:r>
            <a:r>
              <a:rPr lang="en-IN" sz="2000" baseline="-25000" dirty="0"/>
              <a:t>8</a:t>
            </a:r>
            <a:r>
              <a:rPr lang="en-IN" sz="2000" dirty="0"/>
              <a:t>, a</a:t>
            </a:r>
            <a:r>
              <a:rPr lang="en-IN" sz="2000" baseline="-25000" dirty="0"/>
              <a:t>11</a:t>
            </a:r>
            <a:r>
              <a:rPr lang="en-IN" sz="2000" dirty="0"/>
              <a:t>} is a largest subset of mutually compatible activities.</a:t>
            </a:r>
          </a:p>
          <a:p>
            <a:pPr algn="just">
              <a:lnSpc>
                <a:spcPct val="100000"/>
              </a:lnSpc>
            </a:pPr>
            <a:r>
              <a:rPr lang="en-IN" sz="2000" dirty="0"/>
              <a:t>Another largest subset is {a</a:t>
            </a:r>
            <a:r>
              <a:rPr lang="en-IN" sz="2000" baseline="-25000" dirty="0"/>
              <a:t>2</a:t>
            </a:r>
            <a:r>
              <a:rPr lang="en-IN" sz="2000" dirty="0"/>
              <a:t>, a</a:t>
            </a:r>
            <a:r>
              <a:rPr lang="en-IN" sz="2000" baseline="-25000" dirty="0"/>
              <a:t>4</a:t>
            </a:r>
            <a:r>
              <a:rPr lang="en-IN" sz="2000" dirty="0"/>
              <a:t>, a</a:t>
            </a:r>
            <a:r>
              <a:rPr lang="en-IN" sz="2000" baseline="-25000" dirty="0"/>
              <a:t>9</a:t>
            </a:r>
            <a:r>
              <a:rPr lang="en-IN" sz="2000" dirty="0"/>
              <a:t>, a</a:t>
            </a:r>
            <a:r>
              <a:rPr lang="en-IN" sz="2000" baseline="-25000" dirty="0"/>
              <a:t>11</a:t>
            </a:r>
            <a:r>
              <a:rPr lang="en-IN" sz="2000" dirty="0"/>
              <a:t>}.</a:t>
            </a:r>
          </a:p>
          <a:p>
            <a:pPr algn="just">
              <a:lnSpc>
                <a:spcPct val="100000"/>
              </a:lnSpc>
            </a:pPr>
            <a:endParaRPr lang="en-IN" sz="2000" dirty="0"/>
          </a:p>
        </p:txBody>
      </p:sp>
      <p:pic>
        <p:nvPicPr>
          <p:cNvPr id="4" name="Picture 3"/>
          <p:cNvPicPr>
            <a:picLocks noChangeAspect="1"/>
          </p:cNvPicPr>
          <p:nvPr/>
        </p:nvPicPr>
        <p:blipFill>
          <a:blip r:embed="rId2"/>
          <a:stretch>
            <a:fillRect/>
          </a:stretch>
        </p:blipFill>
        <p:spPr>
          <a:xfrm>
            <a:off x="1270450" y="2148242"/>
            <a:ext cx="6327971" cy="1329767"/>
          </a:xfrm>
          <a:prstGeom prst="rect">
            <a:avLst/>
          </a:prstGeom>
        </p:spPr>
      </p:pic>
    </p:spTree>
    <p:extLst>
      <p:ext uri="{BB962C8B-B14F-4D97-AF65-F5344CB8AC3E}">
        <p14:creationId xmlns:p14="http://schemas.microsoft.com/office/powerpoint/2010/main" val="51866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greedy algorithm</a:t>
            </a:r>
          </a:p>
        </p:txBody>
      </p:sp>
      <p:sp>
        <p:nvSpPr>
          <p:cNvPr id="3" name="Content Placeholder 2"/>
          <p:cNvSpPr>
            <a:spLocks noGrp="1"/>
          </p:cNvSpPr>
          <p:nvPr>
            <p:ph idx="1"/>
          </p:nvPr>
        </p:nvSpPr>
        <p:spPr/>
        <p:txBody>
          <a:bodyPr>
            <a:normAutofit/>
          </a:bodyPr>
          <a:lstStyle/>
          <a:p>
            <a:pPr algn="just"/>
            <a:r>
              <a:rPr lang="en-IN" sz="2400" dirty="0"/>
              <a:t>Which of the following parameter can be used for greedy choice?</a:t>
            </a:r>
          </a:p>
          <a:p>
            <a:pPr marL="971550" lvl="1" indent="-514350" algn="just">
              <a:buFont typeface="+mj-lt"/>
              <a:buAutoNum type="arabicPeriod"/>
            </a:pPr>
            <a:r>
              <a:rPr lang="en-IN" sz="1800" dirty="0"/>
              <a:t>Start time</a:t>
            </a:r>
          </a:p>
          <a:p>
            <a:pPr marL="971550" lvl="1" indent="-514350" algn="just">
              <a:buFont typeface="+mj-lt"/>
              <a:buAutoNum type="arabicPeriod"/>
            </a:pPr>
            <a:r>
              <a:rPr lang="en-IN" sz="1800" dirty="0"/>
              <a:t>Finish time</a:t>
            </a:r>
          </a:p>
          <a:p>
            <a:pPr marL="971550" lvl="1" indent="-514350" algn="just">
              <a:buFont typeface="+mj-lt"/>
              <a:buAutoNum type="arabicPeriod"/>
            </a:pPr>
            <a:r>
              <a:rPr lang="en-IN" sz="1800" dirty="0"/>
              <a:t>Shortest activity (f</a:t>
            </a:r>
            <a:r>
              <a:rPr lang="en-IN" sz="1800" baseline="-25000" dirty="0"/>
              <a:t>i</a:t>
            </a:r>
            <a:r>
              <a:rPr lang="en-IN" sz="1800" dirty="0"/>
              <a:t> - </a:t>
            </a:r>
            <a:r>
              <a:rPr lang="en-IN" sz="1800" dirty="0" err="1"/>
              <a:t>s</a:t>
            </a:r>
            <a:r>
              <a:rPr lang="en-IN" sz="1800" baseline="-25000" dirty="0" err="1"/>
              <a:t>i</a:t>
            </a:r>
            <a:r>
              <a:rPr lang="en-IN" sz="1800" dirty="0"/>
              <a:t>)</a:t>
            </a:r>
          </a:p>
          <a:p>
            <a:pPr algn="just"/>
            <a:r>
              <a:rPr lang="en-IN" sz="2400" dirty="0"/>
              <a:t>A few trials show that the finish time is the best.</a:t>
            </a:r>
          </a:p>
          <a:p>
            <a:pPr algn="just"/>
            <a:endParaRPr lang="en-IN" sz="2400" dirty="0"/>
          </a:p>
          <a:p>
            <a:pPr algn="just"/>
            <a:endParaRPr lang="en-IN" sz="2400" dirty="0"/>
          </a:p>
          <a:p>
            <a:pPr marL="0" indent="0" algn="just">
              <a:buNone/>
            </a:pPr>
            <a:r>
              <a:rPr lang="en-IN" sz="2400" b="1" dirty="0"/>
              <a:t>Exercise</a:t>
            </a:r>
            <a:r>
              <a:rPr lang="en-IN" sz="2400" dirty="0"/>
              <a:t>. Show that the other parameters may not generate optimal solutions (provide counter examples)</a:t>
            </a:r>
          </a:p>
        </p:txBody>
      </p:sp>
    </p:spTree>
    <p:extLst>
      <p:ext uri="{BB962C8B-B14F-4D97-AF65-F5344CB8AC3E}">
        <p14:creationId xmlns:p14="http://schemas.microsoft.com/office/powerpoint/2010/main" val="3192958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greedy algorithm</a:t>
            </a:r>
          </a:p>
        </p:txBody>
      </p:sp>
      <p:sp>
        <p:nvSpPr>
          <p:cNvPr id="3" name="Content Placeholder 2"/>
          <p:cNvSpPr>
            <a:spLocks noGrp="1"/>
          </p:cNvSpPr>
          <p:nvPr>
            <p:ph idx="1"/>
          </p:nvPr>
        </p:nvSpPr>
        <p:spPr/>
        <p:txBody>
          <a:bodyPr>
            <a:noAutofit/>
          </a:bodyPr>
          <a:lstStyle/>
          <a:p>
            <a:pPr marL="514350" indent="-514350" algn="just">
              <a:lnSpc>
                <a:spcPct val="100000"/>
              </a:lnSpc>
              <a:buFont typeface="+mj-lt"/>
              <a:buAutoNum type="arabicPeriod"/>
            </a:pPr>
            <a:r>
              <a:rPr lang="en-IN" sz="1800" dirty="0"/>
              <a:t>Sort the activities by finish time and set R =Ǿ </a:t>
            </a:r>
          </a:p>
          <a:p>
            <a:pPr marL="514350" indent="-514350" algn="just">
              <a:lnSpc>
                <a:spcPct val="100000"/>
              </a:lnSpc>
              <a:buFont typeface="+mj-lt"/>
              <a:buAutoNum type="arabicPeriod"/>
            </a:pPr>
            <a:r>
              <a:rPr lang="en-IN" sz="1800" dirty="0"/>
              <a:t>Pick the first activity </a:t>
            </a:r>
            <a:r>
              <a:rPr lang="en-IN" sz="1800" dirty="0" err="1"/>
              <a:t>a</a:t>
            </a:r>
            <a:r>
              <a:rPr lang="en-IN" sz="1800" baseline="-25000" dirty="0" err="1"/>
              <a:t>i</a:t>
            </a:r>
            <a:r>
              <a:rPr lang="en-IN" sz="1800" dirty="0"/>
              <a:t> in the sorted list and add to R</a:t>
            </a:r>
          </a:p>
          <a:p>
            <a:pPr marL="514350" indent="-514350" algn="just">
              <a:lnSpc>
                <a:spcPct val="100000"/>
              </a:lnSpc>
              <a:buFont typeface="+mj-lt"/>
              <a:buAutoNum type="arabicPeriod"/>
            </a:pPr>
            <a:r>
              <a:rPr lang="en-IN" sz="1800" dirty="0"/>
              <a:t>Remove all activities that are not compatible with a</a:t>
            </a:r>
            <a:r>
              <a:rPr lang="en-IN" sz="1800" baseline="-25000" dirty="0"/>
              <a:t>1</a:t>
            </a:r>
          </a:p>
          <a:p>
            <a:pPr marL="514350" indent="-514350" algn="just">
              <a:lnSpc>
                <a:spcPct val="100000"/>
              </a:lnSpc>
              <a:buFont typeface="+mj-lt"/>
              <a:buAutoNum type="arabicPeriod"/>
            </a:pPr>
            <a:r>
              <a:rPr lang="en-IN" sz="1800" dirty="0"/>
              <a:t>Repeat steps 3 and 4 until the list is finished</a:t>
            </a:r>
          </a:p>
          <a:p>
            <a:pPr algn="just">
              <a:lnSpc>
                <a:spcPct val="100000"/>
              </a:lnSpc>
            </a:pPr>
            <a:r>
              <a:rPr lang="en-IN" sz="1800" dirty="0"/>
              <a:t>Consider the following activities again</a:t>
            </a:r>
          </a:p>
          <a:p>
            <a:pPr algn="just">
              <a:lnSpc>
                <a:spcPct val="100000"/>
              </a:lnSpc>
            </a:pPr>
            <a:endParaRPr lang="en-IN" sz="1800" dirty="0"/>
          </a:p>
          <a:p>
            <a:pPr algn="just">
              <a:lnSpc>
                <a:spcPct val="100000"/>
              </a:lnSpc>
            </a:pPr>
            <a:endParaRPr lang="en-IN" sz="1800" dirty="0"/>
          </a:p>
          <a:p>
            <a:pPr algn="just">
              <a:lnSpc>
                <a:spcPct val="100000"/>
              </a:lnSpc>
            </a:pPr>
            <a:endParaRPr lang="en-IN" sz="1800" dirty="0"/>
          </a:p>
          <a:p>
            <a:pPr algn="just">
              <a:lnSpc>
                <a:spcPct val="100000"/>
              </a:lnSpc>
            </a:pPr>
            <a:endParaRPr lang="en-IN" sz="1800" dirty="0"/>
          </a:p>
          <a:p>
            <a:pPr algn="just">
              <a:lnSpc>
                <a:spcPct val="100000"/>
              </a:lnSpc>
            </a:pPr>
            <a:r>
              <a:rPr lang="en-IN" sz="1800" dirty="0"/>
              <a:t>The list is already sorted in the increasing order of finish time.</a:t>
            </a:r>
          </a:p>
          <a:p>
            <a:pPr algn="just">
              <a:lnSpc>
                <a:spcPct val="100000"/>
              </a:lnSpc>
            </a:pPr>
            <a:r>
              <a:rPr lang="en-IN" sz="1800" dirty="0"/>
              <a:t>We add a1 to R and delete all incompatible</a:t>
            </a:r>
            <a:r>
              <a:rPr lang="en-IN" sz="1600" dirty="0"/>
              <a:t> </a:t>
            </a:r>
            <a:r>
              <a:rPr lang="en-IN" sz="1800" dirty="0"/>
              <a:t>activities (a</a:t>
            </a:r>
            <a:r>
              <a:rPr lang="en-IN" sz="1800" baseline="-25000" dirty="0"/>
              <a:t>2</a:t>
            </a:r>
            <a:r>
              <a:rPr lang="en-IN" sz="1800" dirty="0"/>
              <a:t>, a</a:t>
            </a:r>
            <a:r>
              <a:rPr lang="en-IN" sz="1800" baseline="-25000" dirty="0"/>
              <a:t>3</a:t>
            </a:r>
            <a:r>
              <a:rPr lang="en-IN" sz="1800" dirty="0"/>
              <a:t>, a</a:t>
            </a:r>
            <a:r>
              <a:rPr lang="en-IN" sz="1800" baseline="-25000" dirty="0"/>
              <a:t>5</a:t>
            </a:r>
            <a:r>
              <a:rPr lang="en-IN" sz="1800" dirty="0"/>
              <a:t>, a</a:t>
            </a:r>
            <a:r>
              <a:rPr lang="en-IN" sz="1800" baseline="-25000" dirty="0"/>
              <a:t>10</a:t>
            </a:r>
            <a:r>
              <a:rPr lang="en-IN" sz="1800" dirty="0"/>
              <a:t>). Then add a</a:t>
            </a:r>
            <a:r>
              <a:rPr lang="en-IN" sz="1800" baseline="-25000" dirty="0"/>
              <a:t>4</a:t>
            </a:r>
            <a:r>
              <a:rPr lang="en-IN" sz="1800" dirty="0"/>
              <a:t> to R and delete the incompatible activities (a</a:t>
            </a:r>
            <a:r>
              <a:rPr lang="en-IN" sz="1800" baseline="-25000" dirty="0"/>
              <a:t>6</a:t>
            </a:r>
            <a:r>
              <a:rPr lang="en-IN" sz="1800" dirty="0"/>
              <a:t>, a</a:t>
            </a:r>
            <a:r>
              <a:rPr lang="en-IN" sz="1800" baseline="-25000" dirty="0"/>
              <a:t>7</a:t>
            </a:r>
            <a:r>
              <a:rPr lang="en-IN" sz="1800" dirty="0"/>
              <a:t>), then add a</a:t>
            </a:r>
            <a:r>
              <a:rPr lang="en-IN" sz="1800" baseline="-25000" dirty="0"/>
              <a:t>8 </a:t>
            </a:r>
            <a:r>
              <a:rPr lang="en-IN" sz="1800" dirty="0"/>
              <a:t>and delete a</a:t>
            </a:r>
            <a:r>
              <a:rPr lang="en-IN" sz="1800" baseline="-25000" dirty="0"/>
              <a:t>9</a:t>
            </a:r>
            <a:r>
              <a:rPr lang="en-IN" sz="1800" dirty="0"/>
              <a:t> and finally add a</a:t>
            </a:r>
            <a:r>
              <a:rPr lang="en-IN" sz="1800" baseline="-25000" dirty="0"/>
              <a:t>11 </a:t>
            </a:r>
            <a:r>
              <a:rPr lang="en-IN" sz="1800" dirty="0"/>
              <a:t>to R.</a:t>
            </a:r>
          </a:p>
        </p:txBody>
      </p:sp>
      <p:pic>
        <p:nvPicPr>
          <p:cNvPr id="4" name="Picture 3"/>
          <p:cNvPicPr>
            <a:picLocks noChangeAspect="1"/>
          </p:cNvPicPr>
          <p:nvPr/>
        </p:nvPicPr>
        <p:blipFill>
          <a:blip r:embed="rId2"/>
          <a:stretch>
            <a:fillRect/>
          </a:stretch>
        </p:blipFill>
        <p:spPr>
          <a:xfrm>
            <a:off x="1035669" y="3215041"/>
            <a:ext cx="6328196" cy="1335140"/>
          </a:xfrm>
          <a:prstGeom prst="rect">
            <a:avLst/>
          </a:prstGeom>
        </p:spPr>
      </p:pic>
    </p:spTree>
    <p:extLst>
      <p:ext uri="{BB962C8B-B14F-4D97-AF65-F5344CB8AC3E}">
        <p14:creationId xmlns:p14="http://schemas.microsoft.com/office/powerpoint/2010/main" val="33847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Optimal substructure and greedy choice</a:t>
            </a:r>
          </a:p>
        </p:txBody>
      </p:sp>
      <p:sp>
        <p:nvSpPr>
          <p:cNvPr id="3" name="Content Placeholder 2"/>
          <p:cNvSpPr>
            <a:spLocks noGrp="1"/>
          </p:cNvSpPr>
          <p:nvPr>
            <p:ph idx="1"/>
          </p:nvPr>
        </p:nvSpPr>
        <p:spPr/>
        <p:txBody>
          <a:bodyPr>
            <a:normAutofit/>
          </a:bodyPr>
          <a:lstStyle/>
          <a:p>
            <a:pPr marL="514350" indent="-514350" algn="just">
              <a:lnSpc>
                <a:spcPct val="100000"/>
              </a:lnSpc>
              <a:buFont typeface="+mj-lt"/>
              <a:buAutoNum type="arabicPeriod"/>
            </a:pPr>
            <a:r>
              <a:rPr lang="en-IN" sz="2000" b="1" dirty="0"/>
              <a:t>Greedy choice : </a:t>
            </a:r>
            <a:r>
              <a:rPr lang="en-IN" sz="2000" dirty="0"/>
              <a:t>There exists an optimal solution containing the greedy choice (a</a:t>
            </a:r>
            <a:r>
              <a:rPr lang="en-IN" sz="2000" baseline="-25000" dirty="0"/>
              <a:t>1</a:t>
            </a:r>
            <a:r>
              <a:rPr lang="en-IN" sz="2000" dirty="0"/>
              <a:t>).</a:t>
            </a:r>
          </a:p>
          <a:p>
            <a:pPr marL="457200" lvl="1" indent="0" algn="just">
              <a:lnSpc>
                <a:spcPct val="100000"/>
              </a:lnSpc>
              <a:buNone/>
            </a:pPr>
            <a:r>
              <a:rPr lang="en-IN" sz="1600" dirty="0"/>
              <a:t>Let R be an optimal solution and if R contains a</a:t>
            </a:r>
            <a:r>
              <a:rPr lang="en-IN" sz="1600" baseline="-25000" dirty="0"/>
              <a:t>1</a:t>
            </a:r>
            <a:r>
              <a:rPr lang="en-IN" sz="1600" dirty="0"/>
              <a:t>, we are done. otherwise let a</a:t>
            </a:r>
            <a:r>
              <a:rPr lang="en-IN" sz="1600" baseline="-25000" dirty="0"/>
              <a:t>k </a:t>
            </a:r>
            <a:r>
              <a:rPr lang="en-IN" sz="1600" dirty="0"/>
              <a:t>be the first activity in R, then we can remove a</a:t>
            </a:r>
            <a:r>
              <a:rPr lang="en-IN" sz="1600" baseline="-25000" dirty="0"/>
              <a:t>k</a:t>
            </a:r>
            <a:r>
              <a:rPr lang="en-IN" sz="1600" dirty="0"/>
              <a:t> and safely add a</a:t>
            </a:r>
            <a:r>
              <a:rPr lang="en-IN" sz="1600" baseline="-25000" dirty="0"/>
              <a:t>1</a:t>
            </a:r>
            <a:r>
              <a:rPr lang="en-IN" sz="1600" dirty="0"/>
              <a:t> because f</a:t>
            </a:r>
            <a:r>
              <a:rPr lang="en-IN" sz="1600" baseline="-25000" dirty="0"/>
              <a:t>1</a:t>
            </a:r>
            <a:r>
              <a:rPr lang="en-IN" sz="1600" dirty="0"/>
              <a:t> ≤ f</a:t>
            </a:r>
            <a:r>
              <a:rPr lang="en-IN" sz="1600" baseline="-25000" dirty="0"/>
              <a:t>k</a:t>
            </a:r>
            <a:r>
              <a:rPr lang="en-IN" sz="1600" dirty="0"/>
              <a:t>. The new R is also optimal .</a:t>
            </a:r>
          </a:p>
          <a:p>
            <a:pPr marL="514350" indent="-514350" algn="just">
              <a:lnSpc>
                <a:spcPct val="100000"/>
              </a:lnSpc>
              <a:buFont typeface="+mj-lt"/>
              <a:buAutoNum type="arabicPeriod" startAt="2"/>
            </a:pPr>
            <a:r>
              <a:rPr lang="en-IN" sz="2000" b="1" dirty="0"/>
              <a:t>Optimal substructure: </a:t>
            </a:r>
            <a:r>
              <a:rPr lang="en-IN" sz="2000" dirty="0"/>
              <a:t>The optimal solution can be made from the greedy choice plus an optimal solution to the remaining sub problem.</a:t>
            </a:r>
          </a:p>
          <a:p>
            <a:pPr algn="just">
              <a:lnSpc>
                <a:spcPct val="100000"/>
              </a:lnSpc>
            </a:pPr>
            <a:endParaRPr lang="en-IN" sz="2000" dirty="0"/>
          </a:p>
          <a:p>
            <a:pPr algn="just">
              <a:lnSpc>
                <a:spcPct val="100000"/>
              </a:lnSpc>
            </a:pPr>
            <a:r>
              <a:rPr lang="en-IN" sz="2000" dirty="0"/>
              <a:t>Proof is left as an exercise.</a:t>
            </a:r>
          </a:p>
        </p:txBody>
      </p:sp>
    </p:spTree>
    <p:extLst>
      <p:ext uri="{BB962C8B-B14F-4D97-AF65-F5344CB8AC3E}">
        <p14:creationId xmlns:p14="http://schemas.microsoft.com/office/powerpoint/2010/main" val="361153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IN" sz="2000" dirty="0"/>
              <a:t>Is an algorithm design method. </a:t>
            </a:r>
          </a:p>
          <a:p>
            <a:pPr algn="just"/>
            <a:r>
              <a:rPr lang="en-IN" sz="2000" dirty="0"/>
              <a:t>It is used to solve combinatorial optimization problems that goes through a sequence of steps.</a:t>
            </a:r>
          </a:p>
          <a:p>
            <a:pPr algn="just"/>
            <a:r>
              <a:rPr lang="en-IN" sz="2000" dirty="0"/>
              <a:t>At each step, the algorithm makes the choice that looks best at the moment (locally optimal choices)</a:t>
            </a:r>
          </a:p>
          <a:p>
            <a:pPr algn="just"/>
            <a:r>
              <a:rPr lang="en-IN" sz="2000" dirty="0"/>
              <a:t>An example: Make change of 36 Rs, with minimum number of coins. </a:t>
            </a:r>
          </a:p>
          <a:p>
            <a:pPr algn="just"/>
            <a:endParaRPr lang="en-IN" sz="2000" dirty="0"/>
          </a:p>
          <a:p>
            <a:pPr marL="457200" lvl="1" indent="0" algn="just">
              <a:buNone/>
            </a:pPr>
            <a:r>
              <a:rPr lang="en-IN" sz="1800" dirty="0"/>
              <a:t>Available denominations are [50, 20, 10, 5, 2, 1] </a:t>
            </a:r>
          </a:p>
          <a:p>
            <a:pPr marL="457200" lvl="1" indent="0" algn="just">
              <a:buNone/>
            </a:pPr>
            <a:endParaRPr lang="en-IN" sz="1800" dirty="0"/>
          </a:p>
          <a:p>
            <a:pPr marL="457200" lvl="1" indent="0" algn="just">
              <a:buNone/>
            </a:pPr>
            <a:r>
              <a:rPr lang="en-IN" sz="1800" b="1" dirty="0"/>
              <a:t>Greedy Method: </a:t>
            </a:r>
            <a:r>
              <a:rPr lang="en-IN" sz="1800" dirty="0"/>
              <a:t>To minimise the number of coins, keep on pulling out maximum denomination possible at each step.</a:t>
            </a:r>
          </a:p>
          <a:p>
            <a:pPr marL="457200" lvl="1" indent="0" algn="just">
              <a:buNone/>
            </a:pPr>
            <a:endParaRPr lang="en-IN" sz="1800" dirty="0"/>
          </a:p>
          <a:p>
            <a:pPr marL="457200" lvl="1" indent="0" algn="just">
              <a:buNone/>
            </a:pPr>
            <a:r>
              <a:rPr lang="en-IN" sz="1800" dirty="0"/>
              <a:t>In this case, First 20, then 10, then 5 and finally 1. Thus at each step we use the optimal choice at that point. </a:t>
            </a:r>
          </a:p>
        </p:txBody>
      </p:sp>
    </p:spTree>
    <p:extLst>
      <p:ext uri="{BB962C8B-B14F-4D97-AF65-F5344CB8AC3E}">
        <p14:creationId xmlns:p14="http://schemas.microsoft.com/office/powerpoint/2010/main" val="3064432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Optimality of greedy algorithm</a:t>
            </a:r>
          </a:p>
        </p:txBody>
      </p:sp>
      <p:sp>
        <p:nvSpPr>
          <p:cNvPr id="3" name="Content Placeholder 2"/>
          <p:cNvSpPr>
            <a:spLocks noGrp="1"/>
          </p:cNvSpPr>
          <p:nvPr>
            <p:ph idx="1"/>
          </p:nvPr>
        </p:nvSpPr>
        <p:spPr/>
        <p:txBody>
          <a:bodyPr vert="horz" lIns="91440" tIns="45720" rIns="91440" bIns="45720" rtlCol="0" anchor="t">
            <a:normAutofit lnSpcReduction="10000"/>
          </a:bodyPr>
          <a:lstStyle/>
          <a:p>
            <a:pPr algn="just"/>
            <a:r>
              <a:rPr lang="en-IN" sz="2000" dirty="0"/>
              <a:t>Greedy algorithms do not always yield optimal solution.</a:t>
            </a:r>
          </a:p>
          <a:p>
            <a:pPr marL="0" indent="0" algn="just">
              <a:buNone/>
            </a:pPr>
            <a:r>
              <a:rPr lang="en-IN" sz="2000" dirty="0"/>
              <a:t>	For example, assume that the denominations are [10, 5, 4, 1].</a:t>
            </a:r>
          </a:p>
          <a:p>
            <a:pPr marL="0" indent="0" algn="just">
              <a:buNone/>
            </a:pPr>
            <a:r>
              <a:rPr lang="en-IN" sz="2000" dirty="0"/>
              <a:t>	To make change of 8Rs, a greedy approach gives 4 coins (5,</a:t>
            </a:r>
          </a:p>
          <a:p>
            <a:pPr marL="0" indent="0" algn="just">
              <a:buNone/>
            </a:pPr>
            <a:r>
              <a:rPr lang="en-IN" sz="2000" dirty="0"/>
              <a:t>	1, 1, 1) whereas the optimal is 2 coins (4, 4)</a:t>
            </a:r>
          </a:p>
          <a:p>
            <a:pPr marL="0" indent="0" algn="just">
              <a:buNone/>
            </a:pPr>
            <a:endParaRPr lang="en-IN" sz="2000" dirty="0"/>
          </a:p>
          <a:p>
            <a:pPr algn="just"/>
            <a:r>
              <a:rPr lang="en-IN" sz="2000" dirty="0"/>
              <a:t>The problem must have two properties for a greedy algorithm to work:</a:t>
            </a:r>
          </a:p>
          <a:p>
            <a:pPr algn="just"/>
            <a:endParaRPr lang="en-IN" sz="2000" dirty="0"/>
          </a:p>
          <a:p>
            <a:pPr marL="914400" lvl="1" indent="-457200" algn="just">
              <a:buFont typeface="+mj-lt"/>
              <a:buAutoNum type="arabicPeriod"/>
            </a:pPr>
            <a:r>
              <a:rPr lang="en-IN" sz="2000" b="1" dirty="0"/>
              <a:t>Optimal substructure</a:t>
            </a:r>
          </a:p>
          <a:p>
            <a:pPr marL="457200" lvl="1" indent="0" algn="just">
              <a:buNone/>
            </a:pPr>
            <a:r>
              <a:rPr lang="en-IN" sz="1600" dirty="0">
                <a:latin typeface="Georgia"/>
              </a:rPr>
              <a:t>	</a:t>
            </a:r>
            <a:r>
              <a:rPr lang="en-IN" sz="2000" dirty="0">
                <a:latin typeface="Georgia"/>
              </a:rPr>
              <a:t>The optimal solution for a problem contains optimal solutions to the sub-problems</a:t>
            </a:r>
          </a:p>
          <a:p>
            <a:pPr marL="457200" lvl="1" indent="0" algn="just">
              <a:buNone/>
            </a:pPr>
            <a:endParaRPr lang="en-IN" sz="2000" dirty="0"/>
          </a:p>
          <a:p>
            <a:pPr marL="914400" lvl="1" indent="-457200" algn="just">
              <a:buFont typeface="+mj-lt"/>
              <a:buAutoNum type="arabicPeriod" startAt="2"/>
            </a:pPr>
            <a:r>
              <a:rPr lang="en-IN" sz="2000" dirty="0"/>
              <a:t> </a:t>
            </a:r>
            <a:r>
              <a:rPr lang="en-IN" sz="2000" b="1" dirty="0"/>
              <a:t>Greedy choice</a:t>
            </a:r>
          </a:p>
          <a:p>
            <a:pPr marL="457200" lvl="1" indent="0" algn="just">
              <a:buNone/>
            </a:pPr>
            <a:r>
              <a:rPr lang="en-IN" sz="2000" dirty="0"/>
              <a:t>By making locally best choices it is possible to construct the globally optimum solution</a:t>
            </a:r>
          </a:p>
          <a:p>
            <a:pPr algn="just"/>
            <a:endParaRPr lang="en-IN" sz="2000" dirty="0"/>
          </a:p>
        </p:txBody>
      </p:sp>
    </p:spTree>
    <p:extLst>
      <p:ext uri="{BB962C8B-B14F-4D97-AF65-F5344CB8AC3E}">
        <p14:creationId xmlns:p14="http://schemas.microsoft.com/office/powerpoint/2010/main" val="154916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Optimal substructure </a:t>
            </a:r>
          </a:p>
        </p:txBody>
      </p:sp>
      <p:sp>
        <p:nvSpPr>
          <p:cNvPr id="3" name="Content Placeholder 2"/>
          <p:cNvSpPr>
            <a:spLocks noGrp="1"/>
          </p:cNvSpPr>
          <p:nvPr>
            <p:ph idx="1"/>
          </p:nvPr>
        </p:nvSpPr>
        <p:spPr/>
        <p:txBody>
          <a:bodyPr>
            <a:normAutofit/>
          </a:bodyPr>
          <a:lstStyle/>
          <a:p>
            <a:pPr algn="just"/>
            <a:r>
              <a:rPr lang="en-IN" sz="2000" dirty="0"/>
              <a:t>The optimal solution for a problem contains optimal solutions to the sub-problems</a:t>
            </a:r>
          </a:p>
          <a:p>
            <a:pPr algn="just"/>
            <a:endParaRPr lang="en-IN" sz="2000" dirty="0"/>
          </a:p>
          <a:p>
            <a:pPr algn="just"/>
            <a:r>
              <a:rPr lang="en-IN" sz="2000" dirty="0"/>
              <a:t>For example, Consider the coin changing problem with denominations [50, 20, 10, 5, 2, 1].</a:t>
            </a:r>
          </a:p>
          <a:p>
            <a:pPr algn="just"/>
            <a:endParaRPr lang="en-IN" sz="2000" dirty="0"/>
          </a:p>
          <a:p>
            <a:pPr lvl="1" algn="just"/>
            <a:r>
              <a:rPr lang="en-IN" sz="2000" dirty="0"/>
              <a:t>For the given value 36, the optimal solution consists of the 4 coins (20, 10, 5, 1).</a:t>
            </a:r>
          </a:p>
          <a:p>
            <a:pPr lvl="1" algn="just"/>
            <a:r>
              <a:rPr lang="en-IN" sz="2000" dirty="0"/>
              <a:t>If we remove a coin from the optimum solution say 20, then the remaining coins (10, 5, 1) forms the optimum solution for the problem 36 − 20 = 16</a:t>
            </a:r>
          </a:p>
          <a:p>
            <a:pPr lvl="1" algn="just"/>
            <a:endParaRPr lang="en-IN" sz="2000" dirty="0"/>
          </a:p>
          <a:p>
            <a:pPr algn="just"/>
            <a:r>
              <a:rPr lang="en-IN" sz="2000" dirty="0"/>
              <a:t>Coin changing problem exhibits optimal substructure property.</a:t>
            </a:r>
          </a:p>
        </p:txBody>
      </p:sp>
    </p:spTree>
    <p:extLst>
      <p:ext uri="{BB962C8B-B14F-4D97-AF65-F5344CB8AC3E}">
        <p14:creationId xmlns:p14="http://schemas.microsoft.com/office/powerpoint/2010/main" val="304188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Greedy choice</a:t>
            </a:r>
          </a:p>
        </p:txBody>
      </p:sp>
      <p:sp>
        <p:nvSpPr>
          <p:cNvPr id="3" name="Content Placeholder 2"/>
          <p:cNvSpPr>
            <a:spLocks noGrp="1"/>
          </p:cNvSpPr>
          <p:nvPr>
            <p:ph idx="1"/>
          </p:nvPr>
        </p:nvSpPr>
        <p:spPr/>
        <p:txBody>
          <a:bodyPr>
            <a:normAutofit fontScale="70000" lnSpcReduction="20000"/>
          </a:bodyPr>
          <a:lstStyle/>
          <a:p>
            <a:pPr algn="just">
              <a:lnSpc>
                <a:spcPct val="120000"/>
              </a:lnSpc>
            </a:pPr>
            <a:r>
              <a:rPr lang="en-IN" dirty="0"/>
              <a:t>By making locally best choices it is possible to construct the globally optimum solution.</a:t>
            </a:r>
          </a:p>
          <a:p>
            <a:pPr algn="just">
              <a:lnSpc>
                <a:spcPct val="120000"/>
              </a:lnSpc>
            </a:pPr>
            <a:r>
              <a:rPr lang="en-IN" dirty="0"/>
              <a:t>Consider the coin changing problem again with denominations   [ 50, 20, 10. 5, 2, 1].</a:t>
            </a:r>
          </a:p>
          <a:p>
            <a:pPr algn="just">
              <a:lnSpc>
                <a:spcPct val="120000"/>
              </a:lnSpc>
            </a:pPr>
            <a:r>
              <a:rPr lang="en-IN" dirty="0"/>
              <a:t>For the optimum solution (20, 10, 5, 1), even if we select the coins in a different order, we will still yield the optimum solution.</a:t>
            </a:r>
          </a:p>
          <a:p>
            <a:pPr algn="just">
              <a:lnSpc>
                <a:spcPct val="120000"/>
              </a:lnSpc>
            </a:pPr>
            <a:r>
              <a:rPr lang="en-IN" dirty="0"/>
              <a:t>Assume the contrary that the coins were selected in a different order and one of the coin say 10, is not in the solution. But in that case, the new solution contains more than one lower denomination coins whose sum is equal to 10. </a:t>
            </a:r>
          </a:p>
          <a:p>
            <a:pPr algn="just">
              <a:lnSpc>
                <a:spcPct val="120000"/>
              </a:lnSpc>
            </a:pPr>
            <a:r>
              <a:rPr lang="en-IN" dirty="0"/>
              <a:t>This is not optimal because we can replace the lower denomination coins with a single coin (10) and thus yield a better solution.</a:t>
            </a:r>
          </a:p>
        </p:txBody>
      </p:sp>
    </p:spTree>
    <p:extLst>
      <p:ext uri="{BB962C8B-B14F-4D97-AF65-F5344CB8AC3E}">
        <p14:creationId xmlns:p14="http://schemas.microsoft.com/office/powerpoint/2010/main" val="193122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Fractional Knapsack</a:t>
            </a:r>
          </a:p>
        </p:txBody>
      </p:sp>
      <p:sp>
        <p:nvSpPr>
          <p:cNvPr id="3" name="Content Placeholder 2"/>
          <p:cNvSpPr>
            <a:spLocks noGrp="1"/>
          </p:cNvSpPr>
          <p:nvPr>
            <p:ph idx="1"/>
          </p:nvPr>
        </p:nvSpPr>
        <p:spPr/>
        <p:txBody>
          <a:bodyPr vert="horz" lIns="91440" tIns="45720" rIns="91440" bIns="45720" rtlCol="0" anchor="t">
            <a:noAutofit/>
          </a:bodyPr>
          <a:lstStyle/>
          <a:p>
            <a:pPr algn="just">
              <a:lnSpc>
                <a:spcPct val="100000"/>
              </a:lnSpc>
            </a:pPr>
            <a:r>
              <a:rPr lang="en-IN" sz="2000" dirty="0">
                <a:latin typeface="Georgia"/>
              </a:rPr>
              <a:t>Classical problem in algorithmic optimization</a:t>
            </a:r>
          </a:p>
          <a:p>
            <a:pPr algn="just">
              <a:lnSpc>
                <a:spcPct val="100000"/>
              </a:lnSpc>
            </a:pPr>
            <a:r>
              <a:rPr lang="en-IN" sz="2000" dirty="0">
                <a:latin typeface="Georgia"/>
              </a:rPr>
              <a:t>In Knapsack problems, a knapsack with capacity </a:t>
            </a:r>
            <a:r>
              <a:rPr lang="en-IN" sz="2000" b="1" i="1" dirty="0">
                <a:latin typeface="Georgia"/>
              </a:rPr>
              <a:t>W</a:t>
            </a:r>
            <a:r>
              <a:rPr lang="en-IN" sz="2000" dirty="0">
                <a:latin typeface="Georgia"/>
              </a:rPr>
              <a:t> and </a:t>
            </a:r>
            <a:r>
              <a:rPr lang="en-IN" sz="2000" b="1" i="1" dirty="0">
                <a:latin typeface="Georgia"/>
              </a:rPr>
              <a:t>n</a:t>
            </a:r>
            <a:r>
              <a:rPr lang="en-IN" sz="2000" dirty="0">
                <a:latin typeface="Georgia"/>
              </a:rPr>
              <a:t> items with weights </a:t>
            </a:r>
            <a:r>
              <a:rPr lang="en-IN" sz="2000" b="1" i="1" dirty="0">
                <a:latin typeface="Georgia"/>
              </a:rPr>
              <a:t>w</a:t>
            </a:r>
            <a:r>
              <a:rPr lang="en-IN" sz="2000" b="1" i="1" baseline="-25000" dirty="0">
                <a:latin typeface="Georgia"/>
              </a:rPr>
              <a:t>1</a:t>
            </a:r>
            <a:r>
              <a:rPr lang="en-IN" sz="2000" b="1" i="1" dirty="0">
                <a:latin typeface="Georgia"/>
              </a:rPr>
              <a:t>;w</a:t>
            </a:r>
            <a:r>
              <a:rPr lang="en-IN" sz="2000" b="1" i="1" baseline="-25000" dirty="0">
                <a:latin typeface="Georgia"/>
              </a:rPr>
              <a:t>2</a:t>
            </a:r>
            <a:r>
              <a:rPr lang="en-IN" sz="2000" b="1" i="1" dirty="0">
                <a:latin typeface="Georgia"/>
              </a:rPr>
              <a:t>;...;</a:t>
            </a:r>
            <a:r>
              <a:rPr lang="en-IN" sz="2000" b="1" i="1" dirty="0" err="1">
                <a:latin typeface="Georgia"/>
              </a:rPr>
              <a:t>w</a:t>
            </a:r>
            <a:r>
              <a:rPr lang="en-IN" sz="2000" b="1" i="1" baseline="-25000" dirty="0" err="1">
                <a:latin typeface="Georgia"/>
              </a:rPr>
              <a:t>n</a:t>
            </a:r>
            <a:r>
              <a:rPr lang="en-IN" sz="2000" b="1" i="1" dirty="0">
                <a:latin typeface="Georgia"/>
              </a:rPr>
              <a:t> </a:t>
            </a:r>
            <a:r>
              <a:rPr lang="en-IN" sz="2000" dirty="0">
                <a:latin typeface="Georgia"/>
              </a:rPr>
              <a:t>and values </a:t>
            </a:r>
            <a:r>
              <a:rPr lang="en-IN" sz="2000" b="1" i="1" dirty="0">
                <a:latin typeface="Georgia"/>
              </a:rPr>
              <a:t>v</a:t>
            </a:r>
            <a:r>
              <a:rPr lang="en-IN" sz="2000" b="1" i="1" baseline="-25000" dirty="0">
                <a:latin typeface="Georgia"/>
              </a:rPr>
              <a:t>1</a:t>
            </a:r>
            <a:r>
              <a:rPr lang="en-IN" sz="2000" b="1" i="1" dirty="0">
                <a:latin typeface="Georgia"/>
              </a:rPr>
              <a:t>; v</a:t>
            </a:r>
            <a:r>
              <a:rPr lang="en-IN" sz="2000" b="1" i="1" baseline="-25000" dirty="0">
                <a:latin typeface="Georgia"/>
              </a:rPr>
              <a:t>2</a:t>
            </a:r>
            <a:r>
              <a:rPr lang="en-IN" sz="2000" b="1" i="1" dirty="0">
                <a:latin typeface="Georgia"/>
              </a:rPr>
              <a:t>; : : : ; </a:t>
            </a:r>
            <a:r>
              <a:rPr lang="en-IN" sz="2000" b="1" i="1" dirty="0" err="1">
                <a:latin typeface="Georgia"/>
              </a:rPr>
              <a:t>v</a:t>
            </a:r>
            <a:r>
              <a:rPr lang="en-IN" sz="2000" b="1" i="1" baseline="-25000" dirty="0" err="1">
                <a:latin typeface="Georgia"/>
              </a:rPr>
              <a:t>n</a:t>
            </a:r>
            <a:r>
              <a:rPr lang="en-IN" sz="2000" b="1" i="1" dirty="0">
                <a:latin typeface="Georgia"/>
              </a:rPr>
              <a:t> </a:t>
            </a:r>
            <a:r>
              <a:rPr lang="en-IN" sz="2000" dirty="0">
                <a:latin typeface="Georgia"/>
              </a:rPr>
              <a:t>are given. </a:t>
            </a:r>
            <a:endParaRPr lang="en-IN" sz="2000" dirty="0"/>
          </a:p>
          <a:p>
            <a:pPr algn="just">
              <a:lnSpc>
                <a:spcPct val="100000"/>
              </a:lnSpc>
            </a:pPr>
            <a:r>
              <a:rPr lang="en-IN" sz="2000" dirty="0">
                <a:latin typeface="Georgia"/>
              </a:rPr>
              <a:t>The problem is to add items to the knapsack such that the total weight of the added items is  </a:t>
            </a:r>
            <a:r>
              <a:rPr lang="en-IN" sz="2000" b="1" i="1" dirty="0">
                <a:latin typeface="Georgia"/>
              </a:rPr>
              <a:t>W</a:t>
            </a:r>
            <a:r>
              <a:rPr lang="en-IN" sz="2000" dirty="0">
                <a:latin typeface="Georgia"/>
              </a:rPr>
              <a:t> and the total value is maximized.</a:t>
            </a:r>
          </a:p>
          <a:p>
            <a:pPr algn="just">
              <a:lnSpc>
                <a:spcPct val="100000"/>
              </a:lnSpc>
            </a:pPr>
            <a:r>
              <a:rPr lang="en-IN" sz="2000" dirty="0">
                <a:latin typeface="Georgia"/>
              </a:rPr>
              <a:t> Two variants</a:t>
            </a:r>
          </a:p>
          <a:p>
            <a:pPr marL="971550" lvl="1" indent="-514350" algn="just">
              <a:lnSpc>
                <a:spcPct val="100000"/>
              </a:lnSpc>
              <a:buFont typeface="+mj-lt"/>
              <a:buAutoNum type="arabicPeriod"/>
            </a:pPr>
            <a:r>
              <a:rPr lang="en-IN" sz="2000" b="1" dirty="0"/>
              <a:t>Fractional Knapsack</a:t>
            </a:r>
          </a:p>
          <a:p>
            <a:pPr lvl="2" algn="just">
              <a:lnSpc>
                <a:spcPct val="100000"/>
              </a:lnSpc>
            </a:pPr>
            <a:r>
              <a:rPr lang="en-IN" sz="1800" dirty="0"/>
              <a:t>Fractions of items can be taken. Greedy algorithm possible.</a:t>
            </a:r>
          </a:p>
          <a:p>
            <a:pPr marL="971550" lvl="1" indent="-514350" algn="just">
              <a:lnSpc>
                <a:spcPct val="100000"/>
              </a:lnSpc>
              <a:buFont typeface="+mj-lt"/>
              <a:buAutoNum type="arabicPeriod" startAt="2"/>
            </a:pPr>
            <a:r>
              <a:rPr lang="en-IN" sz="2000" b="1" dirty="0"/>
              <a:t>0-1 Knapsack</a:t>
            </a:r>
          </a:p>
          <a:p>
            <a:pPr lvl="2" algn="just">
              <a:lnSpc>
                <a:spcPct val="100000"/>
              </a:lnSpc>
            </a:pPr>
            <a:r>
              <a:rPr lang="en-IN" sz="1800" dirty="0"/>
              <a:t>Take item fully or none. Greedy algorithm not possible.</a:t>
            </a:r>
          </a:p>
        </p:txBody>
      </p:sp>
    </p:spTree>
    <p:extLst>
      <p:ext uri="{BB962C8B-B14F-4D97-AF65-F5344CB8AC3E}">
        <p14:creationId xmlns:p14="http://schemas.microsoft.com/office/powerpoint/2010/main" val="907696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Fractional Knapsack Greedy solution</a:t>
            </a:r>
          </a:p>
        </p:txBody>
      </p:sp>
      <p:sp>
        <p:nvSpPr>
          <p:cNvPr id="3" name="Content Placeholder 2"/>
          <p:cNvSpPr>
            <a:spLocks noGrp="1"/>
          </p:cNvSpPr>
          <p:nvPr>
            <p:ph idx="1"/>
          </p:nvPr>
        </p:nvSpPr>
        <p:spPr>
          <a:xfrm>
            <a:off x="156990" y="983508"/>
            <a:ext cx="8185898" cy="2358503"/>
          </a:xfrm>
        </p:spPr>
        <p:txBody>
          <a:bodyPr>
            <a:normAutofit/>
          </a:bodyPr>
          <a:lstStyle/>
          <a:p>
            <a:pPr algn="just">
              <a:lnSpc>
                <a:spcPct val="100000"/>
              </a:lnSpc>
            </a:pPr>
            <a:r>
              <a:rPr lang="en-IN" sz="2000" dirty="0"/>
              <a:t>We are given an instance of fractional knapsack with capacity W= 30 and the weights and values of n = 4 items, as follows</a:t>
            </a:r>
          </a:p>
          <a:p>
            <a:pPr lvl="1" algn="just">
              <a:lnSpc>
                <a:spcPct val="100000"/>
              </a:lnSpc>
            </a:pPr>
            <a:r>
              <a:rPr lang="en-IN" sz="1800" dirty="0"/>
              <a:t>(a, 140, 20), (b, 50, 5), (c, 60, 10), (d, 50, 14)</a:t>
            </a:r>
          </a:p>
          <a:p>
            <a:pPr algn="just">
              <a:lnSpc>
                <a:spcPct val="100000"/>
              </a:lnSpc>
            </a:pPr>
            <a:r>
              <a:rPr lang="en-IN" sz="2000" b="1" dirty="0"/>
              <a:t>Greedy Algorithm</a:t>
            </a:r>
            <a:r>
              <a:rPr lang="en-IN" sz="2000" dirty="0"/>
              <a:t>:</a:t>
            </a:r>
          </a:p>
          <a:p>
            <a:pPr lvl="1" algn="just">
              <a:lnSpc>
                <a:spcPct val="100000"/>
              </a:lnSpc>
            </a:pPr>
            <a:r>
              <a:rPr lang="en-IN" sz="1800" b="1" dirty="0"/>
              <a:t>Step 1</a:t>
            </a:r>
          </a:p>
          <a:p>
            <a:pPr marL="457200" lvl="1" indent="0" algn="just">
              <a:lnSpc>
                <a:spcPct val="100000"/>
              </a:lnSpc>
              <a:buNone/>
            </a:pPr>
            <a:r>
              <a:rPr lang="en-IN" sz="1800" b="1" dirty="0"/>
              <a:t>	</a:t>
            </a:r>
            <a:r>
              <a:rPr lang="en-IN" sz="1800" dirty="0"/>
              <a:t>Compute value to weight v</a:t>
            </a:r>
            <a:r>
              <a:rPr lang="en-IN" sz="1800" baseline="-25000" dirty="0"/>
              <a:t>i</a:t>
            </a:r>
            <a:r>
              <a:rPr lang="en-IN" sz="1800" dirty="0"/>
              <a:t>/</a:t>
            </a:r>
            <a:r>
              <a:rPr lang="en-IN" sz="1800" dirty="0" err="1"/>
              <a:t>w</a:t>
            </a:r>
            <a:r>
              <a:rPr lang="en-IN" sz="1800" baseline="-25000" dirty="0" err="1"/>
              <a:t>i</a:t>
            </a:r>
            <a:r>
              <a:rPr lang="en-IN" sz="1800" baseline="-25000" dirty="0"/>
              <a:t> </a:t>
            </a:r>
            <a:r>
              <a:rPr lang="en-IN" sz="1800" dirty="0"/>
              <a:t>ratio of each items.</a:t>
            </a:r>
          </a:p>
          <a:p>
            <a:pPr marL="457200" lvl="1" indent="0" algn="just">
              <a:lnSpc>
                <a:spcPct val="100000"/>
              </a:lnSpc>
              <a:buNone/>
            </a:pPr>
            <a:endParaRPr lang="en-IN" sz="1800" dirty="0"/>
          </a:p>
        </p:txBody>
      </p:sp>
      <p:pic>
        <p:nvPicPr>
          <p:cNvPr id="4" name="Picture 3"/>
          <p:cNvPicPr>
            <a:picLocks noChangeAspect="1"/>
          </p:cNvPicPr>
          <p:nvPr/>
        </p:nvPicPr>
        <p:blipFill>
          <a:blip r:embed="rId2"/>
          <a:stretch>
            <a:fillRect/>
          </a:stretch>
        </p:blipFill>
        <p:spPr>
          <a:xfrm>
            <a:off x="1998732" y="3512857"/>
            <a:ext cx="4669105" cy="2283302"/>
          </a:xfrm>
          <a:prstGeom prst="rect">
            <a:avLst/>
          </a:prstGeom>
        </p:spPr>
      </p:pic>
    </p:spTree>
    <p:extLst>
      <p:ext uri="{BB962C8B-B14F-4D97-AF65-F5344CB8AC3E}">
        <p14:creationId xmlns:p14="http://schemas.microsoft.com/office/powerpoint/2010/main" val="334963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6" name="Content Placeholder 5"/>
          <p:cNvSpPr>
            <a:spLocks noGrp="1"/>
          </p:cNvSpPr>
          <p:nvPr>
            <p:ph idx="1"/>
          </p:nvPr>
        </p:nvSpPr>
        <p:spPr>
          <a:xfrm>
            <a:off x="428623" y="1137256"/>
            <a:ext cx="3908707" cy="4908082"/>
          </a:xfrm>
        </p:spPr>
        <p:txBody>
          <a:bodyPr>
            <a:normAutofit/>
          </a:bodyPr>
          <a:lstStyle/>
          <a:p>
            <a:r>
              <a:rPr lang="en-IN" sz="1800" b="1" dirty="0"/>
              <a:t>Step 2</a:t>
            </a:r>
          </a:p>
          <a:p>
            <a:pPr marL="0" indent="0">
              <a:buNone/>
            </a:pPr>
            <a:r>
              <a:rPr lang="en-IN" sz="1800" dirty="0"/>
              <a:t>Sort all items in the decreasing order of value to weight ratio.</a:t>
            </a:r>
          </a:p>
          <a:p>
            <a:pPr marL="457200" lvl="1" indent="0">
              <a:buNone/>
            </a:pPr>
            <a:endParaRPr lang="en-IN" sz="1600" dirty="0"/>
          </a:p>
          <a:p>
            <a:pPr marL="457200" lvl="1" indent="0">
              <a:buNone/>
            </a:pPr>
            <a:endParaRPr lang="en-IN" sz="1600" dirty="0"/>
          </a:p>
          <a:p>
            <a:pPr marL="457200" lvl="1" indent="0">
              <a:buNone/>
            </a:pPr>
            <a:endParaRPr lang="en-IN" sz="1600" dirty="0"/>
          </a:p>
          <a:p>
            <a:pPr marL="457200" lvl="1" indent="0">
              <a:buNone/>
            </a:pPr>
            <a:endParaRPr lang="en-IN" sz="1600" dirty="0"/>
          </a:p>
          <a:p>
            <a:endParaRPr lang="en-IN" sz="1800" b="1" dirty="0"/>
          </a:p>
          <a:p>
            <a:r>
              <a:rPr lang="en-IN" sz="1800" b="1" dirty="0"/>
              <a:t>Step 3</a:t>
            </a:r>
            <a:endParaRPr lang="en-IN" sz="1800" dirty="0"/>
          </a:p>
          <a:p>
            <a:pPr marL="0" indent="0">
              <a:buNone/>
            </a:pPr>
            <a:r>
              <a:rPr lang="en-IN" sz="1800" dirty="0"/>
              <a:t>Fill the Knapsack with the (fraction of the) item in the decreasing order.</a:t>
            </a:r>
          </a:p>
        </p:txBody>
      </p:sp>
      <p:pic>
        <p:nvPicPr>
          <p:cNvPr id="7" name="Picture 6"/>
          <p:cNvPicPr>
            <a:picLocks noChangeAspect="1"/>
          </p:cNvPicPr>
          <p:nvPr/>
        </p:nvPicPr>
        <p:blipFill>
          <a:blip r:embed="rId2"/>
          <a:stretch>
            <a:fillRect/>
          </a:stretch>
        </p:blipFill>
        <p:spPr>
          <a:xfrm>
            <a:off x="4515356" y="1176714"/>
            <a:ext cx="3932730" cy="1653923"/>
          </a:xfrm>
          <a:prstGeom prst="rect">
            <a:avLst/>
          </a:prstGeom>
        </p:spPr>
      </p:pic>
      <p:pic>
        <p:nvPicPr>
          <p:cNvPr id="8" name="Picture 7"/>
          <p:cNvPicPr>
            <a:picLocks noChangeAspect="1"/>
          </p:cNvPicPr>
          <p:nvPr/>
        </p:nvPicPr>
        <p:blipFill>
          <a:blip r:embed="rId3"/>
          <a:stretch>
            <a:fillRect/>
          </a:stretch>
        </p:blipFill>
        <p:spPr>
          <a:xfrm>
            <a:off x="4434435" y="3591296"/>
            <a:ext cx="4515356" cy="1789907"/>
          </a:xfrm>
          <a:prstGeom prst="rect">
            <a:avLst/>
          </a:prstGeom>
        </p:spPr>
      </p:pic>
    </p:spTree>
    <p:extLst>
      <p:ext uri="{BB962C8B-B14F-4D97-AF65-F5344CB8AC3E}">
        <p14:creationId xmlns:p14="http://schemas.microsoft.com/office/powerpoint/2010/main" val="206601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Optimality of the greedy algorithm</a:t>
            </a:r>
          </a:p>
        </p:txBody>
      </p:sp>
      <p:sp>
        <p:nvSpPr>
          <p:cNvPr id="3" name="Content Placeholder 2"/>
          <p:cNvSpPr>
            <a:spLocks noGrp="1"/>
          </p:cNvSpPr>
          <p:nvPr>
            <p:ph idx="1"/>
          </p:nvPr>
        </p:nvSpPr>
        <p:spPr>
          <a:xfrm>
            <a:off x="428624" y="1137256"/>
            <a:ext cx="8407031" cy="4908082"/>
          </a:xfrm>
        </p:spPr>
        <p:txBody>
          <a:bodyPr>
            <a:normAutofit/>
          </a:bodyPr>
          <a:lstStyle/>
          <a:p>
            <a:pPr algn="just">
              <a:lnSpc>
                <a:spcPct val="100000"/>
              </a:lnSpc>
            </a:pPr>
            <a:r>
              <a:rPr lang="en-IN" sz="2000" b="1" dirty="0"/>
              <a:t>Greedy Choice property</a:t>
            </a:r>
            <a:r>
              <a:rPr lang="en-IN" sz="2000" dirty="0"/>
              <a:t>. </a:t>
            </a:r>
          </a:p>
          <a:p>
            <a:pPr marL="0" indent="0" algn="just">
              <a:lnSpc>
                <a:spcPct val="100000"/>
              </a:lnSpc>
              <a:buNone/>
            </a:pPr>
            <a:r>
              <a:rPr lang="en-IN" sz="2000" dirty="0"/>
              <a:t>We need to show that there exists an optimal solution that selects the fraction </a:t>
            </a:r>
            <a:r>
              <a:rPr lang="en-IN" sz="2000" i="1" dirty="0"/>
              <a:t>f </a:t>
            </a:r>
            <a:r>
              <a:rPr lang="en-IN" sz="2000" dirty="0"/>
              <a:t>of an item </a:t>
            </a:r>
            <a:r>
              <a:rPr lang="en-IN" sz="2000" i="1" dirty="0" err="1"/>
              <a:t>i</a:t>
            </a:r>
            <a:r>
              <a:rPr lang="en-IN" sz="2000" dirty="0"/>
              <a:t>, as the greedy choice did.</a:t>
            </a:r>
          </a:p>
          <a:p>
            <a:pPr algn="just">
              <a:lnSpc>
                <a:spcPct val="100000"/>
              </a:lnSpc>
            </a:pPr>
            <a:r>
              <a:rPr lang="en-IN" sz="2000" dirty="0"/>
              <a:t>Let T</a:t>
            </a:r>
            <a:r>
              <a:rPr lang="en-IN" sz="2000" baseline="30000" dirty="0"/>
              <a:t>* </a:t>
            </a:r>
            <a:r>
              <a:rPr lang="en-IN" sz="2000" dirty="0"/>
              <a:t>be a another optimal solution that does not select the fraction </a:t>
            </a:r>
            <a:r>
              <a:rPr lang="en-IN" sz="2000" i="1" dirty="0"/>
              <a:t>f</a:t>
            </a:r>
            <a:r>
              <a:rPr lang="en-IN" sz="2000" dirty="0"/>
              <a:t> of the item </a:t>
            </a:r>
            <a:r>
              <a:rPr lang="en-IN" sz="2000" i="1" dirty="0" err="1"/>
              <a:t>i</a:t>
            </a:r>
            <a:r>
              <a:rPr lang="en-IN" sz="2000" dirty="0"/>
              <a:t> , as the greedy choice did.</a:t>
            </a:r>
          </a:p>
          <a:p>
            <a:pPr algn="just">
              <a:lnSpc>
                <a:spcPct val="100000"/>
              </a:lnSpc>
            </a:pPr>
            <a:r>
              <a:rPr lang="en-IN" sz="2000" dirty="0"/>
              <a:t>This means T</a:t>
            </a:r>
            <a:r>
              <a:rPr lang="en-IN" sz="2000" baseline="30000" dirty="0"/>
              <a:t>*</a:t>
            </a:r>
            <a:r>
              <a:rPr lang="en-IN" sz="2000" dirty="0"/>
              <a:t> has selected only a lesser fraction of </a:t>
            </a:r>
            <a:r>
              <a:rPr lang="en-IN" sz="2000" i="1" dirty="0" err="1"/>
              <a:t>i</a:t>
            </a:r>
            <a:r>
              <a:rPr lang="en-IN" sz="2000" dirty="0"/>
              <a:t>, because the fraction </a:t>
            </a:r>
            <a:r>
              <a:rPr lang="en-IN" sz="2000" i="1" dirty="0"/>
              <a:t>f</a:t>
            </a:r>
            <a:r>
              <a:rPr lang="en-IN" sz="2000" dirty="0"/>
              <a:t> is a greedy choice.</a:t>
            </a:r>
          </a:p>
          <a:p>
            <a:pPr algn="just">
              <a:lnSpc>
                <a:spcPct val="100000"/>
              </a:lnSpc>
            </a:pPr>
            <a:r>
              <a:rPr lang="en-IN" sz="2000" dirty="0"/>
              <a:t>From T</a:t>
            </a:r>
            <a:r>
              <a:rPr lang="en-IN" sz="2000" baseline="30000" dirty="0"/>
              <a:t>*</a:t>
            </a:r>
            <a:r>
              <a:rPr lang="en-IN" sz="2000" dirty="0"/>
              <a:t> we can remove some items with total weight </a:t>
            </a:r>
            <a:r>
              <a:rPr lang="en-IN" sz="2000" i="1" dirty="0"/>
              <a:t>f </a:t>
            </a:r>
            <a:r>
              <a:rPr lang="en-IN" sz="2000" dirty="0"/>
              <a:t>* </a:t>
            </a:r>
            <a:r>
              <a:rPr lang="en-IN" sz="2000" i="1" dirty="0"/>
              <a:t>weight(</a:t>
            </a:r>
            <a:r>
              <a:rPr lang="en-IN" sz="2000" i="1" dirty="0" err="1"/>
              <a:t>i</a:t>
            </a:r>
            <a:r>
              <a:rPr lang="en-IN" sz="2000" i="1" dirty="0"/>
              <a:t>)</a:t>
            </a:r>
            <a:r>
              <a:rPr lang="en-IN" sz="2000" dirty="0"/>
              <a:t> and can replace with </a:t>
            </a:r>
            <a:r>
              <a:rPr lang="en-IN" sz="2000" i="1" dirty="0"/>
              <a:t>f * </a:t>
            </a:r>
            <a:r>
              <a:rPr lang="en-IN" sz="2000" i="1" dirty="0" err="1"/>
              <a:t>i</a:t>
            </a:r>
            <a:r>
              <a:rPr lang="en-IN" sz="2000" dirty="0"/>
              <a:t>.</a:t>
            </a:r>
          </a:p>
          <a:p>
            <a:pPr algn="just">
              <a:lnSpc>
                <a:spcPct val="100000"/>
              </a:lnSpc>
            </a:pPr>
            <a:r>
              <a:rPr lang="en-IN" sz="2000" dirty="0"/>
              <a:t>Since </a:t>
            </a:r>
            <a:r>
              <a:rPr lang="en-IN" sz="2000" i="1" dirty="0" err="1"/>
              <a:t>i</a:t>
            </a:r>
            <a:r>
              <a:rPr lang="en-IN" sz="2000" dirty="0"/>
              <a:t> has better </a:t>
            </a:r>
            <a:r>
              <a:rPr lang="en-IN" sz="2000" i="1" dirty="0"/>
              <a:t>value to weight</a:t>
            </a:r>
            <a:r>
              <a:rPr lang="en-IN" sz="2000" dirty="0"/>
              <a:t> ratio, this gives another optimal solution.</a:t>
            </a:r>
          </a:p>
          <a:p>
            <a:pPr algn="just">
              <a:lnSpc>
                <a:spcPct val="100000"/>
              </a:lnSpc>
            </a:pPr>
            <a:endParaRPr lang="en-IN" sz="2000" dirty="0"/>
          </a:p>
        </p:txBody>
      </p:sp>
    </p:spTree>
    <p:extLst>
      <p:ext uri="{BB962C8B-B14F-4D97-AF65-F5344CB8AC3E}">
        <p14:creationId xmlns:p14="http://schemas.microsoft.com/office/powerpoint/2010/main" val="30754052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7153</TotalTime>
  <Words>1183</Words>
  <Application>Microsoft Office PowerPoint</Application>
  <PresentationFormat>On-screen Show (4:3)</PresentationFormat>
  <Paragraphs>125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Introduction</vt:lpstr>
      <vt:lpstr>Optimality of greedy algorithm</vt:lpstr>
      <vt:lpstr>Optimal substructure </vt:lpstr>
      <vt:lpstr>Greedy choice</vt:lpstr>
      <vt:lpstr>Fractional Knapsack</vt:lpstr>
      <vt:lpstr>Fractional Knapsack Greedy solution</vt:lpstr>
      <vt:lpstr>PowerPoint Presentation</vt:lpstr>
      <vt:lpstr>Optimality of the greedy algorithm</vt:lpstr>
      <vt:lpstr>Optimality of the greedy algorithm</vt:lpstr>
      <vt:lpstr>Task Scheduling Problem</vt:lpstr>
      <vt:lpstr>Example</vt:lpstr>
      <vt:lpstr>The greedy algorithm</vt:lpstr>
      <vt:lpstr>The greedy algorithm</vt:lpstr>
      <vt:lpstr>Optimal substructure and greedy choice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Raman (Amrita Vishwa Vidyapeetham)</dc:creator>
  <cp:lastModifiedBy>amrita</cp:lastModifiedBy>
  <cp:revision>539</cp:revision>
  <dcterms:created xsi:type="dcterms:W3CDTF">2020-07-16T02:17:40Z</dcterms:created>
  <dcterms:modified xsi:type="dcterms:W3CDTF">2023-08-13T07:35:46Z</dcterms:modified>
</cp:coreProperties>
</file>