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8"/>
  </p:notesMasterIdLst>
  <p:handoutMasterIdLst>
    <p:handoutMasterId r:id="rId29"/>
  </p:handoutMasterIdLst>
  <p:sldIdLst>
    <p:sldId id="261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  <p:sldId id="805" r:id="rId21"/>
    <p:sldId id="806" r:id="rId22"/>
    <p:sldId id="807" r:id="rId23"/>
    <p:sldId id="808" r:id="rId24"/>
    <p:sldId id="809" r:id="rId25"/>
    <p:sldId id="810" r:id="rId26"/>
    <p:sldId id="81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4"/>
    <a:srgbClr val="B8114F"/>
    <a:srgbClr val="CA0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D6963-DCCA-BBD3-ADA3-45717416B8B5}" v="3" dt="2023-01-19T04:03:37.097"/>
    <p1510:client id="{A2F11A5A-E917-7EF3-568B-FE129D96096B}" v="2" dt="2023-01-19T04:09:35.182"/>
    <p1510:client id="{F83D8C96-7D96-4404-7BD7-D7EEBBA94B97}" v="6" dt="2023-01-24T05:59:02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62435" y="0"/>
            <a:ext cx="9144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847874" y="2643292"/>
            <a:ext cx="42471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2800" b="1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Algorithm Design Paradigms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2000" b="1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Dynamic Programming</a:t>
            </a:r>
            <a:endParaRPr lang="en-IN" sz="2000" b="1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138722" y="5048888"/>
            <a:ext cx="54183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endParaRPr lang="en-US" sz="2000" b="1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000"/>
              <a:t>Let </a:t>
            </a:r>
            <a:r>
              <a:rPr lang="en-IN" sz="2000" i="1"/>
              <a:t>f (k) </a:t>
            </a:r>
            <a:r>
              <a:rPr lang="en-IN" sz="2000"/>
              <a:t>be the length of LIS that ends at index </a:t>
            </a:r>
            <a:r>
              <a:rPr lang="en-IN" sz="2000" i="1"/>
              <a:t>k</a:t>
            </a:r>
            <a:r>
              <a:rPr lang="en-IN" sz="2000"/>
              <a:t>.</a:t>
            </a:r>
          </a:p>
          <a:p>
            <a:pPr algn="just">
              <a:lnSpc>
                <a:spcPct val="100000"/>
              </a:lnSpc>
            </a:pPr>
            <a:r>
              <a:rPr lang="en-IN" sz="2000"/>
              <a:t> To calculate the value of </a:t>
            </a:r>
            <a:r>
              <a:rPr lang="en-IN" sz="2000" i="1"/>
              <a:t>f (k)</a:t>
            </a:r>
            <a:r>
              <a:rPr lang="en-IN" sz="2000"/>
              <a:t>, there are two possibilities </a:t>
            </a:r>
          </a:p>
          <a:p>
            <a:pPr algn="just">
              <a:lnSpc>
                <a:spcPct val="100000"/>
              </a:lnSpc>
            </a:pPr>
            <a:endParaRPr lang="en-IN" sz="2400"/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/>
              <a:t>The subsequence contains only one element </a:t>
            </a:r>
            <a:r>
              <a:rPr lang="en-IN" sz="2000" i="1" err="1"/>
              <a:t>x</a:t>
            </a:r>
            <a:r>
              <a:rPr lang="en-IN" sz="2000" i="1" baseline="-25000" err="1"/>
              <a:t>k</a:t>
            </a:r>
            <a:r>
              <a:rPr lang="en-IN" sz="2000"/>
              <a:t>, Then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IN" sz="2000" i="1"/>
              <a:t>f (k) = 1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N" sz="2000"/>
              <a:t>The subsequence is constructed by adding the element </a:t>
            </a:r>
            <a:r>
              <a:rPr lang="en-IN" sz="2000" err="1"/>
              <a:t>x</a:t>
            </a:r>
            <a:r>
              <a:rPr lang="en-IN" sz="2000" baseline="-25000" err="1"/>
              <a:t>k</a:t>
            </a:r>
            <a:r>
              <a:rPr lang="en-IN" sz="2000"/>
              <a:t> to a subsequence that ends at position </a:t>
            </a:r>
            <a:r>
              <a:rPr lang="en-IN" sz="2000" err="1"/>
              <a:t>i</a:t>
            </a:r>
            <a:r>
              <a:rPr lang="en-IN" sz="2000"/>
              <a:t> &lt; k and x</a:t>
            </a:r>
            <a:r>
              <a:rPr lang="en-IN" sz="2000" baseline="-25000"/>
              <a:t>i</a:t>
            </a:r>
            <a:r>
              <a:rPr lang="en-IN" sz="2000"/>
              <a:t> &lt; </a:t>
            </a:r>
            <a:r>
              <a:rPr lang="en-IN" sz="2000" err="1"/>
              <a:t>x</a:t>
            </a:r>
            <a:r>
              <a:rPr lang="en-IN" sz="2000" baseline="-25000" err="1"/>
              <a:t>K</a:t>
            </a:r>
            <a:r>
              <a:rPr lang="en-IN" sz="2000"/>
              <a:t>. In this case    			</a:t>
            </a:r>
            <a:r>
              <a:rPr lang="en-IN" sz="2000" i="1"/>
              <a:t>f (k) = f (</a:t>
            </a:r>
            <a:r>
              <a:rPr lang="en-IN" sz="2000" i="1" err="1"/>
              <a:t>i</a:t>
            </a:r>
            <a:r>
              <a:rPr lang="en-IN" sz="2000" i="1"/>
              <a:t>) + 1.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eriod" startAt="2"/>
            </a:pPr>
            <a:endParaRPr lang="en-IN" sz="2000" i="1"/>
          </a:p>
          <a:p>
            <a:pPr algn="just">
              <a:lnSpc>
                <a:spcPct val="100000"/>
              </a:lnSpc>
            </a:pPr>
            <a:r>
              <a:rPr lang="en-IN" sz="2000"/>
              <a:t>In other words, Case 2 shows that, From the LIS of the array that ends at an index </a:t>
            </a:r>
            <a:r>
              <a:rPr lang="en-IN" sz="2000" err="1"/>
              <a:t>i</a:t>
            </a:r>
            <a:r>
              <a:rPr lang="en-IN" sz="2000"/>
              <a:t> &lt; k, we can construct the LIS of the array that ends at        </a:t>
            </a:r>
            <a:r>
              <a:rPr lang="en-IN" sz="2000" i="1"/>
              <a:t>k – Optimal substructure</a:t>
            </a:r>
            <a:r>
              <a:rPr lang="en-IN" sz="2000"/>
              <a:t> </a:t>
            </a:r>
            <a:r>
              <a:rPr lang="en-IN" sz="2000" i="1"/>
              <a:t>Property.</a:t>
            </a:r>
          </a:p>
        </p:txBody>
      </p:sp>
    </p:spTree>
    <p:extLst>
      <p:ext uri="{BB962C8B-B14F-4D97-AF65-F5344CB8AC3E}">
        <p14:creationId xmlns:p14="http://schemas.microsoft.com/office/powerpoint/2010/main" val="247758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Compute values of </a:t>
            </a:r>
            <a:r>
              <a:rPr lang="en-IN" i="1"/>
              <a:t>f (k)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000"/>
              <a:t>To compute </a:t>
            </a:r>
            <a:r>
              <a:rPr lang="en-IN" sz="2000" i="1"/>
              <a:t>f (k) </a:t>
            </a:r>
            <a:r>
              <a:rPr lang="en-IN" sz="2000"/>
              <a:t>we use two indices </a:t>
            </a:r>
            <a:r>
              <a:rPr lang="en-IN" sz="2000" i="1" err="1"/>
              <a:t>i</a:t>
            </a:r>
            <a:r>
              <a:rPr lang="en-IN" sz="2000"/>
              <a:t> and </a:t>
            </a:r>
            <a:r>
              <a:rPr lang="en-IN" sz="2000" i="1"/>
              <a:t>j,</a:t>
            </a:r>
            <a:r>
              <a:rPr lang="en-IN" sz="2000"/>
              <a:t> such that for each </a:t>
            </a:r>
            <a:r>
              <a:rPr lang="en-IN" sz="2000" i="1"/>
              <a:t>x</a:t>
            </a:r>
            <a:r>
              <a:rPr lang="en-IN" sz="2000" i="1" baseline="-25000"/>
              <a:t>i</a:t>
            </a:r>
            <a:r>
              <a:rPr lang="en-IN" sz="2000"/>
              <a:t> we take all elements </a:t>
            </a:r>
            <a:r>
              <a:rPr lang="en-IN" sz="2000" i="1" err="1"/>
              <a:t>x</a:t>
            </a:r>
            <a:r>
              <a:rPr lang="en-IN" sz="2000" i="1" baseline="-25000" err="1"/>
              <a:t>j</a:t>
            </a:r>
            <a:r>
              <a:rPr lang="en-IN" sz="2000"/>
              <a:t> from the beginning of the array to </a:t>
            </a:r>
            <a:r>
              <a:rPr lang="en-IN" sz="2000" i="1"/>
              <a:t>x</a:t>
            </a:r>
            <a:r>
              <a:rPr lang="en-IN" sz="2000" i="1" baseline="-25000"/>
              <a:t>i</a:t>
            </a:r>
            <a:r>
              <a:rPr lang="en-IN" sz="2000"/>
              <a:t> and checks whether any one of them forms a longer subsequence with </a:t>
            </a:r>
            <a:r>
              <a:rPr lang="en-IN" sz="2000" i="1"/>
              <a:t>x</a:t>
            </a:r>
            <a:r>
              <a:rPr lang="en-IN" sz="2000" i="1" baseline="-25000"/>
              <a:t>i</a:t>
            </a:r>
            <a:r>
              <a:rPr lang="en-IN" sz="2000"/>
              <a:t>.</a:t>
            </a:r>
          </a:p>
          <a:p>
            <a:pPr algn="just">
              <a:lnSpc>
                <a:spcPct val="100000"/>
              </a:lnSpc>
            </a:pPr>
            <a:r>
              <a:rPr lang="en-IN" sz="2000"/>
              <a:t> We initialize all </a:t>
            </a:r>
            <a:r>
              <a:rPr lang="en-IN" sz="2000" i="1"/>
              <a:t>f(k) </a:t>
            </a:r>
            <a:r>
              <a:rPr lang="en-IN" sz="2000"/>
              <a:t>with 1. (case 1). The two indices </a:t>
            </a:r>
            <a:r>
              <a:rPr lang="en-IN" sz="2000" i="1" err="1"/>
              <a:t>i</a:t>
            </a:r>
            <a:r>
              <a:rPr lang="en-IN" sz="2000" i="1"/>
              <a:t> </a:t>
            </a:r>
            <a:r>
              <a:rPr lang="en-IN" sz="2000"/>
              <a:t>and </a:t>
            </a:r>
            <a:r>
              <a:rPr lang="en-IN" sz="2000" i="1"/>
              <a:t>j </a:t>
            </a:r>
            <a:r>
              <a:rPr lang="en-IN" sz="2000"/>
              <a:t>are also initially at index 1. See the following table.</a:t>
            </a:r>
          </a:p>
          <a:p>
            <a:pPr algn="just">
              <a:lnSpc>
                <a:spcPct val="100000"/>
              </a:lnSpc>
            </a:pPr>
            <a:endParaRPr lang="en-IN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8" y="3031838"/>
            <a:ext cx="8785483" cy="30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Computing </a:t>
            </a:r>
            <a:r>
              <a:rPr lang="en-IN" i="1"/>
              <a:t>f (k)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000" dirty="0">
                <a:latin typeface="Georgia"/>
              </a:rPr>
              <a:t>We increase the value of </a:t>
            </a:r>
            <a:r>
              <a:rPr lang="en-IN" sz="2000" i="1" dirty="0" err="1">
                <a:latin typeface="Georgia"/>
              </a:rPr>
              <a:t>i</a:t>
            </a:r>
            <a:r>
              <a:rPr lang="en-IN" sz="2000" i="1" dirty="0">
                <a:latin typeface="Georgia"/>
              </a:rPr>
              <a:t> </a:t>
            </a:r>
            <a:r>
              <a:rPr lang="en-IN" sz="2000" dirty="0">
                <a:latin typeface="Georgia"/>
              </a:rPr>
              <a:t>by 1 (becomes 2) and then we compute </a:t>
            </a:r>
            <a:r>
              <a:rPr lang="en-IN" sz="2000" i="1" dirty="0">
                <a:latin typeface="Georgia"/>
              </a:rPr>
              <a:t>f (</a:t>
            </a:r>
            <a:r>
              <a:rPr lang="en-IN" sz="2000" i="1" dirty="0" err="1">
                <a:latin typeface="Georgia"/>
              </a:rPr>
              <a:t>i</a:t>
            </a:r>
            <a:r>
              <a:rPr lang="en-IN" sz="2000" i="1" dirty="0">
                <a:latin typeface="Georgia"/>
              </a:rPr>
              <a:t>) </a:t>
            </a:r>
            <a:r>
              <a:rPr lang="en-IN" sz="2000" dirty="0">
                <a:latin typeface="Georgia"/>
              </a:rPr>
              <a:t>using the values of </a:t>
            </a:r>
            <a:r>
              <a:rPr lang="en-IN" sz="2000" i="1" dirty="0">
                <a:latin typeface="Georgia"/>
              </a:rPr>
              <a:t>j</a:t>
            </a:r>
            <a:r>
              <a:rPr lang="en-IN" sz="2000" dirty="0">
                <a:latin typeface="Georgia"/>
              </a:rPr>
              <a:t> = 1.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Georgia"/>
              </a:rPr>
              <a:t> We update </a:t>
            </a:r>
            <a:r>
              <a:rPr lang="en-IN" sz="2000" i="1" dirty="0">
                <a:latin typeface="Georgia"/>
              </a:rPr>
              <a:t>f (</a:t>
            </a:r>
            <a:r>
              <a:rPr lang="en-IN" sz="2000" i="1" dirty="0" err="1">
                <a:latin typeface="Georgia"/>
              </a:rPr>
              <a:t>i</a:t>
            </a:r>
            <a:r>
              <a:rPr lang="en-IN" sz="2000" i="1" dirty="0">
                <a:latin typeface="Georgia"/>
              </a:rPr>
              <a:t>)</a:t>
            </a:r>
            <a:r>
              <a:rPr lang="en-IN" sz="2000" dirty="0">
                <a:latin typeface="Georgia"/>
              </a:rPr>
              <a:t> using the following condition.</a:t>
            </a: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Georgia"/>
              </a:rPr>
              <a:t>if </a:t>
            </a:r>
            <a:r>
              <a:rPr lang="en-IN" sz="2000" i="1" dirty="0">
                <a:latin typeface="Georgia"/>
              </a:rPr>
              <a:t>x</a:t>
            </a:r>
            <a:r>
              <a:rPr lang="en-IN" sz="2000" i="1" baseline="-25000" dirty="0">
                <a:latin typeface="Georgia"/>
              </a:rPr>
              <a:t>i</a:t>
            </a:r>
            <a:r>
              <a:rPr lang="en-IN" sz="2000" i="1" dirty="0">
                <a:latin typeface="Georgia"/>
              </a:rPr>
              <a:t> &gt; </a:t>
            </a:r>
            <a:r>
              <a:rPr lang="en-IN" sz="2000" i="1" dirty="0" err="1">
                <a:latin typeface="Georgia"/>
              </a:rPr>
              <a:t>x</a:t>
            </a:r>
            <a:r>
              <a:rPr lang="en-IN" sz="2000" i="1" baseline="-25000" dirty="0" err="1">
                <a:latin typeface="Georgia"/>
              </a:rPr>
              <a:t>j</a:t>
            </a:r>
            <a:r>
              <a:rPr lang="en-IN" sz="2000" i="1" dirty="0">
                <a:latin typeface="Georgia"/>
              </a:rPr>
              <a:t> </a:t>
            </a:r>
            <a:r>
              <a:rPr lang="en-IN" sz="2000" dirty="0">
                <a:latin typeface="Georgia"/>
              </a:rPr>
              <a:t>and </a:t>
            </a:r>
            <a:r>
              <a:rPr lang="en-IN" sz="2000" i="1" dirty="0">
                <a:latin typeface="Georgia"/>
              </a:rPr>
              <a:t> f (j) + 1&gt;f (</a:t>
            </a:r>
            <a:r>
              <a:rPr lang="en-IN" sz="2000" i="1" dirty="0" err="1">
                <a:latin typeface="Georgia"/>
              </a:rPr>
              <a:t>i</a:t>
            </a:r>
            <a:r>
              <a:rPr lang="en-IN" sz="2000" i="1" dirty="0">
                <a:latin typeface="Georgia"/>
              </a:rPr>
              <a:t>) </a:t>
            </a:r>
          </a:p>
          <a:p>
            <a:pPr lvl="1" algn="just">
              <a:lnSpc>
                <a:spcPct val="100000"/>
              </a:lnSpc>
            </a:pPr>
            <a:r>
              <a:rPr lang="en-IN" sz="2000" i="1" dirty="0">
                <a:latin typeface="Georgia"/>
              </a:rPr>
              <a:t>f (</a:t>
            </a:r>
            <a:r>
              <a:rPr lang="en-IN" sz="2000" i="1" dirty="0" err="1">
                <a:latin typeface="Georgia"/>
              </a:rPr>
              <a:t>i</a:t>
            </a:r>
            <a:r>
              <a:rPr lang="en-IN" sz="2000" i="1" dirty="0">
                <a:latin typeface="Georgia"/>
              </a:rPr>
              <a:t>) = f (j) + 1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Georgia"/>
              </a:rPr>
              <a:t>The values of different values of </a:t>
            </a:r>
            <a:r>
              <a:rPr lang="en-IN" sz="2000" i="1" dirty="0" err="1">
                <a:latin typeface="Georgia"/>
              </a:rPr>
              <a:t>i</a:t>
            </a:r>
            <a:r>
              <a:rPr lang="en-IN" sz="2000" i="1" dirty="0">
                <a:latin typeface="Georgia"/>
              </a:rPr>
              <a:t> </a:t>
            </a:r>
            <a:r>
              <a:rPr lang="en-IN" sz="2000" dirty="0">
                <a:latin typeface="Georgia"/>
              </a:rPr>
              <a:t>and </a:t>
            </a:r>
            <a:r>
              <a:rPr lang="en-IN" sz="2000" i="1" dirty="0">
                <a:latin typeface="Georgia"/>
              </a:rPr>
              <a:t>j </a:t>
            </a:r>
            <a:r>
              <a:rPr lang="en-IN" sz="2000" dirty="0">
                <a:latin typeface="Georgia"/>
              </a:rPr>
              <a:t>are shown. Initially </a:t>
            </a:r>
            <a:r>
              <a:rPr lang="en-IN" sz="2000" i="1" dirty="0" err="1">
                <a:latin typeface="Georgia"/>
              </a:rPr>
              <a:t>i</a:t>
            </a:r>
            <a:r>
              <a:rPr lang="en-IN" sz="2000" dirty="0">
                <a:latin typeface="Georgia"/>
              </a:rPr>
              <a:t> = 2 and      </a:t>
            </a:r>
            <a:r>
              <a:rPr lang="en-IN" sz="2000" i="1" dirty="0">
                <a:latin typeface="Georgia"/>
              </a:rPr>
              <a:t>j</a:t>
            </a:r>
            <a:r>
              <a:rPr lang="en-IN" sz="2000" dirty="0">
                <a:latin typeface="Georgia"/>
              </a:rPr>
              <a:t> = 1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Georgia"/>
              </a:rPr>
              <a:t>Computing </a:t>
            </a:r>
            <a:r>
              <a:rPr lang="en-IN" sz="2000" i="1" dirty="0">
                <a:latin typeface="Georgia"/>
              </a:rPr>
              <a:t>f (k)</a:t>
            </a:r>
          </a:p>
          <a:p>
            <a:pPr algn="just">
              <a:lnSpc>
                <a:spcPct val="100000"/>
              </a:lnSpc>
            </a:pPr>
            <a:endParaRPr lang="en-IN" sz="2000" i="1"/>
          </a:p>
          <a:p>
            <a:pPr algn="just">
              <a:lnSpc>
                <a:spcPct val="100000"/>
              </a:lnSpc>
            </a:pPr>
            <a:endParaRPr lang="en-IN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6" y="4355611"/>
            <a:ext cx="6840070" cy="19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5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Computing </a:t>
            </a:r>
            <a:r>
              <a:rPr lang="en-IN" i="1"/>
              <a:t>f (k)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/>
              <a:t>Increase </a:t>
            </a:r>
            <a:r>
              <a:rPr lang="en-IN" sz="2000" i="1" err="1"/>
              <a:t>i</a:t>
            </a:r>
            <a:r>
              <a:rPr lang="en-IN" sz="2000"/>
              <a:t> to 3 and reset </a:t>
            </a:r>
            <a:r>
              <a:rPr lang="en-IN" sz="2000" i="1"/>
              <a:t>j</a:t>
            </a:r>
            <a:r>
              <a:rPr lang="en-IN" sz="2000"/>
              <a:t> = 1, No change in </a:t>
            </a:r>
            <a:r>
              <a:rPr lang="en-IN" sz="2000" i="1"/>
              <a:t>f (</a:t>
            </a:r>
            <a:r>
              <a:rPr lang="en-IN" sz="2000" i="1" err="1"/>
              <a:t>i</a:t>
            </a:r>
            <a:r>
              <a:rPr lang="en-IN" sz="2000" i="1"/>
              <a:t>)</a:t>
            </a:r>
          </a:p>
          <a:p>
            <a:endParaRPr lang="en-IN" sz="2000" i="1"/>
          </a:p>
          <a:p>
            <a:endParaRPr lang="en-IN" sz="2000" i="1"/>
          </a:p>
          <a:p>
            <a:endParaRPr lang="en-IN" sz="2000" i="1"/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Increase </a:t>
            </a:r>
            <a:r>
              <a:rPr lang="en-IN" sz="2000" i="1"/>
              <a:t>j </a:t>
            </a:r>
            <a:r>
              <a:rPr lang="en-IN" sz="2000"/>
              <a:t>to 2. Since the elements x</a:t>
            </a:r>
            <a:r>
              <a:rPr lang="en-IN" sz="2000" baseline="-25000"/>
              <a:t>2</a:t>
            </a:r>
            <a:r>
              <a:rPr lang="en-IN" sz="2000"/>
              <a:t> = 2 and x</a:t>
            </a:r>
            <a:r>
              <a:rPr lang="en-IN" sz="2000" baseline="-25000"/>
              <a:t>3</a:t>
            </a:r>
            <a:r>
              <a:rPr lang="en-IN" sz="2000"/>
              <a:t> = 5 forms an increasing sequence, </a:t>
            </a:r>
            <a:r>
              <a:rPr lang="en-IN" sz="2000" i="1"/>
              <a:t>f (</a:t>
            </a:r>
            <a:r>
              <a:rPr lang="en-IN" sz="2000" i="1" err="1"/>
              <a:t>i</a:t>
            </a:r>
            <a:r>
              <a:rPr lang="en-IN" sz="2000" i="1"/>
              <a:t>) </a:t>
            </a:r>
            <a:r>
              <a:rPr lang="en-IN" sz="2000"/>
              <a:t>is increased by 1.</a:t>
            </a:r>
          </a:p>
          <a:p>
            <a:endParaRPr lang="en-IN" sz="2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26" y="1636048"/>
            <a:ext cx="6740221" cy="168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2" y="4165566"/>
            <a:ext cx="6714564" cy="21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3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Computing </a:t>
            </a:r>
            <a:r>
              <a:rPr lang="en-IN" i="1"/>
              <a:t>f (k)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/>
              <a:t>Increase </a:t>
            </a:r>
            <a:r>
              <a:rPr lang="en-IN" sz="2000" i="1" err="1"/>
              <a:t>i</a:t>
            </a:r>
            <a:r>
              <a:rPr lang="en-IN" sz="2000"/>
              <a:t> to 4 and reset </a:t>
            </a:r>
            <a:r>
              <a:rPr lang="en-IN" sz="2000" i="1"/>
              <a:t>j</a:t>
            </a:r>
            <a:r>
              <a:rPr lang="en-IN" sz="2000"/>
              <a:t> = 1, It can be noted that none of the </a:t>
            </a:r>
            <a:r>
              <a:rPr lang="en-IN" sz="2000" i="1"/>
              <a:t>j</a:t>
            </a:r>
            <a:r>
              <a:rPr lang="en-IN" sz="2000"/>
              <a:t> values satisfy the conditions to increase </a:t>
            </a:r>
            <a:r>
              <a:rPr lang="en-IN" sz="2000" i="1"/>
              <a:t>f (k)</a:t>
            </a:r>
            <a:r>
              <a:rPr lang="en-IN" sz="2000"/>
              <a:t>. So No change.</a:t>
            </a:r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r>
              <a:rPr lang="en-IN" sz="2000"/>
              <a:t>Increase </a:t>
            </a:r>
            <a:r>
              <a:rPr lang="en-IN" sz="2000" i="1" err="1"/>
              <a:t>i</a:t>
            </a:r>
            <a:r>
              <a:rPr lang="en-IN" sz="2000"/>
              <a:t> = 5 and reset </a:t>
            </a:r>
            <a:r>
              <a:rPr lang="en-IN" sz="2000" i="1"/>
              <a:t>j</a:t>
            </a:r>
            <a:r>
              <a:rPr lang="en-IN" sz="2000"/>
              <a:t> = 1, The pair </a:t>
            </a:r>
            <a:r>
              <a:rPr lang="en-IN" sz="2000" i="1"/>
              <a:t>x</a:t>
            </a:r>
            <a:r>
              <a:rPr lang="en-IN" sz="2000" i="1" baseline="-25000"/>
              <a:t>1</a:t>
            </a:r>
            <a:r>
              <a:rPr lang="en-IN" sz="2000"/>
              <a:t> = 6 and </a:t>
            </a:r>
            <a:r>
              <a:rPr lang="en-IN" sz="2000" i="1"/>
              <a:t>x</a:t>
            </a:r>
            <a:r>
              <a:rPr lang="en-IN" sz="2000" i="1" baseline="-25000"/>
              <a:t>5</a:t>
            </a:r>
            <a:r>
              <a:rPr lang="en-IN" sz="2000"/>
              <a:t> = 7 forms an increasing sequence and </a:t>
            </a:r>
            <a:r>
              <a:rPr lang="en-IN" sz="2000" i="1"/>
              <a:t>f (4)</a:t>
            </a:r>
            <a:r>
              <a:rPr lang="en-IN" sz="2000"/>
              <a:t> becomes 2.</a:t>
            </a:r>
          </a:p>
          <a:p>
            <a:pPr algn="just"/>
            <a:endParaRPr lang="en-IN" sz="2000"/>
          </a:p>
          <a:p>
            <a:pPr algn="just"/>
            <a:endParaRPr lang="en-IN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30" y="1912712"/>
            <a:ext cx="6813176" cy="1678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6" y="4514709"/>
            <a:ext cx="6884895" cy="18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Computing </a:t>
            </a:r>
            <a:r>
              <a:rPr lang="en-IN" i="1"/>
              <a:t>f (k)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47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IN" sz="2000"/>
              <a:t>For </a:t>
            </a:r>
            <a:r>
              <a:rPr lang="en-IN" sz="2000" i="1"/>
              <a:t>j</a:t>
            </a:r>
            <a:r>
              <a:rPr lang="en-IN" sz="2000"/>
              <a:t> = 2, the pair </a:t>
            </a:r>
            <a:r>
              <a:rPr lang="en-IN" sz="2000" i="1"/>
              <a:t>x</a:t>
            </a:r>
            <a:r>
              <a:rPr lang="en-IN" sz="2000" i="1" baseline="-25000"/>
              <a:t>2</a:t>
            </a:r>
            <a:r>
              <a:rPr lang="en-IN" sz="2000"/>
              <a:t> = 2 and </a:t>
            </a:r>
            <a:r>
              <a:rPr lang="en-IN" sz="2000" i="1"/>
              <a:t>x</a:t>
            </a:r>
            <a:r>
              <a:rPr lang="en-IN" sz="2000" i="1" baseline="-25000"/>
              <a:t>5</a:t>
            </a:r>
            <a:r>
              <a:rPr lang="en-IN" sz="2000"/>
              <a:t> = 7 form a new pair but the length is same, so no change.</a:t>
            </a:r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r>
              <a:rPr lang="en-IN" sz="2000"/>
              <a:t>For </a:t>
            </a:r>
            <a:r>
              <a:rPr lang="en-IN" sz="2000" i="1"/>
              <a:t>j</a:t>
            </a:r>
            <a:r>
              <a:rPr lang="en-IN" sz="2000"/>
              <a:t> = 3, the pair </a:t>
            </a:r>
            <a:r>
              <a:rPr lang="en-IN" sz="2000" i="1"/>
              <a:t>x</a:t>
            </a:r>
            <a:r>
              <a:rPr lang="en-IN" sz="2000" i="1" baseline="-25000"/>
              <a:t>3</a:t>
            </a:r>
            <a:r>
              <a:rPr lang="en-IN" sz="2000"/>
              <a:t> = 5 and </a:t>
            </a:r>
            <a:r>
              <a:rPr lang="en-IN" sz="2000" i="1"/>
              <a:t>x</a:t>
            </a:r>
            <a:r>
              <a:rPr lang="en-IN" sz="2000" i="1" baseline="-25000"/>
              <a:t>5</a:t>
            </a:r>
            <a:r>
              <a:rPr lang="en-IN" sz="2000"/>
              <a:t> = 7 form a new pair and the new length is greater that </a:t>
            </a:r>
            <a:r>
              <a:rPr lang="en-IN" sz="2000" i="1"/>
              <a:t>f (</a:t>
            </a:r>
            <a:r>
              <a:rPr lang="en-IN" sz="2000" i="1" err="1"/>
              <a:t>i</a:t>
            </a:r>
            <a:r>
              <a:rPr lang="en-IN" sz="2000" i="1"/>
              <a:t>), </a:t>
            </a:r>
            <a:r>
              <a:rPr lang="en-IN" sz="2000"/>
              <a:t>so we update </a:t>
            </a:r>
            <a:r>
              <a:rPr lang="en-IN" sz="2000" i="1"/>
              <a:t>f (5) </a:t>
            </a:r>
            <a:r>
              <a:rPr lang="en-IN" sz="2000"/>
              <a:t>= 3.</a:t>
            </a:r>
          </a:p>
          <a:p>
            <a:pPr algn="just"/>
            <a:endParaRPr lang="en-IN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903748"/>
            <a:ext cx="7073153" cy="1502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82" y="4116509"/>
            <a:ext cx="6920753" cy="18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Complexity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/>
              <a:t>This process repeats for all elements until </a:t>
            </a:r>
            <a:r>
              <a:rPr lang="en-IN" sz="2000" i="1" err="1"/>
              <a:t>i</a:t>
            </a:r>
            <a:r>
              <a:rPr lang="en-IN" sz="2000"/>
              <a:t> = 8. Then the largest </a:t>
            </a:r>
            <a:r>
              <a:rPr lang="en-IN" sz="2000" i="1"/>
              <a:t>f (k) </a:t>
            </a:r>
            <a:r>
              <a:rPr lang="en-IN" sz="2000"/>
              <a:t>gives the LIS.</a:t>
            </a:r>
          </a:p>
          <a:p>
            <a:pPr algn="just">
              <a:lnSpc>
                <a:spcPct val="150000"/>
              </a:lnSpc>
            </a:pPr>
            <a:r>
              <a:rPr lang="en-IN" sz="2000"/>
              <a:t> The complexity of the </a:t>
            </a:r>
            <a:r>
              <a:rPr lang="en-IN" sz="2000" i="1"/>
              <a:t>f (k) </a:t>
            </a:r>
            <a:r>
              <a:rPr lang="en-IN" sz="2000"/>
              <a:t>updating algorithm is </a:t>
            </a:r>
            <a:r>
              <a:rPr lang="en-IN" sz="2000" i="1"/>
              <a:t>O(n</a:t>
            </a:r>
            <a:r>
              <a:rPr lang="en-IN" sz="2000" i="1" baseline="30000"/>
              <a:t>2</a:t>
            </a:r>
            <a:r>
              <a:rPr lang="en-IN" sz="2000" i="1"/>
              <a:t>) </a:t>
            </a:r>
            <a:r>
              <a:rPr lang="en-IN" sz="2000"/>
              <a:t>and the searching largest </a:t>
            </a:r>
            <a:r>
              <a:rPr lang="en-IN" sz="2000" i="1"/>
              <a:t>f (k) </a:t>
            </a:r>
            <a:r>
              <a:rPr lang="en-IN" sz="2000"/>
              <a:t>has a complexity </a:t>
            </a:r>
            <a:r>
              <a:rPr lang="en-IN" sz="2000" i="1"/>
              <a:t>O(n). </a:t>
            </a:r>
            <a:r>
              <a:rPr lang="en-IN" sz="2000"/>
              <a:t>So the total complexity is </a:t>
            </a:r>
            <a:r>
              <a:rPr lang="en-IN" sz="2000" i="1"/>
              <a:t>O(n</a:t>
            </a:r>
            <a:r>
              <a:rPr lang="en-IN" sz="2000" i="1" baseline="30000"/>
              <a:t>2</a:t>
            </a:r>
            <a:r>
              <a:rPr lang="en-IN" sz="2000" i="1"/>
              <a:t>) </a:t>
            </a:r>
            <a:r>
              <a:rPr lang="en-IN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94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LIS DP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066800"/>
            <a:ext cx="8407400" cy="52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5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Longest Common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/>
              <a:t>Given two strings X and Y , the longest common subsequence of X and Y is a longest sequence Z which is both a subsequence of X and Y.</a:t>
            </a:r>
          </a:p>
          <a:p>
            <a:pPr algn="just">
              <a:lnSpc>
                <a:spcPct val="150000"/>
              </a:lnSpc>
            </a:pPr>
            <a:r>
              <a:rPr lang="en-IN" sz="2000"/>
              <a:t> For example, For example, if X = ABCBDAB and Y = BDCABA, the sequence BCA is a common subsequence of both X and Y with length 3 and the sequence BCAB which is also a common subsequence , has length 4 and it is the LCS.</a:t>
            </a:r>
          </a:p>
        </p:txBody>
      </p:sp>
    </p:spTree>
    <p:extLst>
      <p:ext uri="{BB962C8B-B14F-4D97-AF65-F5344CB8AC3E}">
        <p14:creationId xmlns:p14="http://schemas.microsoft.com/office/powerpoint/2010/main" val="42120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sz="2000"/>
              <a:t>Let X = x</a:t>
            </a:r>
            <a:r>
              <a:rPr lang="en-IN" sz="2000" baseline="-25000"/>
              <a:t>1</a:t>
            </a:r>
            <a:r>
              <a:rPr lang="en-IN" sz="2000"/>
              <a:t>, x</a:t>
            </a:r>
            <a:r>
              <a:rPr lang="en-IN" sz="2000" baseline="-25000"/>
              <a:t>2 . . . .</a:t>
            </a:r>
            <a:r>
              <a:rPr lang="en-IN" sz="2000"/>
              <a:t> </a:t>
            </a:r>
            <a:r>
              <a:rPr lang="en-IN" sz="2000" err="1"/>
              <a:t>x</a:t>
            </a:r>
            <a:r>
              <a:rPr lang="en-IN" sz="2000" baseline="-25000" err="1"/>
              <a:t>m</a:t>
            </a:r>
            <a:r>
              <a:rPr lang="en-IN" sz="2000"/>
              <a:t> and Y = y</a:t>
            </a:r>
            <a:r>
              <a:rPr lang="en-IN" sz="2000" baseline="-25000"/>
              <a:t>1</a:t>
            </a:r>
            <a:r>
              <a:rPr lang="en-IN" sz="2000"/>
              <a:t>, y</a:t>
            </a:r>
            <a:r>
              <a:rPr lang="en-IN" sz="2000" baseline="-25000"/>
              <a:t>2</a:t>
            </a:r>
            <a:r>
              <a:rPr lang="en-IN" sz="2000"/>
              <a:t>  . . . .  </a:t>
            </a:r>
            <a:r>
              <a:rPr lang="en-IN" sz="2000" err="1"/>
              <a:t>y</a:t>
            </a:r>
            <a:r>
              <a:rPr lang="en-IN" sz="2000" baseline="-25000" err="1"/>
              <a:t>n</a:t>
            </a:r>
            <a:r>
              <a:rPr lang="en-IN" sz="2000"/>
              <a:t> be two sequences, and let Z = z</a:t>
            </a:r>
            <a:r>
              <a:rPr lang="en-IN" sz="2000" baseline="-25000"/>
              <a:t>1</a:t>
            </a:r>
            <a:r>
              <a:rPr lang="en-IN" sz="2000"/>
              <a:t>, z</a:t>
            </a:r>
            <a:r>
              <a:rPr lang="en-IN" sz="2000" baseline="-25000"/>
              <a:t>2</a:t>
            </a:r>
            <a:r>
              <a:rPr lang="en-IN" sz="2000"/>
              <a:t> .. . . </a:t>
            </a:r>
            <a:r>
              <a:rPr lang="en-IN" sz="2000" err="1"/>
              <a:t>z</a:t>
            </a:r>
            <a:r>
              <a:rPr lang="en-IN" sz="2000" baseline="-25000" err="1"/>
              <a:t>k</a:t>
            </a:r>
            <a:r>
              <a:rPr lang="en-IN" sz="2000"/>
              <a:t> be any LCS of X and Y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/>
              <a:t>If </a:t>
            </a:r>
            <a:r>
              <a:rPr lang="en-IN" sz="2000" err="1"/>
              <a:t>x</a:t>
            </a:r>
            <a:r>
              <a:rPr lang="en-IN" sz="2000" baseline="-25000" err="1"/>
              <a:t>m</a:t>
            </a:r>
            <a:r>
              <a:rPr lang="en-IN" sz="2000"/>
              <a:t> = </a:t>
            </a:r>
            <a:r>
              <a:rPr lang="en-IN" sz="2000" err="1"/>
              <a:t>y</a:t>
            </a:r>
            <a:r>
              <a:rPr lang="en-IN" sz="2000" baseline="-25000" err="1"/>
              <a:t>n</a:t>
            </a:r>
            <a:r>
              <a:rPr lang="en-IN" sz="2000"/>
              <a:t> then </a:t>
            </a:r>
            <a:r>
              <a:rPr lang="en-IN" sz="2000" err="1"/>
              <a:t>z</a:t>
            </a:r>
            <a:r>
              <a:rPr lang="en-IN" sz="2000" baseline="-25000" err="1"/>
              <a:t>k</a:t>
            </a:r>
            <a:r>
              <a:rPr lang="en-IN" sz="2000"/>
              <a:t> = </a:t>
            </a:r>
            <a:r>
              <a:rPr lang="en-IN" sz="2000" err="1"/>
              <a:t>x</a:t>
            </a:r>
            <a:r>
              <a:rPr lang="en-IN" sz="2000" baseline="-25000" err="1"/>
              <a:t>m</a:t>
            </a:r>
            <a:r>
              <a:rPr lang="en-IN" sz="2000"/>
              <a:t> = </a:t>
            </a:r>
            <a:r>
              <a:rPr lang="en-IN" sz="2000" err="1"/>
              <a:t>y</a:t>
            </a:r>
            <a:r>
              <a:rPr lang="en-IN" sz="2000" baseline="-25000" err="1"/>
              <a:t>n</a:t>
            </a:r>
            <a:r>
              <a:rPr lang="en-IN" sz="2000"/>
              <a:t> and Z</a:t>
            </a:r>
            <a:r>
              <a:rPr lang="en-IN" sz="2000" baseline="-25000"/>
              <a:t>k-1</a:t>
            </a:r>
            <a:r>
              <a:rPr lang="en-IN" sz="2000"/>
              <a:t> is an LCS of X</a:t>
            </a:r>
            <a:r>
              <a:rPr lang="en-IN" sz="2000" baseline="-25000"/>
              <a:t>m-1</a:t>
            </a:r>
            <a:r>
              <a:rPr lang="en-IN" sz="2000"/>
              <a:t>and Y</a:t>
            </a:r>
            <a:r>
              <a:rPr lang="en-IN" sz="2000" baseline="-25000"/>
              <a:t>n-1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en-IN" sz="2000" baseline="-25000"/>
          </a:p>
          <a:p>
            <a:pPr algn="just">
              <a:lnSpc>
                <a:spcPct val="100000"/>
              </a:lnSpc>
            </a:pPr>
            <a:r>
              <a:rPr lang="en-IN" sz="2000"/>
              <a:t>If the last element of both sequences are same, then it is the last element of the LCS and the sequence Z</a:t>
            </a:r>
            <a:r>
              <a:rPr lang="en-IN" sz="2000" baseline="-25000"/>
              <a:t>k-1</a:t>
            </a:r>
            <a:r>
              <a:rPr lang="en-IN" sz="2000"/>
              <a:t> is the LCS of X</a:t>
            </a:r>
            <a:r>
              <a:rPr lang="en-IN" sz="2000" baseline="-25000"/>
              <a:t>m-1</a:t>
            </a:r>
            <a:r>
              <a:rPr lang="en-IN" sz="2000"/>
              <a:t> and Y</a:t>
            </a:r>
            <a:r>
              <a:rPr lang="en-IN" sz="2000" baseline="-25000"/>
              <a:t>n-1</a:t>
            </a:r>
            <a:r>
              <a:rPr lang="en-IN" sz="2000"/>
              <a:t> .</a:t>
            </a:r>
            <a:endParaRPr lang="en-IN" sz="2000" baseline="-25000"/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IN" sz="2000" err="1"/>
              <a:t>x</a:t>
            </a:r>
            <a:r>
              <a:rPr lang="en-IN" sz="2000" baseline="-25000" err="1"/>
              <a:t>m</a:t>
            </a:r>
            <a:r>
              <a:rPr lang="en-IN" sz="2000"/>
              <a:t> ≠ </a:t>
            </a:r>
            <a:r>
              <a:rPr lang="en-IN" sz="2000" err="1"/>
              <a:t>y</a:t>
            </a:r>
            <a:r>
              <a:rPr lang="en-IN" sz="2000" baseline="-25000" err="1"/>
              <a:t>n</a:t>
            </a:r>
            <a:r>
              <a:rPr lang="en-IN" sz="2000"/>
              <a:t> then </a:t>
            </a:r>
            <a:r>
              <a:rPr lang="en-IN" sz="2000" err="1"/>
              <a:t>z</a:t>
            </a:r>
            <a:r>
              <a:rPr lang="en-IN" sz="2000" baseline="-25000" err="1"/>
              <a:t>k</a:t>
            </a:r>
            <a:r>
              <a:rPr lang="en-IN" sz="2000"/>
              <a:t> ≠ </a:t>
            </a:r>
            <a:r>
              <a:rPr lang="en-IN" sz="2000" err="1"/>
              <a:t>x</a:t>
            </a:r>
            <a:r>
              <a:rPr lang="en-IN" sz="2000" baseline="-25000" err="1"/>
              <a:t>m</a:t>
            </a:r>
            <a:r>
              <a:rPr lang="en-IN" sz="2000"/>
              <a:t> implies that Z is an LCS of X</a:t>
            </a:r>
            <a:r>
              <a:rPr lang="en-IN" sz="2000" baseline="-25000"/>
              <a:t>m-1</a:t>
            </a:r>
            <a:r>
              <a:rPr lang="en-IN" sz="2000"/>
              <a:t> and Y.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2"/>
            </a:pPr>
            <a:endParaRPr lang="en-IN" sz="2000"/>
          </a:p>
          <a:p>
            <a:pPr algn="just">
              <a:lnSpc>
                <a:spcPct val="100000"/>
              </a:lnSpc>
            </a:pPr>
            <a:r>
              <a:rPr lang="en-IN" sz="2000"/>
              <a:t>If the Last element of X and Y are different and if </a:t>
            </a:r>
            <a:r>
              <a:rPr lang="en-IN" sz="2000" err="1"/>
              <a:t>z</a:t>
            </a:r>
            <a:r>
              <a:rPr lang="en-IN" sz="2000" baseline="-25000" err="1"/>
              <a:t>k</a:t>
            </a:r>
            <a:r>
              <a:rPr lang="en-IN" sz="2000"/>
              <a:t> ≠ </a:t>
            </a:r>
            <a:r>
              <a:rPr lang="en-IN" sz="2000" err="1"/>
              <a:t>x</a:t>
            </a:r>
            <a:r>
              <a:rPr lang="en-IN" sz="2000" baseline="-25000" err="1"/>
              <a:t>m</a:t>
            </a:r>
            <a:r>
              <a:rPr lang="en-IN" sz="2000" baseline="-25000"/>
              <a:t> </a:t>
            </a:r>
            <a:r>
              <a:rPr lang="en-IN" sz="2000"/>
              <a:t>then Z is a common subsequence of X</a:t>
            </a:r>
            <a:r>
              <a:rPr lang="en-IN" sz="2000" baseline="-25000"/>
              <a:t>m-1</a:t>
            </a:r>
            <a:r>
              <a:rPr lang="en-IN" sz="2000"/>
              <a:t> and Y.</a:t>
            </a:r>
          </a:p>
          <a:p>
            <a:pPr marL="457200" indent="-457200" algn="just">
              <a:lnSpc>
                <a:spcPct val="100000"/>
              </a:lnSpc>
              <a:buAutoNum type="arabicPeriod" startAt="3"/>
            </a:pPr>
            <a:r>
              <a:rPr lang="en-IN" sz="2000" err="1"/>
              <a:t>x</a:t>
            </a:r>
            <a:r>
              <a:rPr lang="en-IN" sz="2000" baseline="-25000" err="1"/>
              <a:t>m</a:t>
            </a:r>
            <a:r>
              <a:rPr lang="en-IN" sz="2000"/>
              <a:t> ≠</a:t>
            </a:r>
            <a:r>
              <a:rPr lang="en-IN" sz="2000" baseline="-25000"/>
              <a:t>  </a:t>
            </a:r>
            <a:r>
              <a:rPr lang="en-IN" sz="2000"/>
              <a:t> </a:t>
            </a:r>
            <a:r>
              <a:rPr lang="en-IN" sz="2000" err="1"/>
              <a:t>y</a:t>
            </a:r>
            <a:r>
              <a:rPr lang="en-IN" sz="2000" baseline="-25000" err="1"/>
              <a:t>n</a:t>
            </a:r>
            <a:r>
              <a:rPr lang="en-IN" sz="2000"/>
              <a:t> then </a:t>
            </a:r>
            <a:r>
              <a:rPr lang="en-IN" sz="2000" err="1"/>
              <a:t>z</a:t>
            </a:r>
            <a:r>
              <a:rPr lang="en-IN" sz="2000" baseline="-25000" err="1"/>
              <a:t>k</a:t>
            </a:r>
            <a:r>
              <a:rPr lang="en-IN" sz="2000"/>
              <a:t> ≠ </a:t>
            </a:r>
            <a:r>
              <a:rPr lang="en-IN" sz="2000" err="1"/>
              <a:t>y</a:t>
            </a:r>
            <a:r>
              <a:rPr lang="en-IN" sz="2000" baseline="-25000" err="1"/>
              <a:t>n</a:t>
            </a:r>
            <a:r>
              <a:rPr lang="en-IN" sz="2000"/>
              <a:t> implies that Z is an LCS of X and Y</a:t>
            </a:r>
            <a:r>
              <a:rPr lang="en-IN" sz="2000" baseline="-25000"/>
              <a:t>n-1</a:t>
            </a:r>
          </a:p>
          <a:p>
            <a:pPr marL="457200" indent="-457200" algn="just">
              <a:lnSpc>
                <a:spcPct val="100000"/>
              </a:lnSpc>
              <a:buAutoNum type="arabicPeriod" startAt="3"/>
            </a:pPr>
            <a:endParaRPr lang="en-IN" sz="2000" baseline="-25000"/>
          </a:p>
          <a:p>
            <a:pPr algn="just">
              <a:lnSpc>
                <a:spcPct val="100000"/>
              </a:lnSpc>
            </a:pPr>
            <a:r>
              <a:rPr lang="en-IN" sz="2000"/>
              <a:t>If the Last element of X and Y are different and if </a:t>
            </a:r>
            <a:r>
              <a:rPr lang="en-IN" sz="2000" err="1"/>
              <a:t>z</a:t>
            </a:r>
            <a:r>
              <a:rPr lang="en-IN" sz="2000" baseline="-25000" err="1"/>
              <a:t>k</a:t>
            </a:r>
            <a:r>
              <a:rPr lang="en-IN" sz="2000"/>
              <a:t> ≠ </a:t>
            </a:r>
            <a:r>
              <a:rPr lang="en-IN" sz="2000" err="1"/>
              <a:t>y</a:t>
            </a:r>
            <a:r>
              <a:rPr lang="en-IN" sz="2000" baseline="-25000" err="1"/>
              <a:t>n</a:t>
            </a:r>
            <a:r>
              <a:rPr lang="en-IN" sz="2000" baseline="-25000"/>
              <a:t> </a:t>
            </a:r>
            <a:r>
              <a:rPr lang="en-IN" sz="2000"/>
              <a:t>then Z is a common subsequence of Y</a:t>
            </a:r>
            <a:r>
              <a:rPr lang="en-IN" sz="2000" baseline="-25000"/>
              <a:t>n-1</a:t>
            </a:r>
            <a:r>
              <a:rPr lang="en-IN" sz="2000"/>
              <a:t> and X.</a:t>
            </a:r>
          </a:p>
        </p:txBody>
      </p:sp>
    </p:spTree>
    <p:extLst>
      <p:ext uri="{BB962C8B-B14F-4D97-AF65-F5344CB8AC3E}">
        <p14:creationId xmlns:p14="http://schemas.microsoft.com/office/powerpoint/2010/main" val="41092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000">
                <a:latin typeface="Georgia"/>
              </a:rPr>
              <a:t>A powerful algorithm design methodology that can solve a wider range of optimization problems</a:t>
            </a:r>
          </a:p>
          <a:p>
            <a:pPr algn="just">
              <a:lnSpc>
                <a:spcPct val="100000"/>
              </a:lnSpc>
            </a:pPr>
            <a:r>
              <a:rPr lang="en-IN" sz="2000">
                <a:latin typeface="Georgia"/>
              </a:rPr>
              <a:t>Similar to divide and conquer method, DP also solves problem by dividing the problems into sub problems and combining the solutions</a:t>
            </a:r>
          </a:p>
          <a:p>
            <a:pPr algn="just">
              <a:lnSpc>
                <a:spcPct val="100000"/>
              </a:lnSpc>
            </a:pPr>
            <a:r>
              <a:rPr lang="en-IN" sz="2000">
                <a:latin typeface="Georgia"/>
              </a:rPr>
              <a:t>Dynamic programming applies when the sub problems overlap- that is, when they share sub-sub problems.</a:t>
            </a:r>
          </a:p>
          <a:p>
            <a:pPr algn="just">
              <a:lnSpc>
                <a:spcPct val="100000"/>
              </a:lnSpc>
            </a:pPr>
            <a:r>
              <a:rPr lang="en-IN" sz="2000">
                <a:latin typeface="Georgia"/>
              </a:rPr>
              <a:t>When sub problems are shared - Divide and conquer algorithms do more work by computing them repeatedly.</a:t>
            </a:r>
          </a:p>
          <a:p>
            <a:pPr algn="just">
              <a:lnSpc>
                <a:spcPct val="100000"/>
              </a:lnSpc>
            </a:pPr>
            <a:r>
              <a:rPr lang="en-IN" sz="2000"/>
              <a:t>A dynamic-programming algorithm solves each sub problem just once and then saves its answer in a table, thereby avoiding the work of re-computing the answer.</a:t>
            </a:r>
          </a:p>
        </p:txBody>
      </p:sp>
    </p:spTree>
    <p:extLst>
      <p:ext uri="{BB962C8B-B14F-4D97-AF65-F5344CB8AC3E}">
        <p14:creationId xmlns:p14="http://schemas.microsoft.com/office/powerpoint/2010/main" val="279577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Recursive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/>
              <a:t>Let c[</a:t>
            </a:r>
            <a:r>
              <a:rPr lang="en-IN" sz="2000" err="1"/>
              <a:t>i</a:t>
            </a:r>
            <a:r>
              <a:rPr lang="en-IN" sz="2000"/>
              <a:t>,  j] be length of the LCS of the sequences X</a:t>
            </a:r>
            <a:r>
              <a:rPr lang="en-IN" sz="2000" baseline="-25000"/>
              <a:t>i </a:t>
            </a:r>
            <a:r>
              <a:rPr lang="en-IN" sz="2000"/>
              <a:t>and </a:t>
            </a:r>
            <a:r>
              <a:rPr lang="en-IN" sz="2000" err="1"/>
              <a:t>Y</a:t>
            </a:r>
            <a:r>
              <a:rPr lang="en-IN" sz="2000" baseline="-25000" err="1"/>
              <a:t>j</a:t>
            </a:r>
            <a:r>
              <a:rPr lang="en-IN" sz="2000"/>
              <a:t>.</a:t>
            </a:r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In the algorithm, we use two tables</a:t>
            </a:r>
          </a:p>
          <a:p>
            <a:pPr marL="0" indent="0">
              <a:buNone/>
            </a:pPr>
            <a:r>
              <a:rPr lang="en-IN" sz="2000"/>
              <a:t>	(1) table c that helps to compute the length of LCS and</a:t>
            </a:r>
          </a:p>
          <a:p>
            <a:pPr marL="0" indent="0">
              <a:buNone/>
            </a:pPr>
            <a:r>
              <a:rPr lang="en-IN" sz="2000"/>
              <a:t>	(2) table b that helps to compute the LCS.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1846729"/>
            <a:ext cx="7225553" cy="2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24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LCS Length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12" y="932329"/>
            <a:ext cx="7539317" cy="51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59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 and B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9" y="885638"/>
            <a:ext cx="4995620" cy="490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25" y="1393093"/>
            <a:ext cx="3951675" cy="27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0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 recursive algorithm to print LCS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824" y="1470211"/>
            <a:ext cx="5584494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1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/>
              <a:t>DP is useful when the problem exhibits two properties.</a:t>
            </a:r>
          </a:p>
          <a:p>
            <a:pPr lvl="1" algn="just">
              <a:lnSpc>
                <a:spcPct val="150000"/>
              </a:lnSpc>
            </a:pPr>
            <a:r>
              <a:rPr lang="en-IN" sz="2000"/>
              <a:t>Optimal substructure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sz="2000"/>
              <a:t>	DP constructs the solution from the optimal solution of its sub 	problems.</a:t>
            </a:r>
          </a:p>
          <a:p>
            <a:pPr lvl="1" algn="just">
              <a:lnSpc>
                <a:spcPct val="150000"/>
              </a:lnSpc>
            </a:pPr>
            <a:r>
              <a:rPr lang="en-IN" sz="2000"/>
              <a:t>Overlapping sub problems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IN" sz="2000"/>
              <a:t>	DP stores the solutions of some sub problems for reusing.</a:t>
            </a:r>
          </a:p>
          <a:p>
            <a:pPr algn="just">
              <a:lnSpc>
                <a:spcPct val="150000"/>
              </a:lnSpc>
            </a:pPr>
            <a:r>
              <a:rPr lang="en-IN" sz="2400"/>
              <a:t>Storing solutions is called </a:t>
            </a:r>
            <a:r>
              <a:rPr lang="en-IN" sz="2400" err="1"/>
              <a:t>memoization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59615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/>
              <a:t>Let us consider the recursive algorithm for computing n</a:t>
            </a:r>
            <a:r>
              <a:rPr lang="en-IN" sz="2000" baseline="30000"/>
              <a:t>th</a:t>
            </a:r>
            <a:r>
              <a:rPr lang="en-IN" sz="2000"/>
              <a:t> Fibonacci number.</a:t>
            </a:r>
          </a:p>
          <a:p>
            <a:endParaRPr lang="en-IN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0" y="2075171"/>
            <a:ext cx="7038001" cy="39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Recursive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5"/>
            <a:ext cx="8407032" cy="51738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000"/>
              <a:t>Recursive Fibonacci has optimal substructure property.</a:t>
            </a:r>
          </a:p>
          <a:p>
            <a:pPr algn="just"/>
            <a:r>
              <a:rPr lang="en-IN" sz="2000"/>
              <a:t>The n</a:t>
            </a:r>
            <a:r>
              <a:rPr lang="en-IN" sz="2000" baseline="30000"/>
              <a:t>th</a:t>
            </a:r>
            <a:r>
              <a:rPr lang="en-IN" sz="2000"/>
              <a:t> Fibonacci number is calculated using the n-1</a:t>
            </a:r>
            <a:r>
              <a:rPr lang="en-IN" sz="2000" baseline="30000"/>
              <a:t>th</a:t>
            </a:r>
            <a:r>
              <a:rPr lang="en-IN" sz="2000"/>
              <a:t> and n-2</a:t>
            </a:r>
            <a:r>
              <a:rPr lang="en-IN" sz="2000" baseline="30000"/>
              <a:t>th</a:t>
            </a:r>
            <a:r>
              <a:rPr lang="en-IN" sz="2000"/>
              <a:t> Fibonacci numbers.</a:t>
            </a:r>
          </a:p>
          <a:p>
            <a:pPr algn="just"/>
            <a:r>
              <a:rPr lang="en-IN" sz="2000"/>
              <a:t> Recursive Fibonacci has overlapping sub problems</a:t>
            </a:r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endParaRPr lang="en-IN" sz="2000"/>
          </a:p>
          <a:p>
            <a:pPr algn="just"/>
            <a:r>
              <a:rPr lang="en-IN" sz="2000"/>
              <a:t>The nearest leaf node, F3 on the right most branch in the figure, is at a height n/2. </a:t>
            </a:r>
          </a:p>
          <a:p>
            <a:pPr algn="just"/>
            <a:r>
              <a:rPr lang="en-IN" sz="2000"/>
              <a:t>So total number of recursions = </a:t>
            </a:r>
            <a:r>
              <a:rPr lang="el-GR" sz="2000"/>
              <a:t>Ω</a:t>
            </a:r>
            <a:r>
              <a:rPr lang="en-IN" sz="2000"/>
              <a:t>(2</a:t>
            </a:r>
            <a:r>
              <a:rPr lang="en-IN" sz="2000" baseline="30000"/>
              <a:t>n/2</a:t>
            </a:r>
            <a:r>
              <a:rPr lang="en-IN" sz="200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2" y="2416744"/>
            <a:ext cx="7191001" cy="27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0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Storing results of overlapping sub problems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120588"/>
            <a:ext cx="8407400" cy="46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DP Fibonacci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92" y="939426"/>
            <a:ext cx="3415372" cy="490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1624" y="1021976"/>
            <a:ext cx="391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err="1"/>
              <a:t>DPFib</a:t>
            </a:r>
            <a:r>
              <a:rPr lang="en-IN"/>
              <a:t> uses Ɵ(n) time and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/>
              <a:t>We can improve the space complexity since we use only the last two Fibonacci numbers to compute a new one.</a:t>
            </a:r>
          </a:p>
          <a:p>
            <a:pPr algn="just"/>
            <a:endParaRPr lang="en-IN"/>
          </a:p>
          <a:p>
            <a:pPr algn="just"/>
            <a:endParaRPr lang="en-IN"/>
          </a:p>
          <a:p>
            <a:pPr algn="just"/>
            <a:endParaRPr lang="en-IN"/>
          </a:p>
          <a:p>
            <a:pPr algn="just"/>
            <a:endParaRPr lang="en-IN"/>
          </a:p>
          <a:p>
            <a:pPr algn="just"/>
            <a:endParaRPr lang="en-IN"/>
          </a:p>
          <a:p>
            <a:pPr algn="just"/>
            <a:endParaRPr lang="en-IN"/>
          </a:p>
          <a:p>
            <a:pPr algn="just"/>
            <a:endParaRPr lang="en-IN"/>
          </a:p>
          <a:p>
            <a:pPr algn="just"/>
            <a:endParaRPr lang="en-IN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/>
              <a:t>DPFib2 uses Ɵ(n) time and O(1) space.</a:t>
            </a:r>
          </a:p>
        </p:txBody>
      </p:sp>
    </p:spTree>
    <p:extLst>
      <p:ext uri="{BB962C8B-B14F-4D97-AF65-F5344CB8AC3E}">
        <p14:creationId xmlns:p14="http://schemas.microsoft.com/office/powerpoint/2010/main" val="18821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Two Types of 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err="1"/>
              <a:t>Memoization</a:t>
            </a:r>
            <a:endParaRPr lang="en-IN" sz="2400"/>
          </a:p>
          <a:p>
            <a:pPr lvl="1" algn="just">
              <a:lnSpc>
                <a:spcPct val="150000"/>
              </a:lnSpc>
            </a:pPr>
            <a:r>
              <a:rPr lang="en-IN" sz="2000"/>
              <a:t>Top-down approach. Only those sub problems that are previously computed, is stored.</a:t>
            </a:r>
          </a:p>
          <a:p>
            <a:pPr algn="just">
              <a:lnSpc>
                <a:spcPct val="150000"/>
              </a:lnSpc>
            </a:pPr>
            <a:r>
              <a:rPr lang="en-IN" sz="2400"/>
              <a:t>Tabulation</a:t>
            </a:r>
          </a:p>
          <a:p>
            <a:pPr lvl="1" algn="just">
              <a:lnSpc>
                <a:spcPct val="150000"/>
              </a:lnSpc>
            </a:pPr>
            <a:r>
              <a:rPr lang="en-IN" sz="2000"/>
              <a:t>Bottom-up approach. All sub problems are solved initially and the results are stored and goes to the next higher level.</a:t>
            </a:r>
          </a:p>
        </p:txBody>
      </p:sp>
    </p:spTree>
    <p:extLst>
      <p:ext uri="{BB962C8B-B14F-4D97-AF65-F5344CB8AC3E}">
        <p14:creationId xmlns:p14="http://schemas.microsoft.com/office/powerpoint/2010/main" val="29840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/>
              <a:t>Longest Increasing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/>
              <a:t>Given an array that contains </a:t>
            </a:r>
            <a:r>
              <a:rPr lang="en-IN" sz="2400" i="1"/>
              <a:t>n</a:t>
            </a:r>
            <a:r>
              <a:rPr lang="en-IN" sz="2400"/>
              <a:t> numbers x</a:t>
            </a:r>
            <a:r>
              <a:rPr lang="en-IN" sz="2400" baseline="-25000"/>
              <a:t>1</a:t>
            </a:r>
            <a:r>
              <a:rPr lang="en-IN" sz="2400"/>
              <a:t>, x</a:t>
            </a:r>
            <a:r>
              <a:rPr lang="en-IN" sz="2400" baseline="-25000"/>
              <a:t>2</a:t>
            </a:r>
            <a:r>
              <a:rPr lang="en-IN" sz="2400"/>
              <a:t> : : : </a:t>
            </a:r>
            <a:r>
              <a:rPr lang="en-IN" sz="2400" err="1"/>
              <a:t>x</a:t>
            </a:r>
            <a:r>
              <a:rPr lang="en-IN" sz="2400" baseline="-25000" err="1"/>
              <a:t>n</a:t>
            </a:r>
            <a:r>
              <a:rPr lang="en-IN" sz="2400"/>
              <a:t> we need to find the longest subsequence such that the elements of the subsequence are in the sorted order.</a:t>
            </a:r>
          </a:p>
          <a:p>
            <a:pPr algn="just"/>
            <a:r>
              <a:rPr lang="en-IN" sz="2400"/>
              <a:t>For example,</a:t>
            </a:r>
          </a:p>
          <a:p>
            <a:pPr algn="just"/>
            <a:endParaRPr lang="en-IN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1" y="2770094"/>
            <a:ext cx="7064188" cy="350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1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6" ma:contentTypeDescription="Create a new document." ma:contentTypeScope="" ma:versionID="2187be9faf8a7cac5d6defffcfa4b0a0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6a94e95d66453781a17b4cdf845f863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5AC8F7-9154-4E20-AEAE-9203097D95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39C993-EBC7-4D95-A743-73F954F6D7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316CBB-325B-4B04-8AD7-378526BCDA1C}">
  <ds:schemaRefs>
    <ds:schemaRef ds:uri="575e90ff-cc29-4983-940b-a0acd1bbe2bf"/>
    <ds:schemaRef ds:uri="65c36307-fa2a-4e50-9c3a-b3d30686fd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Introduction</vt:lpstr>
      <vt:lpstr>Properties</vt:lpstr>
      <vt:lpstr>An example</vt:lpstr>
      <vt:lpstr>Recursive Fibonacci</vt:lpstr>
      <vt:lpstr>Storing results of overlapping sub problems</vt:lpstr>
      <vt:lpstr>DP Fibonacci algorithm</vt:lpstr>
      <vt:lpstr>Two Types of DP</vt:lpstr>
      <vt:lpstr>Longest Increasing Subsequence</vt:lpstr>
      <vt:lpstr>The substructure</vt:lpstr>
      <vt:lpstr>Compute values of f (k)</vt:lpstr>
      <vt:lpstr>Computing f (k)</vt:lpstr>
      <vt:lpstr>Computing f (k)</vt:lpstr>
      <vt:lpstr>Computing f (k)</vt:lpstr>
      <vt:lpstr>Computing f (k)</vt:lpstr>
      <vt:lpstr>Complexity of the algorithm</vt:lpstr>
      <vt:lpstr>LIS DP algorithm</vt:lpstr>
      <vt:lpstr>Longest Common Subsequence</vt:lpstr>
      <vt:lpstr>The Optimal substructure</vt:lpstr>
      <vt:lpstr>Recursive Formulation</vt:lpstr>
      <vt:lpstr>LCS Length Algorithm</vt:lpstr>
      <vt:lpstr>C and B Tables</vt:lpstr>
      <vt:lpstr>A recursive algorithm to print LCS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revision>5</cp:revision>
  <dcterms:created xsi:type="dcterms:W3CDTF">2020-11-02T11:24:53Z</dcterms:created>
  <dcterms:modified xsi:type="dcterms:W3CDTF">2023-08-13T07:35:54Z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