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345" r:id="rId4"/>
    <p:sldId id="344" r:id="rId5"/>
    <p:sldId id="263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76161"/>
    <a:srgbClr val="B9655F"/>
    <a:srgbClr val="B12421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23ACF-9775-55F1-78A7-F90AF38F2A27}" v="23" dt="2022-09-24T04:46:08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0" d="100"/>
          <a:sy n="110" d="100"/>
        </p:scale>
        <p:origin x="17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/>
                <a:ea typeface="+mj-ea"/>
                <a:cs typeface="Times New Roman"/>
              </a:rPr>
              <a:t>A quick overview of C++</a:t>
            </a:r>
            <a:endParaRPr lang="en-IN" sz="3200" b="1" dirty="0">
              <a:solidFill>
                <a:schemeClr val="bg1"/>
              </a:solidFill>
              <a:latin typeface="Georgia"/>
              <a:ea typeface="+mj-ea"/>
              <a:cs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Variables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Constants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Labels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Functions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Defined data types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Identifiers</a:t>
            </a:r>
          </a:p>
        </p:txBody>
      </p:sp>
    </p:spTree>
    <p:extLst>
      <p:ext uri="{BB962C8B-B14F-4D97-AF65-F5344CB8AC3E}">
        <p14:creationId xmlns:p14="http://schemas.microsoft.com/office/powerpoint/2010/main" val="300135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5339-95CF-4EA1-8E21-F2EBADCB0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44951"/>
              </p:ext>
            </p:extLst>
          </p:nvPr>
        </p:nvGraphicFramePr>
        <p:xfrm>
          <a:off x="161925" y="904875"/>
          <a:ext cx="882015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92">
                  <a:extLst>
                    <a:ext uri="{9D8B030D-6E8A-4147-A177-3AD203B41FA5}">
                      <a16:colId xmlns:a16="http://schemas.microsoft.com/office/drawing/2014/main" val="3665014003"/>
                    </a:ext>
                  </a:extLst>
                </a:gridCol>
                <a:gridCol w="2518140">
                  <a:extLst>
                    <a:ext uri="{9D8B030D-6E8A-4147-A177-3AD203B41FA5}">
                      <a16:colId xmlns:a16="http://schemas.microsoft.com/office/drawing/2014/main" val="153573477"/>
                    </a:ext>
                  </a:extLst>
                </a:gridCol>
                <a:gridCol w="2578095">
                  <a:extLst>
                    <a:ext uri="{9D8B030D-6E8A-4147-A177-3AD203B41FA5}">
                      <a16:colId xmlns:a16="http://schemas.microsoft.com/office/drawing/2014/main" val="3125305325"/>
                    </a:ext>
                  </a:extLst>
                </a:gridCol>
                <a:gridCol w="2494823">
                  <a:extLst>
                    <a:ext uri="{9D8B030D-6E8A-4147-A177-3AD203B41FA5}">
                      <a16:colId xmlns:a16="http://schemas.microsoft.com/office/drawing/2014/main" val="428403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Control statement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if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if else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if else ladder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39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Georgia" panose="02040502050405020303" pitchFamily="18" charset="0"/>
                        </a:rPr>
                        <a:t>Syntax</a:t>
                      </a:r>
                      <a:endParaRPr lang="en-IN" sz="13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Georgia" panose="02040502050405020303" pitchFamily="18" charset="0"/>
                        </a:rPr>
                        <a:t>if</a:t>
                      </a:r>
                      <a:r>
                        <a:rPr lang="en-US" sz="1300">
                          <a:latin typeface="Georgia" panose="02040502050405020303" pitchFamily="18" charset="0"/>
                        </a:rPr>
                        <a:t>(condition)</a:t>
                      </a:r>
                    </a:p>
                    <a:p>
                      <a:r>
                        <a:rPr lang="en-US" sz="1300">
                          <a:latin typeface="Georgia" panose="02040502050405020303" pitchFamily="18" charset="0"/>
                        </a:rPr>
                        <a:t>{</a:t>
                      </a:r>
                    </a:p>
                    <a:p>
                      <a:r>
                        <a:rPr lang="en-US" sz="1300">
                          <a:latin typeface="Georgia" panose="02040502050405020303" pitchFamily="18" charset="0"/>
                        </a:rPr>
                        <a:t>//code to be executed</a:t>
                      </a:r>
                    </a:p>
                    <a:p>
                      <a:r>
                        <a:rPr lang="en-US" sz="1300">
                          <a:latin typeface="Georgia" panose="02040502050405020303" pitchFamily="18" charset="0"/>
                        </a:rPr>
                        <a:t>}</a:t>
                      </a:r>
                      <a:endParaRPr lang="en-IN" sz="13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(condition){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if condition   is true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{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if condition   is false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  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(condition1){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if condition1 is true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(condition2){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if condition2 is true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...    </a:t>
                      </a:r>
                    </a:p>
                    <a:p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{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if all the conditions are false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Georgia" panose="02040502050405020303" pitchFamily="18" charset="0"/>
                        </a:rPr>
                        <a:t>Example</a:t>
                      </a:r>
                      <a:endParaRPr lang="en-IN" sz="13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 main () {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int num = 10; 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if (num % 2 == 0)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{ 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&lt;&lt;"it is even number;        } 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 0;  </a:t>
                      </a:r>
                    </a:p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</a:t>
                      </a:r>
                    </a:p>
                    <a:p>
                      <a:endParaRPr lang="en-IN" sz="1300" b="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 main () {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int num = 11;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if (num % 2 == 0)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{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cout&lt;&lt;"it is even number"; 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} 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else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{  cout&lt;&lt;"it is odd number";       }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return 0;  </a:t>
                      </a:r>
                    </a:p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int age;</a:t>
                      </a:r>
                    </a:p>
                    <a:p>
                      <a:r>
                        <a:rPr lang="en-US" sz="1300" b="0" dirty="0" err="1">
                          <a:latin typeface="Georgia" panose="02040502050405020303" pitchFamily="18" charset="0"/>
                        </a:rPr>
                        <a:t>cin</a:t>
                      </a:r>
                      <a:r>
                        <a:rPr lang="en-US" sz="1300" b="0" dirty="0">
                          <a:latin typeface="Georgia" panose="02040502050405020303" pitchFamily="18" charset="0"/>
                        </a:rPr>
                        <a:t>&gt;&gt;age;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if(age&gt;60)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{</a:t>
                      </a:r>
                      <a:r>
                        <a:rPr lang="en-US" sz="1300" b="0" dirty="0" err="1">
                          <a:latin typeface="Georgia" panose="02040502050405020303" pitchFamily="18" charset="0"/>
                        </a:rPr>
                        <a:t>cout</a:t>
                      </a:r>
                      <a:r>
                        <a:rPr lang="en-US" sz="1300" b="0" dirty="0">
                          <a:latin typeface="Georgia" panose="02040502050405020303" pitchFamily="18" charset="0"/>
                        </a:rPr>
                        <a:t>&lt;&lt;“pensioner”;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}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elseif(age&lt;60&amp;&amp;age&gt;=25)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{</a:t>
                      </a:r>
                      <a:r>
                        <a:rPr lang="en-US" sz="1300" b="0" dirty="0" err="1">
                          <a:latin typeface="Georgia" panose="02040502050405020303" pitchFamily="18" charset="0"/>
                        </a:rPr>
                        <a:t>cout</a:t>
                      </a:r>
                      <a:r>
                        <a:rPr lang="en-US" sz="1300" b="0" dirty="0">
                          <a:latin typeface="Georgia" panose="02040502050405020303" pitchFamily="18" charset="0"/>
                        </a:rPr>
                        <a:t>&lt;&lt;“good income”;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}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else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{</a:t>
                      </a:r>
                      <a:r>
                        <a:rPr lang="en-US" sz="1300" b="0" dirty="0" err="1">
                          <a:latin typeface="Georgia" panose="02040502050405020303" pitchFamily="18" charset="0"/>
                        </a:rPr>
                        <a:t>cout</a:t>
                      </a:r>
                      <a:r>
                        <a:rPr lang="en-US" sz="1300" b="0" dirty="0">
                          <a:latin typeface="Georgia" panose="02040502050405020303" pitchFamily="18" charset="0"/>
                        </a:rPr>
                        <a:t>&lt;&lt;“low income”;</a:t>
                      </a:r>
                    </a:p>
                    <a:p>
                      <a:r>
                        <a:rPr lang="en-US" sz="1300" b="0" dirty="0">
                          <a:latin typeface="Georgia" panose="02040502050405020303" pitchFamily="18" charset="0"/>
                        </a:rPr>
                        <a:t>}</a:t>
                      </a:r>
                      <a:endParaRPr lang="en-IN" sz="1300" b="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45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425483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5339-95CF-4EA1-8E21-F2EBADCB0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492115"/>
              </p:ext>
            </p:extLst>
          </p:nvPr>
        </p:nvGraphicFramePr>
        <p:xfrm>
          <a:off x="161925" y="904875"/>
          <a:ext cx="88201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92">
                  <a:extLst>
                    <a:ext uri="{9D8B030D-6E8A-4147-A177-3AD203B41FA5}">
                      <a16:colId xmlns:a16="http://schemas.microsoft.com/office/drawing/2014/main" val="3665014003"/>
                    </a:ext>
                  </a:extLst>
                </a:gridCol>
                <a:gridCol w="2518140">
                  <a:extLst>
                    <a:ext uri="{9D8B030D-6E8A-4147-A177-3AD203B41FA5}">
                      <a16:colId xmlns:a16="http://schemas.microsoft.com/office/drawing/2014/main" val="153573477"/>
                    </a:ext>
                  </a:extLst>
                </a:gridCol>
                <a:gridCol w="2578095">
                  <a:extLst>
                    <a:ext uri="{9D8B030D-6E8A-4147-A177-3AD203B41FA5}">
                      <a16:colId xmlns:a16="http://schemas.microsoft.com/office/drawing/2014/main" val="3125305325"/>
                    </a:ext>
                  </a:extLst>
                </a:gridCol>
                <a:gridCol w="2494823">
                  <a:extLst>
                    <a:ext uri="{9D8B030D-6E8A-4147-A177-3AD203B41FA5}">
                      <a16:colId xmlns:a16="http://schemas.microsoft.com/office/drawing/2014/main" val="428403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Control statement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switch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for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while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39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Georgia" panose="02040502050405020303" pitchFamily="18" charset="0"/>
                        </a:rPr>
                        <a:t>Syntax</a:t>
                      </a:r>
                      <a:endParaRPr lang="en-IN" sz="125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switch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(expression){  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value1: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//code to be executed;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value2: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//code to be executed;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......    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: 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//code to be executed if all cases are not matched;  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 sz="125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(initialization; condition; 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incr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decr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){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(condition){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</a:t>
                      </a:r>
                    </a:p>
                    <a:p>
                      <a:endParaRPr lang="en-US" sz="125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Georgia" panose="02040502050405020303" pitchFamily="18" charset="0"/>
                        </a:rPr>
                        <a:t>Example</a:t>
                      </a:r>
                      <a:endParaRPr lang="en-IN" sz="125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num;   </a:t>
                      </a:r>
                    </a:p>
                    <a:p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&gt;&gt;num;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switch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(num)  {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10: </a:t>
                      </a:r>
                    </a:p>
                    <a:p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&lt;&lt;"It is 10"; </a:t>
                      </a:r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20: </a:t>
                      </a:r>
                    </a:p>
                    <a:p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&lt;&lt;"It is 20"; </a:t>
                      </a:r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&lt;&lt;"Not 10 or 20"; </a:t>
                      </a:r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}  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main() {  </a:t>
                      </a:r>
                    </a:p>
                    <a:p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IN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=1;i&lt;=10;i++)</a:t>
                      </a:r>
                    </a:p>
                    <a:p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         {      </a:t>
                      </a:r>
                    </a:p>
                    <a:p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IN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&lt;&lt;"\n";      </a:t>
                      </a:r>
                    </a:p>
                    <a:p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}       </a:t>
                      </a:r>
                    </a:p>
                    <a:p>
                      <a:r>
                        <a:rPr lang="en-IN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}   </a:t>
                      </a:r>
                    </a:p>
                    <a:p>
                      <a:endParaRPr lang="en-US" sz="125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main() {   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=1;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sz="125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&lt;=10)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{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&lt;&lt;"\n";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</a:t>
                      </a:r>
                      <a:r>
                        <a:rPr lang="en-US" sz="125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++;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}       </a:t>
                      </a:r>
                    </a:p>
                    <a:p>
                      <a:r>
                        <a:rPr lang="en-US" sz="125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}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45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147747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5339-95CF-4EA1-8E21-F2EBADCB0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16282"/>
              </p:ext>
            </p:extLst>
          </p:nvPr>
        </p:nvGraphicFramePr>
        <p:xfrm>
          <a:off x="161925" y="1228725"/>
          <a:ext cx="882015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92">
                  <a:extLst>
                    <a:ext uri="{9D8B030D-6E8A-4147-A177-3AD203B41FA5}">
                      <a16:colId xmlns:a16="http://schemas.microsoft.com/office/drawing/2014/main" val="3665014003"/>
                    </a:ext>
                  </a:extLst>
                </a:gridCol>
                <a:gridCol w="2518140">
                  <a:extLst>
                    <a:ext uri="{9D8B030D-6E8A-4147-A177-3AD203B41FA5}">
                      <a16:colId xmlns:a16="http://schemas.microsoft.com/office/drawing/2014/main" val="153573477"/>
                    </a:ext>
                  </a:extLst>
                </a:gridCol>
                <a:gridCol w="2578095">
                  <a:extLst>
                    <a:ext uri="{9D8B030D-6E8A-4147-A177-3AD203B41FA5}">
                      <a16:colId xmlns:a16="http://schemas.microsoft.com/office/drawing/2014/main" val="3125305325"/>
                    </a:ext>
                  </a:extLst>
                </a:gridCol>
                <a:gridCol w="2494823">
                  <a:extLst>
                    <a:ext uri="{9D8B030D-6E8A-4147-A177-3AD203B41FA5}">
                      <a16:colId xmlns:a16="http://schemas.microsoft.com/office/drawing/2014/main" val="428403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Control statement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do while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continue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break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39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Syntax</a:t>
                      </a:r>
                      <a:endParaRPr lang="en-IN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{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//code to be executed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(condition);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jump-statement;    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jump-statement;    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Example</a:t>
                      </a:r>
                      <a:endParaRPr lang="en-IN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main() {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= 1;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{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&lt;&lt;"\n";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++;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}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&lt;= 10) ;   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main()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=1;i&lt;=10;i++){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==5){  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}  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&lt;&lt;"\n";  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}      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main() {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= 1;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&lt;= 10;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++)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{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== 5)  {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  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    }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&lt;&lt;"\n";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         }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}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45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1467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3" y="1137256"/>
            <a:ext cx="4705351" cy="490808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Functions are procedures that can be called multiple times.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It offers code reusability and modularity.</a:t>
            </a:r>
          </a:p>
          <a:p>
            <a:pPr algn="just"/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Functions can be library functions and user defined functions.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Function declaration syntax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return_type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function_name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data_type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parameter...)  </a:t>
            </a:r>
          </a:p>
          <a:p>
            <a:pPr marL="457200" lvl="1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{    </a:t>
            </a:r>
          </a:p>
          <a:p>
            <a:pPr marL="457200" lvl="1" indent="0" algn="just">
              <a:buNone/>
            </a:pPr>
            <a:r>
              <a:rPr lang="en-US" sz="2000" b="0" i="0" dirty="0">
                <a:solidFill>
                  <a:srgbClr val="008200"/>
                </a:solidFill>
                <a:effectLst/>
                <a:latin typeface="Georgia" panose="02040502050405020303" pitchFamily="18" charset="0"/>
              </a:rPr>
              <a:t>//code to be executed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 </a:t>
            </a:r>
          </a:p>
          <a:p>
            <a:pPr marL="457200" lvl="1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} </a:t>
            </a:r>
          </a:p>
          <a:p>
            <a:pPr algn="just"/>
            <a:endParaRPr lang="en-US" sz="18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sz="18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sz="18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264F22-8E74-45EC-896B-384996E53BC1}"/>
              </a:ext>
            </a:extLst>
          </p:cNvPr>
          <p:cNvSpPr txBox="1">
            <a:spLocks/>
          </p:cNvSpPr>
          <p:nvPr/>
        </p:nvSpPr>
        <p:spPr>
          <a:xfrm>
            <a:off x="5476875" y="1131512"/>
            <a:ext cx="335878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demo(){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&lt;&lt;"Demo success!";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&lt;&lt;"Function Demo“ &lt;&lt;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demo();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4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3BB7C-8C69-4BD6-A61E-9F2EDEEB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90237"/>
              </p:ext>
            </p:extLst>
          </p:nvPr>
        </p:nvGraphicFramePr>
        <p:xfrm>
          <a:off x="423862" y="1296987"/>
          <a:ext cx="8296276" cy="426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138">
                  <a:extLst>
                    <a:ext uri="{9D8B030D-6E8A-4147-A177-3AD203B41FA5}">
                      <a16:colId xmlns:a16="http://schemas.microsoft.com/office/drawing/2014/main" val="3605780330"/>
                    </a:ext>
                  </a:extLst>
                </a:gridCol>
                <a:gridCol w="4148138">
                  <a:extLst>
                    <a:ext uri="{9D8B030D-6E8A-4147-A177-3AD203B41FA5}">
                      <a16:colId xmlns:a16="http://schemas.microsoft.com/office/drawing/2014/main" val="1238835921"/>
                    </a:ext>
                  </a:extLst>
                </a:gridCol>
              </a:tblGrid>
              <a:tr h="588141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Georgia" panose="02040502050405020303" pitchFamily="18" charset="0"/>
                        </a:rPr>
                        <a:t>Call by value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Georgia" panose="02040502050405020303" pitchFamily="18" charset="0"/>
                        </a:rPr>
                        <a:t>Call by reference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3599"/>
                  </a:ext>
                </a:extLst>
              </a:tr>
              <a:tr h="3675884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Copy of value is passed to the function.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Changes made inside a function is not reflected in other functions.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Actual and formal arguments are created in different memory locations (more secure.)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Original value is not modified.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Address of value is passed to the function.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Changes made inside a function is reflected in other functions.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Actual and formal arguments are stored in same location (not secure).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Original value is modified.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2771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and Call by reference in 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5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3BB7C-8C69-4BD6-A61E-9F2EDEEB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341453"/>
              </p:ext>
            </p:extLst>
          </p:nvPr>
        </p:nvGraphicFramePr>
        <p:xfrm>
          <a:off x="423862" y="1296987"/>
          <a:ext cx="8296276" cy="479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138">
                  <a:extLst>
                    <a:ext uri="{9D8B030D-6E8A-4147-A177-3AD203B41FA5}">
                      <a16:colId xmlns:a16="http://schemas.microsoft.com/office/drawing/2014/main" val="3605780330"/>
                    </a:ext>
                  </a:extLst>
                </a:gridCol>
                <a:gridCol w="4148138">
                  <a:extLst>
                    <a:ext uri="{9D8B030D-6E8A-4147-A177-3AD203B41FA5}">
                      <a16:colId xmlns:a16="http://schemas.microsoft.com/office/drawing/2014/main" val="1238835921"/>
                    </a:ext>
                  </a:extLst>
                </a:gridCol>
              </a:tblGrid>
              <a:tr h="588141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Georgia" panose="02040502050405020303" pitchFamily="18" charset="0"/>
                        </a:rPr>
                        <a:t>Call by value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Georgia" panose="02040502050405020303" pitchFamily="18" charset="0"/>
                        </a:rPr>
                        <a:t>Call by reference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3599"/>
                  </a:ext>
                </a:extLst>
              </a:tr>
              <a:tr h="367588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 &lt;iostream&gt;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std;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change(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data);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main()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 = 3;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change(data);  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&lt;&lt; "Value of the data is: " &lt;&lt; data&lt;&lt; 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change(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data)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= 5;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#include&lt;iostream&gt;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std;  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swap(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*x,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*y)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swap;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swap=*x;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*x=*y;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*y=swap;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main()   {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x=500, y=100;  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swap(&amp;x, &amp;y);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&lt;&lt;"Value of x is: "&lt;&lt;x&lt;&lt;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&lt;&lt;"Value of y is: "&lt;&lt;y&lt;&lt;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0;  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2771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and Call by reference in 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4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083887"/>
            <a:ext cx="3990976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Group of similar type elements.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Fixed size.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Contiguous memory location.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Types</a:t>
            </a:r>
          </a:p>
          <a:p>
            <a:pPr lvl="1" algn="just"/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Single dimensional</a:t>
            </a:r>
          </a:p>
          <a:p>
            <a:pPr lvl="1" algn="just"/>
            <a:r>
              <a:rPr lang="en-US" sz="1600" b="0" i="0" dirty="0">
                <a:solidFill>
                  <a:srgbClr val="333333"/>
                </a:solidFill>
                <a:effectLst/>
              </a:rPr>
              <a:t>Multi dimensional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Arrays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264F22-8E74-45EC-896B-384996E53BC1}"/>
              </a:ext>
            </a:extLst>
          </p:cNvPr>
          <p:cNvSpPr txBox="1">
            <a:spLocks/>
          </p:cNvSpPr>
          <p:nvPr/>
        </p:nvSpPr>
        <p:spPr>
          <a:xfrm>
            <a:off x="4844680" y="343977"/>
            <a:ext cx="3990976" cy="564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[5]={1,2,3,4,5};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[2][5]={1,2,3,4,5,6,7,8,9,10};</a:t>
            </a:r>
          </a:p>
          <a:p>
            <a:pPr marL="0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&lt;&lt;"Single dimensional array demo"&lt;&lt;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=0;i&lt;5;i++){</a:t>
            </a:r>
          </a:p>
          <a:p>
            <a:pPr marL="0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&lt;&lt;"Multi dimensional array demo"&lt;&lt;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j=0;j&lt;2;j++){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k=0;k&lt;5;k++) {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382684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</a:rPr>
              <a:t>Implement a C++ program to display your personal details.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Implement a C++ program to print your name using array.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Implement a calculator using functions in C++.</a:t>
            </a:r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87538-054C-42B5-AE7D-11B76388561D}"/>
              </a:ext>
            </a:extLst>
          </p:cNvPr>
          <p:cNvSpPr txBox="1"/>
          <p:nvPr/>
        </p:nvSpPr>
        <p:spPr>
          <a:xfrm>
            <a:off x="1000124" y="3148012"/>
            <a:ext cx="7715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91546"/>
                </a:solidFill>
              </a:rPr>
              <a:t>During free time, implement Computer programming lab exercises in C++.</a:t>
            </a:r>
          </a:p>
          <a:p>
            <a:pPr algn="ctr"/>
            <a:endParaRPr lang="en-US" sz="3200" dirty="0">
              <a:solidFill>
                <a:srgbClr val="991546"/>
              </a:solidFill>
            </a:endParaRPr>
          </a:p>
          <a:p>
            <a:pPr algn="ctr"/>
            <a:r>
              <a:rPr lang="en-US" sz="3200" dirty="0">
                <a:solidFill>
                  <a:srgbClr val="991546"/>
                </a:solidFill>
              </a:rPr>
              <a:t>Thank you all</a:t>
            </a:r>
            <a:endParaRPr lang="en-IN" sz="3200" dirty="0">
              <a:solidFill>
                <a:srgbClr val="991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D9E6-F3F8-4A53-A3C9-F40CE35D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76" y="1442286"/>
            <a:ext cx="3958442" cy="3769794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 variable is a container to store data.</a:t>
            </a:r>
          </a:p>
          <a:p>
            <a:pPr algn="just"/>
            <a:r>
              <a:rPr lang="en-US" sz="1800" dirty="0"/>
              <a:t>The programmer can give any name for a variable providing it follows the naming conventions given in table.</a:t>
            </a:r>
          </a:p>
          <a:p>
            <a:pPr algn="just"/>
            <a:r>
              <a:rPr lang="en-US" sz="1800" dirty="0"/>
              <a:t>A variable declaration has this syntax: </a:t>
            </a:r>
          </a:p>
          <a:p>
            <a:pPr marL="0" indent="0" algn="just">
              <a:buNone/>
            </a:pPr>
            <a:r>
              <a:rPr lang="en-US" sz="1800" dirty="0"/>
              <a:t>   </a:t>
            </a:r>
            <a:r>
              <a:rPr lang="en-US" sz="1800" dirty="0" err="1"/>
              <a:t>data_type</a:t>
            </a:r>
            <a:r>
              <a:rPr lang="en-US" sz="1800" dirty="0"/>
              <a:t> </a:t>
            </a:r>
            <a:r>
              <a:rPr lang="en-US" sz="1800" dirty="0" err="1"/>
              <a:t>var_name</a:t>
            </a:r>
            <a:r>
              <a:rPr lang="en-US" sz="1800" dirty="0"/>
              <a:t>,    </a:t>
            </a:r>
          </a:p>
          <a:p>
            <a:pPr marL="0" indent="0" algn="just">
              <a:buNone/>
            </a:pPr>
            <a:r>
              <a:rPr lang="en-US" sz="1800" dirty="0"/>
              <a:t>   </a:t>
            </a:r>
            <a:r>
              <a:rPr lang="en-US" sz="1800" dirty="0" err="1"/>
              <a:t>data_type</a:t>
            </a:r>
            <a:r>
              <a:rPr lang="en-US" sz="1800" dirty="0"/>
              <a:t> var1, var2,var3;</a:t>
            </a:r>
          </a:p>
          <a:p>
            <a:pPr algn="just"/>
            <a:endParaRPr lang="en-IN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6A0738-A60C-4B2D-B23B-41248FDF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44949"/>
              </p:ext>
            </p:extLst>
          </p:nvPr>
        </p:nvGraphicFramePr>
        <p:xfrm>
          <a:off x="4572000" y="561463"/>
          <a:ext cx="4458984" cy="5670225"/>
        </p:xfrm>
        <a:graphic>
          <a:graphicData uri="http://schemas.openxmlformats.org/drawingml/2006/table">
            <a:tbl>
              <a:tblPr firstRow="1" bandRow="1"/>
              <a:tblGrid>
                <a:gridCol w="2445142">
                  <a:extLst>
                    <a:ext uri="{9D8B030D-6E8A-4147-A177-3AD203B41FA5}">
                      <a16:colId xmlns:a16="http://schemas.microsoft.com/office/drawing/2014/main" val="3181624861"/>
                    </a:ext>
                  </a:extLst>
                </a:gridCol>
                <a:gridCol w="1117638">
                  <a:extLst>
                    <a:ext uri="{9D8B030D-6E8A-4147-A177-3AD203B41FA5}">
                      <a16:colId xmlns:a16="http://schemas.microsoft.com/office/drawing/2014/main" val="3608849679"/>
                    </a:ext>
                  </a:extLst>
                </a:gridCol>
                <a:gridCol w="896204">
                  <a:extLst>
                    <a:ext uri="{9D8B030D-6E8A-4147-A177-3AD203B41FA5}">
                      <a16:colId xmlns:a16="http://schemas.microsoft.com/office/drawing/2014/main" val="3425837123"/>
                    </a:ext>
                  </a:extLst>
                </a:gridCol>
              </a:tblGrid>
              <a:tr h="5097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Naming rule</a:t>
                      </a:r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Example</a:t>
                      </a:r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Accept</a:t>
                      </a:r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51453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Can’t start with a number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2bad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26902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 contain a number elsewhere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good1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Yes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4878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Can’t contain arithmetic operators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eorgia" panose="02040502050405020303" pitchFamily="18" charset="0"/>
                        </a:rPr>
                        <a:t>a+b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*c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03488"/>
                  </a:ext>
                </a:extLst>
              </a:tr>
              <a:tr h="405547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 be of mixed case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Notbad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Yes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80132"/>
                  </a:ext>
                </a:extLst>
              </a:tr>
              <a:tr h="89006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Can’t contain punctuation characters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%#!!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61651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 contain underscore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_is_good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Yes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57020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Can’t contain spaces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 spaces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78398"/>
                  </a:ext>
                </a:extLst>
              </a:tr>
              <a:tr h="62304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Can’t contain any C++ keywords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class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300962-01FF-47B5-AE7A-06986867B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13661"/>
              </p:ext>
            </p:extLst>
          </p:nvPr>
        </p:nvGraphicFramePr>
        <p:xfrm>
          <a:off x="428625" y="1136650"/>
          <a:ext cx="840739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6">
                  <a:extLst>
                    <a:ext uri="{9D8B030D-6E8A-4147-A177-3AD203B41FA5}">
                      <a16:colId xmlns:a16="http://schemas.microsoft.com/office/drawing/2014/main" val="468549242"/>
                    </a:ext>
                  </a:extLst>
                </a:gridCol>
                <a:gridCol w="2802466">
                  <a:extLst>
                    <a:ext uri="{9D8B030D-6E8A-4147-A177-3AD203B41FA5}">
                      <a16:colId xmlns:a16="http://schemas.microsoft.com/office/drawing/2014/main" val="1814005779"/>
                    </a:ext>
                  </a:extLst>
                </a:gridCol>
                <a:gridCol w="2802466">
                  <a:extLst>
                    <a:ext uri="{9D8B030D-6E8A-4147-A177-3AD203B41FA5}">
                      <a16:colId xmlns:a16="http://schemas.microsoft.com/office/drawing/2014/main" val="37910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Data type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Description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Example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char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Capable of holding one character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int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An integer whole number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100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float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 floating point number up to six decimal places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0.123456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8689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double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 floating point number up to ten decimal places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0.0123456789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5593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bool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 Boolean value of true or false. (Non-zero value represents TRUE and zero represents FALSE)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false(0)</a:t>
                      </a:r>
                    </a:p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true(-1)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14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C++ I/O operation is using the stream concept. 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Stream is the sequence of bytes or flow of data. It makes the performance fast.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If bytes flow from main memory to device like printer, display screen, or a network connection,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etc</a:t>
            </a:r>
            <a:r>
              <a:rPr lang="en-US" sz="2000" dirty="0">
                <a:solidFill>
                  <a:srgbClr val="333333"/>
                </a:solidFill>
              </a:rPr>
              <a:t>, (main memory to external world)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this is called as 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output operation.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If bytes flow from device like printer, display screen, or a network connection,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etc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to main memory, (external world to main memory) this is called as 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input operation.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just"/>
            <a:r>
              <a:rPr lang="en-US" sz="2000" b="1" dirty="0"/>
              <a:t>I/O library header file  &lt;iostream&gt;: </a:t>
            </a:r>
            <a:r>
              <a:rPr lang="en-US" sz="2000" dirty="0">
                <a:solidFill>
                  <a:srgbClr val="333333"/>
                </a:solidFill>
              </a:rPr>
              <a:t>It is used to define the </a:t>
            </a:r>
            <a:r>
              <a:rPr lang="en-US" sz="2000" b="1" dirty="0" err="1">
                <a:solidFill>
                  <a:srgbClr val="333333"/>
                </a:solidFill>
              </a:rPr>
              <a:t>cout</a:t>
            </a:r>
            <a:r>
              <a:rPr lang="en-US" sz="2000" dirty="0">
                <a:solidFill>
                  <a:srgbClr val="333333"/>
                </a:solidFill>
              </a:rPr>
              <a:t>, </a:t>
            </a:r>
            <a:r>
              <a:rPr lang="en-US" sz="2000" b="1" dirty="0" err="1">
                <a:solidFill>
                  <a:srgbClr val="333333"/>
                </a:solidFill>
              </a:rPr>
              <a:t>cin</a:t>
            </a:r>
            <a:r>
              <a:rPr lang="en-US" sz="2000" dirty="0">
                <a:solidFill>
                  <a:srgbClr val="333333"/>
                </a:solidFill>
              </a:rPr>
              <a:t> and </a:t>
            </a:r>
            <a:r>
              <a:rPr lang="en-US" sz="2000" b="1" dirty="0" err="1">
                <a:solidFill>
                  <a:srgbClr val="333333"/>
                </a:solidFill>
              </a:rPr>
              <a:t>cerr</a:t>
            </a:r>
            <a:r>
              <a:rPr lang="en-US" sz="2000" dirty="0">
                <a:solidFill>
                  <a:srgbClr val="333333"/>
                </a:solidFill>
              </a:rPr>
              <a:t> objects, which correspond to standard output stream, standard input stream and standard error stream, respectively.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 Input/Output</a:t>
            </a:r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3BB7C-8C69-4BD6-A61E-9F2EDEEB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38541"/>
              </p:ext>
            </p:extLst>
          </p:nvPr>
        </p:nvGraphicFramePr>
        <p:xfrm>
          <a:off x="428625" y="984250"/>
          <a:ext cx="8296276" cy="515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138">
                  <a:extLst>
                    <a:ext uri="{9D8B030D-6E8A-4147-A177-3AD203B41FA5}">
                      <a16:colId xmlns:a16="http://schemas.microsoft.com/office/drawing/2014/main" val="3605780330"/>
                    </a:ext>
                  </a:extLst>
                </a:gridCol>
                <a:gridCol w="4148138">
                  <a:extLst>
                    <a:ext uri="{9D8B030D-6E8A-4147-A177-3AD203B41FA5}">
                      <a16:colId xmlns:a16="http://schemas.microsoft.com/office/drawing/2014/main" val="1238835921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Georgia" panose="02040502050405020303" pitchFamily="18" charset="0"/>
                        </a:rPr>
                        <a:t>Standard output stream (</a:t>
                      </a:r>
                      <a:r>
                        <a:rPr lang="en-US" dirty="0" err="1">
                          <a:latin typeface="Georgia" panose="02040502050405020303" pitchFamily="18" charset="0"/>
                        </a:rPr>
                        <a:t>cout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)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Georgia" panose="02040502050405020303" pitchFamily="18" charset="0"/>
                        </a:rPr>
                        <a:t>Standard input stream (</a:t>
                      </a:r>
                      <a:r>
                        <a:rPr lang="en-US" dirty="0" err="1">
                          <a:latin typeface="Georgia" panose="02040502050405020303" pitchFamily="18" charset="0"/>
                        </a:rPr>
                        <a:t>cin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)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B81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3599"/>
                  </a:ext>
                </a:extLst>
              </a:tr>
              <a:tr h="2237818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is a predefined object of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class.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 is connected with the standard output device, which is usually a display screen.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is used in conjunction with stream insertion operator (&lt;&lt;) to display the output on a console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is a predefined object of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istream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class.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 is connected with the standard input device, which is usually a keyboard.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is used in conjunction with stream extraction operator (&gt;&gt;) to read the input from a console.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27713"/>
                  </a:ext>
                </a:extLst>
              </a:tr>
              <a:tr h="25063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 &lt;iostream&gt;  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std;  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 ) {  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 = “Advanced Programming";  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&lt;&lt; “Array values are” &lt;&lt;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pPr algn="just"/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 &lt;iostream&gt;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std;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 )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lucky;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&lt;&lt; "Enter your lucky number: ";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&gt;&gt; lucky;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&lt;&lt; "Your lucky no. is "&lt;&lt; lucky;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003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 Input/Output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61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3" y="1137256"/>
            <a:ext cx="4705351" cy="4908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Standard end line (</a:t>
            </a:r>
            <a:r>
              <a:rPr lang="en-US" sz="2000" b="1" i="0" dirty="0" err="1">
                <a:solidFill>
                  <a:srgbClr val="333333"/>
                </a:solidFill>
                <a:effectLst/>
              </a:rPr>
              <a:t>endl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)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sz="2000" b="1" i="0" dirty="0" err="1">
                <a:solidFill>
                  <a:srgbClr val="333333"/>
                </a:solidFill>
                <a:effectLst/>
              </a:rPr>
              <a:t>endl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is a predefined object of </a:t>
            </a:r>
            <a:r>
              <a:rPr lang="en-US" sz="2000" b="1" i="0" dirty="0" err="1">
                <a:solidFill>
                  <a:srgbClr val="333333"/>
                </a:solidFill>
                <a:effectLst/>
              </a:rPr>
              <a:t>ostream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class. 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It is used to insert a new line characters and flushes the stream.</a:t>
            </a: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 Input/Output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264F22-8E74-45EC-896B-384996E53BC1}"/>
              </a:ext>
            </a:extLst>
          </p:cNvPr>
          <p:cNvSpPr txBox="1">
            <a:spLocks/>
          </p:cNvSpPr>
          <p:nvPr/>
        </p:nvSpPr>
        <p:spPr>
          <a:xfrm>
            <a:off x="5476875" y="1131512"/>
            <a:ext cx="335878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&lt;&lt;"Welcome";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&lt;&lt;"S3"&lt;&lt;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B.Tech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"&lt;&lt;end;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9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CE882E-21EC-4DF3-A93D-6874467B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129156"/>
              </p:ext>
            </p:extLst>
          </p:nvPr>
        </p:nvGraphicFramePr>
        <p:xfrm>
          <a:off x="428625" y="1866900"/>
          <a:ext cx="840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335482204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316334128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126732716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37331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auto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goto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for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long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55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break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sizeof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signed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switch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4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case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volatile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void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typedef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char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while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unsigned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register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1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const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static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short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enum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continue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if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float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union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5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else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struct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double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6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default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do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extern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return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107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Key words (available in C)</a:t>
            </a:r>
          </a:p>
        </p:txBody>
      </p:sp>
    </p:spTree>
    <p:extLst>
      <p:ext uri="{BB962C8B-B14F-4D97-AF65-F5344CB8AC3E}">
        <p14:creationId xmlns:p14="http://schemas.microsoft.com/office/powerpoint/2010/main" val="382585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CE882E-21EC-4DF3-A93D-6874467B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76470"/>
              </p:ext>
            </p:extLst>
          </p:nvPr>
        </p:nvGraphicFramePr>
        <p:xfrm>
          <a:off x="428625" y="1866900"/>
          <a:ext cx="8407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3354822042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311579294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163341280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12673271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37331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asm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class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dynamic_cast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namespace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reinterpret_cast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55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explicit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wchar_t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new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static_cast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false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4229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operator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const_cast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template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friend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private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this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catch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inline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public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throw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1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delete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try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mutable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protected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true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typeid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bool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typename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using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virtual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5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Key words (not available in C)</a:t>
            </a:r>
          </a:p>
        </p:txBody>
      </p:sp>
    </p:spTree>
    <p:extLst>
      <p:ext uri="{BB962C8B-B14F-4D97-AF65-F5344CB8AC3E}">
        <p14:creationId xmlns:p14="http://schemas.microsoft.com/office/powerpoint/2010/main" val="168792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rithmetic operators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Relational operators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Logical operators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Bitwise operators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Assignment operators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Unary operators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Ternary or conditional operators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Misc. operators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Operators</a:t>
            </a:r>
          </a:p>
        </p:txBody>
      </p:sp>
    </p:spTree>
    <p:extLst>
      <p:ext uri="{BB962C8B-B14F-4D97-AF65-F5344CB8AC3E}">
        <p14:creationId xmlns:p14="http://schemas.microsoft.com/office/powerpoint/2010/main" val="3318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5468</TotalTime>
  <Words>2046</Words>
  <Application>Microsoft Office PowerPoint</Application>
  <PresentationFormat>On-screen Show (4:3)</PresentationFormat>
  <Paragraphs>412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Creating variables</vt:lpstr>
      <vt:lpstr>Data types</vt:lpstr>
      <vt:lpstr>C++ Basic Input/Output</vt:lpstr>
      <vt:lpstr>C++ Basic Input/Output</vt:lpstr>
      <vt:lpstr>C++ Basic Input/Output</vt:lpstr>
      <vt:lpstr>C++ Key words (available in C)</vt:lpstr>
      <vt:lpstr>C++ Key words (not available in C)</vt:lpstr>
      <vt:lpstr>C++ Operators</vt:lpstr>
      <vt:lpstr>C++ Identifiers</vt:lpstr>
      <vt:lpstr>C++ Control statements</vt:lpstr>
      <vt:lpstr>C++ Control statements</vt:lpstr>
      <vt:lpstr>C++ Control statements</vt:lpstr>
      <vt:lpstr>C++ Functions</vt:lpstr>
      <vt:lpstr>Call by value and Call by reference in C++</vt:lpstr>
      <vt:lpstr>Call by value and Call by reference in C++</vt:lpstr>
      <vt:lpstr>C++ Arrays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177</cp:revision>
  <dcterms:created xsi:type="dcterms:W3CDTF">2020-07-16T02:17:40Z</dcterms:created>
  <dcterms:modified xsi:type="dcterms:W3CDTF">2023-08-13T07:32:56Z</dcterms:modified>
</cp:coreProperties>
</file>