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22"/>
  </p:notesMasterIdLst>
  <p:handoutMasterIdLst>
    <p:handoutMasterId r:id="rId23"/>
  </p:handoutMasterIdLst>
  <p:sldIdLst>
    <p:sldId id="261" r:id="rId2"/>
    <p:sldId id="379" r:id="rId3"/>
    <p:sldId id="380" r:id="rId4"/>
    <p:sldId id="381" r:id="rId5"/>
    <p:sldId id="382" r:id="rId6"/>
    <p:sldId id="269" r:id="rId7"/>
    <p:sldId id="259" r:id="rId8"/>
    <p:sldId id="393" r:id="rId9"/>
    <p:sldId id="264" r:id="rId10"/>
    <p:sldId id="262" r:id="rId11"/>
    <p:sldId id="383" r:id="rId12"/>
    <p:sldId id="384" r:id="rId13"/>
    <p:sldId id="385" r:id="rId14"/>
    <p:sldId id="386" r:id="rId15"/>
    <p:sldId id="387" r:id="rId16"/>
    <p:sldId id="388" r:id="rId17"/>
    <p:sldId id="389" r:id="rId18"/>
    <p:sldId id="390" r:id="rId19"/>
    <p:sldId id="392" r:id="rId20"/>
    <p:sldId id="391"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NJITH KUNCHEERATHODI" initials="RK" lastIdx="1" clrIdx="0">
    <p:extLst>
      <p:ext uri="{19B8F6BF-5375-455C-9EA6-DF929625EA0E}">
        <p15:presenceInfo xmlns:p15="http://schemas.microsoft.com/office/powerpoint/2012/main" userId="32c90685249ec36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114F"/>
    <a:srgbClr val="FADAE6"/>
    <a:srgbClr val="991546"/>
    <a:srgbClr val="C76161"/>
    <a:srgbClr val="B9655F"/>
    <a:srgbClr val="B12421"/>
    <a:srgbClr val="CA004E"/>
    <a:srgbClr val="9F1649"/>
    <a:srgbClr val="FDB9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DD076E-FB5A-452E-AF75-22840E1A9EAF}" v="4" dt="2022-10-16T05:04:17.157"/>
    <p1510:client id="{A79C6E48-B41E-D11A-D404-39ADFB803CFD}" v="3" dt="2022-10-17T05:03:17.7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86479" autoAdjust="0"/>
  </p:normalViewPr>
  <p:slideViewPr>
    <p:cSldViewPr snapToGrid="0" snapToObjects="1">
      <p:cViewPr varScale="1">
        <p:scale>
          <a:sx n="110" d="100"/>
          <a:sy n="110" d="100"/>
        </p:scale>
        <p:origin x="1764" y="108"/>
      </p:cViewPr>
      <p:guideLst/>
    </p:cSldViewPr>
  </p:slideViewPr>
  <p:notesTextViewPr>
    <p:cViewPr>
      <p:scale>
        <a:sx n="3" d="2"/>
        <a:sy n="3" d="2"/>
      </p:scale>
      <p:origin x="0" y="0"/>
    </p:cViewPr>
  </p:notesTextViewPr>
  <p:sorterViewPr>
    <p:cViewPr varScale="1">
      <p:scale>
        <a:sx n="1" d="1"/>
        <a:sy n="1" d="1"/>
      </p:scale>
      <p:origin x="0" y="0"/>
    </p:cViewPr>
  </p:sorterViewPr>
  <p:notesViewPr>
    <p:cSldViewPr snapToGrid="0" snapToObjects="1">
      <p:cViewPr varScale="1">
        <p:scale>
          <a:sx n="46" d="100"/>
          <a:sy n="46" d="100"/>
        </p:scale>
        <p:origin x="2800"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ABC720-70F0-4DA8-9B34-47E327D1E5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79DCA845-B1AB-491D-96D6-75CA4C54CEA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2A8863-DC05-4404-B675-D72481211B2B}" type="datetimeFigureOut">
              <a:rPr lang="en-IN" smtClean="0"/>
              <a:t>13-08-2023</a:t>
            </a:fld>
            <a:endParaRPr lang="en-IN"/>
          </a:p>
        </p:txBody>
      </p:sp>
      <p:sp>
        <p:nvSpPr>
          <p:cNvPr id="4" name="Footer Placeholder 3">
            <a:extLst>
              <a:ext uri="{FF2B5EF4-FFF2-40B4-BE49-F238E27FC236}">
                <a16:creationId xmlns:a16="http://schemas.microsoft.com/office/drawing/2014/main" id="{D93856A3-E57A-491B-8B44-3063E97203D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066CF31E-B7E3-4D34-88A1-328309CD95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0C237D6-0026-44A1-9ACB-1B49D24979DE}" type="slidenum">
              <a:rPr lang="en-IN" smtClean="0"/>
              <a:t>‹#›</a:t>
            </a:fld>
            <a:endParaRPr lang="en-IN"/>
          </a:p>
        </p:txBody>
      </p:sp>
    </p:spTree>
    <p:extLst>
      <p:ext uri="{BB962C8B-B14F-4D97-AF65-F5344CB8AC3E}">
        <p14:creationId xmlns:p14="http://schemas.microsoft.com/office/powerpoint/2010/main" val="25670372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76C710-9289-0047-825B-8D8A7CA55EFA}" type="datetimeFigureOut">
              <a:rPr lang="en-US" smtClean="0"/>
              <a:t>8/13/2023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FD96E4-A350-8F4A-8D8D-46AA29974E15}" type="slidenum">
              <a:rPr lang="en-US" smtClean="0"/>
              <a:t>‹#›</a:t>
            </a:fld>
            <a:endParaRPr lang="en-US"/>
          </a:p>
        </p:txBody>
      </p:sp>
    </p:spTree>
    <p:extLst>
      <p:ext uri="{BB962C8B-B14F-4D97-AF65-F5344CB8AC3E}">
        <p14:creationId xmlns:p14="http://schemas.microsoft.com/office/powerpoint/2010/main" val="402187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428624" y="1137256"/>
            <a:ext cx="8407032"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428624" y="348662"/>
            <a:ext cx="8407032" cy="464000"/>
          </a:xfrm>
        </p:spPr>
        <p:txBody>
          <a:bodyPr>
            <a:noAutofit/>
          </a:bodyPr>
          <a:lstStyle>
            <a:lvl1pPr>
              <a:defRPr sz="3200" b="0">
                <a:solidFill>
                  <a:srgbClr val="A4123F"/>
                </a:solidFill>
                <a:latin typeface="Georgia" panose="02040502050405020303" pitchFamily="18" charset="0"/>
              </a:defRPr>
            </a:lvl1pPr>
          </a:lstStyle>
          <a:p>
            <a:r>
              <a:rPr lang="en-US" dirty="0"/>
              <a:t>Click Here To Edit Title</a:t>
            </a:r>
            <a:endParaRPr lang="en-IN" dirty="0"/>
          </a:p>
        </p:txBody>
      </p:sp>
      <p:pic>
        <p:nvPicPr>
          <p:cNvPr id="8" name="Picture 7">
            <a:extLst>
              <a:ext uri="{FF2B5EF4-FFF2-40B4-BE49-F238E27FC236}">
                <a16:creationId xmlns:a16="http://schemas.microsoft.com/office/drawing/2014/main" id="{140DA784-0993-4F43-BA98-733CB6486E2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17" y="6369931"/>
            <a:ext cx="9164233" cy="521007"/>
          </a:xfrm>
          <a:prstGeom prst="rect">
            <a:avLst/>
          </a:prstGeom>
        </p:spPr>
      </p:pic>
      <p:pic>
        <p:nvPicPr>
          <p:cNvPr id="6" name="Picture 5">
            <a:extLst>
              <a:ext uri="{FF2B5EF4-FFF2-40B4-BE49-F238E27FC236}">
                <a16:creationId xmlns:a16="http://schemas.microsoft.com/office/drawing/2014/main" id="{D5D41DD4-A5E8-4552-814D-0D80AF0F22E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94600" y="6490361"/>
            <a:ext cx="1336456" cy="314840"/>
          </a:xfrm>
          <a:prstGeom prst="rect">
            <a:avLst/>
          </a:prstGeom>
        </p:spPr>
      </p:pic>
    </p:spTree>
    <p:extLst>
      <p:ext uri="{BB962C8B-B14F-4D97-AF65-F5344CB8AC3E}">
        <p14:creationId xmlns:p14="http://schemas.microsoft.com/office/powerpoint/2010/main" val="2141748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364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endParaRPr lang="en-US"/>
          </a:p>
        </p:txBody>
      </p:sp>
      <p:sp>
        <p:nvSpPr>
          <p:cNvPr id="5" name="Rectangle 6"/>
          <p:cNvSpPr>
            <a:spLocks noGrp="1" noChangeArrowheads="1"/>
          </p:cNvSpPr>
          <p:nvPr>
            <p:ph type="sldNum" sz="quarter" idx="11"/>
          </p:nvPr>
        </p:nvSpPr>
        <p:spPr>
          <a:ln/>
        </p:spPr>
        <p:txBody>
          <a:bodyPr/>
          <a:lstStyle>
            <a:lvl1pPr>
              <a:defRPr/>
            </a:lvl1pPr>
          </a:lstStyle>
          <a:p>
            <a:fld id="{109CB268-4E0A-4A28-8082-76D581048D5E}" type="slidenum">
              <a:rPr lang="en-US" smtClean="0"/>
              <a:t>‹#›</a:t>
            </a:fld>
            <a:endParaRPr lang="en-US"/>
          </a:p>
        </p:txBody>
      </p:sp>
      <p:sp>
        <p:nvSpPr>
          <p:cNvPr id="6" name="Rectangle 18"/>
          <p:cNvSpPr>
            <a:spLocks noGrp="1" noChangeArrowheads="1"/>
          </p:cNvSpPr>
          <p:nvPr>
            <p:ph type="dt" sz="half" idx="12"/>
          </p:nvPr>
        </p:nvSpPr>
        <p:spPr>
          <a:ln/>
        </p:spPr>
        <p:txBody>
          <a:bodyPr/>
          <a:lstStyle>
            <a:lvl1pPr>
              <a:defRPr/>
            </a:lvl1pPr>
          </a:lstStyle>
          <a:p>
            <a:fld id="{EA474AE0-3EDA-40AA-BA5F-3A3DEFA5A680}" type="datetimeFigureOut">
              <a:rPr lang="en-US" smtClean="0"/>
              <a:t>8/13/2023</a:t>
            </a:fld>
            <a:endParaRPr lang="en-US"/>
          </a:p>
        </p:txBody>
      </p:sp>
    </p:spTree>
    <p:extLst>
      <p:ext uri="{BB962C8B-B14F-4D97-AF65-F5344CB8AC3E}">
        <p14:creationId xmlns:p14="http://schemas.microsoft.com/office/powerpoint/2010/main" val="190092136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Rectangle 5"/>
          <p:cNvSpPr>
            <a:spLocks noGrp="1" noChangeArrowheads="1"/>
          </p:cNvSpPr>
          <p:nvPr>
            <p:ph type="ftr" sz="quarter" idx="10"/>
          </p:nvPr>
        </p:nvSpPr>
        <p:spPr>
          <a:ln/>
        </p:spPr>
        <p:txBody>
          <a:bodyPr/>
          <a:lstStyle>
            <a:lvl1pPr>
              <a:defRPr/>
            </a:lvl1pPr>
          </a:lstStyle>
          <a:p>
            <a:endParaRPr lang="en-US"/>
          </a:p>
        </p:txBody>
      </p:sp>
      <p:sp>
        <p:nvSpPr>
          <p:cNvPr id="6" name="Rectangle 6"/>
          <p:cNvSpPr>
            <a:spLocks noGrp="1" noChangeArrowheads="1"/>
          </p:cNvSpPr>
          <p:nvPr>
            <p:ph type="sldNum" sz="quarter" idx="11"/>
          </p:nvPr>
        </p:nvSpPr>
        <p:spPr>
          <a:ln/>
        </p:spPr>
        <p:txBody>
          <a:bodyPr/>
          <a:lstStyle>
            <a:lvl1pPr>
              <a:defRPr/>
            </a:lvl1pPr>
          </a:lstStyle>
          <a:p>
            <a:fld id="{109CB268-4E0A-4A28-8082-76D581048D5E}" type="slidenum">
              <a:rPr lang="en-US" smtClean="0"/>
              <a:t>‹#›</a:t>
            </a:fld>
            <a:endParaRPr lang="en-US"/>
          </a:p>
        </p:txBody>
      </p:sp>
      <p:sp>
        <p:nvSpPr>
          <p:cNvPr id="7" name="Rectangle 18"/>
          <p:cNvSpPr>
            <a:spLocks noGrp="1" noChangeArrowheads="1"/>
          </p:cNvSpPr>
          <p:nvPr>
            <p:ph type="dt" sz="half" idx="12"/>
          </p:nvPr>
        </p:nvSpPr>
        <p:spPr>
          <a:ln/>
        </p:spPr>
        <p:txBody>
          <a:bodyPr/>
          <a:lstStyle>
            <a:lvl1pPr>
              <a:defRPr/>
            </a:lvl1pPr>
          </a:lstStyle>
          <a:p>
            <a:fld id="{EA474AE0-3EDA-40AA-BA5F-3A3DEFA5A680}" type="datetimeFigureOut">
              <a:rPr lang="en-US" smtClean="0"/>
              <a:t>8/13/2023</a:t>
            </a:fld>
            <a:endParaRPr lang="en-US"/>
          </a:p>
        </p:txBody>
      </p:sp>
    </p:spTree>
    <p:extLst>
      <p:ext uri="{BB962C8B-B14F-4D97-AF65-F5344CB8AC3E}">
        <p14:creationId xmlns:p14="http://schemas.microsoft.com/office/powerpoint/2010/main" val="374472817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3F46B-7B81-4CA2-96BB-2EDCD99C72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5D9A2D-C9E9-4458-AA6A-39EA38F924BF}"/>
              </a:ext>
            </a:extLst>
          </p:cNvPr>
          <p:cNvSpPr>
            <a:spLocks noGrp="1"/>
          </p:cNvSpPr>
          <p:nvPr>
            <p:ph type="dt" sz="half" idx="10"/>
          </p:nvPr>
        </p:nvSpPr>
        <p:spPr/>
        <p:txBody>
          <a:bodyPr/>
          <a:lstStyle/>
          <a:p>
            <a:fld id="{7F6BDE12-346D-4F3A-B822-BC78710A7DE2}" type="datetimeFigureOut">
              <a:rPr lang="en-US" smtClean="0"/>
              <a:t>8/13/2023</a:t>
            </a:fld>
            <a:endParaRPr lang="en-US"/>
          </a:p>
        </p:txBody>
      </p:sp>
      <p:sp>
        <p:nvSpPr>
          <p:cNvPr id="4" name="Footer Placeholder 3">
            <a:extLst>
              <a:ext uri="{FF2B5EF4-FFF2-40B4-BE49-F238E27FC236}">
                <a16:creationId xmlns:a16="http://schemas.microsoft.com/office/drawing/2014/main" id="{4D9AF67E-4750-40E5-8FFE-63518AEDBB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F31408-B3C1-45BD-9E48-1E8D8D7795FB}"/>
              </a:ext>
            </a:extLst>
          </p:cNvPr>
          <p:cNvSpPr>
            <a:spLocks noGrp="1"/>
          </p:cNvSpPr>
          <p:nvPr>
            <p:ph type="sldNum" sz="quarter" idx="12"/>
          </p:nvPr>
        </p:nvSpPr>
        <p:spPr/>
        <p:txBody>
          <a:bodyPr/>
          <a:lstStyle/>
          <a:p>
            <a:fld id="{CD89C9A8-3441-4930-B859-CB2210208328}" type="slidenum">
              <a:rPr lang="en-US" smtClean="0"/>
              <a:t>‹#›</a:t>
            </a:fld>
            <a:endParaRPr lang="en-US"/>
          </a:p>
        </p:txBody>
      </p:sp>
    </p:spTree>
    <p:extLst>
      <p:ext uri="{BB962C8B-B14F-4D97-AF65-F5344CB8AC3E}">
        <p14:creationId xmlns:p14="http://schemas.microsoft.com/office/powerpoint/2010/main" val="35782393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F68D9A-60AF-D041-8208-94719D7FA881}" type="datetimeFigureOut">
              <a:rPr lang="en-US" smtClean="0"/>
              <a:t>8/13/2023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18248-39AE-B24D-B571-E8695ACF81F5}" type="slidenum">
              <a:rPr lang="en-US" smtClean="0"/>
              <a:t>‹#›</a:t>
            </a:fld>
            <a:endParaRPr lang="en-US"/>
          </a:p>
        </p:txBody>
      </p:sp>
    </p:spTree>
    <p:extLst>
      <p:ext uri="{BB962C8B-B14F-4D97-AF65-F5344CB8AC3E}">
        <p14:creationId xmlns:p14="http://schemas.microsoft.com/office/powerpoint/2010/main" val="1699303835"/>
      </p:ext>
    </p:extLst>
  </p:cSld>
  <p:clrMap bg1="lt1" tx1="dk1" bg2="lt2" tx2="dk2" accent1="accent1" accent2="accent2" accent3="accent3" accent4="accent4" accent5="accent5" accent6="accent6" hlink="hlink" folHlink="folHlink"/>
  <p:sldLayoutIdLst>
    <p:sldLayoutId id="2147483650" r:id="rId1"/>
    <p:sldLayoutId id="2147483674" r:id="rId2"/>
    <p:sldLayoutId id="2147483675" r:id="rId3"/>
    <p:sldLayoutId id="2147483677" r:id="rId4"/>
    <p:sldLayoutId id="2147483678"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www.cplusplus.com/reference/array/array/"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cplusplus.com/reference/vector/vector/"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C7025E-4863-6F49-AD01-8A5B65B0890F}"/>
              </a:ext>
            </a:extLst>
          </p:cNvPr>
          <p:cNvSpPr/>
          <p:nvPr/>
        </p:nvSpPr>
        <p:spPr>
          <a:xfrm>
            <a:off x="0" y="0"/>
            <a:ext cx="9176273"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a:t>
            </a:r>
          </a:p>
        </p:txBody>
      </p:sp>
      <p:pic>
        <p:nvPicPr>
          <p:cNvPr id="7" name="Picture 6" descr="A picture containing drawing&#10;&#10;Description automatically generated">
            <a:extLst>
              <a:ext uri="{FF2B5EF4-FFF2-40B4-BE49-F238E27FC236}">
                <a16:creationId xmlns:a16="http://schemas.microsoft.com/office/drawing/2014/main" id="{80288CD4-7B52-C244-BAD4-BFF7D9DCE675}"/>
              </a:ext>
            </a:extLst>
          </p:cNvPr>
          <p:cNvPicPr>
            <a:picLocks noChangeAspect="1"/>
          </p:cNvPicPr>
          <p:nvPr/>
        </p:nvPicPr>
        <p:blipFill>
          <a:blip r:embed="rId2"/>
          <a:stretch>
            <a:fillRect/>
          </a:stretch>
        </p:blipFill>
        <p:spPr>
          <a:xfrm>
            <a:off x="1161099" y="2667000"/>
            <a:ext cx="3443174" cy="1104899"/>
          </a:xfrm>
          <a:prstGeom prst="rect">
            <a:avLst/>
          </a:prstGeom>
        </p:spPr>
      </p:pic>
      <p:sp>
        <p:nvSpPr>
          <p:cNvPr id="8" name="TextBox 7">
            <a:extLst>
              <a:ext uri="{FF2B5EF4-FFF2-40B4-BE49-F238E27FC236}">
                <a16:creationId xmlns:a16="http://schemas.microsoft.com/office/drawing/2014/main" id="{BE776D66-1F2F-B348-8DC7-42BD5D86556D}"/>
              </a:ext>
            </a:extLst>
          </p:cNvPr>
          <p:cNvSpPr txBox="1"/>
          <p:nvPr/>
        </p:nvSpPr>
        <p:spPr>
          <a:xfrm>
            <a:off x="4766673" y="2927061"/>
            <a:ext cx="4247199" cy="584775"/>
          </a:xfrm>
          <a:prstGeom prst="rect">
            <a:avLst/>
          </a:prstGeom>
          <a:noFill/>
        </p:spPr>
        <p:txBody>
          <a:bodyPr wrap="square" rtlCol="0">
            <a:spAutoFit/>
          </a:bodyPr>
          <a:lstStyle/>
          <a:p>
            <a:pPr algn="ctr">
              <a:spcBef>
                <a:spcPct val="0"/>
              </a:spcBef>
              <a:buClr>
                <a:srgbClr val="333399"/>
              </a:buClr>
              <a:buSzPct val="100000"/>
              <a:buFont typeface="Arial" charset="0"/>
            </a:pPr>
            <a:r>
              <a:rPr lang="en-US" sz="3200" b="1" dirty="0">
                <a:solidFill>
                  <a:schemeClr val="bg1"/>
                </a:solidFill>
                <a:latin typeface="Georgia" panose="02040502050405020303" pitchFamily="18" charset="0"/>
                <a:ea typeface="+mj-ea"/>
                <a:cs typeface="Times New Roman" panose="02020603050405020304" pitchFamily="18" charset="0"/>
              </a:rPr>
              <a:t>Containers</a:t>
            </a:r>
            <a:endParaRPr lang="en-IN" sz="3200" b="1" dirty="0">
              <a:solidFill>
                <a:schemeClr val="bg1"/>
              </a:solidFill>
              <a:latin typeface="Georgia" panose="02040502050405020303" pitchFamily="18" charset="0"/>
              <a:ea typeface="+mj-ea"/>
              <a:cs typeface="Times New Roman" panose="02020603050405020304" pitchFamily="18" charset="0"/>
            </a:endParaRPr>
          </a:p>
        </p:txBody>
      </p:sp>
      <p:cxnSp>
        <p:nvCxnSpPr>
          <p:cNvPr id="3" name="Straight Connector 2">
            <a:extLst>
              <a:ext uri="{FF2B5EF4-FFF2-40B4-BE49-F238E27FC236}">
                <a16:creationId xmlns:a16="http://schemas.microsoft.com/office/drawing/2014/main" id="{4BA58083-EF1A-427F-9030-DC289843A2BF}"/>
              </a:ext>
            </a:extLst>
          </p:cNvPr>
          <p:cNvCxnSpPr>
            <a:cxnSpLocks/>
          </p:cNvCxnSpPr>
          <p:nvPr/>
        </p:nvCxnSpPr>
        <p:spPr>
          <a:xfrm>
            <a:off x="4766673" y="2401044"/>
            <a:ext cx="0" cy="1636813"/>
          </a:xfrm>
          <a:prstGeom prst="line">
            <a:avLst/>
          </a:prstGeom>
          <a:ln>
            <a:solidFill>
              <a:srgbClr val="FFC000"/>
            </a:solidFill>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8807A921-4A34-4052-800D-82EA711F2427}"/>
              </a:ext>
            </a:extLst>
          </p:cNvPr>
          <p:cNvSpPr txBox="1"/>
          <p:nvPr/>
        </p:nvSpPr>
        <p:spPr>
          <a:xfrm>
            <a:off x="2217907" y="4477032"/>
            <a:ext cx="5418303" cy="707886"/>
          </a:xfrm>
          <a:prstGeom prst="rect">
            <a:avLst/>
          </a:prstGeom>
          <a:noFill/>
        </p:spPr>
        <p:txBody>
          <a:bodyPr wrap="square" lIns="91440" tIns="45720" rIns="91440" bIns="45720" rtlCol="0" anchor="t">
            <a:spAutoFit/>
          </a:bodyPr>
          <a:lstStyle/>
          <a:p>
            <a:pPr algn="ctr"/>
            <a:r>
              <a:rPr lang="en-US" sz="2000" b="1" dirty="0">
                <a:solidFill>
                  <a:schemeClr val="bg1"/>
                </a:solidFill>
                <a:latin typeface="Georgia" panose="02040502050405020303" pitchFamily="18" charset="0"/>
              </a:rPr>
              <a:t>19CSE201 Advanced Programming</a:t>
            </a:r>
          </a:p>
          <a:p>
            <a:pPr algn="ctr"/>
            <a:endParaRPr lang="en-US" sz="2000" b="1" dirty="0">
              <a:solidFill>
                <a:schemeClr val="bg1"/>
              </a:solidFill>
              <a:latin typeface="Georgia" panose="02040502050405020303" pitchFamily="18" charset="0"/>
            </a:endParaRPr>
          </a:p>
        </p:txBody>
      </p:sp>
    </p:spTree>
    <p:extLst>
      <p:ext uri="{BB962C8B-B14F-4D97-AF65-F5344CB8AC3E}">
        <p14:creationId xmlns:p14="http://schemas.microsoft.com/office/powerpoint/2010/main" val="3005922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40B185C-5FC1-4E95-AFFA-3BE51E7989E5}"/>
              </a:ext>
            </a:extLst>
          </p:cNvPr>
          <p:cNvSpPr>
            <a:spLocks noGrp="1"/>
          </p:cNvSpPr>
          <p:nvPr>
            <p:ph idx="1"/>
          </p:nvPr>
        </p:nvSpPr>
        <p:spPr/>
        <p:txBody>
          <a:bodyPr>
            <a:normAutofit/>
          </a:bodyPr>
          <a:lstStyle/>
          <a:p>
            <a:pPr marL="342900" indent="-342900" eaLnBrk="0" fontAlgn="base" hangingPunct="0">
              <a:spcBef>
                <a:spcPct val="0"/>
              </a:spcBef>
              <a:spcAft>
                <a:spcPct val="0"/>
              </a:spcAft>
              <a:buFont typeface="+mj-lt"/>
              <a:buAutoNum type="arabicPeriod"/>
            </a:pPr>
            <a:r>
              <a:rPr lang="en-US" altLang="en-US" sz="2000" dirty="0">
                <a:latin typeface="Georgia" panose="02040502050405020303" pitchFamily="18" charset="0"/>
              </a:rPr>
              <a:t>Iterators</a:t>
            </a:r>
          </a:p>
          <a:p>
            <a:pPr lvl="1" eaLnBrk="0" fontAlgn="base" hangingPunct="0">
              <a:spcBef>
                <a:spcPct val="0"/>
              </a:spcBef>
              <a:spcAft>
                <a:spcPct val="0"/>
              </a:spcAft>
            </a:pPr>
            <a:r>
              <a:rPr lang="en-US" altLang="en-US" sz="2000" dirty="0">
                <a:latin typeface="Georgia" panose="02040502050405020303" pitchFamily="18" charset="0"/>
              </a:rPr>
              <a:t>	begin, end</a:t>
            </a:r>
          </a:p>
          <a:p>
            <a:pPr lvl="1" eaLnBrk="0" fontAlgn="base" hangingPunct="0">
              <a:spcBef>
                <a:spcPct val="0"/>
              </a:spcBef>
              <a:spcAft>
                <a:spcPct val="0"/>
              </a:spcAft>
            </a:pPr>
            <a:endParaRPr lang="en-US" altLang="en-US" sz="2000" dirty="0">
              <a:latin typeface="Georgia" panose="02040502050405020303" pitchFamily="18" charset="0"/>
            </a:endParaRPr>
          </a:p>
          <a:p>
            <a:pPr marL="342900" indent="-342900" eaLnBrk="0" fontAlgn="base" hangingPunct="0">
              <a:spcBef>
                <a:spcPct val="0"/>
              </a:spcBef>
              <a:spcAft>
                <a:spcPct val="0"/>
              </a:spcAft>
              <a:buFont typeface="+mj-lt"/>
              <a:buAutoNum type="arabicPeriod"/>
            </a:pPr>
            <a:r>
              <a:rPr lang="en-US" altLang="en-US" sz="2000" dirty="0">
                <a:latin typeface="Georgia" panose="02040502050405020303" pitchFamily="18" charset="0"/>
              </a:rPr>
              <a:t>Capacity</a:t>
            </a:r>
          </a:p>
          <a:p>
            <a:pPr lvl="1" eaLnBrk="0" fontAlgn="base" hangingPunct="0">
              <a:spcBef>
                <a:spcPct val="0"/>
              </a:spcBef>
              <a:spcAft>
                <a:spcPct val="0"/>
              </a:spcAft>
            </a:pPr>
            <a:r>
              <a:rPr lang="en-US" altLang="en-US" sz="2000" dirty="0">
                <a:latin typeface="Georgia" panose="02040502050405020303" pitchFamily="18" charset="0"/>
              </a:rPr>
              <a:t>	Size, empty, capacity(),resize()</a:t>
            </a:r>
          </a:p>
          <a:p>
            <a:pPr lvl="1" eaLnBrk="0" fontAlgn="base" hangingPunct="0">
              <a:spcBef>
                <a:spcPct val="0"/>
              </a:spcBef>
              <a:spcAft>
                <a:spcPct val="0"/>
              </a:spcAft>
            </a:pPr>
            <a:endParaRPr lang="en-US" altLang="en-US" sz="2000" dirty="0">
              <a:latin typeface="Georgia" panose="02040502050405020303" pitchFamily="18" charset="0"/>
            </a:endParaRPr>
          </a:p>
          <a:p>
            <a:pPr marL="342900" indent="-342900" eaLnBrk="0" fontAlgn="base" hangingPunct="0">
              <a:spcBef>
                <a:spcPct val="0"/>
              </a:spcBef>
              <a:spcAft>
                <a:spcPct val="0"/>
              </a:spcAft>
              <a:buFont typeface="+mj-lt"/>
              <a:buAutoNum type="arabicPeriod"/>
            </a:pPr>
            <a:r>
              <a:rPr lang="en-US" altLang="en-US" sz="2000" dirty="0">
                <a:latin typeface="Georgia" panose="02040502050405020303" pitchFamily="18" charset="0"/>
              </a:rPr>
              <a:t>Element access</a:t>
            </a:r>
          </a:p>
          <a:p>
            <a:pPr lvl="1" eaLnBrk="0" fontAlgn="base" hangingPunct="0">
              <a:spcBef>
                <a:spcPct val="0"/>
              </a:spcBef>
              <a:spcAft>
                <a:spcPct val="0"/>
              </a:spcAft>
            </a:pPr>
            <a:r>
              <a:rPr lang="en-US" altLang="en-US" sz="2000" dirty="0">
                <a:latin typeface="Georgia" panose="02040502050405020303" pitchFamily="18" charset="0"/>
              </a:rPr>
              <a:t>	at, front(), back()</a:t>
            </a:r>
          </a:p>
          <a:p>
            <a:pPr lvl="1" eaLnBrk="0" fontAlgn="base" hangingPunct="0">
              <a:spcBef>
                <a:spcPct val="0"/>
              </a:spcBef>
              <a:spcAft>
                <a:spcPct val="0"/>
              </a:spcAft>
            </a:pPr>
            <a:endParaRPr lang="en-US" altLang="en-US" sz="2000" dirty="0">
              <a:latin typeface="Georgia" panose="02040502050405020303" pitchFamily="18" charset="0"/>
            </a:endParaRPr>
          </a:p>
          <a:p>
            <a:pPr marL="342900" indent="-342900" eaLnBrk="0" fontAlgn="base" hangingPunct="0">
              <a:spcBef>
                <a:spcPct val="0"/>
              </a:spcBef>
              <a:spcAft>
                <a:spcPct val="0"/>
              </a:spcAft>
              <a:buFont typeface="+mj-lt"/>
              <a:buAutoNum type="arabicPeriod"/>
            </a:pPr>
            <a:r>
              <a:rPr lang="en-US" altLang="en-US" sz="2000" dirty="0">
                <a:latin typeface="Georgia" panose="02040502050405020303" pitchFamily="18" charset="0"/>
              </a:rPr>
              <a:t>Modifiers</a:t>
            </a:r>
          </a:p>
          <a:p>
            <a:pPr lvl="1" eaLnBrk="0" fontAlgn="base" hangingPunct="0">
              <a:spcBef>
                <a:spcPct val="0"/>
              </a:spcBef>
              <a:spcAft>
                <a:spcPct val="0"/>
              </a:spcAft>
            </a:pPr>
            <a:r>
              <a:rPr lang="en-US" altLang="en-US" sz="2000" dirty="0">
                <a:latin typeface="Georgia" panose="02040502050405020303" pitchFamily="18" charset="0"/>
              </a:rPr>
              <a:t>	</a:t>
            </a:r>
            <a:r>
              <a:rPr lang="en-US" altLang="en-US" sz="2000" dirty="0" err="1">
                <a:latin typeface="Georgia" panose="02040502050405020303" pitchFamily="18" charset="0"/>
              </a:rPr>
              <a:t>push_back</a:t>
            </a:r>
            <a:r>
              <a:rPr lang="en-US" altLang="en-US" sz="2000" dirty="0">
                <a:latin typeface="Georgia" panose="02040502050405020303" pitchFamily="18" charset="0"/>
              </a:rPr>
              <a:t>(), insert(), </a:t>
            </a:r>
            <a:r>
              <a:rPr lang="en-US" altLang="en-US" sz="2000" dirty="0" err="1">
                <a:latin typeface="Georgia" panose="02040502050405020303" pitchFamily="18" charset="0"/>
              </a:rPr>
              <a:t>pop_back</a:t>
            </a:r>
            <a:r>
              <a:rPr lang="en-US" altLang="en-US" sz="2000" dirty="0">
                <a:latin typeface="Georgia" panose="02040502050405020303" pitchFamily="18" charset="0"/>
              </a:rPr>
              <a:t>(), erase(), swap(), clear()</a:t>
            </a:r>
          </a:p>
          <a:p>
            <a:endParaRPr lang="en-IN" sz="1400" dirty="0">
              <a:solidFill>
                <a:srgbClr val="212529"/>
              </a:solidFill>
            </a:endParaRPr>
          </a:p>
        </p:txBody>
      </p:sp>
      <p:sp>
        <p:nvSpPr>
          <p:cNvPr id="2" name="Title 1">
            <a:extLst>
              <a:ext uri="{FF2B5EF4-FFF2-40B4-BE49-F238E27FC236}">
                <a16:creationId xmlns:a16="http://schemas.microsoft.com/office/drawing/2014/main" id="{CE228295-450F-435E-9E11-8A163263E1B8}"/>
              </a:ext>
            </a:extLst>
          </p:cNvPr>
          <p:cNvSpPr>
            <a:spLocks noGrp="1"/>
          </p:cNvSpPr>
          <p:nvPr>
            <p:ph type="title"/>
          </p:nvPr>
        </p:nvSpPr>
        <p:spPr/>
        <p:txBody>
          <a:bodyPr/>
          <a:lstStyle/>
          <a:p>
            <a:r>
              <a:rPr lang="en-US" dirty="0"/>
              <a:t>Member functions of Vector</a:t>
            </a:r>
          </a:p>
        </p:txBody>
      </p:sp>
    </p:spTree>
    <p:extLst>
      <p:ext uri="{BB962C8B-B14F-4D97-AF65-F5344CB8AC3E}">
        <p14:creationId xmlns:p14="http://schemas.microsoft.com/office/powerpoint/2010/main" val="1854516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6FF7-534A-4204-B8FA-7750D2AFCDC1}"/>
              </a:ext>
            </a:extLst>
          </p:cNvPr>
          <p:cNvSpPr>
            <a:spLocks noGrp="1"/>
          </p:cNvSpPr>
          <p:nvPr>
            <p:ph type="title"/>
          </p:nvPr>
        </p:nvSpPr>
        <p:spPr/>
        <p:txBody>
          <a:bodyPr/>
          <a:lstStyle/>
          <a:p>
            <a:r>
              <a:rPr lang="en-US" dirty="0"/>
              <a:t>Container Adaptors</a:t>
            </a:r>
            <a:endParaRPr lang="en-IN" dirty="0"/>
          </a:p>
        </p:txBody>
      </p:sp>
      <p:sp>
        <p:nvSpPr>
          <p:cNvPr id="3" name="Content Placeholder 2">
            <a:extLst>
              <a:ext uri="{FF2B5EF4-FFF2-40B4-BE49-F238E27FC236}">
                <a16:creationId xmlns:a16="http://schemas.microsoft.com/office/drawing/2014/main" id="{4C0739D4-3361-4A5C-99CD-B3F03F6FA886}"/>
              </a:ext>
            </a:extLst>
          </p:cNvPr>
          <p:cNvSpPr>
            <a:spLocks noGrp="1"/>
          </p:cNvSpPr>
          <p:nvPr>
            <p:ph idx="1"/>
          </p:nvPr>
        </p:nvSpPr>
        <p:spPr/>
        <p:txBody>
          <a:bodyPr>
            <a:normAutofit/>
          </a:bodyPr>
          <a:lstStyle/>
          <a:p>
            <a:pPr algn="just"/>
            <a:r>
              <a:rPr lang="en-US" sz="1800" b="0" i="0" dirty="0">
                <a:solidFill>
                  <a:srgbClr val="080A19"/>
                </a:solidFill>
                <a:effectLst/>
              </a:rPr>
              <a:t>The Sequential and Associative container classes form the group called first-class containers used to address the simple problem of efficiently storing and retrieving objects as needed at runtime generically. </a:t>
            </a:r>
          </a:p>
          <a:p>
            <a:pPr algn="just"/>
            <a:r>
              <a:rPr lang="en-US" sz="1800" b="0" i="0" dirty="0">
                <a:solidFill>
                  <a:srgbClr val="080A19"/>
                </a:solidFill>
                <a:effectLst/>
              </a:rPr>
              <a:t>Another type of container class which can not only store elements efficiently but also put some constraints in the storage and retrieval process of the elements. These types of containers are called </a:t>
            </a:r>
            <a:r>
              <a:rPr lang="en-US" sz="1800" b="1" i="0" dirty="0">
                <a:solidFill>
                  <a:srgbClr val="080A19"/>
                </a:solidFill>
                <a:effectLst/>
              </a:rPr>
              <a:t>container adapters</a:t>
            </a:r>
            <a:r>
              <a:rPr lang="en-US" sz="1800" b="0" i="0" dirty="0">
                <a:solidFill>
                  <a:srgbClr val="080A19"/>
                </a:solidFill>
                <a:effectLst/>
              </a:rPr>
              <a:t>. </a:t>
            </a:r>
          </a:p>
          <a:p>
            <a:pPr algn="just"/>
            <a:r>
              <a:rPr lang="en-US" sz="1800" dirty="0">
                <a:solidFill>
                  <a:srgbClr val="080A19"/>
                </a:solidFill>
              </a:rPr>
              <a:t>T</a:t>
            </a:r>
            <a:r>
              <a:rPr lang="en-US" sz="1800" b="0" i="0" dirty="0">
                <a:solidFill>
                  <a:srgbClr val="080A19"/>
                </a:solidFill>
                <a:effectLst/>
              </a:rPr>
              <a:t>he </a:t>
            </a:r>
            <a:r>
              <a:rPr lang="en-US" sz="1800" b="1" i="0" dirty="0">
                <a:solidFill>
                  <a:srgbClr val="080A19"/>
                </a:solidFill>
                <a:effectLst/>
              </a:rPr>
              <a:t>container adapter</a:t>
            </a:r>
            <a:r>
              <a:rPr lang="en-US" sz="1800" dirty="0">
                <a:solidFill>
                  <a:srgbClr val="080A19"/>
                </a:solidFill>
              </a:rPr>
              <a:t> provide a different interface for sequential containers.</a:t>
            </a:r>
          </a:p>
          <a:p>
            <a:pPr algn="just"/>
            <a:r>
              <a:rPr lang="en-US" sz="1800" b="0" i="0" dirty="0">
                <a:solidFill>
                  <a:srgbClr val="080A19"/>
                </a:solidFill>
                <a:effectLst/>
              </a:rPr>
              <a:t>The C++ Standard Library implements class templates such as </a:t>
            </a:r>
            <a:r>
              <a:rPr lang="en-US" sz="1800" b="0" i="1" dirty="0">
                <a:solidFill>
                  <a:srgbClr val="080A19"/>
                </a:solidFill>
                <a:effectLst/>
              </a:rPr>
              <a:t>stack</a:t>
            </a:r>
            <a:r>
              <a:rPr lang="en-US" sz="1800" b="0" i="0" dirty="0">
                <a:solidFill>
                  <a:srgbClr val="080A19"/>
                </a:solidFill>
                <a:effectLst/>
              </a:rPr>
              <a:t>, </a:t>
            </a:r>
            <a:r>
              <a:rPr lang="en-US" sz="1800" b="0" i="1" dirty="0">
                <a:solidFill>
                  <a:srgbClr val="080A19"/>
                </a:solidFill>
                <a:effectLst/>
              </a:rPr>
              <a:t>queue</a:t>
            </a:r>
            <a:r>
              <a:rPr lang="en-US" sz="1800" b="0" i="0" dirty="0">
                <a:solidFill>
                  <a:srgbClr val="080A19"/>
                </a:solidFill>
                <a:effectLst/>
              </a:rPr>
              <a:t>, and </a:t>
            </a:r>
            <a:r>
              <a:rPr lang="en-US" sz="1800" b="0" i="1" dirty="0" err="1">
                <a:solidFill>
                  <a:srgbClr val="080A19"/>
                </a:solidFill>
                <a:effectLst/>
              </a:rPr>
              <a:t>priority_queue</a:t>
            </a:r>
            <a:r>
              <a:rPr lang="en-US" sz="1800" b="0" i="0" dirty="0">
                <a:solidFill>
                  <a:srgbClr val="080A19"/>
                </a:solidFill>
                <a:effectLst/>
              </a:rPr>
              <a:t> as a container that puts constraints on the process of storage and retrieval of elements.</a:t>
            </a:r>
          </a:p>
          <a:p>
            <a:pPr algn="just"/>
            <a:r>
              <a:rPr lang="en-US" sz="1800" b="0" i="0" dirty="0">
                <a:solidFill>
                  <a:srgbClr val="080A19"/>
                </a:solidFill>
                <a:effectLst/>
              </a:rPr>
              <a:t>It does not support iterators. </a:t>
            </a:r>
          </a:p>
          <a:p>
            <a:pPr algn="just"/>
            <a:r>
              <a:rPr lang="en-US" sz="1800" b="0" i="0" dirty="0">
                <a:solidFill>
                  <a:srgbClr val="080A19"/>
                </a:solidFill>
                <a:effectLst/>
              </a:rPr>
              <a:t>Adapter container classes provide functions like </a:t>
            </a:r>
            <a:r>
              <a:rPr lang="en-US" sz="1800" b="0" i="1" dirty="0">
                <a:solidFill>
                  <a:srgbClr val="080A19"/>
                </a:solidFill>
                <a:effectLst/>
              </a:rPr>
              <a:t>push</a:t>
            </a:r>
            <a:r>
              <a:rPr lang="en-US" sz="1800" b="0" i="0" dirty="0">
                <a:solidFill>
                  <a:srgbClr val="080A19"/>
                </a:solidFill>
                <a:effectLst/>
              </a:rPr>
              <a:t> and </a:t>
            </a:r>
            <a:r>
              <a:rPr lang="en-US" sz="1800" b="0" i="1" dirty="0">
                <a:solidFill>
                  <a:srgbClr val="080A19"/>
                </a:solidFill>
                <a:effectLst/>
              </a:rPr>
              <a:t>pop</a:t>
            </a:r>
            <a:r>
              <a:rPr lang="en-US" sz="1800" b="0" i="0" dirty="0">
                <a:solidFill>
                  <a:srgbClr val="080A19"/>
                </a:solidFill>
                <a:effectLst/>
              </a:rPr>
              <a:t> that insert and retrieve an element into the storage, respectively.</a:t>
            </a:r>
          </a:p>
          <a:p>
            <a:pPr algn="just"/>
            <a:endParaRPr lang="en-US" sz="1800" b="0" i="0" dirty="0">
              <a:solidFill>
                <a:srgbClr val="080A19"/>
              </a:solidFill>
              <a:effectLst/>
            </a:endParaRPr>
          </a:p>
          <a:p>
            <a:pPr algn="just"/>
            <a:endParaRPr lang="en-IN" sz="1800" dirty="0"/>
          </a:p>
        </p:txBody>
      </p:sp>
    </p:spTree>
    <p:extLst>
      <p:ext uri="{BB962C8B-B14F-4D97-AF65-F5344CB8AC3E}">
        <p14:creationId xmlns:p14="http://schemas.microsoft.com/office/powerpoint/2010/main" val="1481191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90355-6446-4AFE-BDAC-022D9145DAFC}"/>
              </a:ext>
            </a:extLst>
          </p:cNvPr>
          <p:cNvSpPr>
            <a:spLocks noGrp="1"/>
          </p:cNvSpPr>
          <p:nvPr>
            <p:ph type="title"/>
          </p:nvPr>
        </p:nvSpPr>
        <p:spPr/>
        <p:txBody>
          <a:bodyPr/>
          <a:lstStyle/>
          <a:p>
            <a:r>
              <a:rPr lang="en-US" dirty="0"/>
              <a:t>Stack Container</a:t>
            </a:r>
            <a:endParaRPr lang="en-IN" dirty="0"/>
          </a:p>
        </p:txBody>
      </p:sp>
      <p:sp>
        <p:nvSpPr>
          <p:cNvPr id="3" name="Content Placeholder 2">
            <a:extLst>
              <a:ext uri="{FF2B5EF4-FFF2-40B4-BE49-F238E27FC236}">
                <a16:creationId xmlns:a16="http://schemas.microsoft.com/office/drawing/2014/main" id="{DFFF59DE-7742-4F5A-87F8-66B56AB3DE32}"/>
              </a:ext>
            </a:extLst>
          </p:cNvPr>
          <p:cNvSpPr>
            <a:spLocks noGrp="1"/>
          </p:cNvSpPr>
          <p:nvPr>
            <p:ph idx="1"/>
          </p:nvPr>
        </p:nvSpPr>
        <p:spPr/>
        <p:txBody>
          <a:bodyPr>
            <a:normAutofit/>
          </a:bodyPr>
          <a:lstStyle/>
          <a:p>
            <a:pPr algn="just"/>
            <a:r>
              <a:rPr lang="en-US" sz="2000" b="0" i="0" dirty="0">
                <a:solidFill>
                  <a:srgbClr val="080A19"/>
                </a:solidFill>
                <a:effectLst/>
              </a:rPr>
              <a:t>The class called </a:t>
            </a:r>
            <a:r>
              <a:rPr lang="en-US" sz="2000" b="0" i="1" dirty="0">
                <a:solidFill>
                  <a:srgbClr val="080A19"/>
                </a:solidFill>
                <a:effectLst/>
              </a:rPr>
              <a:t>stack</a:t>
            </a:r>
            <a:r>
              <a:rPr lang="en-US" sz="2000" b="0" i="0" dirty="0">
                <a:solidFill>
                  <a:srgbClr val="080A19"/>
                </a:solidFill>
                <a:effectLst/>
              </a:rPr>
              <a:t> is an implementation of the stack data structure where insertion and retrieval of elements occurs according to the LIFO (last-in-first-out) manner. </a:t>
            </a:r>
          </a:p>
          <a:p>
            <a:pPr marL="0" indent="0" algn="just">
              <a:buNone/>
            </a:pPr>
            <a:endParaRPr lang="en-US" sz="2000" b="0" i="0" dirty="0">
              <a:solidFill>
                <a:srgbClr val="080A19"/>
              </a:solidFill>
              <a:effectLst/>
            </a:endParaRPr>
          </a:p>
          <a:p>
            <a:pPr algn="just"/>
            <a:r>
              <a:rPr lang="en-US" sz="2000" dirty="0">
                <a:solidFill>
                  <a:srgbClr val="080A19"/>
                </a:solidFill>
              </a:rPr>
              <a:t>Defined in the header file &lt;stack&gt;</a:t>
            </a:r>
          </a:p>
          <a:p>
            <a:pPr marL="0" indent="0" algn="just">
              <a:buNone/>
            </a:pPr>
            <a:endParaRPr lang="en-US" sz="2000" dirty="0">
              <a:solidFill>
                <a:srgbClr val="080A19"/>
              </a:solidFill>
            </a:endParaRPr>
          </a:p>
          <a:p>
            <a:pPr algn="just"/>
            <a:r>
              <a:rPr lang="en-IN" sz="2000" dirty="0"/>
              <a:t>Syntax</a:t>
            </a:r>
          </a:p>
          <a:p>
            <a:pPr marL="0" indent="0" algn="just">
              <a:buNone/>
            </a:pPr>
            <a:r>
              <a:rPr lang="en-US" sz="2000" dirty="0">
                <a:cs typeface="Courier New" panose="02070309020205020404" pitchFamily="49" charset="0"/>
              </a:rPr>
              <a:t>      stack&lt;</a:t>
            </a:r>
            <a:r>
              <a:rPr lang="en-US" sz="2000" dirty="0" err="1">
                <a:cs typeface="Courier New" panose="02070309020205020404" pitchFamily="49" charset="0"/>
              </a:rPr>
              <a:t>object_type</a:t>
            </a:r>
            <a:r>
              <a:rPr lang="en-US" sz="2000" dirty="0">
                <a:cs typeface="Courier New" panose="02070309020205020404" pitchFamily="49" charset="0"/>
              </a:rPr>
              <a:t>&gt; </a:t>
            </a:r>
            <a:r>
              <a:rPr lang="en-US" sz="2000" dirty="0" err="1">
                <a:cs typeface="Courier New" panose="02070309020205020404" pitchFamily="49" charset="0"/>
              </a:rPr>
              <a:t>stack_name</a:t>
            </a:r>
            <a:r>
              <a:rPr lang="en-US" sz="2000" dirty="0">
                <a:cs typeface="Courier New" panose="02070309020205020404" pitchFamily="49" charset="0"/>
              </a:rPr>
              <a:t>;</a:t>
            </a:r>
          </a:p>
          <a:p>
            <a:pPr marL="0" indent="0" algn="just">
              <a:buNone/>
            </a:pPr>
            <a:endParaRPr lang="en-IN" sz="2400" dirty="0"/>
          </a:p>
        </p:txBody>
      </p:sp>
    </p:spTree>
    <p:extLst>
      <p:ext uri="{BB962C8B-B14F-4D97-AF65-F5344CB8AC3E}">
        <p14:creationId xmlns:p14="http://schemas.microsoft.com/office/powerpoint/2010/main" val="3616481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0236D-B1C1-48B5-9619-A4A8A32E2176}"/>
              </a:ext>
            </a:extLst>
          </p:cNvPr>
          <p:cNvSpPr>
            <a:spLocks noGrp="1"/>
          </p:cNvSpPr>
          <p:nvPr>
            <p:ph type="title"/>
          </p:nvPr>
        </p:nvSpPr>
        <p:spPr/>
        <p:txBody>
          <a:bodyPr/>
          <a:lstStyle/>
          <a:p>
            <a:r>
              <a:rPr lang="en-US" dirty="0"/>
              <a:t>Basic functions in stack</a:t>
            </a:r>
            <a:endParaRPr lang="en-IN" dirty="0"/>
          </a:p>
        </p:txBody>
      </p:sp>
      <p:sp>
        <p:nvSpPr>
          <p:cNvPr id="3" name="Content Placeholder 2">
            <a:extLst>
              <a:ext uri="{FF2B5EF4-FFF2-40B4-BE49-F238E27FC236}">
                <a16:creationId xmlns:a16="http://schemas.microsoft.com/office/drawing/2014/main" id="{66D64946-6A89-4BEA-BE83-34C1EED35646}"/>
              </a:ext>
            </a:extLst>
          </p:cNvPr>
          <p:cNvSpPr>
            <a:spLocks noGrp="1"/>
          </p:cNvSpPr>
          <p:nvPr>
            <p:ph idx="1"/>
          </p:nvPr>
        </p:nvSpPr>
        <p:spPr/>
        <p:txBody>
          <a:bodyPr>
            <a:normAutofit/>
          </a:bodyPr>
          <a:lstStyle/>
          <a:p>
            <a:r>
              <a:rPr lang="en-US" sz="2000" b="1" i="0" dirty="0">
                <a:effectLst/>
              </a:rPr>
              <a:t>empty()</a:t>
            </a:r>
            <a:r>
              <a:rPr lang="en-US" sz="2000" b="0" i="0" dirty="0">
                <a:effectLst/>
              </a:rPr>
              <a:t> – Returns whether the stack is empty.</a:t>
            </a:r>
          </a:p>
          <a:p>
            <a:r>
              <a:rPr lang="en-US" sz="2000" b="1" i="0" dirty="0">
                <a:effectLst/>
              </a:rPr>
              <a:t>size()</a:t>
            </a:r>
            <a:r>
              <a:rPr lang="en-US" sz="2000" b="0" i="0" dirty="0">
                <a:effectLst/>
              </a:rPr>
              <a:t> – Returns the size of the stack.</a:t>
            </a:r>
          </a:p>
          <a:p>
            <a:r>
              <a:rPr lang="en-US" sz="2000" b="1" i="0" dirty="0">
                <a:effectLst/>
              </a:rPr>
              <a:t>top()</a:t>
            </a:r>
            <a:r>
              <a:rPr lang="en-US" sz="2000" b="0" i="0" dirty="0">
                <a:effectLst/>
              </a:rPr>
              <a:t> – Returns a reference to the top most element of the stack.</a:t>
            </a:r>
          </a:p>
          <a:p>
            <a:r>
              <a:rPr lang="en-US" sz="2000" b="1" i="0" dirty="0">
                <a:effectLst/>
              </a:rPr>
              <a:t>push(g)</a:t>
            </a:r>
            <a:r>
              <a:rPr lang="en-US" sz="2000" b="0" i="0" dirty="0">
                <a:effectLst/>
              </a:rPr>
              <a:t> – Adds the element ‘g’ at the top of the stack.</a:t>
            </a:r>
          </a:p>
          <a:p>
            <a:r>
              <a:rPr lang="en-US" sz="2000" b="1" i="0" dirty="0">
                <a:effectLst/>
              </a:rPr>
              <a:t>pop()</a:t>
            </a:r>
            <a:r>
              <a:rPr lang="en-US" sz="2000" b="0" i="0" dirty="0">
                <a:effectLst/>
              </a:rPr>
              <a:t> – Deletes the top most element of the stack</a:t>
            </a:r>
            <a:endParaRPr lang="en-IN" sz="2000" dirty="0"/>
          </a:p>
        </p:txBody>
      </p:sp>
    </p:spTree>
    <p:extLst>
      <p:ext uri="{BB962C8B-B14F-4D97-AF65-F5344CB8AC3E}">
        <p14:creationId xmlns:p14="http://schemas.microsoft.com/office/powerpoint/2010/main" val="662319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8BFC7-4ADB-40A4-81D7-1F20EB6E86BD}"/>
              </a:ext>
            </a:extLst>
          </p:cNvPr>
          <p:cNvSpPr>
            <a:spLocks noGrp="1"/>
          </p:cNvSpPr>
          <p:nvPr>
            <p:ph type="title"/>
          </p:nvPr>
        </p:nvSpPr>
        <p:spPr/>
        <p:txBody>
          <a:bodyPr/>
          <a:lstStyle/>
          <a:p>
            <a:r>
              <a:rPr lang="en-US" dirty="0"/>
              <a:t>Sample program</a:t>
            </a:r>
            <a:endParaRPr lang="en-IN" dirty="0"/>
          </a:p>
        </p:txBody>
      </p:sp>
      <p:sp>
        <p:nvSpPr>
          <p:cNvPr id="3" name="Content Placeholder 2">
            <a:extLst>
              <a:ext uri="{FF2B5EF4-FFF2-40B4-BE49-F238E27FC236}">
                <a16:creationId xmlns:a16="http://schemas.microsoft.com/office/drawing/2014/main" id="{2168AFA8-8C0A-4F80-9824-00CD59A4B839}"/>
              </a:ext>
            </a:extLst>
          </p:cNvPr>
          <p:cNvSpPr>
            <a:spLocks noGrp="1"/>
          </p:cNvSpPr>
          <p:nvPr>
            <p:ph idx="1"/>
          </p:nvPr>
        </p:nvSpPr>
        <p:spPr>
          <a:xfrm>
            <a:off x="428624" y="1039528"/>
            <a:ext cx="8407032" cy="5005810"/>
          </a:xfrm>
        </p:spPr>
        <p:txBody>
          <a:bodyPr>
            <a:normAutofit fontScale="40000" lnSpcReduction="20000"/>
          </a:bodyPr>
          <a:lstStyle/>
          <a:p>
            <a:pPr marL="0" indent="0">
              <a:buNone/>
            </a:pPr>
            <a:r>
              <a:rPr lang="en-IN" dirty="0">
                <a:latin typeface="Courier New" panose="02070309020205020404" pitchFamily="49" charset="0"/>
                <a:cs typeface="Courier New" panose="02070309020205020404" pitchFamily="49" charset="0"/>
              </a:rPr>
              <a:t>#include &lt;iostream&gt;</a:t>
            </a:r>
          </a:p>
          <a:p>
            <a:pPr marL="0" indent="0">
              <a:buNone/>
            </a:pPr>
            <a:r>
              <a:rPr lang="en-IN" dirty="0">
                <a:latin typeface="Courier New" panose="02070309020205020404" pitchFamily="49" charset="0"/>
                <a:cs typeface="Courier New" panose="02070309020205020404" pitchFamily="49" charset="0"/>
              </a:rPr>
              <a:t>#include &lt;stack&gt;</a:t>
            </a:r>
          </a:p>
          <a:p>
            <a:pPr marL="0" indent="0">
              <a:buNone/>
            </a:pPr>
            <a:r>
              <a:rPr lang="en-IN" dirty="0">
                <a:latin typeface="Courier New" panose="02070309020205020404" pitchFamily="49" charset="0"/>
                <a:cs typeface="Courier New" panose="02070309020205020404" pitchFamily="49" charset="0"/>
              </a:rPr>
              <a:t>using namespace std;</a:t>
            </a:r>
          </a:p>
          <a:p>
            <a:pPr marL="0" indent="0">
              <a:buNone/>
            </a:pPr>
            <a:r>
              <a:rPr lang="en-IN" dirty="0">
                <a:latin typeface="Courier New" panose="02070309020205020404" pitchFamily="49" charset="0"/>
                <a:cs typeface="Courier New" panose="02070309020205020404" pitchFamily="49" charset="0"/>
              </a:rPr>
              <a:t>int main() {</a:t>
            </a:r>
          </a:p>
          <a:p>
            <a:pPr marL="0" indent="0">
              <a:buNone/>
            </a:pPr>
            <a:r>
              <a:rPr lang="en-IN" dirty="0">
                <a:latin typeface="Courier New" panose="02070309020205020404" pitchFamily="49" charset="0"/>
                <a:cs typeface="Courier New" panose="02070309020205020404" pitchFamily="49" charset="0"/>
              </a:rPr>
              <a:t>    stack&lt;int&gt;s;</a:t>
            </a:r>
          </a:p>
          <a:p>
            <a:pPr marL="0" indent="0">
              <a:buNone/>
            </a:pP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s.push</a:t>
            </a:r>
            <a:r>
              <a:rPr lang="en-IN" dirty="0">
                <a:latin typeface="Courier New" panose="02070309020205020404" pitchFamily="49" charset="0"/>
                <a:cs typeface="Courier New" panose="02070309020205020404" pitchFamily="49" charset="0"/>
              </a:rPr>
              <a:t>(56);</a:t>
            </a:r>
          </a:p>
          <a:p>
            <a:pPr marL="0" indent="0">
              <a:buNone/>
            </a:pP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s.push</a:t>
            </a:r>
            <a:r>
              <a:rPr lang="en-IN" dirty="0">
                <a:latin typeface="Courier New" panose="02070309020205020404" pitchFamily="49" charset="0"/>
                <a:cs typeface="Courier New" panose="02070309020205020404" pitchFamily="49" charset="0"/>
              </a:rPr>
              <a:t>(67);</a:t>
            </a:r>
          </a:p>
          <a:p>
            <a:pPr marL="0" indent="0">
              <a:buNone/>
            </a:pP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s.push</a:t>
            </a:r>
            <a:r>
              <a:rPr lang="en-IN" dirty="0">
                <a:latin typeface="Courier New" panose="02070309020205020404" pitchFamily="49" charset="0"/>
                <a:cs typeface="Courier New" panose="02070309020205020404" pitchFamily="49" charset="0"/>
              </a:rPr>
              <a:t>(24);</a:t>
            </a:r>
          </a:p>
          <a:p>
            <a:pPr marL="0" indent="0">
              <a:buNone/>
            </a:pP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s.push</a:t>
            </a:r>
            <a:r>
              <a:rPr lang="en-IN" dirty="0">
                <a:latin typeface="Courier New" panose="02070309020205020404" pitchFamily="49" charset="0"/>
                <a:cs typeface="Courier New" panose="02070309020205020404" pitchFamily="49" charset="0"/>
              </a:rPr>
              <a:t>(12);</a:t>
            </a:r>
          </a:p>
          <a:p>
            <a:pPr marL="0" indent="0">
              <a:buNone/>
            </a:pP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s.push</a:t>
            </a:r>
            <a:r>
              <a:rPr lang="en-IN" dirty="0">
                <a:latin typeface="Courier New" panose="02070309020205020404" pitchFamily="49" charset="0"/>
                <a:cs typeface="Courier New" panose="02070309020205020404" pitchFamily="49" charset="0"/>
              </a:rPr>
              <a:t>(90);</a:t>
            </a:r>
          </a:p>
          <a:p>
            <a:pPr marL="0" indent="0">
              <a:buNone/>
            </a:pP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cout</a:t>
            </a:r>
            <a:r>
              <a:rPr lang="en-IN" dirty="0">
                <a:latin typeface="Courier New" panose="02070309020205020404" pitchFamily="49" charset="0"/>
                <a:cs typeface="Courier New" panose="02070309020205020404" pitchFamily="49" charset="0"/>
              </a:rPr>
              <a:t>&lt;&lt;"Top of the stack:"&lt;&lt;</a:t>
            </a:r>
            <a:r>
              <a:rPr lang="en-IN" dirty="0" err="1">
                <a:latin typeface="Courier New" panose="02070309020205020404" pitchFamily="49" charset="0"/>
                <a:cs typeface="Courier New" panose="02070309020205020404" pitchFamily="49" charset="0"/>
              </a:rPr>
              <a:t>s.top</a:t>
            </a:r>
            <a:r>
              <a:rPr lang="en-IN" dirty="0">
                <a:latin typeface="Courier New" panose="02070309020205020404" pitchFamily="49" charset="0"/>
                <a:cs typeface="Courier New" panose="02070309020205020404" pitchFamily="49" charset="0"/>
              </a:rPr>
              <a:t>()&lt;&lt;</a:t>
            </a:r>
            <a:r>
              <a:rPr lang="en-IN" dirty="0" err="1">
                <a:latin typeface="Courier New" panose="02070309020205020404" pitchFamily="49" charset="0"/>
                <a:cs typeface="Courier New" panose="02070309020205020404" pitchFamily="49" charset="0"/>
              </a:rPr>
              <a:t>endl</a:t>
            </a:r>
            <a:r>
              <a:rPr lang="en-IN" dirty="0">
                <a:latin typeface="Courier New" panose="02070309020205020404" pitchFamily="49" charset="0"/>
                <a:cs typeface="Courier New" panose="02070309020205020404" pitchFamily="49" charset="0"/>
              </a:rPr>
              <a:t>;</a:t>
            </a:r>
          </a:p>
          <a:p>
            <a:pPr marL="0" indent="0">
              <a:buNone/>
            </a:pP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cout</a:t>
            </a:r>
            <a:r>
              <a:rPr lang="en-IN" dirty="0">
                <a:latin typeface="Courier New" panose="02070309020205020404" pitchFamily="49" charset="0"/>
                <a:cs typeface="Courier New" panose="02070309020205020404" pitchFamily="49" charset="0"/>
              </a:rPr>
              <a:t>&lt;&lt;"Size of the stack:"&lt;&lt;</a:t>
            </a:r>
            <a:r>
              <a:rPr lang="en-IN" dirty="0" err="1">
                <a:latin typeface="Courier New" panose="02070309020205020404" pitchFamily="49" charset="0"/>
                <a:cs typeface="Courier New" panose="02070309020205020404" pitchFamily="49" charset="0"/>
              </a:rPr>
              <a:t>s.size</a:t>
            </a:r>
            <a:r>
              <a:rPr lang="en-IN" dirty="0">
                <a:latin typeface="Courier New" panose="02070309020205020404" pitchFamily="49" charset="0"/>
                <a:cs typeface="Courier New" panose="02070309020205020404" pitchFamily="49" charset="0"/>
              </a:rPr>
              <a:t>()&lt;&lt;</a:t>
            </a:r>
            <a:r>
              <a:rPr lang="en-IN" dirty="0" err="1">
                <a:latin typeface="Courier New" panose="02070309020205020404" pitchFamily="49" charset="0"/>
                <a:cs typeface="Courier New" panose="02070309020205020404" pitchFamily="49" charset="0"/>
              </a:rPr>
              <a:t>endl</a:t>
            </a:r>
            <a:r>
              <a:rPr lang="en-IN" dirty="0">
                <a:latin typeface="Courier New" panose="02070309020205020404" pitchFamily="49" charset="0"/>
                <a:cs typeface="Courier New" panose="02070309020205020404" pitchFamily="49" charset="0"/>
              </a:rPr>
              <a:t>;</a:t>
            </a:r>
          </a:p>
          <a:p>
            <a:pPr marL="0" indent="0">
              <a:buNone/>
            </a:pP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cout</a:t>
            </a:r>
            <a:r>
              <a:rPr lang="en-IN" dirty="0">
                <a:latin typeface="Courier New" panose="02070309020205020404" pitchFamily="49" charset="0"/>
                <a:cs typeface="Courier New" panose="02070309020205020404" pitchFamily="49" charset="0"/>
              </a:rPr>
              <a:t>&lt;&lt;"Stack elements are:"&lt;&lt;</a:t>
            </a:r>
            <a:r>
              <a:rPr lang="en-IN" dirty="0" err="1">
                <a:latin typeface="Courier New" panose="02070309020205020404" pitchFamily="49" charset="0"/>
                <a:cs typeface="Courier New" panose="02070309020205020404" pitchFamily="49" charset="0"/>
              </a:rPr>
              <a:t>endl</a:t>
            </a:r>
            <a:r>
              <a:rPr lang="en-IN" dirty="0">
                <a:latin typeface="Courier New" panose="02070309020205020404" pitchFamily="49" charset="0"/>
                <a:cs typeface="Courier New" panose="02070309020205020404" pitchFamily="49" charset="0"/>
              </a:rPr>
              <a:t>;</a:t>
            </a:r>
          </a:p>
          <a:p>
            <a:pPr marL="0" indent="0">
              <a:buNone/>
            </a:pPr>
            <a:r>
              <a:rPr lang="en-IN" dirty="0">
                <a:latin typeface="Courier New" panose="02070309020205020404" pitchFamily="49" charset="0"/>
                <a:cs typeface="Courier New" panose="02070309020205020404" pitchFamily="49" charset="0"/>
              </a:rPr>
              <a:t>    while (!</a:t>
            </a:r>
            <a:r>
              <a:rPr lang="en-IN" dirty="0" err="1">
                <a:latin typeface="Courier New" panose="02070309020205020404" pitchFamily="49" charset="0"/>
                <a:cs typeface="Courier New" panose="02070309020205020404" pitchFamily="49" charset="0"/>
              </a:rPr>
              <a:t>s.empty</a:t>
            </a:r>
            <a:r>
              <a:rPr lang="en-IN" dirty="0">
                <a:latin typeface="Courier New" panose="02070309020205020404" pitchFamily="49" charset="0"/>
                <a:cs typeface="Courier New" panose="02070309020205020404" pitchFamily="49" charset="0"/>
              </a:rPr>
              <a:t>()) {</a:t>
            </a:r>
          </a:p>
          <a:p>
            <a:pPr marL="0" indent="0">
              <a:buNone/>
            </a:pP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cout</a:t>
            </a:r>
            <a:r>
              <a:rPr lang="en-IN" dirty="0">
                <a:latin typeface="Courier New" panose="02070309020205020404" pitchFamily="49" charset="0"/>
                <a:cs typeface="Courier New" panose="02070309020205020404" pitchFamily="49" charset="0"/>
              </a:rPr>
              <a:t> &lt;&lt; ' ' &lt;&lt; </a:t>
            </a:r>
            <a:r>
              <a:rPr lang="en-IN" dirty="0" err="1">
                <a:latin typeface="Courier New" panose="02070309020205020404" pitchFamily="49" charset="0"/>
                <a:cs typeface="Courier New" panose="02070309020205020404" pitchFamily="49" charset="0"/>
              </a:rPr>
              <a:t>s.top</a:t>
            </a:r>
            <a:r>
              <a:rPr lang="en-IN" dirty="0">
                <a:latin typeface="Courier New" panose="02070309020205020404" pitchFamily="49" charset="0"/>
                <a:cs typeface="Courier New" panose="02070309020205020404" pitchFamily="49" charset="0"/>
              </a:rPr>
              <a:t>();</a:t>
            </a:r>
          </a:p>
          <a:p>
            <a:pPr marL="0" indent="0">
              <a:buNone/>
            </a:pP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s.pop</a:t>
            </a:r>
            <a:r>
              <a:rPr lang="en-IN" dirty="0">
                <a:latin typeface="Courier New" panose="02070309020205020404" pitchFamily="49" charset="0"/>
                <a:cs typeface="Courier New" panose="02070309020205020404" pitchFamily="49" charset="0"/>
              </a:rPr>
              <a:t>();</a:t>
            </a:r>
          </a:p>
          <a:p>
            <a:pPr marL="0" indent="0">
              <a:buNone/>
            </a:pPr>
            <a:r>
              <a:rPr lang="en-IN" dirty="0">
                <a:latin typeface="Courier New" panose="02070309020205020404" pitchFamily="49" charset="0"/>
                <a:cs typeface="Courier New" panose="02070309020205020404" pitchFamily="49" charset="0"/>
              </a:rPr>
              <a:t>    }</a:t>
            </a:r>
          </a:p>
          <a:p>
            <a:pPr marL="0" indent="0">
              <a:buNone/>
            </a:pP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cout</a:t>
            </a:r>
            <a:r>
              <a:rPr lang="en-IN" dirty="0">
                <a:latin typeface="Courier New" panose="02070309020205020404" pitchFamily="49" charset="0"/>
                <a:cs typeface="Courier New" panose="02070309020205020404" pitchFamily="49" charset="0"/>
              </a:rPr>
              <a:t>&lt;&lt;</a:t>
            </a:r>
            <a:r>
              <a:rPr lang="en-IN" dirty="0" err="1">
                <a:latin typeface="Courier New" panose="02070309020205020404" pitchFamily="49" charset="0"/>
                <a:cs typeface="Courier New" panose="02070309020205020404" pitchFamily="49" charset="0"/>
              </a:rPr>
              <a:t>endl</a:t>
            </a:r>
            <a:r>
              <a:rPr lang="en-IN" dirty="0">
                <a:latin typeface="Courier New" panose="02070309020205020404" pitchFamily="49" charset="0"/>
                <a:cs typeface="Courier New" panose="02070309020205020404" pitchFamily="49" charset="0"/>
              </a:rPr>
              <a:t>;</a:t>
            </a:r>
          </a:p>
          <a:p>
            <a:pPr marL="0" indent="0">
              <a:buNone/>
            </a:pP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cout</a:t>
            </a:r>
            <a:r>
              <a:rPr lang="en-IN" dirty="0">
                <a:latin typeface="Courier New" panose="02070309020205020404" pitchFamily="49" charset="0"/>
                <a:cs typeface="Courier New" panose="02070309020205020404" pitchFamily="49" charset="0"/>
              </a:rPr>
              <a:t>&lt;&lt;"Stack empty!";</a:t>
            </a:r>
          </a:p>
          <a:p>
            <a:pPr marL="0" indent="0">
              <a:buNone/>
            </a:pPr>
            <a:r>
              <a:rPr lang="en-IN" dirty="0">
                <a:latin typeface="Courier New" panose="02070309020205020404" pitchFamily="49" charset="0"/>
                <a:cs typeface="Courier New" panose="02070309020205020404" pitchFamily="49" charset="0"/>
              </a:rPr>
              <a:t>}</a:t>
            </a:r>
          </a:p>
        </p:txBody>
      </p:sp>
      <p:pic>
        <p:nvPicPr>
          <p:cNvPr id="5" name="Picture 4">
            <a:extLst>
              <a:ext uri="{FF2B5EF4-FFF2-40B4-BE49-F238E27FC236}">
                <a16:creationId xmlns:a16="http://schemas.microsoft.com/office/drawing/2014/main" id="{3C8668EB-C0EC-4C10-BEAF-5A334886BA44}"/>
              </a:ext>
            </a:extLst>
          </p:cNvPr>
          <p:cNvPicPr>
            <a:picLocks noChangeAspect="1"/>
          </p:cNvPicPr>
          <p:nvPr/>
        </p:nvPicPr>
        <p:blipFill>
          <a:blip r:embed="rId2"/>
          <a:stretch>
            <a:fillRect/>
          </a:stretch>
        </p:blipFill>
        <p:spPr>
          <a:xfrm>
            <a:off x="5397487" y="2297850"/>
            <a:ext cx="3084653" cy="1742536"/>
          </a:xfrm>
          <a:prstGeom prst="rect">
            <a:avLst/>
          </a:prstGeom>
        </p:spPr>
      </p:pic>
    </p:spTree>
    <p:extLst>
      <p:ext uri="{BB962C8B-B14F-4D97-AF65-F5344CB8AC3E}">
        <p14:creationId xmlns:p14="http://schemas.microsoft.com/office/powerpoint/2010/main" val="2286135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E13F2-8AE7-4A63-B457-7356FD5C78A9}"/>
              </a:ext>
            </a:extLst>
          </p:cNvPr>
          <p:cNvSpPr>
            <a:spLocks noGrp="1"/>
          </p:cNvSpPr>
          <p:nvPr>
            <p:ph type="title"/>
          </p:nvPr>
        </p:nvSpPr>
        <p:spPr/>
        <p:txBody>
          <a:bodyPr/>
          <a:lstStyle/>
          <a:p>
            <a:r>
              <a:rPr lang="en-US" dirty="0"/>
              <a:t>Queue Container</a:t>
            </a:r>
            <a:endParaRPr lang="en-IN" dirty="0"/>
          </a:p>
        </p:txBody>
      </p:sp>
      <p:sp>
        <p:nvSpPr>
          <p:cNvPr id="3" name="Content Placeholder 2">
            <a:extLst>
              <a:ext uri="{FF2B5EF4-FFF2-40B4-BE49-F238E27FC236}">
                <a16:creationId xmlns:a16="http://schemas.microsoft.com/office/drawing/2014/main" id="{B313A4AB-3FAB-4643-BB54-CD7ECAC365A6}"/>
              </a:ext>
            </a:extLst>
          </p:cNvPr>
          <p:cNvSpPr>
            <a:spLocks noGrp="1"/>
          </p:cNvSpPr>
          <p:nvPr>
            <p:ph idx="1"/>
          </p:nvPr>
        </p:nvSpPr>
        <p:spPr/>
        <p:txBody>
          <a:bodyPr>
            <a:normAutofit/>
          </a:bodyPr>
          <a:lstStyle/>
          <a:p>
            <a:pPr algn="just"/>
            <a:r>
              <a:rPr lang="en-US" sz="2000" b="0" i="0" dirty="0">
                <a:solidFill>
                  <a:srgbClr val="273239"/>
                </a:solidFill>
                <a:effectLst/>
              </a:rPr>
              <a:t>Queues are a type of container adaptors which operate in a first in first out (FIFO) type of arrangement. Elements are inserted at the back (end) and are deleted from the front.</a:t>
            </a:r>
          </a:p>
          <a:p>
            <a:pPr marL="0" indent="0" algn="just">
              <a:buNone/>
            </a:pPr>
            <a:endParaRPr lang="en-US" sz="2000" b="0" i="0" dirty="0">
              <a:solidFill>
                <a:srgbClr val="273239"/>
              </a:solidFill>
              <a:effectLst/>
            </a:endParaRPr>
          </a:p>
          <a:p>
            <a:pPr algn="just"/>
            <a:r>
              <a:rPr lang="en-US" sz="2000" b="0" i="0" dirty="0">
                <a:solidFill>
                  <a:srgbClr val="273239"/>
                </a:solidFill>
                <a:effectLst/>
              </a:rPr>
              <a:t>Defined in the header file &lt;queue&gt;</a:t>
            </a:r>
          </a:p>
          <a:p>
            <a:pPr marL="0" indent="0" algn="just">
              <a:buNone/>
            </a:pPr>
            <a:endParaRPr lang="en-US" sz="2000" b="0" i="0" dirty="0">
              <a:solidFill>
                <a:srgbClr val="273239"/>
              </a:solidFill>
              <a:effectLst/>
            </a:endParaRPr>
          </a:p>
          <a:p>
            <a:pPr algn="just"/>
            <a:r>
              <a:rPr lang="en-US" sz="2000" dirty="0">
                <a:solidFill>
                  <a:srgbClr val="273239"/>
                </a:solidFill>
              </a:rPr>
              <a:t>Syntax</a:t>
            </a:r>
            <a:endParaRPr lang="en-US" sz="2000" b="0" i="0" dirty="0">
              <a:solidFill>
                <a:srgbClr val="273239"/>
              </a:solidFill>
              <a:effectLst/>
            </a:endParaRPr>
          </a:p>
          <a:p>
            <a:pPr marL="0" indent="0">
              <a:buNone/>
            </a:pPr>
            <a:r>
              <a:rPr lang="en-IN" sz="2000" dirty="0">
                <a:cs typeface="Courier New" panose="02070309020205020404" pitchFamily="49" charset="0"/>
              </a:rPr>
              <a:t>    queue&lt; </a:t>
            </a:r>
            <a:r>
              <a:rPr lang="en-IN" sz="2000" dirty="0" err="1">
                <a:cs typeface="Courier New" panose="02070309020205020404" pitchFamily="49" charset="0"/>
              </a:rPr>
              <a:t>object_type</a:t>
            </a:r>
            <a:r>
              <a:rPr lang="en-IN" sz="2000" dirty="0">
                <a:cs typeface="Courier New" panose="02070309020205020404" pitchFamily="49" charset="0"/>
              </a:rPr>
              <a:t> &gt;  </a:t>
            </a:r>
            <a:r>
              <a:rPr lang="en-IN" sz="2000" dirty="0" err="1">
                <a:cs typeface="Courier New" panose="02070309020205020404" pitchFamily="49" charset="0"/>
              </a:rPr>
              <a:t>queue_name</a:t>
            </a:r>
            <a:r>
              <a:rPr lang="en-IN" sz="2000" dirty="0">
                <a:cs typeface="Courier New" panose="02070309020205020404" pitchFamily="49" charset="0"/>
              </a:rPr>
              <a:t>;</a:t>
            </a:r>
          </a:p>
        </p:txBody>
      </p:sp>
    </p:spTree>
    <p:extLst>
      <p:ext uri="{BB962C8B-B14F-4D97-AF65-F5344CB8AC3E}">
        <p14:creationId xmlns:p14="http://schemas.microsoft.com/office/powerpoint/2010/main" val="2837790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566E9-7217-4E76-91AC-41D9B05D46E5}"/>
              </a:ext>
            </a:extLst>
          </p:cNvPr>
          <p:cNvSpPr>
            <a:spLocks noGrp="1"/>
          </p:cNvSpPr>
          <p:nvPr>
            <p:ph type="title"/>
          </p:nvPr>
        </p:nvSpPr>
        <p:spPr/>
        <p:txBody>
          <a:bodyPr/>
          <a:lstStyle/>
          <a:p>
            <a:r>
              <a:rPr lang="en-US" dirty="0"/>
              <a:t>Basic functions in queue</a:t>
            </a:r>
            <a:endParaRPr lang="en-IN" dirty="0"/>
          </a:p>
        </p:txBody>
      </p:sp>
      <p:sp>
        <p:nvSpPr>
          <p:cNvPr id="3" name="Content Placeholder 2">
            <a:extLst>
              <a:ext uri="{FF2B5EF4-FFF2-40B4-BE49-F238E27FC236}">
                <a16:creationId xmlns:a16="http://schemas.microsoft.com/office/drawing/2014/main" id="{BA5318B9-FC89-4508-80F7-0A904C92CF23}"/>
              </a:ext>
            </a:extLst>
          </p:cNvPr>
          <p:cNvSpPr>
            <a:spLocks noGrp="1"/>
          </p:cNvSpPr>
          <p:nvPr>
            <p:ph idx="1"/>
          </p:nvPr>
        </p:nvSpPr>
        <p:spPr/>
        <p:txBody>
          <a:bodyPr>
            <a:normAutofit/>
          </a:bodyPr>
          <a:lstStyle/>
          <a:p>
            <a:pPr algn="l" fontAlgn="base"/>
            <a:r>
              <a:rPr lang="en-US" sz="2000" b="1" i="0" dirty="0">
                <a:effectLst/>
              </a:rPr>
              <a:t>empty()</a:t>
            </a:r>
            <a:r>
              <a:rPr lang="en-US" sz="2000" b="0" i="0" dirty="0">
                <a:effectLst/>
              </a:rPr>
              <a:t> – Returns whether the queue is empty.</a:t>
            </a:r>
          </a:p>
          <a:p>
            <a:pPr algn="l" fontAlgn="base"/>
            <a:r>
              <a:rPr lang="en-US" sz="2000" b="1" i="0" dirty="0">
                <a:effectLst/>
              </a:rPr>
              <a:t>size()</a:t>
            </a:r>
            <a:r>
              <a:rPr lang="en-US" sz="2000" b="0" i="0" dirty="0">
                <a:effectLst/>
              </a:rPr>
              <a:t> – Returns the size of the queue.</a:t>
            </a:r>
          </a:p>
          <a:p>
            <a:pPr algn="l" fontAlgn="base"/>
            <a:r>
              <a:rPr lang="en-US" sz="2000" b="1" i="0" dirty="0">
                <a:effectLst/>
              </a:rPr>
              <a:t>front()</a:t>
            </a:r>
            <a:r>
              <a:rPr lang="en-US" sz="2000" b="0" i="0" dirty="0">
                <a:effectLst/>
              </a:rPr>
              <a:t> -Returns a reference to the first element of the queue. </a:t>
            </a:r>
          </a:p>
          <a:p>
            <a:pPr algn="l" fontAlgn="base"/>
            <a:r>
              <a:rPr lang="en-US" sz="2000" b="1" i="0" dirty="0">
                <a:effectLst/>
              </a:rPr>
              <a:t>back()</a:t>
            </a:r>
            <a:r>
              <a:rPr lang="en-US" sz="2000" b="0" i="0" dirty="0">
                <a:effectLst/>
              </a:rPr>
              <a:t> -Returns a reference to the last element of the queue.</a:t>
            </a:r>
          </a:p>
          <a:p>
            <a:pPr algn="l" fontAlgn="base"/>
            <a:r>
              <a:rPr lang="en-US" sz="2000" b="1" i="0" dirty="0">
                <a:effectLst/>
              </a:rPr>
              <a:t>push(g)</a:t>
            </a:r>
            <a:r>
              <a:rPr lang="en-US" sz="2000" b="0" i="0" dirty="0">
                <a:effectLst/>
              </a:rPr>
              <a:t> -Adds the element ‘g’ at the end of the queue. </a:t>
            </a:r>
          </a:p>
          <a:p>
            <a:pPr algn="l" fontAlgn="base"/>
            <a:r>
              <a:rPr lang="en-US" sz="2000" b="1" i="0" dirty="0">
                <a:effectLst/>
              </a:rPr>
              <a:t>pop()</a:t>
            </a:r>
            <a:r>
              <a:rPr lang="en-US" sz="2000" b="0" i="0" dirty="0">
                <a:effectLst/>
              </a:rPr>
              <a:t> -Deletes the first element of the queue.</a:t>
            </a:r>
          </a:p>
          <a:p>
            <a:endParaRPr lang="en-IN" sz="2000" dirty="0"/>
          </a:p>
        </p:txBody>
      </p:sp>
    </p:spTree>
    <p:extLst>
      <p:ext uri="{BB962C8B-B14F-4D97-AF65-F5344CB8AC3E}">
        <p14:creationId xmlns:p14="http://schemas.microsoft.com/office/powerpoint/2010/main" val="1478974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5C97C-90E7-430D-9D62-3480EB50B579}"/>
              </a:ext>
            </a:extLst>
          </p:cNvPr>
          <p:cNvSpPr>
            <a:spLocks noGrp="1"/>
          </p:cNvSpPr>
          <p:nvPr>
            <p:ph type="title"/>
          </p:nvPr>
        </p:nvSpPr>
        <p:spPr/>
        <p:txBody>
          <a:bodyPr/>
          <a:lstStyle/>
          <a:p>
            <a:r>
              <a:rPr lang="en-US" dirty="0"/>
              <a:t>Sample program</a:t>
            </a:r>
            <a:endParaRPr lang="en-IN" dirty="0"/>
          </a:p>
        </p:txBody>
      </p:sp>
      <p:sp>
        <p:nvSpPr>
          <p:cNvPr id="3" name="Content Placeholder 2">
            <a:extLst>
              <a:ext uri="{FF2B5EF4-FFF2-40B4-BE49-F238E27FC236}">
                <a16:creationId xmlns:a16="http://schemas.microsoft.com/office/drawing/2014/main" id="{3607BDA6-1130-4047-88CC-65B974E1DB8A}"/>
              </a:ext>
            </a:extLst>
          </p:cNvPr>
          <p:cNvSpPr>
            <a:spLocks noGrp="1"/>
          </p:cNvSpPr>
          <p:nvPr>
            <p:ph idx="1"/>
          </p:nvPr>
        </p:nvSpPr>
        <p:spPr/>
        <p:txBody>
          <a:bodyPr>
            <a:normAutofit fontScale="32500" lnSpcReduction="20000"/>
          </a:bodyPr>
          <a:lstStyle/>
          <a:p>
            <a:pPr marL="0" indent="0">
              <a:buNone/>
            </a:pPr>
            <a:r>
              <a:rPr lang="en-IN" dirty="0">
                <a:latin typeface="Courier New" panose="02070309020205020404" pitchFamily="49" charset="0"/>
                <a:cs typeface="Courier New" panose="02070309020205020404" pitchFamily="49" charset="0"/>
              </a:rPr>
              <a:t>#include &lt;iostream&gt;</a:t>
            </a:r>
          </a:p>
          <a:p>
            <a:pPr marL="0" indent="0">
              <a:buNone/>
            </a:pPr>
            <a:r>
              <a:rPr lang="en-IN" dirty="0">
                <a:latin typeface="Courier New" panose="02070309020205020404" pitchFamily="49" charset="0"/>
                <a:cs typeface="Courier New" panose="02070309020205020404" pitchFamily="49" charset="0"/>
              </a:rPr>
              <a:t>#include &lt;queue&gt;</a:t>
            </a:r>
          </a:p>
          <a:p>
            <a:pPr marL="0" indent="0">
              <a:buNone/>
            </a:pPr>
            <a:r>
              <a:rPr lang="en-IN" dirty="0">
                <a:latin typeface="Courier New" panose="02070309020205020404" pitchFamily="49" charset="0"/>
                <a:cs typeface="Courier New" panose="02070309020205020404" pitchFamily="49" charset="0"/>
              </a:rPr>
              <a:t>using namespace std;</a:t>
            </a:r>
          </a:p>
          <a:p>
            <a:pPr marL="0" indent="0">
              <a:buNone/>
            </a:pPr>
            <a:r>
              <a:rPr lang="en-IN" dirty="0">
                <a:latin typeface="Courier New" panose="02070309020205020404" pitchFamily="49" charset="0"/>
                <a:cs typeface="Courier New" panose="02070309020205020404" pitchFamily="49" charset="0"/>
              </a:rPr>
              <a:t>int main() {</a:t>
            </a:r>
          </a:p>
          <a:p>
            <a:pPr marL="0" indent="0">
              <a:buNone/>
            </a:pPr>
            <a:r>
              <a:rPr lang="en-IN" dirty="0">
                <a:latin typeface="Courier New" panose="02070309020205020404" pitchFamily="49" charset="0"/>
                <a:cs typeface="Courier New" panose="02070309020205020404" pitchFamily="49" charset="0"/>
              </a:rPr>
              <a:t>    queue&lt;string&gt;q;</a:t>
            </a:r>
          </a:p>
          <a:p>
            <a:pPr marL="0" indent="0">
              <a:buNone/>
            </a:pP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q.push</a:t>
            </a:r>
            <a:r>
              <a:rPr lang="en-IN" dirty="0">
                <a:latin typeface="Courier New" panose="02070309020205020404" pitchFamily="49" charset="0"/>
                <a:cs typeface="Courier New" panose="02070309020205020404" pitchFamily="49" charset="0"/>
              </a:rPr>
              <a:t>("A");</a:t>
            </a:r>
          </a:p>
          <a:p>
            <a:pPr marL="0" indent="0">
              <a:buNone/>
            </a:pP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q.push</a:t>
            </a:r>
            <a:r>
              <a:rPr lang="en-IN" dirty="0">
                <a:latin typeface="Courier New" panose="02070309020205020404" pitchFamily="49" charset="0"/>
                <a:cs typeface="Courier New" panose="02070309020205020404" pitchFamily="49" charset="0"/>
              </a:rPr>
              <a:t>("R");</a:t>
            </a:r>
          </a:p>
          <a:p>
            <a:pPr marL="0" indent="0">
              <a:buNone/>
            </a:pP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q.push</a:t>
            </a:r>
            <a:r>
              <a:rPr lang="en-IN" dirty="0">
                <a:latin typeface="Courier New" panose="02070309020205020404" pitchFamily="49" charset="0"/>
                <a:cs typeface="Courier New" panose="02070309020205020404" pitchFamily="49" charset="0"/>
              </a:rPr>
              <a:t>("K");</a:t>
            </a:r>
          </a:p>
          <a:p>
            <a:pPr marL="0" indent="0">
              <a:buNone/>
            </a:pP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q.push</a:t>
            </a:r>
            <a:r>
              <a:rPr lang="en-IN" dirty="0">
                <a:latin typeface="Courier New" panose="02070309020205020404" pitchFamily="49" charset="0"/>
                <a:cs typeface="Courier New" panose="02070309020205020404" pitchFamily="49" charset="0"/>
              </a:rPr>
              <a:t>("J");</a:t>
            </a:r>
          </a:p>
          <a:p>
            <a:pPr marL="0" indent="0">
              <a:buNone/>
            </a:pP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q.push</a:t>
            </a:r>
            <a:r>
              <a:rPr lang="en-IN" dirty="0">
                <a:latin typeface="Courier New" panose="02070309020205020404" pitchFamily="49" charset="0"/>
                <a:cs typeface="Courier New" panose="02070309020205020404" pitchFamily="49" charset="0"/>
              </a:rPr>
              <a:t>("I");</a:t>
            </a:r>
          </a:p>
          <a:p>
            <a:pPr marL="0" indent="0">
              <a:buNone/>
            </a:pP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cout</a:t>
            </a:r>
            <a:r>
              <a:rPr lang="en-IN" dirty="0">
                <a:latin typeface="Courier New" panose="02070309020205020404" pitchFamily="49" charset="0"/>
                <a:cs typeface="Courier New" panose="02070309020205020404" pitchFamily="49" charset="0"/>
              </a:rPr>
              <a:t>&lt;&lt;"Front:"&lt;&lt;</a:t>
            </a:r>
            <a:r>
              <a:rPr lang="en-IN" dirty="0" err="1">
                <a:latin typeface="Courier New" panose="02070309020205020404" pitchFamily="49" charset="0"/>
                <a:cs typeface="Courier New" panose="02070309020205020404" pitchFamily="49" charset="0"/>
              </a:rPr>
              <a:t>q.front</a:t>
            </a:r>
            <a:r>
              <a:rPr lang="en-IN" dirty="0">
                <a:latin typeface="Courier New" panose="02070309020205020404" pitchFamily="49" charset="0"/>
                <a:cs typeface="Courier New" panose="02070309020205020404" pitchFamily="49" charset="0"/>
              </a:rPr>
              <a:t>()&lt;&lt;</a:t>
            </a:r>
            <a:r>
              <a:rPr lang="en-IN" dirty="0" err="1">
                <a:latin typeface="Courier New" panose="02070309020205020404" pitchFamily="49" charset="0"/>
                <a:cs typeface="Courier New" panose="02070309020205020404" pitchFamily="49" charset="0"/>
              </a:rPr>
              <a:t>endl</a:t>
            </a:r>
            <a:r>
              <a:rPr lang="en-IN" dirty="0">
                <a:latin typeface="Courier New" panose="02070309020205020404" pitchFamily="49" charset="0"/>
                <a:cs typeface="Courier New" panose="02070309020205020404" pitchFamily="49" charset="0"/>
              </a:rPr>
              <a:t>;</a:t>
            </a:r>
          </a:p>
          <a:p>
            <a:pPr marL="0" indent="0">
              <a:buNone/>
            </a:pP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cout</a:t>
            </a:r>
            <a:r>
              <a:rPr lang="en-IN" dirty="0">
                <a:latin typeface="Courier New" panose="02070309020205020404" pitchFamily="49" charset="0"/>
                <a:cs typeface="Courier New" panose="02070309020205020404" pitchFamily="49" charset="0"/>
              </a:rPr>
              <a:t>&lt;&lt;"Size of the queue:"&lt;&lt;</a:t>
            </a:r>
            <a:r>
              <a:rPr lang="en-IN" dirty="0" err="1">
                <a:latin typeface="Courier New" panose="02070309020205020404" pitchFamily="49" charset="0"/>
                <a:cs typeface="Courier New" panose="02070309020205020404" pitchFamily="49" charset="0"/>
              </a:rPr>
              <a:t>q.size</a:t>
            </a:r>
            <a:r>
              <a:rPr lang="en-IN" dirty="0">
                <a:latin typeface="Courier New" panose="02070309020205020404" pitchFamily="49" charset="0"/>
                <a:cs typeface="Courier New" panose="02070309020205020404" pitchFamily="49" charset="0"/>
              </a:rPr>
              <a:t>()&lt;&lt;</a:t>
            </a:r>
            <a:r>
              <a:rPr lang="en-IN" dirty="0" err="1">
                <a:latin typeface="Courier New" panose="02070309020205020404" pitchFamily="49" charset="0"/>
                <a:cs typeface="Courier New" panose="02070309020205020404" pitchFamily="49" charset="0"/>
              </a:rPr>
              <a:t>endl</a:t>
            </a:r>
            <a:r>
              <a:rPr lang="en-IN" dirty="0">
                <a:latin typeface="Courier New" panose="02070309020205020404" pitchFamily="49" charset="0"/>
                <a:cs typeface="Courier New" panose="02070309020205020404" pitchFamily="49" charset="0"/>
              </a:rPr>
              <a:t>;</a:t>
            </a:r>
          </a:p>
          <a:p>
            <a:pPr marL="0" indent="0">
              <a:buNone/>
            </a:pP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cout</a:t>
            </a:r>
            <a:r>
              <a:rPr lang="en-IN" dirty="0">
                <a:latin typeface="Courier New" panose="02070309020205020404" pitchFamily="49" charset="0"/>
                <a:cs typeface="Courier New" panose="02070309020205020404" pitchFamily="49" charset="0"/>
              </a:rPr>
              <a:t>&lt;&lt;"Back:"&lt;&lt;</a:t>
            </a:r>
            <a:r>
              <a:rPr lang="en-IN" dirty="0" err="1">
                <a:latin typeface="Courier New" panose="02070309020205020404" pitchFamily="49" charset="0"/>
                <a:cs typeface="Courier New" panose="02070309020205020404" pitchFamily="49" charset="0"/>
              </a:rPr>
              <a:t>q.back</a:t>
            </a:r>
            <a:r>
              <a:rPr lang="en-IN" dirty="0">
                <a:latin typeface="Courier New" panose="02070309020205020404" pitchFamily="49" charset="0"/>
                <a:cs typeface="Courier New" panose="02070309020205020404" pitchFamily="49" charset="0"/>
              </a:rPr>
              <a:t>()&lt;&lt;</a:t>
            </a:r>
            <a:r>
              <a:rPr lang="en-IN" dirty="0" err="1">
                <a:latin typeface="Courier New" panose="02070309020205020404" pitchFamily="49" charset="0"/>
                <a:cs typeface="Courier New" panose="02070309020205020404" pitchFamily="49" charset="0"/>
              </a:rPr>
              <a:t>endl</a:t>
            </a:r>
            <a:r>
              <a:rPr lang="en-IN" dirty="0">
                <a:latin typeface="Courier New" panose="02070309020205020404" pitchFamily="49" charset="0"/>
                <a:cs typeface="Courier New" panose="02070309020205020404" pitchFamily="49" charset="0"/>
              </a:rPr>
              <a:t>;</a:t>
            </a:r>
          </a:p>
          <a:p>
            <a:pPr marL="0" indent="0">
              <a:buNone/>
            </a:pP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cout</a:t>
            </a:r>
            <a:r>
              <a:rPr lang="en-IN" dirty="0">
                <a:latin typeface="Courier New" panose="02070309020205020404" pitchFamily="49" charset="0"/>
                <a:cs typeface="Courier New" panose="02070309020205020404" pitchFamily="49" charset="0"/>
              </a:rPr>
              <a:t>&lt;&lt;"Queue elements are:"&lt;&lt;</a:t>
            </a:r>
            <a:r>
              <a:rPr lang="en-IN" dirty="0" err="1">
                <a:latin typeface="Courier New" panose="02070309020205020404" pitchFamily="49" charset="0"/>
                <a:cs typeface="Courier New" panose="02070309020205020404" pitchFamily="49" charset="0"/>
              </a:rPr>
              <a:t>endl</a:t>
            </a:r>
            <a:r>
              <a:rPr lang="en-IN" dirty="0">
                <a:latin typeface="Courier New" panose="02070309020205020404" pitchFamily="49" charset="0"/>
                <a:cs typeface="Courier New" panose="02070309020205020404" pitchFamily="49" charset="0"/>
              </a:rPr>
              <a:t>;</a:t>
            </a:r>
          </a:p>
          <a:p>
            <a:pPr marL="0" indent="0">
              <a:buNone/>
            </a:pPr>
            <a:r>
              <a:rPr lang="en-IN" dirty="0">
                <a:latin typeface="Courier New" panose="02070309020205020404" pitchFamily="49" charset="0"/>
                <a:cs typeface="Courier New" panose="02070309020205020404" pitchFamily="49" charset="0"/>
              </a:rPr>
              <a:t>    while (!</a:t>
            </a:r>
            <a:r>
              <a:rPr lang="en-IN" dirty="0" err="1">
                <a:latin typeface="Courier New" panose="02070309020205020404" pitchFamily="49" charset="0"/>
                <a:cs typeface="Courier New" panose="02070309020205020404" pitchFamily="49" charset="0"/>
              </a:rPr>
              <a:t>q.empty</a:t>
            </a:r>
            <a:r>
              <a:rPr lang="en-IN" dirty="0">
                <a:latin typeface="Courier New" panose="02070309020205020404" pitchFamily="49" charset="0"/>
                <a:cs typeface="Courier New" panose="02070309020205020404" pitchFamily="49" charset="0"/>
              </a:rPr>
              <a:t>()) {</a:t>
            </a:r>
          </a:p>
          <a:p>
            <a:pPr marL="0" indent="0">
              <a:buNone/>
            </a:pP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cout</a:t>
            </a:r>
            <a:r>
              <a:rPr lang="en-IN" dirty="0">
                <a:latin typeface="Courier New" panose="02070309020205020404" pitchFamily="49" charset="0"/>
                <a:cs typeface="Courier New" panose="02070309020205020404" pitchFamily="49" charset="0"/>
              </a:rPr>
              <a:t> &lt;&lt; ' ' &lt;&lt; </a:t>
            </a:r>
            <a:r>
              <a:rPr lang="en-IN" dirty="0" err="1">
                <a:latin typeface="Courier New" panose="02070309020205020404" pitchFamily="49" charset="0"/>
                <a:cs typeface="Courier New" panose="02070309020205020404" pitchFamily="49" charset="0"/>
              </a:rPr>
              <a:t>q.front</a:t>
            </a:r>
            <a:r>
              <a:rPr lang="en-IN" dirty="0">
                <a:latin typeface="Courier New" panose="02070309020205020404" pitchFamily="49" charset="0"/>
                <a:cs typeface="Courier New" panose="02070309020205020404" pitchFamily="49" charset="0"/>
              </a:rPr>
              <a:t>();</a:t>
            </a:r>
          </a:p>
          <a:p>
            <a:pPr marL="0" indent="0">
              <a:buNone/>
            </a:pP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q.pop</a:t>
            </a:r>
            <a:r>
              <a:rPr lang="en-IN" dirty="0">
                <a:latin typeface="Courier New" panose="02070309020205020404" pitchFamily="49" charset="0"/>
                <a:cs typeface="Courier New" panose="02070309020205020404" pitchFamily="49" charset="0"/>
              </a:rPr>
              <a:t>();</a:t>
            </a:r>
          </a:p>
          <a:p>
            <a:pPr marL="0" indent="0">
              <a:buNone/>
            </a:pPr>
            <a:r>
              <a:rPr lang="en-IN" dirty="0">
                <a:latin typeface="Courier New" panose="02070309020205020404" pitchFamily="49" charset="0"/>
                <a:cs typeface="Courier New" panose="02070309020205020404" pitchFamily="49" charset="0"/>
              </a:rPr>
              <a:t>    }</a:t>
            </a:r>
          </a:p>
          <a:p>
            <a:pPr marL="0" indent="0">
              <a:buNone/>
            </a:pP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cout</a:t>
            </a:r>
            <a:r>
              <a:rPr lang="en-IN" dirty="0">
                <a:latin typeface="Courier New" panose="02070309020205020404" pitchFamily="49" charset="0"/>
                <a:cs typeface="Courier New" panose="02070309020205020404" pitchFamily="49" charset="0"/>
              </a:rPr>
              <a:t>&lt;&lt;</a:t>
            </a:r>
            <a:r>
              <a:rPr lang="en-IN" dirty="0" err="1">
                <a:latin typeface="Courier New" panose="02070309020205020404" pitchFamily="49" charset="0"/>
                <a:cs typeface="Courier New" panose="02070309020205020404" pitchFamily="49" charset="0"/>
              </a:rPr>
              <a:t>endl</a:t>
            </a:r>
            <a:r>
              <a:rPr lang="en-IN" dirty="0">
                <a:latin typeface="Courier New" panose="02070309020205020404" pitchFamily="49" charset="0"/>
                <a:cs typeface="Courier New" panose="02070309020205020404" pitchFamily="49" charset="0"/>
              </a:rPr>
              <a:t>;</a:t>
            </a:r>
          </a:p>
          <a:p>
            <a:pPr marL="0" indent="0">
              <a:buNone/>
            </a:pP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cout</a:t>
            </a:r>
            <a:r>
              <a:rPr lang="en-IN" dirty="0">
                <a:latin typeface="Courier New" panose="02070309020205020404" pitchFamily="49" charset="0"/>
                <a:cs typeface="Courier New" panose="02070309020205020404" pitchFamily="49" charset="0"/>
              </a:rPr>
              <a:t>&lt;&lt;"Queue empty!";</a:t>
            </a:r>
          </a:p>
          <a:p>
            <a:pPr marL="0" indent="0">
              <a:buNone/>
            </a:pPr>
            <a:r>
              <a:rPr lang="en-IN" dirty="0">
                <a:latin typeface="Courier New" panose="02070309020205020404" pitchFamily="49" charset="0"/>
                <a:cs typeface="Courier New" panose="02070309020205020404" pitchFamily="49" charset="0"/>
              </a:rPr>
              <a:t>}</a:t>
            </a:r>
          </a:p>
        </p:txBody>
      </p:sp>
      <p:pic>
        <p:nvPicPr>
          <p:cNvPr id="5" name="Picture 4">
            <a:extLst>
              <a:ext uri="{FF2B5EF4-FFF2-40B4-BE49-F238E27FC236}">
                <a16:creationId xmlns:a16="http://schemas.microsoft.com/office/drawing/2014/main" id="{F4C4E0AA-DA1D-41AA-9E3C-F24D6D5478CB}"/>
              </a:ext>
            </a:extLst>
          </p:cNvPr>
          <p:cNvPicPr>
            <a:picLocks noChangeAspect="1"/>
          </p:cNvPicPr>
          <p:nvPr/>
        </p:nvPicPr>
        <p:blipFill>
          <a:blip r:embed="rId2"/>
          <a:stretch>
            <a:fillRect/>
          </a:stretch>
        </p:blipFill>
        <p:spPr>
          <a:xfrm>
            <a:off x="5279091" y="2427094"/>
            <a:ext cx="3090441" cy="1869057"/>
          </a:xfrm>
          <a:prstGeom prst="rect">
            <a:avLst/>
          </a:prstGeom>
        </p:spPr>
      </p:pic>
    </p:spTree>
    <p:extLst>
      <p:ext uri="{BB962C8B-B14F-4D97-AF65-F5344CB8AC3E}">
        <p14:creationId xmlns:p14="http://schemas.microsoft.com/office/powerpoint/2010/main" val="488997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DD318-3D13-4FBC-BE11-EC93C4A07164}"/>
              </a:ext>
            </a:extLst>
          </p:cNvPr>
          <p:cNvSpPr>
            <a:spLocks noGrp="1"/>
          </p:cNvSpPr>
          <p:nvPr>
            <p:ph type="title"/>
          </p:nvPr>
        </p:nvSpPr>
        <p:spPr/>
        <p:txBody>
          <a:bodyPr/>
          <a:lstStyle/>
          <a:p>
            <a:r>
              <a:rPr lang="en-US" dirty="0"/>
              <a:t>Priority queue Container</a:t>
            </a:r>
            <a:endParaRPr lang="en-IN" dirty="0"/>
          </a:p>
        </p:txBody>
      </p:sp>
      <p:sp>
        <p:nvSpPr>
          <p:cNvPr id="3" name="Content Placeholder 2">
            <a:extLst>
              <a:ext uri="{FF2B5EF4-FFF2-40B4-BE49-F238E27FC236}">
                <a16:creationId xmlns:a16="http://schemas.microsoft.com/office/drawing/2014/main" id="{B665CB47-4BBC-4724-B5D3-534AF8669EF0}"/>
              </a:ext>
            </a:extLst>
          </p:cNvPr>
          <p:cNvSpPr>
            <a:spLocks noGrp="1"/>
          </p:cNvSpPr>
          <p:nvPr>
            <p:ph idx="1"/>
          </p:nvPr>
        </p:nvSpPr>
        <p:spPr/>
        <p:txBody>
          <a:bodyPr>
            <a:normAutofit/>
          </a:bodyPr>
          <a:lstStyle/>
          <a:p>
            <a:pPr algn="just"/>
            <a:r>
              <a:rPr lang="en-US" sz="2000" dirty="0">
                <a:cs typeface="Courier New" panose="02070309020205020404" pitchFamily="49" charset="0"/>
              </a:rPr>
              <a:t>Priority queue is similar to normal queue except the element removed from the queue is always the greatest among all the elements in the queue.</a:t>
            </a:r>
          </a:p>
          <a:p>
            <a:pPr algn="just"/>
            <a:r>
              <a:rPr lang="en-US" sz="2000" dirty="0">
                <a:cs typeface="Courier New" panose="02070309020205020404" pitchFamily="49" charset="0"/>
              </a:rPr>
              <a:t>It simulates the max heap.</a:t>
            </a:r>
          </a:p>
          <a:p>
            <a:pPr algn="just"/>
            <a:r>
              <a:rPr lang="en-US" sz="2000" dirty="0">
                <a:cs typeface="Courier New" panose="02070309020205020404" pitchFamily="49" charset="0"/>
              </a:rPr>
              <a:t>Defined in the header file &lt;queue&gt;</a:t>
            </a:r>
          </a:p>
          <a:p>
            <a:pPr algn="just"/>
            <a:endParaRPr lang="en-US" sz="2000" dirty="0">
              <a:cs typeface="Courier New" panose="02070309020205020404" pitchFamily="49" charset="0"/>
            </a:endParaRPr>
          </a:p>
          <a:p>
            <a:pPr algn="just"/>
            <a:r>
              <a:rPr lang="en-US" sz="2000" dirty="0">
                <a:cs typeface="Courier New" panose="02070309020205020404" pitchFamily="49" charset="0"/>
              </a:rPr>
              <a:t>Syntax</a:t>
            </a:r>
          </a:p>
          <a:p>
            <a:pPr marL="0" indent="0" algn="just">
              <a:buNone/>
            </a:pPr>
            <a:r>
              <a:rPr lang="en-US" sz="2000" dirty="0">
                <a:cs typeface="Courier New" panose="02070309020205020404" pitchFamily="49" charset="0"/>
              </a:rPr>
              <a:t>     </a:t>
            </a:r>
            <a:r>
              <a:rPr lang="en-US" sz="2000" dirty="0" err="1">
                <a:cs typeface="Courier New" panose="02070309020205020404" pitchFamily="49" charset="0"/>
              </a:rPr>
              <a:t>priority_queue</a:t>
            </a:r>
            <a:r>
              <a:rPr lang="en-US" sz="2000" dirty="0">
                <a:cs typeface="Courier New" panose="02070309020205020404" pitchFamily="49" charset="0"/>
              </a:rPr>
              <a:t>&lt;int&gt; </a:t>
            </a:r>
            <a:r>
              <a:rPr lang="en-US" sz="2000" dirty="0" err="1">
                <a:cs typeface="Courier New" panose="02070309020205020404" pitchFamily="49" charset="0"/>
              </a:rPr>
              <a:t>pq_name</a:t>
            </a:r>
            <a:r>
              <a:rPr lang="en-US" sz="2000" dirty="0">
                <a:cs typeface="Courier New" panose="02070309020205020404" pitchFamily="49" charset="0"/>
              </a:rPr>
              <a:t>;</a:t>
            </a:r>
          </a:p>
          <a:p>
            <a:pPr marL="0" indent="0" algn="just">
              <a:buNone/>
            </a:pPr>
            <a:r>
              <a:rPr lang="en-US" sz="2000" dirty="0">
                <a:cs typeface="Courier New" panose="02070309020205020404" pitchFamily="49" charset="0"/>
              </a:rPr>
              <a:t> </a:t>
            </a:r>
            <a:endParaRPr lang="en-IN" sz="2000" dirty="0">
              <a:cs typeface="Courier New" panose="02070309020205020404" pitchFamily="49" charset="0"/>
            </a:endParaRPr>
          </a:p>
        </p:txBody>
      </p:sp>
    </p:spTree>
    <p:extLst>
      <p:ext uri="{BB962C8B-B14F-4D97-AF65-F5344CB8AC3E}">
        <p14:creationId xmlns:p14="http://schemas.microsoft.com/office/powerpoint/2010/main" val="870646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4FCFD-43E6-4FEF-806A-833792D89E27}"/>
              </a:ext>
            </a:extLst>
          </p:cNvPr>
          <p:cNvSpPr>
            <a:spLocks noGrp="1"/>
          </p:cNvSpPr>
          <p:nvPr>
            <p:ph type="title"/>
          </p:nvPr>
        </p:nvSpPr>
        <p:spPr/>
        <p:txBody>
          <a:bodyPr/>
          <a:lstStyle/>
          <a:p>
            <a:r>
              <a:rPr lang="en-US" dirty="0"/>
              <a:t>Basic functions in priority queue</a:t>
            </a:r>
            <a:endParaRPr lang="en-IN" dirty="0"/>
          </a:p>
        </p:txBody>
      </p:sp>
      <p:sp>
        <p:nvSpPr>
          <p:cNvPr id="3" name="Content Placeholder 2">
            <a:extLst>
              <a:ext uri="{FF2B5EF4-FFF2-40B4-BE49-F238E27FC236}">
                <a16:creationId xmlns:a16="http://schemas.microsoft.com/office/drawing/2014/main" id="{254B56C2-ADCC-45CD-83B8-D0EC65E56547}"/>
              </a:ext>
            </a:extLst>
          </p:cNvPr>
          <p:cNvSpPr>
            <a:spLocks noGrp="1"/>
          </p:cNvSpPr>
          <p:nvPr>
            <p:ph idx="1"/>
          </p:nvPr>
        </p:nvSpPr>
        <p:spPr/>
        <p:txBody>
          <a:bodyPr>
            <a:normAutofit/>
          </a:bodyPr>
          <a:lstStyle/>
          <a:p>
            <a:pPr algn="l" fontAlgn="base"/>
            <a:r>
              <a:rPr lang="en-US" sz="2000" b="1" i="0" dirty="0">
                <a:effectLst/>
              </a:rPr>
              <a:t>empty()</a:t>
            </a:r>
            <a:r>
              <a:rPr lang="en-US" sz="2000" b="0" i="0" dirty="0">
                <a:effectLst/>
              </a:rPr>
              <a:t> – Returns whether the priority queue is empty.</a:t>
            </a:r>
          </a:p>
          <a:p>
            <a:pPr algn="l" fontAlgn="base"/>
            <a:r>
              <a:rPr lang="en-US" sz="2000" b="1" i="0" dirty="0">
                <a:effectLst/>
              </a:rPr>
              <a:t>size()</a:t>
            </a:r>
            <a:r>
              <a:rPr lang="en-US" sz="2000" b="0" i="0" dirty="0">
                <a:effectLst/>
              </a:rPr>
              <a:t> – Returns the size of the priority queue.</a:t>
            </a:r>
          </a:p>
          <a:p>
            <a:pPr algn="l" fontAlgn="base"/>
            <a:r>
              <a:rPr lang="en-US" sz="2000" b="1" i="0" dirty="0">
                <a:effectLst/>
              </a:rPr>
              <a:t>push(g)</a:t>
            </a:r>
            <a:r>
              <a:rPr lang="en-US" sz="2000" b="0" i="0" dirty="0">
                <a:effectLst/>
              </a:rPr>
              <a:t> -Inserts a new element into the priority queue.</a:t>
            </a:r>
          </a:p>
          <a:p>
            <a:pPr algn="l" fontAlgn="base"/>
            <a:r>
              <a:rPr lang="en-US" sz="2000" b="1" i="0" dirty="0">
                <a:effectLst/>
              </a:rPr>
              <a:t>pop()</a:t>
            </a:r>
            <a:r>
              <a:rPr lang="en-US" sz="2000" b="0" i="0" dirty="0">
                <a:effectLst/>
              </a:rPr>
              <a:t> -</a:t>
            </a:r>
            <a:r>
              <a:rPr lang="en-US" sz="2000" dirty="0"/>
              <a:t>It removes the top element from the queue which has the highest priority.</a:t>
            </a:r>
          </a:p>
          <a:p>
            <a:pPr algn="l" fontAlgn="base"/>
            <a:r>
              <a:rPr lang="en-US" sz="2000" b="1" dirty="0"/>
              <a:t>top</a:t>
            </a:r>
            <a:r>
              <a:rPr lang="en-US" sz="2000" b="1" i="0" dirty="0">
                <a:effectLst/>
              </a:rPr>
              <a:t>()</a:t>
            </a:r>
            <a:r>
              <a:rPr lang="en-US" sz="2000" b="0" i="0" dirty="0">
                <a:effectLst/>
              </a:rPr>
              <a:t>-It returns the topmost element in the priority queue.</a:t>
            </a:r>
          </a:p>
          <a:p>
            <a:endParaRPr lang="en-IN" sz="2000" dirty="0"/>
          </a:p>
          <a:p>
            <a:pPr marL="0" indent="0">
              <a:buNone/>
            </a:pPr>
            <a:endParaRPr lang="en-IN" sz="2000" dirty="0"/>
          </a:p>
        </p:txBody>
      </p:sp>
    </p:spTree>
    <p:extLst>
      <p:ext uri="{BB962C8B-B14F-4D97-AF65-F5344CB8AC3E}">
        <p14:creationId xmlns:p14="http://schemas.microsoft.com/office/powerpoint/2010/main" val="2441102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3BA04-32DD-452E-96FA-167A8D276680}"/>
              </a:ext>
            </a:extLst>
          </p:cNvPr>
          <p:cNvSpPr>
            <a:spLocks noGrp="1"/>
          </p:cNvSpPr>
          <p:nvPr>
            <p:ph type="title"/>
          </p:nvPr>
        </p:nvSpPr>
        <p:spPr/>
        <p:txBody>
          <a:bodyPr/>
          <a:lstStyle/>
          <a:p>
            <a:r>
              <a:rPr lang="en-US" dirty="0"/>
              <a:t>Containers in STL</a:t>
            </a:r>
            <a:endParaRPr lang="en-IN" dirty="0"/>
          </a:p>
        </p:txBody>
      </p:sp>
      <p:sp>
        <p:nvSpPr>
          <p:cNvPr id="3" name="Content Placeholder 2">
            <a:extLst>
              <a:ext uri="{FF2B5EF4-FFF2-40B4-BE49-F238E27FC236}">
                <a16:creationId xmlns:a16="http://schemas.microsoft.com/office/drawing/2014/main" id="{F9F53FB7-82C6-47D4-9E6D-AD02309BF34A}"/>
              </a:ext>
            </a:extLst>
          </p:cNvPr>
          <p:cNvSpPr>
            <a:spLocks noGrp="1"/>
          </p:cNvSpPr>
          <p:nvPr>
            <p:ph idx="1"/>
          </p:nvPr>
        </p:nvSpPr>
        <p:spPr/>
        <p:txBody>
          <a:bodyPr>
            <a:normAutofit/>
          </a:bodyPr>
          <a:lstStyle/>
          <a:p>
            <a:pPr algn="just"/>
            <a:r>
              <a:rPr lang="en-US" b="0" i="0" dirty="0">
                <a:solidFill>
                  <a:srgbClr val="212529"/>
                </a:solidFill>
                <a:effectLst/>
              </a:rPr>
              <a:t>Containers Library in STL gives Containers, which in simplest words, can be described as the objects used to contain data. </a:t>
            </a:r>
          </a:p>
          <a:p>
            <a:pPr algn="just"/>
            <a:r>
              <a:rPr lang="en-US" b="0" i="0" dirty="0">
                <a:solidFill>
                  <a:srgbClr val="212529"/>
                </a:solidFill>
                <a:effectLst/>
              </a:rPr>
              <a:t>Containers help to implement and replicate simple and complex data structures very easily like arrays, list, trees, associative arrays and many more.</a:t>
            </a:r>
          </a:p>
          <a:p>
            <a:pPr algn="just"/>
            <a:r>
              <a:rPr lang="en-US" b="0" i="0" dirty="0">
                <a:solidFill>
                  <a:srgbClr val="212529"/>
                </a:solidFill>
                <a:effectLst/>
              </a:rPr>
              <a:t>The containers are implemented as generic class templates, means that a container can be used to hold different kind of objects and they are dynamic in nature!</a:t>
            </a:r>
          </a:p>
          <a:p>
            <a:pPr algn="just"/>
            <a:endParaRPr lang="en-US" b="0" i="0" dirty="0">
              <a:solidFill>
                <a:srgbClr val="212529"/>
              </a:solidFill>
              <a:effectLst/>
            </a:endParaRPr>
          </a:p>
        </p:txBody>
      </p:sp>
    </p:spTree>
    <p:extLst>
      <p:ext uri="{BB962C8B-B14F-4D97-AF65-F5344CB8AC3E}">
        <p14:creationId xmlns:p14="http://schemas.microsoft.com/office/powerpoint/2010/main" val="1281571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95D40-8DAC-4041-B059-E2688E8A4870}"/>
              </a:ext>
            </a:extLst>
          </p:cNvPr>
          <p:cNvSpPr>
            <a:spLocks noGrp="1"/>
          </p:cNvSpPr>
          <p:nvPr>
            <p:ph type="title"/>
          </p:nvPr>
        </p:nvSpPr>
        <p:spPr/>
        <p:txBody>
          <a:bodyPr/>
          <a:lstStyle/>
          <a:p>
            <a:r>
              <a:rPr lang="en-US" dirty="0"/>
              <a:t>Sample program</a:t>
            </a:r>
            <a:endParaRPr lang="en-IN" dirty="0"/>
          </a:p>
        </p:txBody>
      </p:sp>
      <p:sp>
        <p:nvSpPr>
          <p:cNvPr id="3" name="Content Placeholder 2">
            <a:extLst>
              <a:ext uri="{FF2B5EF4-FFF2-40B4-BE49-F238E27FC236}">
                <a16:creationId xmlns:a16="http://schemas.microsoft.com/office/drawing/2014/main" id="{C8EDD8CE-2E52-415C-A55C-DEE5E8010263}"/>
              </a:ext>
            </a:extLst>
          </p:cNvPr>
          <p:cNvSpPr>
            <a:spLocks noGrp="1"/>
          </p:cNvSpPr>
          <p:nvPr>
            <p:ph idx="1"/>
          </p:nvPr>
        </p:nvSpPr>
        <p:spPr/>
        <p:txBody>
          <a:bodyPr>
            <a:normAutofit fontScale="40000" lnSpcReduction="20000"/>
          </a:bodyPr>
          <a:lstStyle/>
          <a:p>
            <a:pPr marL="0" indent="0">
              <a:buNone/>
            </a:pPr>
            <a:r>
              <a:rPr lang="en-IN" dirty="0">
                <a:latin typeface="Courier New" panose="02070309020205020404" pitchFamily="49" charset="0"/>
                <a:cs typeface="Courier New" panose="02070309020205020404" pitchFamily="49" charset="0"/>
              </a:rPr>
              <a:t>#include &lt;iostream&gt;</a:t>
            </a:r>
          </a:p>
          <a:p>
            <a:pPr marL="0" indent="0">
              <a:buNone/>
            </a:pPr>
            <a:r>
              <a:rPr lang="en-IN" dirty="0">
                <a:latin typeface="Courier New" panose="02070309020205020404" pitchFamily="49" charset="0"/>
                <a:cs typeface="Courier New" panose="02070309020205020404" pitchFamily="49" charset="0"/>
              </a:rPr>
              <a:t>#include &lt;queue&gt;</a:t>
            </a:r>
          </a:p>
          <a:p>
            <a:pPr marL="0" indent="0">
              <a:buNone/>
            </a:pPr>
            <a:r>
              <a:rPr lang="en-IN" dirty="0">
                <a:latin typeface="Courier New" panose="02070309020205020404" pitchFamily="49" charset="0"/>
                <a:cs typeface="Courier New" panose="02070309020205020404" pitchFamily="49" charset="0"/>
              </a:rPr>
              <a:t>using namespace std;</a:t>
            </a:r>
          </a:p>
          <a:p>
            <a:pPr marL="0" indent="0">
              <a:buNone/>
            </a:pPr>
            <a:r>
              <a:rPr lang="en-IN" dirty="0">
                <a:latin typeface="Courier New" panose="02070309020205020404" pitchFamily="49" charset="0"/>
                <a:cs typeface="Courier New" panose="02070309020205020404" pitchFamily="49" charset="0"/>
              </a:rPr>
              <a:t>int main() {</a:t>
            </a:r>
          </a:p>
          <a:p>
            <a:pPr marL="0" indent="0">
              <a:buNone/>
            </a:pP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priority_queue</a:t>
            </a:r>
            <a:r>
              <a:rPr lang="en-IN" dirty="0">
                <a:latin typeface="Courier New" panose="02070309020205020404" pitchFamily="49" charset="0"/>
                <a:cs typeface="Courier New" panose="02070309020205020404" pitchFamily="49" charset="0"/>
              </a:rPr>
              <a:t>&lt;int&gt;q;</a:t>
            </a:r>
          </a:p>
          <a:p>
            <a:pPr marL="0" indent="0">
              <a:buNone/>
            </a:pP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q.push</a:t>
            </a:r>
            <a:r>
              <a:rPr lang="en-IN" dirty="0">
                <a:latin typeface="Courier New" panose="02070309020205020404" pitchFamily="49" charset="0"/>
                <a:cs typeface="Courier New" panose="02070309020205020404" pitchFamily="49" charset="0"/>
              </a:rPr>
              <a:t>(59);</a:t>
            </a:r>
          </a:p>
          <a:p>
            <a:pPr marL="0" indent="0">
              <a:buNone/>
            </a:pP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q.push</a:t>
            </a:r>
            <a:r>
              <a:rPr lang="en-IN" dirty="0">
                <a:latin typeface="Courier New" panose="02070309020205020404" pitchFamily="49" charset="0"/>
                <a:cs typeface="Courier New" panose="02070309020205020404" pitchFamily="49" charset="0"/>
              </a:rPr>
              <a:t>(42);</a:t>
            </a:r>
          </a:p>
          <a:p>
            <a:pPr marL="0" indent="0">
              <a:buNone/>
            </a:pP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q.push</a:t>
            </a:r>
            <a:r>
              <a:rPr lang="en-IN" dirty="0">
                <a:latin typeface="Courier New" panose="02070309020205020404" pitchFamily="49" charset="0"/>
                <a:cs typeface="Courier New" panose="02070309020205020404" pitchFamily="49" charset="0"/>
              </a:rPr>
              <a:t>(32);</a:t>
            </a:r>
          </a:p>
          <a:p>
            <a:pPr marL="0" indent="0">
              <a:buNone/>
            </a:pP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q.push</a:t>
            </a:r>
            <a:r>
              <a:rPr lang="en-IN" dirty="0">
                <a:latin typeface="Courier New" panose="02070309020205020404" pitchFamily="49" charset="0"/>
                <a:cs typeface="Courier New" panose="02070309020205020404" pitchFamily="49" charset="0"/>
              </a:rPr>
              <a:t>(34);</a:t>
            </a:r>
          </a:p>
          <a:p>
            <a:pPr marL="0" indent="0">
              <a:buNone/>
            </a:pP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q.push</a:t>
            </a:r>
            <a:r>
              <a:rPr lang="en-IN" dirty="0">
                <a:latin typeface="Courier New" panose="02070309020205020404" pitchFamily="49" charset="0"/>
                <a:cs typeface="Courier New" panose="02070309020205020404" pitchFamily="49" charset="0"/>
              </a:rPr>
              <a:t>(58);</a:t>
            </a:r>
          </a:p>
          <a:p>
            <a:pPr marL="0" indent="0">
              <a:buNone/>
            </a:pP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cout</a:t>
            </a:r>
            <a:r>
              <a:rPr lang="en-IN" dirty="0">
                <a:latin typeface="Courier New" panose="02070309020205020404" pitchFamily="49" charset="0"/>
                <a:cs typeface="Courier New" panose="02070309020205020404" pitchFamily="49" charset="0"/>
              </a:rPr>
              <a:t>&lt;&lt;"Size of the </a:t>
            </a:r>
            <a:r>
              <a:rPr lang="en-IN" dirty="0" err="1">
                <a:latin typeface="Courier New" panose="02070309020205020404" pitchFamily="49" charset="0"/>
                <a:cs typeface="Courier New" panose="02070309020205020404" pitchFamily="49" charset="0"/>
              </a:rPr>
              <a:t>p_queue</a:t>
            </a:r>
            <a:r>
              <a:rPr lang="en-IN" dirty="0">
                <a:latin typeface="Courier New" panose="02070309020205020404" pitchFamily="49" charset="0"/>
                <a:cs typeface="Courier New" panose="02070309020205020404" pitchFamily="49" charset="0"/>
              </a:rPr>
              <a:t>:"&lt;&lt;</a:t>
            </a:r>
            <a:r>
              <a:rPr lang="en-IN" dirty="0" err="1">
                <a:latin typeface="Courier New" panose="02070309020205020404" pitchFamily="49" charset="0"/>
                <a:cs typeface="Courier New" panose="02070309020205020404" pitchFamily="49" charset="0"/>
              </a:rPr>
              <a:t>q.size</a:t>
            </a:r>
            <a:r>
              <a:rPr lang="en-IN" dirty="0">
                <a:latin typeface="Courier New" panose="02070309020205020404" pitchFamily="49" charset="0"/>
                <a:cs typeface="Courier New" panose="02070309020205020404" pitchFamily="49" charset="0"/>
              </a:rPr>
              <a:t>()&lt;&lt;</a:t>
            </a:r>
            <a:r>
              <a:rPr lang="en-IN" dirty="0" err="1">
                <a:latin typeface="Courier New" panose="02070309020205020404" pitchFamily="49" charset="0"/>
                <a:cs typeface="Courier New" panose="02070309020205020404" pitchFamily="49" charset="0"/>
              </a:rPr>
              <a:t>endl</a:t>
            </a:r>
            <a:r>
              <a:rPr lang="en-IN" dirty="0">
                <a:latin typeface="Courier New" panose="02070309020205020404" pitchFamily="49" charset="0"/>
                <a:cs typeface="Courier New" panose="02070309020205020404" pitchFamily="49" charset="0"/>
              </a:rPr>
              <a:t>;</a:t>
            </a:r>
          </a:p>
          <a:p>
            <a:pPr marL="0" indent="0">
              <a:buNone/>
            </a:pP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cout</a:t>
            </a:r>
            <a:r>
              <a:rPr lang="en-IN" dirty="0">
                <a:latin typeface="Courier New" panose="02070309020205020404" pitchFamily="49" charset="0"/>
                <a:cs typeface="Courier New" panose="02070309020205020404" pitchFamily="49" charset="0"/>
              </a:rPr>
              <a:t>&lt;&lt;"</a:t>
            </a:r>
            <a:r>
              <a:rPr lang="en-IN" dirty="0" err="1">
                <a:latin typeface="Courier New" panose="02070309020205020404" pitchFamily="49" charset="0"/>
                <a:cs typeface="Courier New" panose="02070309020205020404" pitchFamily="49" charset="0"/>
              </a:rPr>
              <a:t>P_Queue</a:t>
            </a:r>
            <a:r>
              <a:rPr lang="en-IN" dirty="0">
                <a:latin typeface="Courier New" panose="02070309020205020404" pitchFamily="49" charset="0"/>
                <a:cs typeface="Courier New" panose="02070309020205020404" pitchFamily="49" charset="0"/>
              </a:rPr>
              <a:t> elements are:"&lt;&lt;</a:t>
            </a:r>
            <a:r>
              <a:rPr lang="en-IN" dirty="0" err="1">
                <a:latin typeface="Courier New" panose="02070309020205020404" pitchFamily="49" charset="0"/>
                <a:cs typeface="Courier New" panose="02070309020205020404" pitchFamily="49" charset="0"/>
              </a:rPr>
              <a:t>endl</a:t>
            </a:r>
            <a:r>
              <a:rPr lang="en-IN" dirty="0">
                <a:latin typeface="Courier New" panose="02070309020205020404" pitchFamily="49" charset="0"/>
                <a:cs typeface="Courier New" panose="02070309020205020404" pitchFamily="49" charset="0"/>
              </a:rPr>
              <a:t>;</a:t>
            </a:r>
          </a:p>
          <a:p>
            <a:pPr marL="0" indent="0">
              <a:buNone/>
            </a:pPr>
            <a:r>
              <a:rPr lang="en-IN" dirty="0">
                <a:latin typeface="Courier New" panose="02070309020205020404" pitchFamily="49" charset="0"/>
                <a:cs typeface="Courier New" panose="02070309020205020404" pitchFamily="49" charset="0"/>
              </a:rPr>
              <a:t>    while (!</a:t>
            </a:r>
            <a:r>
              <a:rPr lang="en-IN" dirty="0" err="1">
                <a:latin typeface="Courier New" panose="02070309020205020404" pitchFamily="49" charset="0"/>
                <a:cs typeface="Courier New" panose="02070309020205020404" pitchFamily="49" charset="0"/>
              </a:rPr>
              <a:t>q.empty</a:t>
            </a:r>
            <a:r>
              <a:rPr lang="en-IN" dirty="0">
                <a:latin typeface="Courier New" panose="02070309020205020404" pitchFamily="49" charset="0"/>
                <a:cs typeface="Courier New" panose="02070309020205020404" pitchFamily="49" charset="0"/>
              </a:rPr>
              <a:t>()) {</a:t>
            </a:r>
          </a:p>
          <a:p>
            <a:pPr marL="0" indent="0">
              <a:buNone/>
            </a:pP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cout</a:t>
            </a:r>
            <a:r>
              <a:rPr lang="en-IN" dirty="0">
                <a:latin typeface="Courier New" panose="02070309020205020404" pitchFamily="49" charset="0"/>
                <a:cs typeface="Courier New" panose="02070309020205020404" pitchFamily="49" charset="0"/>
              </a:rPr>
              <a:t> &lt;&lt; ' ' &lt;&lt; </a:t>
            </a:r>
            <a:r>
              <a:rPr lang="en-IN" dirty="0" err="1">
                <a:latin typeface="Courier New" panose="02070309020205020404" pitchFamily="49" charset="0"/>
                <a:cs typeface="Courier New" panose="02070309020205020404" pitchFamily="49" charset="0"/>
              </a:rPr>
              <a:t>q.top</a:t>
            </a:r>
            <a:r>
              <a:rPr lang="en-IN" dirty="0">
                <a:latin typeface="Courier New" panose="02070309020205020404" pitchFamily="49" charset="0"/>
                <a:cs typeface="Courier New" panose="02070309020205020404" pitchFamily="49" charset="0"/>
              </a:rPr>
              <a:t>();</a:t>
            </a:r>
          </a:p>
          <a:p>
            <a:pPr marL="0" indent="0">
              <a:buNone/>
            </a:pP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q.pop</a:t>
            </a:r>
            <a:r>
              <a:rPr lang="en-IN" dirty="0">
                <a:latin typeface="Courier New" panose="02070309020205020404" pitchFamily="49" charset="0"/>
                <a:cs typeface="Courier New" panose="02070309020205020404" pitchFamily="49" charset="0"/>
              </a:rPr>
              <a:t>();</a:t>
            </a:r>
          </a:p>
          <a:p>
            <a:pPr marL="0" indent="0">
              <a:buNone/>
            </a:pPr>
            <a:r>
              <a:rPr lang="en-IN" dirty="0">
                <a:latin typeface="Courier New" panose="02070309020205020404" pitchFamily="49" charset="0"/>
                <a:cs typeface="Courier New" panose="02070309020205020404" pitchFamily="49" charset="0"/>
              </a:rPr>
              <a:t>    }</a:t>
            </a:r>
          </a:p>
          <a:p>
            <a:pPr marL="0" indent="0">
              <a:buNone/>
            </a:pP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cout</a:t>
            </a:r>
            <a:r>
              <a:rPr lang="en-IN" dirty="0">
                <a:latin typeface="Courier New" panose="02070309020205020404" pitchFamily="49" charset="0"/>
                <a:cs typeface="Courier New" panose="02070309020205020404" pitchFamily="49" charset="0"/>
              </a:rPr>
              <a:t>&lt;&lt;</a:t>
            </a:r>
            <a:r>
              <a:rPr lang="en-IN" dirty="0" err="1">
                <a:latin typeface="Courier New" panose="02070309020205020404" pitchFamily="49" charset="0"/>
                <a:cs typeface="Courier New" panose="02070309020205020404" pitchFamily="49" charset="0"/>
              </a:rPr>
              <a:t>endl</a:t>
            </a:r>
            <a:r>
              <a:rPr lang="en-IN" dirty="0">
                <a:latin typeface="Courier New" panose="02070309020205020404" pitchFamily="49" charset="0"/>
                <a:cs typeface="Courier New" panose="02070309020205020404" pitchFamily="49" charset="0"/>
              </a:rPr>
              <a:t>;</a:t>
            </a:r>
          </a:p>
          <a:p>
            <a:pPr marL="0" indent="0">
              <a:buNone/>
            </a:pP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cout</a:t>
            </a:r>
            <a:r>
              <a:rPr lang="en-IN" dirty="0">
                <a:latin typeface="Courier New" panose="02070309020205020404" pitchFamily="49" charset="0"/>
                <a:cs typeface="Courier New" panose="02070309020205020404" pitchFamily="49" charset="0"/>
              </a:rPr>
              <a:t>&lt;&lt;"</a:t>
            </a:r>
            <a:r>
              <a:rPr lang="en-IN" dirty="0" err="1">
                <a:latin typeface="Courier New" panose="02070309020205020404" pitchFamily="49" charset="0"/>
                <a:cs typeface="Courier New" panose="02070309020205020404" pitchFamily="49" charset="0"/>
              </a:rPr>
              <a:t>P_Queue</a:t>
            </a:r>
            <a:r>
              <a:rPr lang="en-IN" dirty="0">
                <a:latin typeface="Courier New" panose="02070309020205020404" pitchFamily="49" charset="0"/>
                <a:cs typeface="Courier New" panose="02070309020205020404" pitchFamily="49" charset="0"/>
              </a:rPr>
              <a:t> empty!";</a:t>
            </a:r>
          </a:p>
          <a:p>
            <a:pPr marL="0" indent="0">
              <a:buNone/>
            </a:pPr>
            <a:r>
              <a:rPr lang="en-IN" dirty="0">
                <a:latin typeface="Courier New" panose="02070309020205020404" pitchFamily="49" charset="0"/>
                <a:cs typeface="Courier New" panose="02070309020205020404" pitchFamily="49" charset="0"/>
              </a:rPr>
              <a:t>}</a:t>
            </a:r>
          </a:p>
        </p:txBody>
      </p:sp>
      <p:pic>
        <p:nvPicPr>
          <p:cNvPr id="5" name="Picture 4">
            <a:extLst>
              <a:ext uri="{FF2B5EF4-FFF2-40B4-BE49-F238E27FC236}">
                <a16:creationId xmlns:a16="http://schemas.microsoft.com/office/drawing/2014/main" id="{2E7C199E-9205-47E6-837E-E408514257C7}"/>
              </a:ext>
            </a:extLst>
          </p:cNvPr>
          <p:cNvPicPr>
            <a:picLocks noChangeAspect="1"/>
          </p:cNvPicPr>
          <p:nvPr/>
        </p:nvPicPr>
        <p:blipFill>
          <a:blip r:embed="rId2"/>
          <a:stretch>
            <a:fillRect/>
          </a:stretch>
        </p:blipFill>
        <p:spPr>
          <a:xfrm>
            <a:off x="5298281" y="2192608"/>
            <a:ext cx="3148314" cy="1587260"/>
          </a:xfrm>
          <a:prstGeom prst="rect">
            <a:avLst/>
          </a:prstGeom>
        </p:spPr>
      </p:pic>
    </p:spTree>
    <p:extLst>
      <p:ext uri="{BB962C8B-B14F-4D97-AF65-F5344CB8AC3E}">
        <p14:creationId xmlns:p14="http://schemas.microsoft.com/office/powerpoint/2010/main" val="3965934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gnetic Disk 1">
            <a:extLst>
              <a:ext uri="{FF2B5EF4-FFF2-40B4-BE49-F238E27FC236}">
                <a16:creationId xmlns:a16="http://schemas.microsoft.com/office/drawing/2014/main" id="{1E1489AE-1DAD-44AE-9B76-4D531724AD94}"/>
              </a:ext>
            </a:extLst>
          </p:cNvPr>
          <p:cNvSpPr/>
          <p:nvPr/>
        </p:nvSpPr>
        <p:spPr>
          <a:xfrm>
            <a:off x="3220720" y="2722880"/>
            <a:ext cx="3129280" cy="2245360"/>
          </a:xfrm>
          <a:prstGeom prst="flowChartMagneticDisk">
            <a:avLst/>
          </a:prstGeom>
          <a:solidFill>
            <a:srgbClr val="FADA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Georgia" panose="02040502050405020303" pitchFamily="18" charset="0"/>
              </a:rPr>
              <a:t>Container</a:t>
            </a:r>
            <a:endParaRPr lang="en-IN" b="1" dirty="0">
              <a:solidFill>
                <a:schemeClr val="tx1"/>
              </a:solidFill>
              <a:latin typeface="Georgia" panose="02040502050405020303" pitchFamily="18" charset="0"/>
            </a:endParaRPr>
          </a:p>
        </p:txBody>
      </p:sp>
      <p:sp>
        <p:nvSpPr>
          <p:cNvPr id="5" name="TextBox 4">
            <a:extLst>
              <a:ext uri="{FF2B5EF4-FFF2-40B4-BE49-F238E27FC236}">
                <a16:creationId xmlns:a16="http://schemas.microsoft.com/office/drawing/2014/main" id="{F67CB108-5BA9-4BCF-A50E-A8AAFBAA21C5}"/>
              </a:ext>
            </a:extLst>
          </p:cNvPr>
          <p:cNvSpPr txBox="1"/>
          <p:nvPr/>
        </p:nvSpPr>
        <p:spPr>
          <a:xfrm>
            <a:off x="3362962" y="2949972"/>
            <a:ext cx="3261360" cy="369332"/>
          </a:xfrm>
          <a:prstGeom prst="rect">
            <a:avLst/>
          </a:prstGeom>
          <a:noFill/>
        </p:spPr>
        <p:txBody>
          <a:bodyPr wrap="square" rtlCol="0">
            <a:spAutoFit/>
          </a:bodyPr>
          <a:lstStyle/>
          <a:p>
            <a:r>
              <a:rPr lang="en-US" dirty="0" err="1"/>
              <a:t>GenericType</a:t>
            </a:r>
            <a:r>
              <a:rPr lang="en-US" dirty="0"/>
              <a:t> Data Structures</a:t>
            </a:r>
            <a:endParaRPr lang="en-IN" dirty="0"/>
          </a:p>
        </p:txBody>
      </p:sp>
      <p:cxnSp>
        <p:nvCxnSpPr>
          <p:cNvPr id="7" name="Straight Arrow Connector 6">
            <a:extLst>
              <a:ext uri="{FF2B5EF4-FFF2-40B4-BE49-F238E27FC236}">
                <a16:creationId xmlns:a16="http://schemas.microsoft.com/office/drawing/2014/main" id="{CFE2ED3C-F986-4666-8CF0-DABA9A5494B3}"/>
              </a:ext>
            </a:extLst>
          </p:cNvPr>
          <p:cNvCxnSpPr/>
          <p:nvPr/>
        </p:nvCxnSpPr>
        <p:spPr>
          <a:xfrm>
            <a:off x="3159760" y="1574800"/>
            <a:ext cx="914400" cy="1158240"/>
          </a:xfrm>
          <a:prstGeom prst="straightConnector1">
            <a:avLst/>
          </a:prstGeom>
          <a:ln>
            <a:solidFill>
              <a:srgbClr val="B8114F"/>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F444F81-0754-4A2F-970F-B0F001456D76}"/>
              </a:ext>
            </a:extLst>
          </p:cNvPr>
          <p:cNvCxnSpPr>
            <a:cxnSpLocks/>
          </p:cNvCxnSpPr>
          <p:nvPr/>
        </p:nvCxnSpPr>
        <p:spPr>
          <a:xfrm>
            <a:off x="4724400" y="1398508"/>
            <a:ext cx="0" cy="1324372"/>
          </a:xfrm>
          <a:prstGeom prst="straightConnector1">
            <a:avLst/>
          </a:prstGeom>
          <a:ln>
            <a:solidFill>
              <a:srgbClr val="B8114F"/>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3D7D91D-4EA3-456E-9C4E-355717A34F0D}"/>
              </a:ext>
            </a:extLst>
          </p:cNvPr>
          <p:cNvCxnSpPr>
            <a:cxnSpLocks/>
          </p:cNvCxnSpPr>
          <p:nvPr/>
        </p:nvCxnSpPr>
        <p:spPr>
          <a:xfrm flipH="1">
            <a:off x="5283200" y="1625600"/>
            <a:ext cx="579113" cy="1117600"/>
          </a:xfrm>
          <a:prstGeom prst="straightConnector1">
            <a:avLst/>
          </a:prstGeom>
          <a:ln>
            <a:solidFill>
              <a:srgbClr val="B8114F"/>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BF88F6B-FBB5-4F71-AA5F-C4C7F0AD09B8}"/>
              </a:ext>
            </a:extLst>
          </p:cNvPr>
          <p:cNvSpPr txBox="1"/>
          <p:nvPr/>
        </p:nvSpPr>
        <p:spPr>
          <a:xfrm>
            <a:off x="2905764" y="1217414"/>
            <a:ext cx="914396" cy="369332"/>
          </a:xfrm>
          <a:prstGeom prst="rect">
            <a:avLst/>
          </a:prstGeom>
          <a:noFill/>
        </p:spPr>
        <p:txBody>
          <a:bodyPr wrap="square" rtlCol="0">
            <a:spAutoFit/>
          </a:bodyPr>
          <a:lstStyle/>
          <a:p>
            <a:r>
              <a:rPr lang="en-US" b="1" dirty="0">
                <a:latin typeface="Georgia" panose="02040502050405020303" pitchFamily="18" charset="0"/>
              </a:rPr>
              <a:t>int</a:t>
            </a:r>
            <a:endParaRPr lang="en-IN" b="1" dirty="0">
              <a:latin typeface="Georgia" panose="02040502050405020303" pitchFamily="18" charset="0"/>
            </a:endParaRPr>
          </a:p>
        </p:txBody>
      </p:sp>
      <p:sp>
        <p:nvSpPr>
          <p:cNvPr id="15" name="TextBox 14">
            <a:extLst>
              <a:ext uri="{FF2B5EF4-FFF2-40B4-BE49-F238E27FC236}">
                <a16:creationId xmlns:a16="http://schemas.microsoft.com/office/drawing/2014/main" id="{AC277915-B084-4B4C-A101-797A1FB88B68}"/>
              </a:ext>
            </a:extLst>
          </p:cNvPr>
          <p:cNvSpPr txBox="1"/>
          <p:nvPr/>
        </p:nvSpPr>
        <p:spPr>
          <a:xfrm>
            <a:off x="4328164" y="995680"/>
            <a:ext cx="914396" cy="369332"/>
          </a:xfrm>
          <a:prstGeom prst="rect">
            <a:avLst/>
          </a:prstGeom>
          <a:noFill/>
        </p:spPr>
        <p:txBody>
          <a:bodyPr wrap="square" rtlCol="0">
            <a:spAutoFit/>
          </a:bodyPr>
          <a:lstStyle/>
          <a:p>
            <a:r>
              <a:rPr lang="en-US" b="1" dirty="0">
                <a:latin typeface="Georgia" panose="02040502050405020303" pitchFamily="18" charset="0"/>
              </a:rPr>
              <a:t>char</a:t>
            </a:r>
            <a:endParaRPr lang="en-IN" b="1" dirty="0">
              <a:latin typeface="Georgia" panose="02040502050405020303" pitchFamily="18" charset="0"/>
            </a:endParaRPr>
          </a:p>
        </p:txBody>
      </p:sp>
      <p:sp>
        <p:nvSpPr>
          <p:cNvPr id="16" name="TextBox 15">
            <a:extLst>
              <a:ext uri="{FF2B5EF4-FFF2-40B4-BE49-F238E27FC236}">
                <a16:creationId xmlns:a16="http://schemas.microsoft.com/office/drawing/2014/main" id="{9C9B9230-FD38-404B-B01F-6D1BBD303228}"/>
              </a:ext>
            </a:extLst>
          </p:cNvPr>
          <p:cNvSpPr txBox="1"/>
          <p:nvPr/>
        </p:nvSpPr>
        <p:spPr>
          <a:xfrm>
            <a:off x="5648955" y="1213842"/>
            <a:ext cx="1158237" cy="369332"/>
          </a:xfrm>
          <a:prstGeom prst="rect">
            <a:avLst/>
          </a:prstGeom>
          <a:noFill/>
        </p:spPr>
        <p:txBody>
          <a:bodyPr wrap="square" rtlCol="0">
            <a:spAutoFit/>
          </a:bodyPr>
          <a:lstStyle/>
          <a:p>
            <a:r>
              <a:rPr lang="en-US" b="1" dirty="0">
                <a:latin typeface="Georgia" panose="02040502050405020303" pitchFamily="18" charset="0"/>
              </a:rPr>
              <a:t>float</a:t>
            </a:r>
            <a:endParaRPr lang="en-IN" b="1" dirty="0">
              <a:latin typeface="Georgia" panose="02040502050405020303" pitchFamily="18" charset="0"/>
            </a:endParaRPr>
          </a:p>
        </p:txBody>
      </p:sp>
      <p:cxnSp>
        <p:nvCxnSpPr>
          <p:cNvPr id="18" name="Straight Arrow Connector 17">
            <a:extLst>
              <a:ext uri="{FF2B5EF4-FFF2-40B4-BE49-F238E27FC236}">
                <a16:creationId xmlns:a16="http://schemas.microsoft.com/office/drawing/2014/main" id="{524F1CCF-F34F-44CA-A780-31A908606A7D}"/>
              </a:ext>
            </a:extLst>
          </p:cNvPr>
          <p:cNvCxnSpPr>
            <a:cxnSpLocks/>
          </p:cNvCxnSpPr>
          <p:nvPr/>
        </p:nvCxnSpPr>
        <p:spPr>
          <a:xfrm flipH="1">
            <a:off x="5974072" y="1930400"/>
            <a:ext cx="833120" cy="906026"/>
          </a:xfrm>
          <a:prstGeom prst="straightConnector1">
            <a:avLst/>
          </a:prstGeom>
          <a:ln>
            <a:solidFill>
              <a:srgbClr val="B8114F"/>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32E0BCC-E5BB-4A84-AFF3-579328E65463}"/>
              </a:ext>
            </a:extLst>
          </p:cNvPr>
          <p:cNvSpPr txBox="1"/>
          <p:nvPr/>
        </p:nvSpPr>
        <p:spPr>
          <a:xfrm>
            <a:off x="6492234" y="1457682"/>
            <a:ext cx="1158237" cy="369332"/>
          </a:xfrm>
          <a:prstGeom prst="rect">
            <a:avLst/>
          </a:prstGeom>
          <a:noFill/>
        </p:spPr>
        <p:txBody>
          <a:bodyPr wrap="square" rtlCol="0">
            <a:spAutoFit/>
          </a:bodyPr>
          <a:lstStyle/>
          <a:p>
            <a:r>
              <a:rPr lang="en-US" b="1" dirty="0">
                <a:latin typeface="Georgia" panose="02040502050405020303" pitchFamily="18" charset="0"/>
              </a:rPr>
              <a:t>….</a:t>
            </a:r>
            <a:r>
              <a:rPr lang="en-US" b="1" dirty="0" err="1">
                <a:latin typeface="Georgia" panose="02040502050405020303" pitchFamily="18" charset="0"/>
              </a:rPr>
              <a:t>etc</a:t>
            </a:r>
            <a:endParaRPr lang="en-IN" b="1" dirty="0">
              <a:latin typeface="Georgia" panose="02040502050405020303" pitchFamily="18" charset="0"/>
            </a:endParaRPr>
          </a:p>
        </p:txBody>
      </p:sp>
    </p:spTree>
    <p:extLst>
      <p:ext uri="{BB962C8B-B14F-4D97-AF65-F5344CB8AC3E}">
        <p14:creationId xmlns:p14="http://schemas.microsoft.com/office/powerpoint/2010/main" val="2144997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6F48F-1CD0-4AEB-8D0B-B2CB48264095}"/>
              </a:ext>
            </a:extLst>
          </p:cNvPr>
          <p:cNvSpPr>
            <a:spLocks noGrp="1"/>
          </p:cNvSpPr>
          <p:nvPr>
            <p:ph type="title"/>
          </p:nvPr>
        </p:nvSpPr>
        <p:spPr/>
        <p:txBody>
          <a:bodyPr/>
          <a:lstStyle/>
          <a:p>
            <a:r>
              <a:rPr lang="en-US" dirty="0"/>
              <a:t>Classification of Containers</a:t>
            </a:r>
            <a:endParaRPr lang="en-IN" dirty="0"/>
          </a:p>
        </p:txBody>
      </p:sp>
      <p:sp>
        <p:nvSpPr>
          <p:cNvPr id="3" name="Content Placeholder 2">
            <a:extLst>
              <a:ext uri="{FF2B5EF4-FFF2-40B4-BE49-F238E27FC236}">
                <a16:creationId xmlns:a16="http://schemas.microsoft.com/office/drawing/2014/main" id="{A20BA690-3C9E-4B8F-8E69-88817E1CE856}"/>
              </a:ext>
            </a:extLst>
          </p:cNvPr>
          <p:cNvSpPr>
            <a:spLocks noGrp="1"/>
          </p:cNvSpPr>
          <p:nvPr>
            <p:ph idx="1"/>
          </p:nvPr>
        </p:nvSpPr>
        <p:spPr/>
        <p:txBody>
          <a:bodyPr/>
          <a:lstStyle/>
          <a:p>
            <a:pPr algn="l"/>
            <a:r>
              <a:rPr lang="en-US" b="0" i="0" dirty="0">
                <a:solidFill>
                  <a:srgbClr val="212529"/>
                </a:solidFill>
                <a:effectLst/>
              </a:rPr>
              <a:t>Containers are classified into four categories :</a:t>
            </a:r>
          </a:p>
          <a:p>
            <a:pPr algn="l"/>
            <a:endParaRPr lang="en-US" b="0" i="0" dirty="0">
              <a:solidFill>
                <a:srgbClr val="212529"/>
              </a:solidFill>
              <a:effectLst/>
            </a:endParaRPr>
          </a:p>
          <a:p>
            <a:pPr lvl="1" algn="just"/>
            <a:r>
              <a:rPr lang="en-US" b="1" i="0" dirty="0">
                <a:solidFill>
                  <a:srgbClr val="212529"/>
                </a:solidFill>
                <a:effectLst/>
              </a:rPr>
              <a:t>Sequence containers</a:t>
            </a:r>
            <a:r>
              <a:rPr lang="en-US" b="0" i="0" dirty="0">
                <a:solidFill>
                  <a:srgbClr val="212529"/>
                </a:solidFill>
                <a:effectLst/>
              </a:rPr>
              <a:t> : Used to implement data structures that are sequential in nature like arrays(array) and linked list(list).</a:t>
            </a:r>
          </a:p>
          <a:p>
            <a:pPr lvl="1" algn="just"/>
            <a:r>
              <a:rPr lang="en-US" b="1" i="0" dirty="0">
                <a:solidFill>
                  <a:srgbClr val="212529"/>
                </a:solidFill>
                <a:effectLst/>
              </a:rPr>
              <a:t>Associative containers</a:t>
            </a:r>
            <a:r>
              <a:rPr lang="en-US" b="0" i="0" dirty="0">
                <a:solidFill>
                  <a:srgbClr val="212529"/>
                </a:solidFill>
                <a:effectLst/>
              </a:rPr>
              <a:t> : Used to implement sorted data structures such as map, set etc.</a:t>
            </a:r>
          </a:p>
          <a:p>
            <a:pPr lvl="1" algn="just"/>
            <a:r>
              <a:rPr lang="en-US" b="1" i="0" dirty="0">
                <a:solidFill>
                  <a:srgbClr val="212529"/>
                </a:solidFill>
                <a:effectLst/>
              </a:rPr>
              <a:t>Unordered associative containers</a:t>
            </a:r>
            <a:r>
              <a:rPr lang="en-US" b="0" i="0" dirty="0">
                <a:solidFill>
                  <a:srgbClr val="212529"/>
                </a:solidFill>
                <a:effectLst/>
              </a:rPr>
              <a:t> : Used to implement unsorted data structures.</a:t>
            </a:r>
          </a:p>
          <a:p>
            <a:pPr lvl="1" algn="just"/>
            <a:r>
              <a:rPr lang="en-US" b="1" i="0" dirty="0">
                <a:solidFill>
                  <a:srgbClr val="212529"/>
                </a:solidFill>
                <a:effectLst/>
              </a:rPr>
              <a:t>Container adaptors</a:t>
            </a:r>
            <a:r>
              <a:rPr lang="en-US" b="0" i="0" dirty="0">
                <a:solidFill>
                  <a:srgbClr val="212529"/>
                </a:solidFill>
                <a:effectLst/>
              </a:rPr>
              <a:t> : Used to provide different interface to the sequence containers.</a:t>
            </a:r>
          </a:p>
          <a:p>
            <a:endParaRPr lang="en-IN" dirty="0"/>
          </a:p>
        </p:txBody>
      </p:sp>
    </p:spTree>
    <p:extLst>
      <p:ext uri="{BB962C8B-B14F-4D97-AF65-F5344CB8AC3E}">
        <p14:creationId xmlns:p14="http://schemas.microsoft.com/office/powerpoint/2010/main" val="1441313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A1486FD-7B14-4F94-AD97-77B7EF877865}"/>
              </a:ext>
            </a:extLst>
          </p:cNvPr>
          <p:cNvPicPr>
            <a:picLocks noChangeAspect="1"/>
          </p:cNvPicPr>
          <p:nvPr/>
        </p:nvPicPr>
        <p:blipFill>
          <a:blip r:embed="rId2"/>
          <a:stretch>
            <a:fillRect/>
          </a:stretch>
        </p:blipFill>
        <p:spPr>
          <a:xfrm>
            <a:off x="751840" y="1178561"/>
            <a:ext cx="7620000" cy="4714240"/>
          </a:xfrm>
          <a:prstGeom prst="rect">
            <a:avLst/>
          </a:prstGeom>
        </p:spPr>
      </p:pic>
      <p:sp>
        <p:nvSpPr>
          <p:cNvPr id="3" name="Title 2">
            <a:extLst>
              <a:ext uri="{FF2B5EF4-FFF2-40B4-BE49-F238E27FC236}">
                <a16:creationId xmlns:a16="http://schemas.microsoft.com/office/drawing/2014/main" id="{9AEB80B5-D0B2-4BE2-9344-17AD2D94402B}"/>
              </a:ext>
            </a:extLst>
          </p:cNvPr>
          <p:cNvSpPr>
            <a:spLocks noGrp="1"/>
          </p:cNvSpPr>
          <p:nvPr>
            <p:ph type="title"/>
          </p:nvPr>
        </p:nvSpPr>
        <p:spPr/>
        <p:txBody>
          <a:bodyPr/>
          <a:lstStyle/>
          <a:p>
            <a:r>
              <a:rPr lang="en-US" dirty="0"/>
              <a:t>Container types in each category </a:t>
            </a:r>
            <a:endParaRPr lang="en-IN" dirty="0"/>
          </a:p>
        </p:txBody>
      </p:sp>
    </p:spTree>
    <p:extLst>
      <p:ext uri="{BB962C8B-B14F-4D97-AF65-F5344CB8AC3E}">
        <p14:creationId xmlns:p14="http://schemas.microsoft.com/office/powerpoint/2010/main" val="2434300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171AFA-BA24-4BDD-A3F6-98B9CFC3A82A}"/>
              </a:ext>
            </a:extLst>
          </p:cNvPr>
          <p:cNvSpPr>
            <a:spLocks noGrp="1"/>
          </p:cNvSpPr>
          <p:nvPr>
            <p:ph idx="1"/>
          </p:nvPr>
        </p:nvSpPr>
        <p:spPr/>
        <p:txBody>
          <a:bodyPr/>
          <a:lstStyle/>
          <a:p>
            <a:endParaRPr lang="en-IN"/>
          </a:p>
        </p:txBody>
      </p:sp>
      <p:sp>
        <p:nvSpPr>
          <p:cNvPr id="2" name="Title 1">
            <a:extLst>
              <a:ext uri="{FF2B5EF4-FFF2-40B4-BE49-F238E27FC236}">
                <a16:creationId xmlns:a16="http://schemas.microsoft.com/office/drawing/2014/main" id="{56FF71A8-1004-49D9-8A5F-5BB0D82A7A02}"/>
              </a:ext>
            </a:extLst>
          </p:cNvPr>
          <p:cNvSpPr>
            <a:spLocks noGrp="1"/>
          </p:cNvSpPr>
          <p:nvPr>
            <p:ph type="title"/>
          </p:nvPr>
        </p:nvSpPr>
        <p:spPr/>
        <p:txBody>
          <a:bodyPr>
            <a:normAutofit fontScale="90000"/>
          </a:bodyPr>
          <a:lstStyle/>
          <a:p>
            <a:r>
              <a:rPr lang="en-US" dirty="0"/>
              <a:t>Sequence containers and Container adapters</a:t>
            </a:r>
          </a:p>
        </p:txBody>
      </p:sp>
      <p:graphicFrame>
        <p:nvGraphicFramePr>
          <p:cNvPr id="4" name="Table 4">
            <a:extLst>
              <a:ext uri="{FF2B5EF4-FFF2-40B4-BE49-F238E27FC236}">
                <a16:creationId xmlns:a16="http://schemas.microsoft.com/office/drawing/2014/main" id="{C0195594-FF89-447A-A013-E14CE7898605}"/>
              </a:ext>
            </a:extLst>
          </p:cNvPr>
          <p:cNvGraphicFramePr>
            <a:graphicFrameLocks noGrp="1"/>
          </p:cNvGraphicFramePr>
          <p:nvPr/>
        </p:nvGraphicFramePr>
        <p:xfrm>
          <a:off x="933157" y="2291118"/>
          <a:ext cx="6096000" cy="1691640"/>
        </p:xfrm>
        <a:graphic>
          <a:graphicData uri="http://schemas.openxmlformats.org/drawingml/2006/table">
            <a:tbl>
              <a:tblPr firstRow="1" bandRow="1">
                <a:tableStyleId>{5C22544A-7EE6-4342-B048-85BDC9FD1C3A}</a:tableStyleId>
              </a:tblPr>
              <a:tblGrid>
                <a:gridCol w="2052711">
                  <a:extLst>
                    <a:ext uri="{9D8B030D-6E8A-4147-A177-3AD203B41FA5}">
                      <a16:colId xmlns:a16="http://schemas.microsoft.com/office/drawing/2014/main" val="2583929190"/>
                    </a:ext>
                  </a:extLst>
                </a:gridCol>
                <a:gridCol w="4043289">
                  <a:extLst>
                    <a:ext uri="{9D8B030D-6E8A-4147-A177-3AD203B41FA5}">
                      <a16:colId xmlns:a16="http://schemas.microsoft.com/office/drawing/2014/main" val="1136203928"/>
                    </a:ext>
                  </a:extLst>
                </a:gridCol>
              </a:tblGrid>
              <a:tr h="274320">
                <a:tc>
                  <a:txBody>
                    <a:bodyPr/>
                    <a:lstStyle/>
                    <a:p>
                      <a:r>
                        <a:rPr lang="en-US" sz="1400" dirty="0"/>
                        <a:t>Name </a:t>
                      </a:r>
                    </a:p>
                  </a:txBody>
                  <a:tcPr marL="68580" marR="68580" marT="34290" marB="34290"/>
                </a:tc>
                <a:tc>
                  <a:txBody>
                    <a:bodyPr/>
                    <a:lstStyle/>
                    <a:p>
                      <a:r>
                        <a:rPr lang="en-US" sz="1400" dirty="0"/>
                        <a:t>Description</a:t>
                      </a:r>
                    </a:p>
                  </a:txBody>
                  <a:tcPr marL="68580" marR="68580" marT="34290" marB="34290"/>
                </a:tc>
                <a:extLst>
                  <a:ext uri="{0D108BD9-81ED-4DB2-BD59-A6C34878D82A}">
                    <a16:rowId xmlns:a16="http://schemas.microsoft.com/office/drawing/2014/main" val="4120202156"/>
                  </a:ext>
                </a:extLst>
              </a:tr>
              <a:tr h="278130">
                <a:tc>
                  <a:txBody>
                    <a:bodyPr/>
                    <a:lstStyle/>
                    <a:p>
                      <a:r>
                        <a:rPr lang="en-US" sz="1400" dirty="0"/>
                        <a:t>array</a:t>
                      </a:r>
                    </a:p>
                  </a:txBody>
                  <a:tcPr marL="68580" marR="68580" marT="34290" marB="34290"/>
                </a:tc>
                <a:tc>
                  <a:txBody>
                    <a:bodyPr/>
                    <a:lstStyle/>
                    <a:p>
                      <a:r>
                        <a:rPr lang="en-US" sz="1400" dirty="0"/>
                        <a:t>Fixed array size</a:t>
                      </a:r>
                    </a:p>
                  </a:txBody>
                  <a:tcPr marL="68580" marR="68580" marT="34290" marB="34290"/>
                </a:tc>
                <a:extLst>
                  <a:ext uri="{0D108BD9-81ED-4DB2-BD59-A6C34878D82A}">
                    <a16:rowId xmlns:a16="http://schemas.microsoft.com/office/drawing/2014/main" val="2465330972"/>
                  </a:ext>
                </a:extLst>
              </a:tr>
              <a:tr h="278130">
                <a:tc>
                  <a:txBody>
                    <a:bodyPr/>
                    <a:lstStyle/>
                    <a:p>
                      <a:r>
                        <a:rPr lang="en-US" sz="1400" dirty="0"/>
                        <a:t>Vector</a:t>
                      </a:r>
                    </a:p>
                  </a:txBody>
                  <a:tcPr marL="68580" marR="68580" marT="34290" marB="34290"/>
                </a:tc>
                <a:tc>
                  <a:txBody>
                    <a:bodyPr/>
                    <a:lstStyle/>
                    <a:p>
                      <a:r>
                        <a:rPr lang="en-US" sz="1400" dirty="0"/>
                        <a:t>Dynamic size array</a:t>
                      </a:r>
                    </a:p>
                  </a:txBody>
                  <a:tcPr marL="68580" marR="68580" marT="34290" marB="34290"/>
                </a:tc>
                <a:extLst>
                  <a:ext uri="{0D108BD9-81ED-4DB2-BD59-A6C34878D82A}">
                    <a16:rowId xmlns:a16="http://schemas.microsoft.com/office/drawing/2014/main" val="3731857103"/>
                  </a:ext>
                </a:extLst>
              </a:tr>
              <a:tr h="278130">
                <a:tc>
                  <a:txBody>
                    <a:bodyPr/>
                    <a:lstStyle/>
                    <a:p>
                      <a:r>
                        <a:rPr lang="en-US" sz="1400" dirty="0"/>
                        <a:t>deque</a:t>
                      </a:r>
                    </a:p>
                  </a:txBody>
                  <a:tcPr marL="68580" marR="68580" marT="34290" marB="34290"/>
                </a:tc>
                <a:tc>
                  <a:txBody>
                    <a:bodyPr/>
                    <a:lstStyle/>
                    <a:p>
                      <a:r>
                        <a:rPr lang="en-US" sz="1400" dirty="0"/>
                        <a:t>Double ended queue</a:t>
                      </a:r>
                    </a:p>
                  </a:txBody>
                  <a:tcPr marL="68580" marR="68580" marT="34290" marB="34290"/>
                </a:tc>
                <a:extLst>
                  <a:ext uri="{0D108BD9-81ED-4DB2-BD59-A6C34878D82A}">
                    <a16:rowId xmlns:a16="http://schemas.microsoft.com/office/drawing/2014/main" val="3092592342"/>
                  </a:ext>
                </a:extLst>
              </a:tr>
              <a:tr h="278130">
                <a:tc>
                  <a:txBody>
                    <a:bodyPr/>
                    <a:lstStyle/>
                    <a:p>
                      <a:r>
                        <a:rPr lang="en-US" sz="1400" dirty="0" err="1"/>
                        <a:t>forward_list</a:t>
                      </a:r>
                      <a:endParaRPr lang="en-US" sz="1400" dirty="0"/>
                    </a:p>
                  </a:txBody>
                  <a:tcPr marL="68580" marR="68580" marT="34290" marB="34290"/>
                </a:tc>
                <a:tc>
                  <a:txBody>
                    <a:bodyPr/>
                    <a:lstStyle/>
                    <a:p>
                      <a:r>
                        <a:rPr lang="en-US" sz="1400" dirty="0"/>
                        <a:t>Singly linked list</a:t>
                      </a:r>
                    </a:p>
                  </a:txBody>
                  <a:tcPr marL="68580" marR="68580" marT="34290" marB="34290"/>
                </a:tc>
                <a:extLst>
                  <a:ext uri="{0D108BD9-81ED-4DB2-BD59-A6C34878D82A}">
                    <a16:rowId xmlns:a16="http://schemas.microsoft.com/office/drawing/2014/main" val="2729121522"/>
                  </a:ext>
                </a:extLst>
              </a:tr>
              <a:tr h="278130">
                <a:tc>
                  <a:txBody>
                    <a:bodyPr/>
                    <a:lstStyle/>
                    <a:p>
                      <a:r>
                        <a:rPr lang="en-US" sz="1400" dirty="0"/>
                        <a:t>list</a:t>
                      </a:r>
                    </a:p>
                  </a:txBody>
                  <a:tcPr marL="68580" marR="68580" marT="34290" marB="34290"/>
                </a:tc>
                <a:tc>
                  <a:txBody>
                    <a:bodyPr/>
                    <a:lstStyle/>
                    <a:p>
                      <a:r>
                        <a:rPr lang="en-US" sz="1400" dirty="0"/>
                        <a:t>Doubly linked list</a:t>
                      </a:r>
                    </a:p>
                  </a:txBody>
                  <a:tcPr marL="68580" marR="68580" marT="34290" marB="34290"/>
                </a:tc>
                <a:extLst>
                  <a:ext uri="{0D108BD9-81ED-4DB2-BD59-A6C34878D82A}">
                    <a16:rowId xmlns:a16="http://schemas.microsoft.com/office/drawing/2014/main" val="1800568981"/>
                  </a:ext>
                </a:extLst>
              </a:tr>
            </a:tbl>
          </a:graphicData>
        </a:graphic>
      </p:graphicFrame>
      <p:sp>
        <p:nvSpPr>
          <p:cNvPr id="6" name="TextBox 5">
            <a:extLst>
              <a:ext uri="{FF2B5EF4-FFF2-40B4-BE49-F238E27FC236}">
                <a16:creationId xmlns:a16="http://schemas.microsoft.com/office/drawing/2014/main" id="{170BE11E-80FE-4D78-B4F0-DFF4F991F2AB}"/>
              </a:ext>
            </a:extLst>
          </p:cNvPr>
          <p:cNvSpPr txBox="1"/>
          <p:nvPr/>
        </p:nvSpPr>
        <p:spPr>
          <a:xfrm>
            <a:off x="1044527" y="1896445"/>
            <a:ext cx="2350323" cy="415498"/>
          </a:xfrm>
          <a:prstGeom prst="rect">
            <a:avLst/>
          </a:prstGeom>
          <a:noFill/>
        </p:spPr>
        <p:txBody>
          <a:bodyPr wrap="none" rtlCol="0">
            <a:spAutoFit/>
          </a:bodyPr>
          <a:lstStyle/>
          <a:p>
            <a:r>
              <a:rPr lang="en-US" sz="2100" dirty="0"/>
              <a:t>Sequence container</a:t>
            </a:r>
          </a:p>
        </p:txBody>
      </p:sp>
      <p:graphicFrame>
        <p:nvGraphicFramePr>
          <p:cNvPr id="7" name="Table 7">
            <a:extLst>
              <a:ext uri="{FF2B5EF4-FFF2-40B4-BE49-F238E27FC236}">
                <a16:creationId xmlns:a16="http://schemas.microsoft.com/office/drawing/2014/main" id="{27A766B1-8C7F-495E-80B3-60485C8D65D4}"/>
              </a:ext>
            </a:extLst>
          </p:cNvPr>
          <p:cNvGraphicFramePr>
            <a:graphicFrameLocks noGrp="1"/>
          </p:cNvGraphicFramePr>
          <p:nvPr/>
        </p:nvGraphicFramePr>
        <p:xfrm>
          <a:off x="848751" y="4575646"/>
          <a:ext cx="6096000" cy="11277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226437944"/>
                    </a:ext>
                  </a:extLst>
                </a:gridCol>
                <a:gridCol w="3048000">
                  <a:extLst>
                    <a:ext uri="{9D8B030D-6E8A-4147-A177-3AD203B41FA5}">
                      <a16:colId xmlns:a16="http://schemas.microsoft.com/office/drawing/2014/main" val="4020725463"/>
                    </a:ext>
                  </a:extLst>
                </a:gridCol>
              </a:tblGrid>
              <a:tr h="278130">
                <a:tc>
                  <a:txBody>
                    <a:bodyPr/>
                    <a:lstStyle/>
                    <a:p>
                      <a:r>
                        <a:rPr lang="en-US" sz="1400" dirty="0"/>
                        <a:t>Name</a:t>
                      </a:r>
                    </a:p>
                  </a:txBody>
                  <a:tcPr marL="68580" marR="68580" marT="34290" marB="34290"/>
                </a:tc>
                <a:tc>
                  <a:txBody>
                    <a:bodyPr/>
                    <a:lstStyle/>
                    <a:p>
                      <a:r>
                        <a:rPr lang="en-US" sz="1400" dirty="0"/>
                        <a:t>Description</a:t>
                      </a:r>
                    </a:p>
                  </a:txBody>
                  <a:tcPr marL="68580" marR="68580" marT="34290" marB="34290"/>
                </a:tc>
                <a:extLst>
                  <a:ext uri="{0D108BD9-81ED-4DB2-BD59-A6C34878D82A}">
                    <a16:rowId xmlns:a16="http://schemas.microsoft.com/office/drawing/2014/main" val="4115390187"/>
                  </a:ext>
                </a:extLst>
              </a:tr>
              <a:tr h="278130">
                <a:tc>
                  <a:txBody>
                    <a:bodyPr/>
                    <a:lstStyle/>
                    <a:p>
                      <a:r>
                        <a:rPr lang="en-US" sz="1400" dirty="0"/>
                        <a:t>Stack</a:t>
                      </a:r>
                    </a:p>
                  </a:txBody>
                  <a:tcPr marL="68580" marR="68580" marT="34290" marB="34290"/>
                </a:tc>
                <a:tc>
                  <a:txBody>
                    <a:bodyPr/>
                    <a:lstStyle/>
                    <a:p>
                      <a:r>
                        <a:rPr lang="en-US" sz="1400" dirty="0"/>
                        <a:t>stack</a:t>
                      </a:r>
                    </a:p>
                  </a:txBody>
                  <a:tcPr marL="68580" marR="68580" marT="34290" marB="34290"/>
                </a:tc>
                <a:extLst>
                  <a:ext uri="{0D108BD9-81ED-4DB2-BD59-A6C34878D82A}">
                    <a16:rowId xmlns:a16="http://schemas.microsoft.com/office/drawing/2014/main" val="2532477412"/>
                  </a:ext>
                </a:extLst>
              </a:tr>
              <a:tr h="278130">
                <a:tc>
                  <a:txBody>
                    <a:bodyPr/>
                    <a:lstStyle/>
                    <a:p>
                      <a:r>
                        <a:rPr lang="en-US" sz="1400" dirty="0"/>
                        <a:t>Queue</a:t>
                      </a:r>
                    </a:p>
                  </a:txBody>
                  <a:tcPr marL="68580" marR="68580" marT="34290" marB="34290"/>
                </a:tc>
                <a:tc>
                  <a:txBody>
                    <a:bodyPr/>
                    <a:lstStyle/>
                    <a:p>
                      <a:r>
                        <a:rPr lang="en-US" sz="1400" dirty="0"/>
                        <a:t>FIFO queue</a:t>
                      </a:r>
                    </a:p>
                  </a:txBody>
                  <a:tcPr marL="68580" marR="68580" marT="34290" marB="34290"/>
                </a:tc>
                <a:extLst>
                  <a:ext uri="{0D108BD9-81ED-4DB2-BD59-A6C34878D82A}">
                    <a16:rowId xmlns:a16="http://schemas.microsoft.com/office/drawing/2014/main" val="2656926676"/>
                  </a:ext>
                </a:extLst>
              </a:tr>
              <a:tr h="278130">
                <a:tc>
                  <a:txBody>
                    <a:bodyPr/>
                    <a:lstStyle/>
                    <a:p>
                      <a:r>
                        <a:rPr lang="en-US" sz="1400" dirty="0"/>
                        <a:t>Priority-queue</a:t>
                      </a:r>
                    </a:p>
                  </a:txBody>
                  <a:tcPr marL="68580" marR="68580" marT="34290" marB="34290"/>
                </a:tc>
                <a:tc>
                  <a:txBody>
                    <a:bodyPr/>
                    <a:lstStyle/>
                    <a:p>
                      <a:r>
                        <a:rPr lang="en-US" sz="1400" dirty="0"/>
                        <a:t>Priority queue</a:t>
                      </a:r>
                    </a:p>
                  </a:txBody>
                  <a:tcPr marL="68580" marR="68580" marT="34290" marB="34290"/>
                </a:tc>
                <a:extLst>
                  <a:ext uri="{0D108BD9-81ED-4DB2-BD59-A6C34878D82A}">
                    <a16:rowId xmlns:a16="http://schemas.microsoft.com/office/drawing/2014/main" val="2281398747"/>
                  </a:ext>
                </a:extLst>
              </a:tr>
            </a:tbl>
          </a:graphicData>
        </a:graphic>
      </p:graphicFrame>
      <p:sp>
        <p:nvSpPr>
          <p:cNvPr id="9" name="TextBox 8">
            <a:extLst>
              <a:ext uri="{FF2B5EF4-FFF2-40B4-BE49-F238E27FC236}">
                <a16:creationId xmlns:a16="http://schemas.microsoft.com/office/drawing/2014/main" id="{6F8FA5B4-4806-4774-BFC5-63FA1042283C}"/>
              </a:ext>
            </a:extLst>
          </p:cNvPr>
          <p:cNvSpPr txBox="1"/>
          <p:nvPr/>
        </p:nvSpPr>
        <p:spPr>
          <a:xfrm>
            <a:off x="933157" y="4202995"/>
            <a:ext cx="1999650" cy="369332"/>
          </a:xfrm>
          <a:prstGeom prst="rect">
            <a:avLst/>
          </a:prstGeom>
          <a:noFill/>
        </p:spPr>
        <p:txBody>
          <a:bodyPr wrap="none" rtlCol="0">
            <a:spAutoFit/>
          </a:bodyPr>
          <a:lstStyle/>
          <a:p>
            <a:r>
              <a:rPr lang="en-US" dirty="0"/>
              <a:t>Container Adapters</a:t>
            </a:r>
          </a:p>
        </p:txBody>
      </p:sp>
    </p:spTree>
    <p:extLst>
      <p:ext uri="{BB962C8B-B14F-4D97-AF65-F5344CB8AC3E}">
        <p14:creationId xmlns:p14="http://schemas.microsoft.com/office/powerpoint/2010/main" val="952147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86888C-E05E-45FE-9089-68FAEF76F9F0}"/>
              </a:ext>
            </a:extLst>
          </p:cNvPr>
          <p:cNvSpPr>
            <a:spLocks noGrp="1"/>
          </p:cNvSpPr>
          <p:nvPr>
            <p:ph idx="1"/>
          </p:nvPr>
        </p:nvSpPr>
        <p:spPr/>
        <p:txBody>
          <a:bodyPr>
            <a:normAutofit fontScale="40000" lnSpcReduction="20000"/>
          </a:bodyPr>
          <a:lstStyle/>
          <a:p>
            <a:pPr indent="-171450">
              <a:lnSpc>
                <a:spcPct val="90000"/>
              </a:lnSpc>
              <a:spcAft>
                <a:spcPts val="450"/>
              </a:spcAft>
              <a:buFont typeface="Arial" panose="020B0604020202020204" pitchFamily="34" charset="0"/>
              <a:buChar char="•"/>
            </a:pPr>
            <a:endParaRPr lang="en-US" sz="1875" b="1" dirty="0"/>
          </a:p>
          <a:p>
            <a:pPr indent="-171450">
              <a:lnSpc>
                <a:spcPct val="90000"/>
              </a:lnSpc>
              <a:spcAft>
                <a:spcPts val="450"/>
              </a:spcAft>
              <a:buFont typeface="Arial" panose="020B0604020202020204" pitchFamily="34" charset="0"/>
              <a:buChar char="•"/>
            </a:pPr>
            <a:endParaRPr lang="en-US" sz="1875" b="1" dirty="0"/>
          </a:p>
          <a:p>
            <a:pPr marL="57150" indent="0">
              <a:lnSpc>
                <a:spcPct val="90000"/>
              </a:lnSpc>
              <a:spcAft>
                <a:spcPts val="450"/>
              </a:spcAft>
              <a:buNone/>
            </a:pPr>
            <a:r>
              <a:rPr lang="en-US" sz="3400" b="1" dirty="0">
                <a:solidFill>
                  <a:srgbClr val="212529"/>
                </a:solidFill>
              </a:rPr>
              <a:t>Container properties :</a:t>
            </a:r>
          </a:p>
          <a:p>
            <a:pPr indent="-171450" fontAlgn="base">
              <a:lnSpc>
                <a:spcPct val="90000"/>
              </a:lnSpc>
              <a:spcBef>
                <a:spcPct val="0"/>
              </a:spcBef>
              <a:spcAft>
                <a:spcPts val="450"/>
              </a:spcAft>
              <a:buFont typeface="Arial" panose="020B0604020202020204" pitchFamily="34" charset="0"/>
              <a:buChar char="•"/>
            </a:pPr>
            <a:r>
              <a:rPr lang="en-US" altLang="en-US" sz="3400" dirty="0">
                <a:solidFill>
                  <a:srgbClr val="212529"/>
                </a:solidFill>
              </a:rPr>
              <a:t>Sequence</a:t>
            </a:r>
          </a:p>
          <a:p>
            <a:pPr lvl="1" indent="-171450" fontAlgn="base">
              <a:lnSpc>
                <a:spcPct val="90000"/>
              </a:lnSpc>
              <a:spcBef>
                <a:spcPct val="0"/>
              </a:spcBef>
              <a:spcAft>
                <a:spcPts val="450"/>
              </a:spcAft>
              <a:buFont typeface="Arial" panose="020B0604020202020204" pitchFamily="34" charset="0"/>
              <a:buChar char="•"/>
            </a:pPr>
            <a:r>
              <a:rPr lang="en-US" altLang="en-US" sz="3400" dirty="0">
                <a:solidFill>
                  <a:srgbClr val="212529"/>
                </a:solidFill>
              </a:rPr>
              <a:t>Elements in sequence containers are ordered in a strict linear sequence. </a:t>
            </a:r>
          </a:p>
          <a:p>
            <a:pPr lvl="1" indent="-171450" fontAlgn="base">
              <a:lnSpc>
                <a:spcPct val="90000"/>
              </a:lnSpc>
              <a:spcBef>
                <a:spcPct val="0"/>
              </a:spcBef>
              <a:spcAft>
                <a:spcPts val="450"/>
              </a:spcAft>
              <a:buFont typeface="Arial" panose="020B0604020202020204" pitchFamily="34" charset="0"/>
              <a:buChar char="•"/>
            </a:pPr>
            <a:r>
              <a:rPr lang="en-US" altLang="en-US" sz="3400" dirty="0">
                <a:solidFill>
                  <a:srgbClr val="212529"/>
                </a:solidFill>
              </a:rPr>
              <a:t>Individual elements are accessed by their position in this sequence.</a:t>
            </a:r>
          </a:p>
          <a:p>
            <a:pPr indent="-171450" fontAlgn="base">
              <a:lnSpc>
                <a:spcPct val="90000"/>
              </a:lnSpc>
              <a:spcBef>
                <a:spcPct val="0"/>
              </a:spcBef>
              <a:spcAft>
                <a:spcPts val="450"/>
              </a:spcAft>
              <a:buFont typeface="Arial" panose="020B0604020202020204" pitchFamily="34" charset="0"/>
              <a:buChar char="•"/>
            </a:pPr>
            <a:r>
              <a:rPr lang="en-US" altLang="en-US" sz="3400" dirty="0">
                <a:solidFill>
                  <a:srgbClr val="212529"/>
                </a:solidFill>
              </a:rPr>
              <a:t>Contiguous storage</a:t>
            </a:r>
          </a:p>
          <a:p>
            <a:pPr lvl="1" indent="-171450" fontAlgn="base">
              <a:lnSpc>
                <a:spcPct val="90000"/>
              </a:lnSpc>
              <a:spcBef>
                <a:spcPct val="0"/>
              </a:spcBef>
              <a:spcAft>
                <a:spcPts val="450"/>
              </a:spcAft>
              <a:buFont typeface="Arial" panose="020B0604020202020204" pitchFamily="34" charset="0"/>
              <a:buChar char="•"/>
            </a:pPr>
            <a:r>
              <a:rPr lang="en-US" altLang="en-US" sz="3400" dirty="0">
                <a:solidFill>
                  <a:srgbClr val="212529"/>
                </a:solidFill>
              </a:rPr>
              <a:t>The elements are stored in contiguous memory locations, allowing constant time random access </a:t>
            </a:r>
          </a:p>
          <a:p>
            <a:pPr lvl="1" indent="-171450" fontAlgn="base">
              <a:lnSpc>
                <a:spcPct val="90000"/>
              </a:lnSpc>
              <a:spcBef>
                <a:spcPct val="0"/>
              </a:spcBef>
              <a:spcAft>
                <a:spcPts val="450"/>
              </a:spcAft>
              <a:buFont typeface="Arial" panose="020B0604020202020204" pitchFamily="34" charset="0"/>
              <a:buChar char="•"/>
            </a:pPr>
            <a:r>
              <a:rPr lang="en-US" altLang="en-US" sz="3400" dirty="0">
                <a:solidFill>
                  <a:srgbClr val="212529"/>
                </a:solidFill>
              </a:rPr>
              <a:t>to elements. Pointers to an element can be offset to access other elements.</a:t>
            </a:r>
          </a:p>
          <a:p>
            <a:pPr indent="-171450" fontAlgn="base">
              <a:lnSpc>
                <a:spcPct val="90000"/>
              </a:lnSpc>
              <a:spcBef>
                <a:spcPct val="0"/>
              </a:spcBef>
              <a:spcAft>
                <a:spcPts val="450"/>
              </a:spcAft>
              <a:buFont typeface="Arial" panose="020B0604020202020204" pitchFamily="34" charset="0"/>
              <a:buChar char="•"/>
            </a:pPr>
            <a:r>
              <a:rPr lang="en-US" altLang="en-US" sz="3400" dirty="0">
                <a:solidFill>
                  <a:srgbClr val="212529"/>
                </a:solidFill>
              </a:rPr>
              <a:t>Fixed-size aggregate</a:t>
            </a:r>
          </a:p>
          <a:p>
            <a:pPr lvl="1" indent="-171450" fontAlgn="base">
              <a:lnSpc>
                <a:spcPct val="90000"/>
              </a:lnSpc>
              <a:spcBef>
                <a:spcPct val="0"/>
              </a:spcBef>
              <a:spcAft>
                <a:spcPts val="450"/>
              </a:spcAft>
              <a:buFont typeface="Arial" panose="020B0604020202020204" pitchFamily="34" charset="0"/>
              <a:buChar char="•"/>
            </a:pPr>
            <a:r>
              <a:rPr lang="en-US" altLang="en-US" sz="3400" dirty="0">
                <a:solidFill>
                  <a:srgbClr val="212529"/>
                </a:solidFill>
              </a:rPr>
              <a:t>The container uses implicit constructors and destructors to allocate the required space </a:t>
            </a:r>
          </a:p>
          <a:p>
            <a:pPr lvl="1" indent="-171450" fontAlgn="base">
              <a:lnSpc>
                <a:spcPct val="90000"/>
              </a:lnSpc>
              <a:spcBef>
                <a:spcPct val="0"/>
              </a:spcBef>
              <a:spcAft>
                <a:spcPts val="450"/>
              </a:spcAft>
              <a:buFont typeface="Arial" panose="020B0604020202020204" pitchFamily="34" charset="0"/>
              <a:buChar char="•"/>
            </a:pPr>
            <a:r>
              <a:rPr lang="en-US" altLang="en-US" sz="3400" dirty="0">
                <a:solidFill>
                  <a:srgbClr val="212529"/>
                </a:solidFill>
              </a:rPr>
              <a:t>statically. Its size is compile-time constant. No memory or time overhead</a:t>
            </a:r>
          </a:p>
          <a:p>
            <a:pPr marL="0" indent="0">
              <a:lnSpc>
                <a:spcPct val="90000"/>
              </a:lnSpc>
              <a:spcAft>
                <a:spcPts val="450"/>
              </a:spcAft>
              <a:buNone/>
            </a:pPr>
            <a:r>
              <a:rPr lang="en-US" altLang="en-US" sz="3400" dirty="0">
                <a:solidFill>
                  <a:srgbClr val="212529"/>
                </a:solidFill>
              </a:rPr>
              <a:t>		template &lt; class T, </a:t>
            </a:r>
            <a:r>
              <a:rPr lang="en-US" altLang="en-US" sz="3400" dirty="0" err="1">
                <a:solidFill>
                  <a:srgbClr val="212529"/>
                </a:solidFill>
              </a:rPr>
              <a:t>size_t</a:t>
            </a:r>
            <a:r>
              <a:rPr lang="en-US" altLang="en-US" sz="3400" dirty="0">
                <a:solidFill>
                  <a:srgbClr val="212529"/>
                </a:solidFill>
              </a:rPr>
              <a:t> N &gt; class array; </a:t>
            </a:r>
            <a:endParaRPr lang="en-US" sz="3400" dirty="0">
              <a:solidFill>
                <a:srgbClr val="212529"/>
              </a:solidFill>
            </a:endParaRPr>
          </a:p>
          <a:p>
            <a:pPr indent="-171450">
              <a:lnSpc>
                <a:spcPct val="90000"/>
              </a:lnSpc>
              <a:spcAft>
                <a:spcPts val="450"/>
              </a:spcAft>
              <a:buFont typeface="Arial" panose="020B0604020202020204" pitchFamily="34" charset="0"/>
              <a:buChar char="•"/>
            </a:pPr>
            <a:r>
              <a:rPr lang="en-US" sz="3400" dirty="0">
                <a:solidFill>
                  <a:srgbClr val="212529"/>
                </a:solidFill>
              </a:rPr>
              <a:t>SYNTAX of array container: </a:t>
            </a:r>
          </a:p>
          <a:p>
            <a:pPr indent="-171450">
              <a:lnSpc>
                <a:spcPct val="90000"/>
              </a:lnSpc>
              <a:spcAft>
                <a:spcPts val="450"/>
              </a:spcAft>
              <a:buFont typeface="Arial" panose="020B0604020202020204" pitchFamily="34" charset="0"/>
              <a:buChar char="•"/>
            </a:pPr>
            <a:r>
              <a:rPr lang="en-US" altLang="en-US" sz="3400" dirty="0">
                <a:solidFill>
                  <a:srgbClr val="212529"/>
                </a:solidFill>
              </a:rPr>
              <a:t>array&lt;</a:t>
            </a:r>
            <a:r>
              <a:rPr lang="en-US" altLang="en-US" sz="3400" dirty="0" err="1">
                <a:solidFill>
                  <a:srgbClr val="212529"/>
                </a:solidFill>
              </a:rPr>
              <a:t>object_type</a:t>
            </a:r>
            <a:r>
              <a:rPr lang="en-US" altLang="en-US" sz="3400" dirty="0">
                <a:solidFill>
                  <a:srgbClr val="212529"/>
                </a:solidFill>
              </a:rPr>
              <a:t>, </a:t>
            </a:r>
            <a:r>
              <a:rPr lang="en-US" altLang="en-US" sz="3400" dirty="0" err="1">
                <a:solidFill>
                  <a:srgbClr val="212529"/>
                </a:solidFill>
              </a:rPr>
              <a:t>array_size</a:t>
            </a:r>
            <a:r>
              <a:rPr lang="en-US" altLang="en-US" sz="3400" dirty="0">
                <a:solidFill>
                  <a:srgbClr val="212529"/>
                </a:solidFill>
              </a:rPr>
              <a:t>&gt; </a:t>
            </a:r>
            <a:r>
              <a:rPr lang="en-US" altLang="en-US" sz="3400" dirty="0" err="1">
                <a:solidFill>
                  <a:srgbClr val="212529"/>
                </a:solidFill>
              </a:rPr>
              <a:t>array_name</a:t>
            </a:r>
            <a:r>
              <a:rPr lang="en-US" altLang="en-US" sz="3400" dirty="0">
                <a:solidFill>
                  <a:srgbClr val="212529"/>
                </a:solidFill>
              </a:rPr>
              <a:t>;</a:t>
            </a:r>
          </a:p>
          <a:p>
            <a:pPr indent="-171450">
              <a:lnSpc>
                <a:spcPct val="90000"/>
              </a:lnSpc>
              <a:spcAft>
                <a:spcPts val="450"/>
              </a:spcAft>
              <a:buFont typeface="Arial" panose="020B0604020202020204" pitchFamily="34" charset="0"/>
              <a:buChar char="•"/>
            </a:pPr>
            <a:r>
              <a:rPr lang="en-US" altLang="en-US" sz="3400" dirty="0">
                <a:solidFill>
                  <a:srgbClr val="212529"/>
                </a:solidFill>
              </a:rPr>
              <a:t>array&lt;int, 4&gt; </a:t>
            </a:r>
            <a:r>
              <a:rPr lang="en-US" altLang="en-US" sz="3400" dirty="0" err="1">
                <a:solidFill>
                  <a:srgbClr val="212529"/>
                </a:solidFill>
              </a:rPr>
              <a:t>even_numbers</a:t>
            </a:r>
            <a:r>
              <a:rPr lang="en-US" altLang="en-US" sz="3400" dirty="0">
                <a:solidFill>
                  <a:srgbClr val="212529"/>
                </a:solidFill>
              </a:rPr>
              <a:t> = { 2, 4, 6, 8 }; </a:t>
            </a:r>
          </a:p>
          <a:p>
            <a:pPr marL="57150" indent="0">
              <a:lnSpc>
                <a:spcPct val="90000"/>
              </a:lnSpc>
              <a:spcAft>
                <a:spcPts val="450"/>
              </a:spcAft>
              <a:buNone/>
            </a:pPr>
            <a:endParaRPr lang="en-US" altLang="en-US" sz="3400" dirty="0">
              <a:solidFill>
                <a:srgbClr val="212529"/>
              </a:solidFill>
            </a:endParaRPr>
          </a:p>
          <a:p>
            <a:pPr marL="57150" indent="0">
              <a:lnSpc>
                <a:spcPct val="90000"/>
              </a:lnSpc>
              <a:spcAft>
                <a:spcPts val="450"/>
              </a:spcAft>
              <a:buNone/>
            </a:pPr>
            <a:r>
              <a:rPr lang="en-US" altLang="en-US" sz="3400" dirty="0">
                <a:solidFill>
                  <a:srgbClr val="212529"/>
                </a:solidFill>
                <a:hlinkClick r:id="rId2">
                  <a:extLst>
                    <a:ext uri="{A12FA001-AC4F-418D-AE19-62706E023703}">
                      <ahyp:hlinkClr xmlns:ahyp="http://schemas.microsoft.com/office/drawing/2018/hyperlinkcolor" val="tx"/>
                    </a:ext>
                  </a:extLst>
                </a:hlinkClick>
              </a:rPr>
              <a:t>https://www.cplusplus.com/reference/array/array/</a:t>
            </a:r>
            <a:r>
              <a:rPr lang="en-US" altLang="en-US" sz="3400" dirty="0">
                <a:solidFill>
                  <a:srgbClr val="212529"/>
                </a:solidFill>
              </a:rPr>
              <a:t> </a:t>
            </a:r>
          </a:p>
          <a:p>
            <a:endParaRPr lang="en-IN" dirty="0"/>
          </a:p>
        </p:txBody>
      </p:sp>
      <p:sp>
        <p:nvSpPr>
          <p:cNvPr id="2" name="Title 1">
            <a:extLst>
              <a:ext uri="{FF2B5EF4-FFF2-40B4-BE49-F238E27FC236}">
                <a16:creationId xmlns:a16="http://schemas.microsoft.com/office/drawing/2014/main" id="{3F596AA1-B03A-401A-8286-CCD6D61AFF85}"/>
              </a:ext>
            </a:extLst>
          </p:cNvPr>
          <p:cNvSpPr>
            <a:spLocks noGrp="1"/>
          </p:cNvSpPr>
          <p:nvPr>
            <p:ph type="title"/>
          </p:nvPr>
        </p:nvSpPr>
        <p:spPr/>
        <p:txBody>
          <a:bodyPr vert="horz" lIns="68580" tIns="34290" rIns="68580" bIns="34290" rtlCol="0" anchor="ctr">
            <a:normAutofit fontScale="90000"/>
          </a:bodyPr>
          <a:lstStyle/>
          <a:p>
            <a:br>
              <a:rPr lang="en-US" sz="2100" b="1" dirty="0"/>
            </a:br>
            <a:r>
              <a:rPr lang="en-US" sz="2100" b="1" dirty="0"/>
              <a:t>Sequence Container- Array</a:t>
            </a:r>
            <a:br>
              <a:rPr lang="en-US" sz="2100" b="1" dirty="0"/>
            </a:br>
            <a:br>
              <a:rPr lang="en-US" sz="2100" b="1" dirty="0"/>
            </a:br>
            <a:br>
              <a:rPr lang="en-US" sz="2100" b="1" dirty="0"/>
            </a:br>
            <a:endParaRPr lang="en-US" sz="2100" dirty="0"/>
          </a:p>
        </p:txBody>
      </p:sp>
      <p:pic>
        <p:nvPicPr>
          <p:cNvPr id="10" name="Picture 9" descr="A picture containing meter&#10;&#10;Description automatically generated">
            <a:extLst>
              <a:ext uri="{FF2B5EF4-FFF2-40B4-BE49-F238E27FC236}">
                <a16:creationId xmlns:a16="http://schemas.microsoft.com/office/drawing/2014/main" id="{77F951C1-3BCB-43D6-A840-6F1D25EF9069}"/>
              </a:ext>
            </a:extLst>
          </p:cNvPr>
          <p:cNvPicPr>
            <a:picLocks noChangeAspect="1"/>
          </p:cNvPicPr>
          <p:nvPr/>
        </p:nvPicPr>
        <p:blipFill rotWithShape="1">
          <a:blip r:embed="rId3">
            <a:extLst>
              <a:ext uri="{28A0092B-C50C-407E-A947-70E740481C1C}">
                <a14:useLocalDpi xmlns:a14="http://schemas.microsoft.com/office/drawing/2010/main" val="0"/>
              </a:ext>
            </a:extLst>
          </a:blip>
          <a:srcRect r="3894" b="1"/>
          <a:stretch/>
        </p:blipFill>
        <p:spPr>
          <a:xfrm>
            <a:off x="843532" y="508915"/>
            <a:ext cx="7577215" cy="1076045"/>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8" name="Rectangle 4">
            <a:extLst>
              <a:ext uri="{FF2B5EF4-FFF2-40B4-BE49-F238E27FC236}">
                <a16:creationId xmlns:a16="http://schemas.microsoft.com/office/drawing/2014/main" id="{A46AC2BF-6688-4669-BE7F-7F7E9AF96915}"/>
              </a:ext>
            </a:extLst>
          </p:cNvPr>
          <p:cNvSpPr>
            <a:spLocks noChangeArrowheads="1"/>
          </p:cNvSpPr>
          <p:nvPr/>
        </p:nvSpPr>
        <p:spPr bwMode="auto">
          <a:xfrm>
            <a:off x="1" y="582817"/>
            <a:ext cx="138564" cy="548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ts val="450"/>
              </a:spcAft>
            </a:pPr>
            <a:endParaRPr lang="en-US" altLang="en-US" sz="1350">
              <a:latin typeface="Arial" panose="020B0604020202020204" pitchFamily="34" charset="0"/>
            </a:endParaRPr>
          </a:p>
          <a:p>
            <a:pPr defTabSz="685800" eaLnBrk="0" fontAlgn="base" hangingPunct="0">
              <a:spcBef>
                <a:spcPct val="0"/>
              </a:spcBef>
              <a:spcAft>
                <a:spcPts val="450"/>
              </a:spcAft>
            </a:pPr>
            <a:endParaRPr lang="en-US" altLang="en-US" sz="1350">
              <a:latin typeface="Arial" panose="020B0604020202020204" pitchFamily="34" charset="0"/>
            </a:endParaRPr>
          </a:p>
        </p:txBody>
      </p:sp>
    </p:spTree>
    <p:extLst>
      <p:ext uri="{BB962C8B-B14F-4D97-AF65-F5344CB8AC3E}">
        <p14:creationId xmlns:p14="http://schemas.microsoft.com/office/powerpoint/2010/main" val="3077399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C31739A-22A2-4E87-85AA-BCA892C33949}"/>
              </a:ext>
            </a:extLst>
          </p:cNvPr>
          <p:cNvSpPr>
            <a:spLocks noGrp="1"/>
          </p:cNvSpPr>
          <p:nvPr>
            <p:ph idx="1"/>
          </p:nvPr>
        </p:nvSpPr>
        <p:spPr/>
        <p:txBody>
          <a:bodyPr>
            <a:normAutofit/>
          </a:bodyPr>
          <a:lstStyle/>
          <a:p>
            <a:pPr marL="342900" indent="-342900" defTabSz="685800" eaLnBrk="0" fontAlgn="base" hangingPunct="0">
              <a:spcBef>
                <a:spcPct val="0"/>
              </a:spcBef>
              <a:spcAft>
                <a:spcPct val="0"/>
              </a:spcAft>
              <a:buFont typeface="+mj-lt"/>
              <a:buAutoNum type="arabicPeriod"/>
            </a:pPr>
            <a:r>
              <a:rPr lang="en-US" altLang="en-US" sz="2400" dirty="0"/>
              <a:t>Iterators</a:t>
            </a:r>
          </a:p>
          <a:p>
            <a:pPr lvl="1" eaLnBrk="0" fontAlgn="base" hangingPunct="0">
              <a:spcBef>
                <a:spcPct val="0"/>
              </a:spcBef>
              <a:spcAft>
                <a:spcPct val="0"/>
              </a:spcAft>
            </a:pPr>
            <a:r>
              <a:rPr lang="en-US" altLang="en-US" sz="2000" dirty="0"/>
              <a:t>	begin, end</a:t>
            </a:r>
          </a:p>
          <a:p>
            <a:pPr lvl="1" eaLnBrk="0" fontAlgn="base" hangingPunct="0">
              <a:spcBef>
                <a:spcPct val="0"/>
              </a:spcBef>
              <a:spcAft>
                <a:spcPct val="0"/>
              </a:spcAft>
            </a:pPr>
            <a:endParaRPr lang="en-US" altLang="en-US" sz="2000" dirty="0"/>
          </a:p>
          <a:p>
            <a:pPr marL="342900" indent="-342900" eaLnBrk="0" fontAlgn="base" hangingPunct="0">
              <a:spcBef>
                <a:spcPct val="0"/>
              </a:spcBef>
              <a:spcAft>
                <a:spcPct val="0"/>
              </a:spcAft>
              <a:buFont typeface="+mj-lt"/>
              <a:buAutoNum type="arabicPeriod"/>
            </a:pPr>
            <a:r>
              <a:rPr lang="en-US" altLang="en-US" sz="2400" dirty="0"/>
              <a:t>Capacity</a:t>
            </a:r>
          </a:p>
          <a:p>
            <a:pPr lvl="1" eaLnBrk="0" fontAlgn="base" hangingPunct="0">
              <a:spcBef>
                <a:spcPct val="0"/>
              </a:spcBef>
              <a:spcAft>
                <a:spcPct val="0"/>
              </a:spcAft>
            </a:pPr>
            <a:r>
              <a:rPr lang="en-US" altLang="en-US" sz="2000" dirty="0"/>
              <a:t>	Size, </a:t>
            </a:r>
            <a:r>
              <a:rPr lang="en-US" altLang="en-US" sz="2000" dirty="0" err="1"/>
              <a:t>max_size</a:t>
            </a:r>
            <a:r>
              <a:rPr lang="en-US" altLang="en-US" sz="2000" dirty="0"/>
              <a:t>, empty</a:t>
            </a:r>
          </a:p>
          <a:p>
            <a:pPr lvl="1" eaLnBrk="0" fontAlgn="base" hangingPunct="0">
              <a:spcBef>
                <a:spcPct val="0"/>
              </a:spcBef>
              <a:spcAft>
                <a:spcPct val="0"/>
              </a:spcAft>
            </a:pPr>
            <a:endParaRPr lang="en-US" altLang="en-US" sz="2000" dirty="0"/>
          </a:p>
          <a:p>
            <a:pPr marL="342900" indent="-342900" eaLnBrk="0" fontAlgn="base" hangingPunct="0">
              <a:spcBef>
                <a:spcPct val="0"/>
              </a:spcBef>
              <a:spcAft>
                <a:spcPct val="0"/>
              </a:spcAft>
              <a:buFont typeface="+mj-lt"/>
              <a:buAutoNum type="arabicPeriod"/>
            </a:pPr>
            <a:r>
              <a:rPr lang="en-US" altLang="en-US" sz="2400" dirty="0"/>
              <a:t>Element access</a:t>
            </a:r>
          </a:p>
          <a:p>
            <a:pPr lvl="1" eaLnBrk="0" fontAlgn="base" hangingPunct="0">
              <a:spcBef>
                <a:spcPct val="0"/>
              </a:spcBef>
              <a:spcAft>
                <a:spcPct val="0"/>
              </a:spcAft>
            </a:pPr>
            <a:r>
              <a:rPr lang="en-US" altLang="en-US" sz="2000" dirty="0"/>
              <a:t>	Operator [], at, front, back, data</a:t>
            </a:r>
          </a:p>
          <a:p>
            <a:pPr lvl="1" eaLnBrk="0" fontAlgn="base" hangingPunct="0">
              <a:spcBef>
                <a:spcPct val="0"/>
              </a:spcBef>
              <a:spcAft>
                <a:spcPct val="0"/>
              </a:spcAft>
            </a:pPr>
            <a:endParaRPr lang="en-US" altLang="en-US" sz="2000" dirty="0"/>
          </a:p>
          <a:p>
            <a:pPr marL="342900" indent="-342900" eaLnBrk="0" fontAlgn="base" hangingPunct="0">
              <a:spcBef>
                <a:spcPct val="0"/>
              </a:spcBef>
              <a:spcAft>
                <a:spcPct val="0"/>
              </a:spcAft>
              <a:buFont typeface="+mj-lt"/>
              <a:buAutoNum type="arabicPeriod"/>
            </a:pPr>
            <a:r>
              <a:rPr lang="en-US" altLang="en-US" sz="2400" dirty="0"/>
              <a:t>Modifiers</a:t>
            </a:r>
          </a:p>
          <a:p>
            <a:pPr lvl="1" eaLnBrk="0" fontAlgn="base" hangingPunct="0">
              <a:spcBef>
                <a:spcPct val="0"/>
              </a:spcBef>
              <a:spcAft>
                <a:spcPct val="0"/>
              </a:spcAft>
            </a:pPr>
            <a:r>
              <a:rPr lang="en-US" altLang="en-US" sz="2000" dirty="0"/>
              <a:t>	Fill, swap</a:t>
            </a:r>
          </a:p>
          <a:p>
            <a:endParaRPr lang="en-IN" sz="2400" dirty="0"/>
          </a:p>
        </p:txBody>
      </p:sp>
      <p:sp>
        <p:nvSpPr>
          <p:cNvPr id="2" name="Title 1">
            <a:extLst>
              <a:ext uri="{FF2B5EF4-FFF2-40B4-BE49-F238E27FC236}">
                <a16:creationId xmlns:a16="http://schemas.microsoft.com/office/drawing/2014/main" id="{2F3065BE-59F8-498E-9985-DB9146AAB38F}"/>
              </a:ext>
            </a:extLst>
          </p:cNvPr>
          <p:cNvSpPr>
            <a:spLocks noGrp="1"/>
          </p:cNvSpPr>
          <p:nvPr>
            <p:ph type="title"/>
          </p:nvPr>
        </p:nvSpPr>
        <p:spPr/>
        <p:txBody>
          <a:bodyPr>
            <a:normAutofit fontScale="90000"/>
          </a:bodyPr>
          <a:lstStyle/>
          <a:p>
            <a:r>
              <a:rPr lang="en-US" dirty="0"/>
              <a:t>Member functions of Array</a:t>
            </a:r>
          </a:p>
        </p:txBody>
      </p:sp>
      <p:sp>
        <p:nvSpPr>
          <p:cNvPr id="3" name="Rectangle 1">
            <a:extLst>
              <a:ext uri="{FF2B5EF4-FFF2-40B4-BE49-F238E27FC236}">
                <a16:creationId xmlns:a16="http://schemas.microsoft.com/office/drawing/2014/main" id="{5BB9A97B-E8C7-47F8-B6A9-3D23A80F42E8}"/>
              </a:ext>
            </a:extLst>
          </p:cNvPr>
          <p:cNvSpPr>
            <a:spLocks noChangeArrowheads="1"/>
          </p:cNvSpPr>
          <p:nvPr/>
        </p:nvSpPr>
        <p:spPr bwMode="auto">
          <a:xfrm>
            <a:off x="628650" y="3642652"/>
            <a:ext cx="7252775" cy="1177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171450" indent="-171450" eaLnBrk="0" fontAlgn="base" hangingPunct="0">
              <a:spcBef>
                <a:spcPct val="0"/>
              </a:spcBef>
              <a:spcAft>
                <a:spcPct val="0"/>
              </a:spcAft>
              <a:buFont typeface="+mj-lt"/>
              <a:buAutoNum type="arabicPeriod"/>
            </a:pPr>
            <a:endParaRPr lang="en-US" altLang="en-US" b="1" dirty="0"/>
          </a:p>
          <a:p>
            <a:pPr marL="171450" indent="-171450" defTabSz="685800" eaLnBrk="0" fontAlgn="base" hangingPunct="0">
              <a:spcBef>
                <a:spcPct val="0"/>
              </a:spcBef>
              <a:spcAft>
                <a:spcPct val="0"/>
              </a:spcAft>
              <a:buFont typeface="+mj-lt"/>
              <a:buAutoNum type="arabicPeriod"/>
            </a:pPr>
            <a:endParaRPr lang="en-US" altLang="en-US" sz="1350" b="1" dirty="0"/>
          </a:p>
          <a:p>
            <a:pPr marL="171450" indent="-171450" defTabSz="685800" eaLnBrk="0" fontAlgn="base" hangingPunct="0">
              <a:spcBef>
                <a:spcPct val="0"/>
              </a:spcBef>
              <a:spcAft>
                <a:spcPct val="0"/>
              </a:spcAft>
              <a:buFont typeface="+mj-lt"/>
              <a:buAutoNum type="arabicPeriod"/>
            </a:pPr>
            <a:endParaRPr lang="en-US" altLang="en-US" sz="1350" b="1" dirty="0"/>
          </a:p>
          <a:p>
            <a:pPr marL="171450" indent="-171450" defTabSz="685800" eaLnBrk="0" fontAlgn="base" hangingPunct="0">
              <a:spcBef>
                <a:spcPct val="0"/>
              </a:spcBef>
              <a:spcAft>
                <a:spcPct val="0"/>
              </a:spcAft>
              <a:buFont typeface="+mj-lt"/>
              <a:buAutoNum type="arabicPeriod"/>
            </a:pPr>
            <a:endParaRPr lang="en-US" altLang="en-US" sz="1350" b="1" dirty="0">
              <a:latin typeface="Arial" panose="020B0604020202020204" pitchFamily="34" charset="0"/>
            </a:endParaRPr>
          </a:p>
          <a:p>
            <a:pPr defTabSz="685800" eaLnBrk="0" fontAlgn="base" hangingPunct="0">
              <a:spcBef>
                <a:spcPct val="0"/>
              </a:spcBef>
              <a:spcAft>
                <a:spcPct val="0"/>
              </a:spcAft>
            </a:pPr>
            <a:endParaRPr lang="en-US" altLang="en-US" sz="1350" dirty="0">
              <a:latin typeface="Arial" panose="020B0604020202020204" pitchFamily="34" charset="0"/>
            </a:endParaRPr>
          </a:p>
        </p:txBody>
      </p:sp>
    </p:spTree>
    <p:extLst>
      <p:ext uri="{BB962C8B-B14F-4D97-AF65-F5344CB8AC3E}">
        <p14:creationId xmlns:p14="http://schemas.microsoft.com/office/powerpoint/2010/main" val="2283543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8AE2A8-8200-49BE-8C85-DC606595C86F}"/>
              </a:ext>
            </a:extLst>
          </p:cNvPr>
          <p:cNvSpPr>
            <a:spLocks noGrp="1"/>
          </p:cNvSpPr>
          <p:nvPr>
            <p:ph idx="1"/>
          </p:nvPr>
        </p:nvSpPr>
        <p:spPr/>
        <p:txBody>
          <a:bodyPr>
            <a:normAutofit fontScale="85000" lnSpcReduction="20000"/>
          </a:bodyPr>
          <a:lstStyle/>
          <a:p>
            <a:pPr>
              <a:lnSpc>
                <a:spcPct val="90000"/>
              </a:lnSpc>
              <a:spcAft>
                <a:spcPts val="450"/>
              </a:spcAft>
            </a:pPr>
            <a:endParaRPr lang="en-US" sz="1875" b="1" dirty="0"/>
          </a:p>
          <a:p>
            <a:pPr>
              <a:lnSpc>
                <a:spcPct val="90000"/>
              </a:lnSpc>
              <a:spcAft>
                <a:spcPts val="450"/>
              </a:spcAft>
            </a:pPr>
            <a:r>
              <a:rPr lang="en-US" sz="1875" b="1" dirty="0"/>
              <a:t>Initially the vector is blank, as it has no data , but as you add data , it grows</a:t>
            </a:r>
          </a:p>
          <a:p>
            <a:pPr indent="-171450">
              <a:lnSpc>
                <a:spcPct val="90000"/>
              </a:lnSpc>
              <a:spcAft>
                <a:spcPts val="450"/>
              </a:spcAft>
              <a:buFont typeface="Arial" panose="020B0604020202020204" pitchFamily="34" charset="0"/>
              <a:buChar char="•"/>
            </a:pPr>
            <a:r>
              <a:rPr lang="en-US" sz="1875" b="1" dirty="0"/>
              <a:t>Container properties :</a:t>
            </a:r>
          </a:p>
          <a:p>
            <a:pPr indent="-171450" fontAlgn="base">
              <a:lnSpc>
                <a:spcPct val="90000"/>
              </a:lnSpc>
              <a:spcBef>
                <a:spcPct val="0"/>
              </a:spcBef>
              <a:spcAft>
                <a:spcPts val="450"/>
              </a:spcAft>
              <a:buFont typeface="Arial" panose="020B0604020202020204" pitchFamily="34" charset="0"/>
              <a:buChar char="•"/>
            </a:pPr>
            <a:r>
              <a:rPr lang="en-US" altLang="en-US" sz="1875" dirty="0"/>
              <a:t>Sequence</a:t>
            </a:r>
          </a:p>
          <a:p>
            <a:pPr lvl="1" indent="-171450" fontAlgn="base">
              <a:lnSpc>
                <a:spcPct val="90000"/>
              </a:lnSpc>
              <a:spcBef>
                <a:spcPct val="0"/>
              </a:spcBef>
              <a:spcAft>
                <a:spcPts val="450"/>
              </a:spcAft>
              <a:buFont typeface="Arial" panose="020B0604020202020204" pitchFamily="34" charset="0"/>
              <a:buChar char="•"/>
            </a:pPr>
            <a:r>
              <a:rPr lang="en-US" altLang="en-US" sz="1875" dirty="0"/>
              <a:t>Elements in sequence containers are ordered in a strict linear sequence. </a:t>
            </a:r>
          </a:p>
          <a:p>
            <a:pPr lvl="1" indent="-171450" fontAlgn="base">
              <a:lnSpc>
                <a:spcPct val="90000"/>
              </a:lnSpc>
              <a:spcBef>
                <a:spcPct val="0"/>
              </a:spcBef>
              <a:spcAft>
                <a:spcPts val="450"/>
              </a:spcAft>
              <a:buFont typeface="Arial" panose="020B0604020202020204" pitchFamily="34" charset="0"/>
              <a:buChar char="•"/>
            </a:pPr>
            <a:r>
              <a:rPr lang="en-US" altLang="en-US" sz="1875" dirty="0"/>
              <a:t>Individual elements are accessed by their position in this sequence.</a:t>
            </a:r>
          </a:p>
          <a:p>
            <a:pPr indent="-171450" fontAlgn="base">
              <a:lnSpc>
                <a:spcPct val="90000"/>
              </a:lnSpc>
              <a:spcBef>
                <a:spcPct val="0"/>
              </a:spcBef>
              <a:spcAft>
                <a:spcPts val="450"/>
              </a:spcAft>
              <a:buFont typeface="Arial" panose="020B0604020202020204" pitchFamily="34" charset="0"/>
              <a:buChar char="•"/>
            </a:pPr>
            <a:r>
              <a:rPr lang="en-US" altLang="en-US" sz="1875" dirty="0"/>
              <a:t>Contiguous storage</a:t>
            </a:r>
          </a:p>
          <a:p>
            <a:pPr lvl="1" indent="-171450" fontAlgn="base">
              <a:lnSpc>
                <a:spcPct val="90000"/>
              </a:lnSpc>
              <a:spcBef>
                <a:spcPct val="0"/>
              </a:spcBef>
              <a:spcAft>
                <a:spcPts val="450"/>
              </a:spcAft>
              <a:buFont typeface="Arial" panose="020B0604020202020204" pitchFamily="34" charset="0"/>
              <a:buChar char="•"/>
            </a:pPr>
            <a:r>
              <a:rPr lang="en-US" altLang="en-US" sz="1875" dirty="0"/>
              <a:t>The elements are stored in contiguous memory locations, allowing constant time random access </a:t>
            </a:r>
          </a:p>
          <a:p>
            <a:pPr lvl="1" indent="-171450" fontAlgn="base">
              <a:lnSpc>
                <a:spcPct val="90000"/>
              </a:lnSpc>
              <a:spcBef>
                <a:spcPct val="0"/>
              </a:spcBef>
              <a:spcAft>
                <a:spcPts val="450"/>
              </a:spcAft>
              <a:buFont typeface="Arial" panose="020B0604020202020204" pitchFamily="34" charset="0"/>
              <a:buChar char="•"/>
            </a:pPr>
            <a:r>
              <a:rPr lang="en-US" altLang="en-US" sz="1875" dirty="0"/>
              <a:t>to elements. Pointers to an element can be offset to access other elements.</a:t>
            </a:r>
          </a:p>
          <a:p>
            <a:pPr indent="-171450" fontAlgn="base">
              <a:lnSpc>
                <a:spcPct val="90000"/>
              </a:lnSpc>
              <a:spcBef>
                <a:spcPct val="0"/>
              </a:spcBef>
              <a:spcAft>
                <a:spcPts val="450"/>
              </a:spcAft>
              <a:buFont typeface="Arial" panose="020B0604020202020204" pitchFamily="34" charset="0"/>
              <a:buChar char="•"/>
            </a:pPr>
            <a:r>
              <a:rPr lang="en-US" altLang="en-US" sz="1875" dirty="0"/>
              <a:t>Dynamic-size aggregate</a:t>
            </a:r>
          </a:p>
          <a:p>
            <a:pPr lvl="1" indent="-171450" fontAlgn="base">
              <a:lnSpc>
                <a:spcPct val="90000"/>
              </a:lnSpc>
              <a:spcBef>
                <a:spcPct val="0"/>
              </a:spcBef>
              <a:spcAft>
                <a:spcPts val="450"/>
              </a:spcAft>
              <a:buFont typeface="Arial" panose="020B0604020202020204" pitchFamily="34" charset="0"/>
              <a:buChar char="•"/>
            </a:pPr>
            <a:r>
              <a:rPr lang="en-US" altLang="en-US" sz="1875" dirty="0"/>
              <a:t>The container uses implicit constructors and destructors to allocate the required space </a:t>
            </a:r>
          </a:p>
          <a:p>
            <a:pPr lvl="1" indent="-171450" fontAlgn="base">
              <a:lnSpc>
                <a:spcPct val="90000"/>
              </a:lnSpc>
              <a:spcBef>
                <a:spcPct val="0"/>
              </a:spcBef>
              <a:spcAft>
                <a:spcPts val="450"/>
              </a:spcAft>
              <a:buFont typeface="Arial" panose="020B0604020202020204" pitchFamily="34" charset="0"/>
              <a:buChar char="•"/>
            </a:pPr>
            <a:r>
              <a:rPr lang="en-US" altLang="en-US" sz="1875" dirty="0"/>
              <a:t>statically. Its size is compile-time constant. No memory or time overhead</a:t>
            </a:r>
          </a:p>
          <a:p>
            <a:pPr marL="0" lvl="0" indent="0" eaLnBrk="0" fontAlgn="base" hangingPunct="0">
              <a:spcBef>
                <a:spcPct val="0"/>
              </a:spcBef>
              <a:spcAft>
                <a:spcPct val="0"/>
              </a:spcAft>
              <a:buNone/>
            </a:pPr>
            <a:r>
              <a:rPr lang="en-US" altLang="en-US" sz="2100" dirty="0"/>
              <a:t>	vector&lt; </a:t>
            </a:r>
            <a:r>
              <a:rPr lang="en-US" altLang="en-US" sz="2100" dirty="0" err="1"/>
              <a:t>object_type</a:t>
            </a:r>
            <a:r>
              <a:rPr lang="en-US" altLang="en-US" sz="2100" dirty="0"/>
              <a:t> &gt; </a:t>
            </a:r>
            <a:r>
              <a:rPr lang="en-US" altLang="en-US" sz="2100" dirty="0" err="1"/>
              <a:t>vector_name</a:t>
            </a:r>
            <a:r>
              <a:rPr lang="en-US" altLang="en-US" sz="2100" dirty="0"/>
              <a:t>;</a:t>
            </a:r>
            <a:r>
              <a:rPr lang="en-US" altLang="en-US" sz="2700" dirty="0"/>
              <a:t> </a:t>
            </a:r>
            <a:endParaRPr lang="en-US" altLang="en-US" sz="4050" dirty="0"/>
          </a:p>
          <a:p>
            <a:pPr marL="57150" indent="0">
              <a:lnSpc>
                <a:spcPct val="90000"/>
              </a:lnSpc>
              <a:spcAft>
                <a:spcPts val="450"/>
              </a:spcAft>
              <a:buNone/>
            </a:pPr>
            <a:r>
              <a:rPr lang="en-US" sz="1875" dirty="0"/>
              <a:t>SYNTAX of Vector container: </a:t>
            </a:r>
          </a:p>
          <a:p>
            <a:pPr lvl="0" eaLnBrk="0" fontAlgn="base" hangingPunct="0">
              <a:spcBef>
                <a:spcPct val="0"/>
              </a:spcBef>
              <a:spcAft>
                <a:spcPct val="0"/>
              </a:spcAft>
            </a:pPr>
            <a:r>
              <a:rPr lang="en-US" altLang="en-US" sz="2100" dirty="0"/>
              <a:t>       </a:t>
            </a:r>
            <a:r>
              <a:rPr lang="en-US" altLang="en-US" sz="1900" dirty="0"/>
              <a:t>std::vector&lt;int&gt; </a:t>
            </a:r>
            <a:r>
              <a:rPr lang="en-US" altLang="en-US" sz="1900" dirty="0" err="1"/>
              <a:t>my_vector</a:t>
            </a:r>
            <a:r>
              <a:rPr lang="en-US" altLang="en-US" sz="1900" dirty="0"/>
              <a:t>;</a:t>
            </a:r>
            <a:r>
              <a:rPr lang="en-US" altLang="en-US" sz="2400" dirty="0"/>
              <a:t> </a:t>
            </a:r>
            <a:endParaRPr lang="en-US" altLang="en-US" sz="3800" dirty="0"/>
          </a:p>
          <a:p>
            <a:pPr lvl="0" eaLnBrk="0" fontAlgn="base" hangingPunct="0">
              <a:spcBef>
                <a:spcPct val="0"/>
              </a:spcBef>
              <a:spcAft>
                <a:spcPct val="0"/>
              </a:spcAft>
            </a:pPr>
            <a:r>
              <a:rPr lang="en-US" altLang="en-US" sz="1900" dirty="0"/>
              <a:t>       std::vector&lt;string&gt; v {“Amrita" ,“Sumesh" ,“Anand" ,“</a:t>
            </a:r>
            <a:r>
              <a:rPr lang="en-US" altLang="en-US" sz="1900" dirty="0" err="1"/>
              <a:t>Akshay</a:t>
            </a:r>
            <a:r>
              <a:rPr lang="en-US" altLang="en-US" sz="1900" dirty="0"/>
              <a:t>"};</a:t>
            </a:r>
          </a:p>
          <a:p>
            <a:pPr marL="0" lvl="0" indent="0" eaLnBrk="0" fontAlgn="base" hangingPunct="0">
              <a:spcBef>
                <a:spcPct val="0"/>
              </a:spcBef>
              <a:spcAft>
                <a:spcPct val="0"/>
              </a:spcAft>
              <a:buNone/>
            </a:pPr>
            <a:endParaRPr lang="en-IN" sz="2100" dirty="0"/>
          </a:p>
          <a:p>
            <a:pPr marL="0" lvl="0" indent="0" algn="ctr" eaLnBrk="0" fontAlgn="base" hangingPunct="0">
              <a:spcBef>
                <a:spcPct val="0"/>
              </a:spcBef>
              <a:spcAft>
                <a:spcPct val="0"/>
              </a:spcAft>
              <a:buNone/>
            </a:pPr>
            <a:r>
              <a:rPr lang="en-IN" sz="1900" dirty="0">
                <a:hlinkClick r:id="rId2"/>
              </a:rPr>
              <a:t>https://www.cplusplus.com/reference/vector/vector/</a:t>
            </a:r>
            <a:r>
              <a:rPr lang="en-IN" sz="1900" dirty="0"/>
              <a:t> </a:t>
            </a:r>
          </a:p>
        </p:txBody>
      </p:sp>
      <p:sp>
        <p:nvSpPr>
          <p:cNvPr id="2" name="Title 1">
            <a:extLst>
              <a:ext uri="{FF2B5EF4-FFF2-40B4-BE49-F238E27FC236}">
                <a16:creationId xmlns:a16="http://schemas.microsoft.com/office/drawing/2014/main" id="{3F596AA1-B03A-401A-8286-CCD6D61AFF85}"/>
              </a:ext>
            </a:extLst>
          </p:cNvPr>
          <p:cNvSpPr>
            <a:spLocks noGrp="1"/>
          </p:cNvSpPr>
          <p:nvPr>
            <p:ph type="title"/>
          </p:nvPr>
        </p:nvSpPr>
        <p:spPr/>
        <p:txBody>
          <a:bodyPr vert="horz" lIns="68580" tIns="34290" rIns="68580" bIns="34290" rtlCol="0" anchor="ctr">
            <a:normAutofit fontScale="90000"/>
          </a:bodyPr>
          <a:lstStyle/>
          <a:p>
            <a:br>
              <a:rPr lang="en-US" sz="2100" b="1" dirty="0"/>
            </a:br>
            <a:r>
              <a:rPr lang="en-US" sz="2100" b="1" dirty="0"/>
              <a:t>Sequence Container -  Vector</a:t>
            </a:r>
            <a:br>
              <a:rPr lang="en-US" sz="2100" b="1" dirty="0"/>
            </a:br>
            <a:endParaRPr lang="en-US" sz="2100" dirty="0"/>
          </a:p>
        </p:txBody>
      </p:sp>
      <p:sp>
        <p:nvSpPr>
          <p:cNvPr id="5" name="Rectangle 4">
            <a:extLst>
              <a:ext uri="{FF2B5EF4-FFF2-40B4-BE49-F238E27FC236}">
                <a16:creationId xmlns:a16="http://schemas.microsoft.com/office/drawing/2014/main" id="{FA8821AA-ADD1-47AC-A727-4BF813036B33}"/>
              </a:ext>
            </a:extLst>
          </p:cNvPr>
          <p:cNvSpPr/>
          <p:nvPr/>
        </p:nvSpPr>
        <p:spPr>
          <a:xfrm>
            <a:off x="1761980" y="1795990"/>
            <a:ext cx="7020067" cy="4204760"/>
          </a:xfrm>
          <a:prstGeom prst="rect">
            <a:avLst/>
          </a:prstGeom>
        </p:spPr>
        <p:txBody>
          <a:bodyPr vert="horz" lIns="68580" tIns="34290" rIns="68580" bIns="34290" rtlCol="0" anchor="ctr">
            <a:normAutofit/>
          </a:bodyPr>
          <a:lstStyle/>
          <a:p>
            <a:pPr indent="-171450">
              <a:lnSpc>
                <a:spcPct val="90000"/>
              </a:lnSpc>
              <a:spcAft>
                <a:spcPts val="450"/>
              </a:spcAft>
              <a:buFont typeface="Arial" panose="020B0604020202020204" pitchFamily="34" charset="0"/>
              <a:buChar char="•"/>
            </a:pPr>
            <a:endParaRPr lang="en-US" sz="1875" dirty="0"/>
          </a:p>
          <a:p>
            <a:pPr>
              <a:lnSpc>
                <a:spcPct val="90000"/>
              </a:lnSpc>
              <a:spcAft>
                <a:spcPts val="450"/>
              </a:spcAft>
            </a:pPr>
            <a:endParaRPr lang="en-US" altLang="en-US" sz="4050" dirty="0">
              <a:latin typeface="Arial" panose="020B0604020202020204" pitchFamily="34" charset="0"/>
            </a:endParaRPr>
          </a:p>
          <a:p>
            <a:pPr>
              <a:lnSpc>
                <a:spcPct val="90000"/>
              </a:lnSpc>
              <a:spcAft>
                <a:spcPts val="450"/>
              </a:spcAft>
            </a:pPr>
            <a:r>
              <a:rPr lang="en-US" altLang="en-US" sz="2175" dirty="0"/>
              <a:t> </a:t>
            </a:r>
          </a:p>
          <a:p>
            <a:pPr indent="-171450">
              <a:lnSpc>
                <a:spcPct val="90000"/>
              </a:lnSpc>
              <a:spcAft>
                <a:spcPts val="450"/>
              </a:spcAft>
              <a:buFont typeface="Arial" panose="020B0604020202020204" pitchFamily="34" charset="0"/>
              <a:buChar char="•"/>
            </a:pPr>
            <a:endParaRPr lang="en-US" sz="375" dirty="0"/>
          </a:p>
          <a:p>
            <a:pPr indent="-171450">
              <a:lnSpc>
                <a:spcPct val="90000"/>
              </a:lnSpc>
              <a:spcAft>
                <a:spcPts val="450"/>
              </a:spcAft>
              <a:buFont typeface="Arial" panose="020B0604020202020204" pitchFamily="34" charset="0"/>
              <a:buChar char="•"/>
            </a:pPr>
            <a:endParaRPr lang="en-US" sz="375" dirty="0"/>
          </a:p>
        </p:txBody>
      </p:sp>
      <p:sp>
        <p:nvSpPr>
          <p:cNvPr id="8" name="Rectangle 4">
            <a:extLst>
              <a:ext uri="{FF2B5EF4-FFF2-40B4-BE49-F238E27FC236}">
                <a16:creationId xmlns:a16="http://schemas.microsoft.com/office/drawing/2014/main" id="{A46AC2BF-6688-4669-BE7F-7F7E9AF96915}"/>
              </a:ext>
            </a:extLst>
          </p:cNvPr>
          <p:cNvSpPr>
            <a:spLocks noChangeArrowheads="1"/>
          </p:cNvSpPr>
          <p:nvPr/>
        </p:nvSpPr>
        <p:spPr bwMode="auto">
          <a:xfrm>
            <a:off x="1" y="582817"/>
            <a:ext cx="138564" cy="548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ts val="450"/>
              </a:spcAft>
            </a:pPr>
            <a:endParaRPr lang="en-US" altLang="en-US" sz="1350">
              <a:latin typeface="Arial" panose="020B0604020202020204" pitchFamily="34" charset="0"/>
            </a:endParaRPr>
          </a:p>
          <a:p>
            <a:pPr defTabSz="685800" eaLnBrk="0" fontAlgn="base" hangingPunct="0">
              <a:spcBef>
                <a:spcPct val="0"/>
              </a:spcBef>
              <a:spcAft>
                <a:spcPts val="450"/>
              </a:spcAft>
            </a:pPr>
            <a:endParaRPr lang="en-US" altLang="en-US" sz="1350">
              <a:latin typeface="Arial" panose="020B0604020202020204" pitchFamily="34" charset="0"/>
            </a:endParaRPr>
          </a:p>
        </p:txBody>
      </p:sp>
      <p:graphicFrame>
        <p:nvGraphicFramePr>
          <p:cNvPr id="9" name="Table 8">
            <a:extLst>
              <a:ext uri="{FF2B5EF4-FFF2-40B4-BE49-F238E27FC236}">
                <a16:creationId xmlns:a16="http://schemas.microsoft.com/office/drawing/2014/main" id="{EB4D7499-E3DA-4C6B-A39C-4385A617978A}"/>
              </a:ext>
            </a:extLst>
          </p:cNvPr>
          <p:cNvGraphicFramePr>
            <a:graphicFrameLocks noGrp="1"/>
          </p:cNvGraphicFramePr>
          <p:nvPr>
            <p:extLst>
              <p:ext uri="{D42A27DB-BD31-4B8C-83A1-F6EECF244321}">
                <p14:modId xmlns:p14="http://schemas.microsoft.com/office/powerpoint/2010/main" val="3688649468"/>
              </p:ext>
            </p:extLst>
          </p:nvPr>
        </p:nvGraphicFramePr>
        <p:xfrm>
          <a:off x="783772" y="996286"/>
          <a:ext cx="6096000" cy="2819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90667787"/>
                    </a:ext>
                  </a:extLst>
                </a:gridCol>
                <a:gridCol w="1524000">
                  <a:extLst>
                    <a:ext uri="{9D8B030D-6E8A-4147-A177-3AD203B41FA5}">
                      <a16:colId xmlns:a16="http://schemas.microsoft.com/office/drawing/2014/main" val="3745170676"/>
                    </a:ext>
                  </a:extLst>
                </a:gridCol>
                <a:gridCol w="1524000">
                  <a:extLst>
                    <a:ext uri="{9D8B030D-6E8A-4147-A177-3AD203B41FA5}">
                      <a16:colId xmlns:a16="http://schemas.microsoft.com/office/drawing/2014/main" val="851187998"/>
                    </a:ext>
                  </a:extLst>
                </a:gridCol>
                <a:gridCol w="1524000">
                  <a:extLst>
                    <a:ext uri="{9D8B030D-6E8A-4147-A177-3AD203B41FA5}">
                      <a16:colId xmlns:a16="http://schemas.microsoft.com/office/drawing/2014/main" val="912530818"/>
                    </a:ext>
                  </a:extLst>
                </a:gridCol>
              </a:tblGrid>
              <a:tr h="278130">
                <a:tc>
                  <a:txBody>
                    <a:bodyPr/>
                    <a:lstStyle/>
                    <a:p>
                      <a:r>
                        <a:rPr lang="en-US" sz="1400" b="1" dirty="0">
                          <a:solidFill>
                            <a:schemeClr val="tx1"/>
                          </a:solidFill>
                        </a:rPr>
                        <a:t>     </a:t>
                      </a:r>
                      <a:r>
                        <a:rPr lang="en-US" sz="1400" b="1" cap="none" spc="0" dirty="0">
                          <a:ln w="0"/>
                          <a:solidFill>
                            <a:schemeClr val="tx1"/>
                          </a:solidFill>
                          <a:effectLst>
                            <a:outerShdw blurRad="38100" dist="19050" dir="2700000" algn="tl" rotWithShape="0">
                              <a:schemeClr val="dk1">
                                <a:alpha val="40000"/>
                              </a:schemeClr>
                            </a:outerShdw>
                          </a:effectLst>
                        </a:rPr>
                        <a:t>Amrita</a:t>
                      </a:r>
                      <a:endParaRPr lang="en-US" sz="1400" b="1"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1" dirty="0"/>
                        <a:t> </a:t>
                      </a:r>
                      <a:r>
                        <a:rPr lang="en-US" sz="1400" b="1" cap="none" spc="0" dirty="0">
                          <a:ln w="0"/>
                          <a:solidFill>
                            <a:schemeClr val="tx1"/>
                          </a:solidFill>
                          <a:effectLst>
                            <a:outerShdw blurRad="38100" dist="19050" dir="2700000" algn="tl" rotWithShape="0">
                              <a:schemeClr val="dk1">
                                <a:alpha val="40000"/>
                              </a:schemeClr>
                            </a:outerShdw>
                          </a:effectLst>
                        </a:rPr>
                        <a:t>Sumesh</a:t>
                      </a:r>
                      <a:endParaRPr lang="en-US" sz="14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1">
                          <a:solidFill>
                            <a:schemeClr val="tx1"/>
                          </a:solidFill>
                        </a:rPr>
                        <a:t>  Anand</a:t>
                      </a:r>
                      <a:endParaRPr lang="en-US" sz="1400" b="1"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1" dirty="0" err="1">
                          <a:solidFill>
                            <a:schemeClr val="tx1"/>
                          </a:solidFill>
                        </a:rPr>
                        <a:t>Akshay</a:t>
                      </a:r>
                      <a:endParaRPr lang="en-US" sz="1400" b="1"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11233013"/>
                  </a:ext>
                </a:extLst>
              </a:tr>
            </a:tbl>
          </a:graphicData>
        </a:graphic>
      </p:graphicFrame>
    </p:spTree>
    <p:extLst>
      <p:ext uri="{BB962C8B-B14F-4D97-AF65-F5344CB8AC3E}">
        <p14:creationId xmlns:p14="http://schemas.microsoft.com/office/powerpoint/2010/main" val="13504447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6484</TotalTime>
  <Words>1574</Words>
  <Application>Microsoft Office PowerPoint</Application>
  <PresentationFormat>On-screen Show (4:3)</PresentationFormat>
  <Paragraphs>228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Containers in STL</vt:lpstr>
      <vt:lpstr>PowerPoint Presentation</vt:lpstr>
      <vt:lpstr>Classification of Containers</vt:lpstr>
      <vt:lpstr>Container types in each category </vt:lpstr>
      <vt:lpstr>Sequence containers and Container adapters</vt:lpstr>
      <vt:lpstr> Sequence Container- Array   </vt:lpstr>
      <vt:lpstr>Member functions of Array</vt:lpstr>
      <vt:lpstr> Sequence Container -  Vector </vt:lpstr>
      <vt:lpstr>Member functions of Vector</vt:lpstr>
      <vt:lpstr>Container Adaptors</vt:lpstr>
      <vt:lpstr>Stack Container</vt:lpstr>
      <vt:lpstr>Basic functions in stack</vt:lpstr>
      <vt:lpstr>Sample program</vt:lpstr>
      <vt:lpstr>Queue Container</vt:lpstr>
      <vt:lpstr>Basic functions in queue</vt:lpstr>
      <vt:lpstr>Sample program</vt:lpstr>
      <vt:lpstr>Priority queue Container</vt:lpstr>
      <vt:lpstr>Basic functions in priority queue</vt:lpstr>
      <vt:lpstr>Sample program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Raman (Amrita Vishwa Vidyapeetham)</dc:creator>
  <cp:lastModifiedBy>saraths</cp:lastModifiedBy>
  <cp:revision>458</cp:revision>
  <dcterms:created xsi:type="dcterms:W3CDTF">2020-07-16T02:17:40Z</dcterms:created>
  <dcterms:modified xsi:type="dcterms:W3CDTF">2023-08-13T07:34:33Z</dcterms:modified>
</cp:coreProperties>
</file>