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4"/>
  </p:notesMasterIdLst>
  <p:handoutMasterIdLst>
    <p:handoutMasterId r:id="rId25"/>
  </p:handoutMasterIdLst>
  <p:sldIdLst>
    <p:sldId id="261" r:id="rId2"/>
    <p:sldId id="262" r:id="rId3"/>
    <p:sldId id="263" r:id="rId4"/>
    <p:sldId id="264" r:id="rId5"/>
    <p:sldId id="265" r:id="rId6"/>
    <p:sldId id="266" r:id="rId7"/>
    <p:sldId id="383" r:id="rId8"/>
    <p:sldId id="384" r:id="rId9"/>
    <p:sldId id="385" r:id="rId10"/>
    <p:sldId id="386" r:id="rId11"/>
    <p:sldId id="387" r:id="rId12"/>
    <p:sldId id="395" r:id="rId13"/>
    <p:sldId id="388" r:id="rId14"/>
    <p:sldId id="389" r:id="rId15"/>
    <p:sldId id="391" r:id="rId16"/>
    <p:sldId id="392" r:id="rId17"/>
    <p:sldId id="393" r:id="rId18"/>
    <p:sldId id="394" r:id="rId19"/>
    <p:sldId id="396" r:id="rId20"/>
    <p:sldId id="397" r:id="rId21"/>
    <p:sldId id="398" r:id="rId22"/>
    <p:sldId id="39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KUNCHEERATHODI" initials="RK" lastIdx="1" clrIdx="0">
    <p:extLst>
      <p:ext uri="{19B8F6BF-5375-455C-9EA6-DF929625EA0E}">
        <p15:presenceInfo xmlns:p15="http://schemas.microsoft.com/office/powerpoint/2012/main" userId="32c90685249ec3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14F"/>
    <a:srgbClr val="FADAE6"/>
    <a:srgbClr val="991546"/>
    <a:srgbClr val="C76161"/>
    <a:srgbClr val="B9655F"/>
    <a:srgbClr val="B12421"/>
    <a:srgbClr val="CA004E"/>
    <a:srgbClr val="9F1649"/>
    <a:srgbClr val="FDB9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4B841-C2CA-A79B-083C-7FC52EE6D2E4}" v="9" dt="2022-10-22T10:15:48.871"/>
    <p1510:client id="{66A781EC-756A-5191-A51D-6DF230E0E69C}" v="188" dt="2022-10-25T04:29:32.130"/>
    <p1510:client id="{76988C94-4E7F-F00F-9B12-93DDE50D8960}" v="26" dt="2022-10-25T03:32:20.624"/>
    <p1510:client id="{96B1F9F0-8ABA-D59C-DB0A-0B39C994F885}" v="23" dt="2022-11-03T03:47:08.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ABC720-70F0-4DA8-9B34-47E327D1E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9DCA845-B1AB-491D-96D6-75CA4C54CE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A8863-DC05-4404-B675-D72481211B2B}" type="datetimeFigureOut">
              <a:rPr lang="en-IN" smtClean="0"/>
              <a:t>13-08-2023</a:t>
            </a:fld>
            <a:endParaRPr lang="en-IN"/>
          </a:p>
        </p:txBody>
      </p:sp>
      <p:sp>
        <p:nvSpPr>
          <p:cNvPr id="4" name="Footer Placeholder 3">
            <a:extLst>
              <a:ext uri="{FF2B5EF4-FFF2-40B4-BE49-F238E27FC236}">
                <a16:creationId xmlns:a16="http://schemas.microsoft.com/office/drawing/2014/main" id="{D93856A3-E57A-491B-8B44-3063E97203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66CF31E-B7E3-4D34-88A1-328309CD95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C237D6-0026-44A1-9ACB-1B49D24979DE}" type="slidenum">
              <a:rPr lang="en-IN" smtClean="0"/>
              <a:t>‹#›</a:t>
            </a:fld>
            <a:endParaRPr lang="en-IN"/>
          </a:p>
        </p:txBody>
      </p:sp>
    </p:spTree>
    <p:extLst>
      <p:ext uri="{BB962C8B-B14F-4D97-AF65-F5344CB8AC3E}">
        <p14:creationId xmlns:p14="http://schemas.microsoft.com/office/powerpoint/2010/main" val="2567037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6C710-9289-0047-825B-8D8A7CA55EFA}" type="datetimeFigureOut">
              <a:rPr lang="en-US" smtClean="0"/>
              <a:t>8/13/2023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D96E4-A350-8F4A-8D8D-46AA29974E15}" type="slidenum">
              <a:rPr lang="en-US" smtClean="0"/>
              <a:t>‹#›</a:t>
            </a:fld>
            <a:endParaRPr lang="en-US"/>
          </a:p>
        </p:txBody>
      </p:sp>
    </p:spTree>
    <p:extLst>
      <p:ext uri="{BB962C8B-B14F-4D97-AF65-F5344CB8AC3E}">
        <p14:creationId xmlns:p14="http://schemas.microsoft.com/office/powerpoint/2010/main" val="40218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428624" y="1137256"/>
            <a:ext cx="8407032"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428624" y="348662"/>
            <a:ext cx="8407032" cy="464000"/>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7" y="6369931"/>
            <a:ext cx="9164233"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94600" y="6490361"/>
            <a:ext cx="1336456" cy="31484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6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6"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8/13/2023</a:t>
            </a:fld>
            <a:endParaRPr lang="en-US"/>
          </a:p>
        </p:txBody>
      </p:sp>
    </p:spTree>
    <p:extLst>
      <p:ext uri="{BB962C8B-B14F-4D97-AF65-F5344CB8AC3E}">
        <p14:creationId xmlns:p14="http://schemas.microsoft.com/office/powerpoint/2010/main" val="19009213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7" name="Rectangle 18"/>
          <p:cNvSpPr>
            <a:spLocks noGrp="1" noChangeArrowheads="1"/>
          </p:cNvSpPr>
          <p:nvPr>
            <p:ph type="dt" sz="half" idx="12"/>
          </p:nvPr>
        </p:nvSpPr>
        <p:spPr>
          <a:ln/>
        </p:spPr>
        <p:txBody>
          <a:bodyPr/>
          <a:lstStyle>
            <a:lvl1pPr>
              <a:defRPr/>
            </a:lvl1pPr>
          </a:lstStyle>
          <a:p>
            <a:fld id="{EA474AE0-3EDA-40AA-BA5F-3A3DEFA5A680}" type="datetimeFigureOut">
              <a:rPr lang="en-US" smtClean="0"/>
              <a:t>8/13/2023</a:t>
            </a:fld>
            <a:endParaRPr lang="en-US"/>
          </a:p>
        </p:txBody>
      </p:sp>
    </p:spTree>
    <p:extLst>
      <p:ext uri="{BB962C8B-B14F-4D97-AF65-F5344CB8AC3E}">
        <p14:creationId xmlns:p14="http://schemas.microsoft.com/office/powerpoint/2010/main" val="37447281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8/13/2023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1699303835"/>
      </p:ext>
    </p:extLst>
  </p:cSld>
  <p:clrMap bg1="lt1" tx1="dk1" bg2="lt2" tx2="dk2" accent1="accent1" accent2="accent2" accent3="accent3" accent4="accent4" accent5="accent5" accent6="accent6" hlink="hlink" folHlink="folHlink"/>
  <p:sldLayoutIdLst>
    <p:sldLayoutId id="2147483650" r:id="rId1"/>
    <p:sldLayoutId id="2147483674" r:id="rId2"/>
    <p:sldLayoutId id="2147483675" r:id="rId3"/>
    <p:sldLayoutId id="214748367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161099" y="2667000"/>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4766673" y="2927061"/>
            <a:ext cx="4247199" cy="1569660"/>
          </a:xfrm>
          <a:prstGeom prst="rect">
            <a:avLst/>
          </a:prstGeom>
          <a:noFill/>
        </p:spPr>
        <p:txBody>
          <a:bodyPr wrap="square" rtlCol="0">
            <a:spAutoFit/>
          </a:bodyPr>
          <a:lstStyle/>
          <a:p>
            <a:pPr algn="ctr">
              <a:spcBef>
                <a:spcPct val="0"/>
              </a:spcBef>
              <a:buClr>
                <a:srgbClr val="333399"/>
              </a:buClr>
              <a:buSzPct val="100000"/>
              <a:buFont typeface="Arial" charset="0"/>
            </a:pPr>
            <a:r>
              <a:rPr lang="en-US" sz="3200" b="1">
                <a:solidFill>
                  <a:schemeClr val="bg1"/>
                </a:solidFill>
                <a:latin typeface="Georgia" panose="02040502050405020303" pitchFamily="18" charset="0"/>
                <a:ea typeface="+mj-ea"/>
                <a:cs typeface="Times New Roman" panose="02020603050405020304" pitchFamily="18" charset="0"/>
              </a:rPr>
              <a:t>Iterators &amp; Sequence Containers</a:t>
            </a:r>
            <a:endParaRPr lang="en-IN" sz="3200" b="1">
              <a:solidFill>
                <a:schemeClr val="bg1"/>
              </a:solidFill>
              <a:latin typeface="Georgia" panose="02040502050405020303" pitchFamily="18" charset="0"/>
              <a:ea typeface="+mj-ea"/>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4766673" y="2401044"/>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217907" y="4477032"/>
            <a:ext cx="5418303" cy="707886"/>
          </a:xfrm>
          <a:prstGeom prst="rect">
            <a:avLst/>
          </a:prstGeom>
          <a:noFill/>
        </p:spPr>
        <p:txBody>
          <a:bodyPr wrap="square" rtlCol="0">
            <a:spAutoFit/>
          </a:bodyPr>
          <a:lstStyle/>
          <a:p>
            <a:pPr algn="ctr"/>
            <a:r>
              <a:rPr lang="en-US" sz="2000" b="1">
                <a:solidFill>
                  <a:schemeClr val="bg1"/>
                </a:solidFill>
                <a:latin typeface="Georgia" panose="02040502050405020303" pitchFamily="18" charset="0"/>
              </a:rPr>
              <a:t>19CSE201 Advanced Programming</a:t>
            </a:r>
          </a:p>
          <a:p>
            <a:pPr algn="ctr"/>
            <a:r>
              <a:rPr lang="en-US" sz="2000" b="1">
                <a:solidFill>
                  <a:schemeClr val="bg1"/>
                </a:solidFill>
                <a:latin typeface="Georgia" panose="02040502050405020303" pitchFamily="18" charset="0"/>
              </a:rPr>
              <a:t>Sample Programs</a:t>
            </a: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3620-838D-48AA-BBE7-1626BFC217D5}"/>
              </a:ext>
            </a:extLst>
          </p:cNvPr>
          <p:cNvSpPr>
            <a:spLocks noGrp="1"/>
          </p:cNvSpPr>
          <p:nvPr>
            <p:ph type="title"/>
          </p:nvPr>
        </p:nvSpPr>
        <p:spPr/>
        <p:txBody>
          <a:bodyPr/>
          <a:lstStyle/>
          <a:p>
            <a:r>
              <a:rPr lang="en-US"/>
              <a:t>Basic functions in Array</a:t>
            </a:r>
            <a:endParaRPr lang="en-IN"/>
          </a:p>
        </p:txBody>
      </p:sp>
      <p:sp>
        <p:nvSpPr>
          <p:cNvPr id="3" name="Content Placeholder 2">
            <a:extLst>
              <a:ext uri="{FF2B5EF4-FFF2-40B4-BE49-F238E27FC236}">
                <a16:creationId xmlns:a16="http://schemas.microsoft.com/office/drawing/2014/main" id="{D1D0532F-92FE-4006-A307-CFA375819F30}"/>
              </a:ext>
            </a:extLst>
          </p:cNvPr>
          <p:cNvSpPr>
            <a:spLocks noGrp="1"/>
          </p:cNvSpPr>
          <p:nvPr>
            <p:ph idx="1"/>
          </p:nvPr>
        </p:nvSpPr>
        <p:spPr/>
        <p:txBody>
          <a:bodyPr/>
          <a:lstStyle/>
          <a:p>
            <a:r>
              <a:rPr lang="en-US" b="1"/>
              <a:t>size()</a:t>
            </a:r>
            <a:r>
              <a:rPr lang="en-US"/>
              <a:t>- returns total number of elements in array</a:t>
            </a:r>
          </a:p>
          <a:p>
            <a:r>
              <a:rPr lang="en-US" b="1"/>
              <a:t>swap()</a:t>
            </a:r>
            <a:r>
              <a:rPr lang="en-US"/>
              <a:t>- swaps elements between two arrays</a:t>
            </a:r>
          </a:p>
          <a:p>
            <a:r>
              <a:rPr lang="en-US" b="1"/>
              <a:t>empty()</a:t>
            </a:r>
            <a:r>
              <a:rPr lang="en-US"/>
              <a:t>-returns true if array is empty</a:t>
            </a:r>
          </a:p>
          <a:p>
            <a:r>
              <a:rPr lang="en-US" b="1"/>
              <a:t>fill()</a:t>
            </a:r>
            <a:r>
              <a:rPr lang="en-US"/>
              <a:t>-used to fill the entire array with a particular value</a:t>
            </a:r>
          </a:p>
        </p:txBody>
      </p:sp>
    </p:spTree>
    <p:extLst>
      <p:ext uri="{BB962C8B-B14F-4D97-AF65-F5344CB8AC3E}">
        <p14:creationId xmlns:p14="http://schemas.microsoft.com/office/powerpoint/2010/main" val="421522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067C-CEA4-4BA1-BF8C-C57683AA3401}"/>
              </a:ext>
            </a:extLst>
          </p:cNvPr>
          <p:cNvSpPr>
            <a:spLocks noGrp="1"/>
          </p:cNvSpPr>
          <p:nvPr>
            <p:ph type="title"/>
          </p:nvPr>
        </p:nvSpPr>
        <p:spPr/>
        <p:txBody>
          <a:bodyPr/>
          <a:lstStyle/>
          <a:p>
            <a:r>
              <a:rPr lang="en-US"/>
              <a:t>Sample program</a:t>
            </a:r>
            <a:endParaRPr lang="en-IN"/>
          </a:p>
        </p:txBody>
      </p:sp>
      <p:sp>
        <p:nvSpPr>
          <p:cNvPr id="3" name="Content Placeholder 2">
            <a:extLst>
              <a:ext uri="{FF2B5EF4-FFF2-40B4-BE49-F238E27FC236}">
                <a16:creationId xmlns:a16="http://schemas.microsoft.com/office/drawing/2014/main" id="{6853ACC7-7020-48C2-B088-65E7A03BC24A}"/>
              </a:ext>
            </a:extLst>
          </p:cNvPr>
          <p:cNvSpPr>
            <a:spLocks noGrp="1"/>
          </p:cNvSpPr>
          <p:nvPr>
            <p:ph idx="1"/>
          </p:nvPr>
        </p:nvSpPr>
        <p:spPr/>
        <p:txBody>
          <a:bodyPr>
            <a:normAutofit fontScale="47500" lnSpcReduction="20000"/>
          </a:bodyPr>
          <a:lstStyle/>
          <a:p>
            <a:pPr marL="0" indent="0">
              <a:buNone/>
            </a:pPr>
            <a:r>
              <a:rPr lang="en-IN">
                <a:latin typeface="Courier New" panose="02070309020205020404" pitchFamily="49" charset="0"/>
                <a:cs typeface="Courier New" panose="02070309020205020404" pitchFamily="49" charset="0"/>
              </a:rPr>
              <a:t>#include&lt;iostream&gt;</a:t>
            </a:r>
          </a:p>
          <a:p>
            <a:pPr marL="0" indent="0">
              <a:buNone/>
            </a:pPr>
            <a:r>
              <a:rPr lang="en-IN">
                <a:latin typeface="Courier New" panose="02070309020205020404" pitchFamily="49" charset="0"/>
                <a:cs typeface="Courier New" panose="02070309020205020404" pitchFamily="49" charset="0"/>
              </a:rPr>
              <a:t>#include&lt;array&gt;</a:t>
            </a:r>
          </a:p>
          <a:p>
            <a:pPr marL="0" indent="0">
              <a:buNone/>
            </a:pPr>
            <a:r>
              <a:rPr lang="en-IN">
                <a:latin typeface="Courier New" panose="02070309020205020404" pitchFamily="49" charset="0"/>
                <a:cs typeface="Courier New" panose="02070309020205020404" pitchFamily="49" charset="0"/>
              </a:rPr>
              <a:t>#include&lt;tuple&gt;</a:t>
            </a:r>
          </a:p>
          <a:p>
            <a:pPr marL="0" indent="0">
              <a:buNone/>
            </a:pPr>
            <a:r>
              <a:rPr lang="en-IN">
                <a:latin typeface="Courier New" panose="02070309020205020404" pitchFamily="49" charset="0"/>
                <a:cs typeface="Courier New" panose="02070309020205020404" pitchFamily="49" charset="0"/>
              </a:rPr>
              <a:t>using namespace std;</a:t>
            </a:r>
          </a:p>
          <a:p>
            <a:pPr marL="0" indent="0">
              <a:buNone/>
            </a:pPr>
            <a:r>
              <a:rPr lang="en-IN">
                <a:latin typeface="Courier New" panose="02070309020205020404" pitchFamily="49" charset="0"/>
                <a:cs typeface="Courier New" panose="02070309020205020404" pitchFamily="49" charset="0"/>
              </a:rPr>
              <a:t>int main(){    </a:t>
            </a:r>
          </a:p>
          <a:p>
            <a:pPr marL="0" indent="0">
              <a:buNone/>
            </a:pPr>
            <a:r>
              <a:rPr lang="en-IN">
                <a:latin typeface="Courier New" panose="02070309020205020404" pitchFamily="49" charset="0"/>
                <a:cs typeface="Courier New" panose="02070309020205020404" pitchFamily="49" charset="0"/>
              </a:rPr>
              <a:t>array&lt;int,5&gt;</a:t>
            </a:r>
            <a:r>
              <a:rPr lang="en-IN" err="1">
                <a:latin typeface="Courier New" panose="02070309020205020404" pitchFamily="49" charset="0"/>
                <a:cs typeface="Courier New" panose="02070309020205020404" pitchFamily="49" charset="0"/>
              </a:rPr>
              <a:t>arr</a:t>
            </a:r>
            <a:r>
              <a:rPr lang="en-IN">
                <a:latin typeface="Courier New" panose="02070309020205020404" pitchFamily="49" charset="0"/>
                <a:cs typeface="Courier New" panose="02070309020205020404" pitchFamily="49" charset="0"/>
              </a:rPr>
              <a:t>={3,5,6,8,9};    </a:t>
            </a:r>
          </a:p>
          <a:p>
            <a:pPr marL="0" indent="0">
              <a:buNone/>
            </a:pPr>
            <a:r>
              <a:rPr lang="en-IN">
                <a:latin typeface="Courier New" panose="02070309020205020404" pitchFamily="49" charset="0"/>
                <a:cs typeface="Courier New" panose="02070309020205020404" pitchFamily="49" charset="0"/>
              </a:rPr>
              <a:t>for(int </a:t>
            </a:r>
            <a:r>
              <a:rPr lang="en-IN" err="1">
                <a:latin typeface="Courier New" panose="02070309020205020404" pitchFamily="49" charset="0"/>
                <a:cs typeface="Courier New" panose="02070309020205020404" pitchFamily="49" charset="0"/>
              </a:rPr>
              <a:t>i</a:t>
            </a:r>
            <a:r>
              <a:rPr lang="en-IN">
                <a:latin typeface="Courier New" panose="02070309020205020404" pitchFamily="49" charset="0"/>
                <a:cs typeface="Courier New" panose="02070309020205020404" pitchFamily="49" charset="0"/>
              </a:rPr>
              <a:t>=0;i&lt;5;i++)    {    </a:t>
            </a:r>
          </a:p>
          <a:p>
            <a:pPr marL="0" indent="0">
              <a:buNone/>
            </a:pPr>
            <a:r>
              <a:rPr lang="en-IN" err="1">
                <a:latin typeface="Courier New" panose="02070309020205020404" pitchFamily="49" charset="0"/>
                <a:cs typeface="Courier New" panose="02070309020205020404" pitchFamily="49" charset="0"/>
              </a:rPr>
              <a:t>cout</a:t>
            </a:r>
            <a:r>
              <a:rPr lang="en-IN">
                <a:latin typeface="Courier New" panose="02070309020205020404" pitchFamily="49" charset="0"/>
                <a:cs typeface="Courier New" panose="02070309020205020404" pitchFamily="49" charset="0"/>
              </a:rPr>
              <a:t>&lt;&lt;arr.at(</a:t>
            </a:r>
            <a:r>
              <a:rPr lang="en-IN" err="1">
                <a:latin typeface="Courier New" panose="02070309020205020404" pitchFamily="49" charset="0"/>
                <a:cs typeface="Courier New" panose="02070309020205020404" pitchFamily="49" charset="0"/>
              </a:rPr>
              <a:t>i</a:t>
            </a:r>
            <a:r>
              <a:rPr lang="en-IN">
                <a:latin typeface="Courier New" panose="02070309020205020404" pitchFamily="49" charset="0"/>
                <a:cs typeface="Courier New" panose="02070309020205020404" pitchFamily="49" charset="0"/>
              </a:rPr>
              <a:t>)&lt;&lt;" ";    }    </a:t>
            </a:r>
          </a:p>
          <a:p>
            <a:pPr marL="0" indent="0">
              <a:buNone/>
            </a:pPr>
            <a:r>
              <a:rPr lang="en-IN" err="1">
                <a:latin typeface="Courier New" panose="02070309020205020404" pitchFamily="49" charset="0"/>
                <a:cs typeface="Courier New" panose="02070309020205020404" pitchFamily="49" charset="0"/>
              </a:rPr>
              <a:t>cout</a:t>
            </a:r>
            <a:r>
              <a:rPr lang="en-IN">
                <a:latin typeface="Courier New" panose="02070309020205020404" pitchFamily="49" charset="0"/>
                <a:cs typeface="Courier New" panose="02070309020205020404" pitchFamily="49" charset="0"/>
              </a:rPr>
              <a:t>&lt;&lt;</a:t>
            </a:r>
            <a:r>
              <a:rPr lang="en-IN" err="1">
                <a:latin typeface="Courier New" panose="02070309020205020404" pitchFamily="49" charset="0"/>
                <a:cs typeface="Courier New" panose="02070309020205020404" pitchFamily="49" charset="0"/>
              </a:rPr>
              <a:t>endl</a:t>
            </a:r>
            <a:r>
              <a:rPr lang="en-IN">
                <a:latin typeface="Courier New" panose="02070309020205020404" pitchFamily="49" charset="0"/>
                <a:cs typeface="Courier New" panose="02070309020205020404" pitchFamily="49" charset="0"/>
              </a:rPr>
              <a:t>;    </a:t>
            </a:r>
          </a:p>
          <a:p>
            <a:pPr marL="0" indent="0">
              <a:buNone/>
            </a:pPr>
            <a:r>
              <a:rPr lang="en-IN" err="1">
                <a:latin typeface="Courier New" panose="02070309020205020404" pitchFamily="49" charset="0"/>
                <a:cs typeface="Courier New" panose="02070309020205020404" pitchFamily="49" charset="0"/>
              </a:rPr>
              <a:t>cout</a:t>
            </a:r>
            <a:r>
              <a:rPr lang="en-IN">
                <a:latin typeface="Courier New" panose="02070309020205020404" pitchFamily="49" charset="0"/>
                <a:cs typeface="Courier New" panose="02070309020205020404" pitchFamily="49" charset="0"/>
              </a:rPr>
              <a:t>&lt;&lt;"Element at index 2:"&lt;&lt;get&lt;2&gt;(</a:t>
            </a:r>
            <a:r>
              <a:rPr lang="en-IN" err="1">
                <a:latin typeface="Courier New" panose="02070309020205020404" pitchFamily="49" charset="0"/>
                <a:cs typeface="Courier New" panose="02070309020205020404" pitchFamily="49" charset="0"/>
              </a:rPr>
              <a:t>arr</a:t>
            </a:r>
            <a:r>
              <a:rPr lang="en-IN">
                <a:latin typeface="Courier New" panose="02070309020205020404" pitchFamily="49" charset="0"/>
                <a:cs typeface="Courier New" panose="02070309020205020404" pitchFamily="49" charset="0"/>
              </a:rPr>
              <a:t>)&lt;&lt;</a:t>
            </a:r>
            <a:r>
              <a:rPr lang="en-IN" err="1">
                <a:latin typeface="Courier New" panose="02070309020205020404" pitchFamily="49" charset="0"/>
                <a:cs typeface="Courier New" panose="02070309020205020404" pitchFamily="49" charset="0"/>
              </a:rPr>
              <a:t>endl</a:t>
            </a:r>
            <a:r>
              <a:rPr lang="en-IN">
                <a:latin typeface="Courier New" panose="02070309020205020404" pitchFamily="49" charset="0"/>
                <a:cs typeface="Courier New" panose="02070309020205020404" pitchFamily="49" charset="0"/>
              </a:rPr>
              <a:t>;    </a:t>
            </a:r>
          </a:p>
          <a:p>
            <a:pPr marL="0" indent="0">
              <a:buNone/>
            </a:pPr>
            <a:r>
              <a:rPr lang="en-IN" err="1">
                <a:latin typeface="Courier New" panose="02070309020205020404" pitchFamily="49" charset="0"/>
                <a:cs typeface="Courier New" panose="02070309020205020404" pitchFamily="49" charset="0"/>
              </a:rPr>
              <a:t>cout</a:t>
            </a:r>
            <a:r>
              <a:rPr lang="en-IN">
                <a:latin typeface="Courier New" panose="02070309020205020404" pitchFamily="49" charset="0"/>
                <a:cs typeface="Courier New" panose="02070309020205020404" pitchFamily="49" charset="0"/>
              </a:rPr>
              <a:t>&lt;&lt;"Element at index 3:"&lt;&lt;</a:t>
            </a:r>
            <a:r>
              <a:rPr lang="en-IN" err="1">
                <a:latin typeface="Courier New" panose="02070309020205020404" pitchFamily="49" charset="0"/>
                <a:cs typeface="Courier New" panose="02070309020205020404" pitchFamily="49" charset="0"/>
              </a:rPr>
              <a:t>arr</a:t>
            </a:r>
            <a:r>
              <a:rPr lang="en-IN">
                <a:latin typeface="Courier New" panose="02070309020205020404" pitchFamily="49" charset="0"/>
                <a:cs typeface="Courier New" panose="02070309020205020404" pitchFamily="49" charset="0"/>
              </a:rPr>
              <a:t>[3]&lt;&lt;</a:t>
            </a:r>
            <a:r>
              <a:rPr lang="en-IN" err="1">
                <a:latin typeface="Courier New" panose="02070309020205020404" pitchFamily="49" charset="0"/>
                <a:cs typeface="Courier New" panose="02070309020205020404" pitchFamily="49" charset="0"/>
              </a:rPr>
              <a:t>endl</a:t>
            </a:r>
            <a:r>
              <a:rPr lang="en-IN">
                <a:latin typeface="Courier New" panose="02070309020205020404" pitchFamily="49" charset="0"/>
                <a:cs typeface="Courier New" panose="02070309020205020404" pitchFamily="49" charset="0"/>
              </a:rPr>
              <a:t>;    </a:t>
            </a:r>
          </a:p>
          <a:p>
            <a:pPr marL="0" indent="0">
              <a:buNone/>
            </a:pPr>
            <a:r>
              <a:rPr lang="en-IN" err="1">
                <a:latin typeface="Courier New" panose="02070309020205020404" pitchFamily="49" charset="0"/>
                <a:cs typeface="Courier New" panose="02070309020205020404" pitchFamily="49" charset="0"/>
              </a:rPr>
              <a:t>cout</a:t>
            </a:r>
            <a:r>
              <a:rPr lang="en-IN">
                <a:latin typeface="Courier New" panose="02070309020205020404" pitchFamily="49" charset="0"/>
                <a:cs typeface="Courier New" panose="02070309020205020404" pitchFamily="49" charset="0"/>
              </a:rPr>
              <a:t>&lt;&lt;"First element:"&lt;&lt;</a:t>
            </a:r>
            <a:r>
              <a:rPr lang="en-IN" err="1">
                <a:latin typeface="Courier New" panose="02070309020205020404" pitchFamily="49" charset="0"/>
                <a:cs typeface="Courier New" panose="02070309020205020404" pitchFamily="49" charset="0"/>
              </a:rPr>
              <a:t>arr.front</a:t>
            </a:r>
            <a:r>
              <a:rPr lang="en-IN">
                <a:latin typeface="Courier New" panose="02070309020205020404" pitchFamily="49" charset="0"/>
                <a:cs typeface="Courier New" panose="02070309020205020404" pitchFamily="49" charset="0"/>
              </a:rPr>
              <a:t>()&lt;&lt;</a:t>
            </a:r>
            <a:r>
              <a:rPr lang="en-IN" err="1">
                <a:latin typeface="Courier New" panose="02070309020205020404" pitchFamily="49" charset="0"/>
                <a:cs typeface="Courier New" panose="02070309020205020404" pitchFamily="49" charset="0"/>
              </a:rPr>
              <a:t>endl</a:t>
            </a:r>
            <a:r>
              <a:rPr lang="en-IN">
                <a:latin typeface="Courier New" panose="02070309020205020404" pitchFamily="49" charset="0"/>
                <a:cs typeface="Courier New" panose="02070309020205020404" pitchFamily="49" charset="0"/>
              </a:rPr>
              <a:t>;    </a:t>
            </a:r>
          </a:p>
          <a:p>
            <a:pPr marL="0" indent="0">
              <a:buNone/>
            </a:pPr>
            <a:r>
              <a:rPr lang="en-IN" err="1">
                <a:latin typeface="Courier New" panose="02070309020205020404" pitchFamily="49" charset="0"/>
                <a:cs typeface="Courier New" panose="02070309020205020404" pitchFamily="49" charset="0"/>
              </a:rPr>
              <a:t>cout</a:t>
            </a:r>
            <a:r>
              <a:rPr lang="en-IN">
                <a:latin typeface="Courier New" panose="02070309020205020404" pitchFamily="49" charset="0"/>
                <a:cs typeface="Courier New" panose="02070309020205020404" pitchFamily="49" charset="0"/>
              </a:rPr>
              <a:t>&lt;&lt;"Last element:"&lt;&lt;</a:t>
            </a:r>
            <a:r>
              <a:rPr lang="en-IN" err="1">
                <a:latin typeface="Courier New" panose="02070309020205020404" pitchFamily="49" charset="0"/>
                <a:cs typeface="Courier New" panose="02070309020205020404" pitchFamily="49" charset="0"/>
              </a:rPr>
              <a:t>arr.back</a:t>
            </a:r>
            <a:r>
              <a:rPr lang="en-IN">
                <a:latin typeface="Courier New" panose="02070309020205020404" pitchFamily="49" charset="0"/>
                <a:cs typeface="Courier New" panose="02070309020205020404" pitchFamily="49" charset="0"/>
              </a:rPr>
              <a:t>()&lt;&lt;</a:t>
            </a:r>
            <a:r>
              <a:rPr lang="en-IN" err="1">
                <a:latin typeface="Courier New" panose="02070309020205020404" pitchFamily="49" charset="0"/>
                <a:cs typeface="Courier New" panose="02070309020205020404" pitchFamily="49" charset="0"/>
              </a:rPr>
              <a:t>endl</a:t>
            </a:r>
            <a:r>
              <a:rPr lang="en-IN">
                <a:latin typeface="Courier New" panose="02070309020205020404" pitchFamily="49" charset="0"/>
                <a:cs typeface="Courier New" panose="02070309020205020404" pitchFamily="49" charset="0"/>
              </a:rPr>
              <a:t>;    </a:t>
            </a:r>
          </a:p>
          <a:p>
            <a:pPr marL="0" indent="0">
              <a:buNone/>
            </a:pPr>
            <a:r>
              <a:rPr lang="en-IN" err="1">
                <a:latin typeface="Courier New" panose="02070309020205020404" pitchFamily="49" charset="0"/>
                <a:cs typeface="Courier New" panose="02070309020205020404" pitchFamily="49" charset="0"/>
              </a:rPr>
              <a:t>cout</a:t>
            </a:r>
            <a:r>
              <a:rPr lang="en-IN">
                <a:latin typeface="Courier New" panose="02070309020205020404" pitchFamily="49" charset="0"/>
                <a:cs typeface="Courier New" panose="02070309020205020404" pitchFamily="49" charset="0"/>
              </a:rPr>
              <a:t>&lt;&lt;"No of elements:"&lt;&lt;</a:t>
            </a:r>
            <a:r>
              <a:rPr lang="en-IN" err="1">
                <a:latin typeface="Courier New" panose="02070309020205020404" pitchFamily="49" charset="0"/>
                <a:cs typeface="Courier New" panose="02070309020205020404" pitchFamily="49" charset="0"/>
              </a:rPr>
              <a:t>arr.size</a:t>
            </a:r>
            <a:r>
              <a:rPr lang="en-IN">
                <a:latin typeface="Courier New" panose="02070309020205020404" pitchFamily="49" charset="0"/>
                <a:cs typeface="Courier New" panose="02070309020205020404" pitchFamily="49" charset="0"/>
              </a:rPr>
              <a:t>()&lt;&lt;</a:t>
            </a:r>
            <a:r>
              <a:rPr lang="en-IN" err="1">
                <a:latin typeface="Courier New" panose="02070309020205020404" pitchFamily="49" charset="0"/>
                <a:cs typeface="Courier New" panose="02070309020205020404" pitchFamily="49" charset="0"/>
              </a:rPr>
              <a:t>endl</a:t>
            </a:r>
            <a:r>
              <a:rPr lang="en-IN">
                <a:latin typeface="Courier New" panose="02070309020205020404" pitchFamily="49" charset="0"/>
                <a:cs typeface="Courier New" panose="02070309020205020404" pitchFamily="49" charset="0"/>
              </a:rPr>
              <a:t>;    </a:t>
            </a:r>
          </a:p>
          <a:p>
            <a:pPr marL="0" indent="0">
              <a:buNone/>
            </a:pPr>
            <a:r>
              <a:rPr lang="en-IN" err="1">
                <a:latin typeface="Courier New" panose="02070309020205020404" pitchFamily="49" charset="0"/>
                <a:cs typeface="Courier New" panose="02070309020205020404" pitchFamily="49" charset="0"/>
              </a:rPr>
              <a:t>arr.fill</a:t>
            </a:r>
            <a:r>
              <a:rPr lang="en-IN">
                <a:latin typeface="Courier New" panose="02070309020205020404" pitchFamily="49" charset="0"/>
                <a:cs typeface="Courier New" panose="02070309020205020404" pitchFamily="49" charset="0"/>
              </a:rPr>
              <a:t>(5);    </a:t>
            </a:r>
          </a:p>
          <a:p>
            <a:pPr marL="0" indent="0">
              <a:buNone/>
            </a:pPr>
            <a:r>
              <a:rPr lang="en-IN">
                <a:latin typeface="Courier New" panose="02070309020205020404" pitchFamily="49" charset="0"/>
                <a:cs typeface="Courier New" panose="02070309020205020404" pitchFamily="49" charset="0"/>
              </a:rPr>
              <a:t>for(int </a:t>
            </a:r>
            <a:r>
              <a:rPr lang="en-IN" err="1">
                <a:latin typeface="Courier New" panose="02070309020205020404" pitchFamily="49" charset="0"/>
                <a:cs typeface="Courier New" panose="02070309020205020404" pitchFamily="49" charset="0"/>
              </a:rPr>
              <a:t>i</a:t>
            </a:r>
            <a:r>
              <a:rPr lang="en-IN">
                <a:latin typeface="Courier New" panose="02070309020205020404" pitchFamily="49" charset="0"/>
                <a:cs typeface="Courier New" panose="02070309020205020404" pitchFamily="49" charset="0"/>
              </a:rPr>
              <a:t>=0;i&lt;5;i++)    {    </a:t>
            </a:r>
          </a:p>
          <a:p>
            <a:pPr marL="0" indent="0">
              <a:buNone/>
            </a:pPr>
            <a:r>
              <a:rPr lang="en-IN" err="1">
                <a:latin typeface="Courier New" panose="02070309020205020404" pitchFamily="49" charset="0"/>
                <a:cs typeface="Courier New" panose="02070309020205020404" pitchFamily="49" charset="0"/>
              </a:rPr>
              <a:t>cout</a:t>
            </a:r>
            <a:r>
              <a:rPr lang="en-IN">
                <a:latin typeface="Courier New" panose="02070309020205020404" pitchFamily="49" charset="0"/>
                <a:cs typeface="Courier New" panose="02070309020205020404" pitchFamily="49" charset="0"/>
              </a:rPr>
              <a:t>&lt;&lt;arr.at(</a:t>
            </a:r>
            <a:r>
              <a:rPr lang="en-IN" err="1">
                <a:latin typeface="Courier New" panose="02070309020205020404" pitchFamily="49" charset="0"/>
                <a:cs typeface="Courier New" panose="02070309020205020404" pitchFamily="49" charset="0"/>
              </a:rPr>
              <a:t>i</a:t>
            </a:r>
            <a:r>
              <a:rPr lang="en-IN">
                <a:latin typeface="Courier New" panose="02070309020205020404" pitchFamily="49" charset="0"/>
                <a:cs typeface="Courier New" panose="02070309020205020404" pitchFamily="49" charset="0"/>
              </a:rPr>
              <a:t>)&lt;&lt;" ";    }    </a:t>
            </a:r>
          </a:p>
          <a:p>
            <a:pPr marL="0" indent="0">
              <a:buNone/>
            </a:pPr>
            <a:r>
              <a:rPr lang="en-IN">
                <a:latin typeface="Courier New" panose="02070309020205020404" pitchFamily="49" charset="0"/>
                <a:cs typeface="Courier New" panose="02070309020205020404" pitchFamily="49" charset="0"/>
              </a:rPr>
              <a:t>return 0;}</a:t>
            </a:r>
          </a:p>
        </p:txBody>
      </p:sp>
      <p:pic>
        <p:nvPicPr>
          <p:cNvPr id="5" name="Picture 4">
            <a:extLst>
              <a:ext uri="{FF2B5EF4-FFF2-40B4-BE49-F238E27FC236}">
                <a16:creationId xmlns:a16="http://schemas.microsoft.com/office/drawing/2014/main" id="{1D9ABEF3-13B3-44C8-984F-82AD2D6AB5AD}"/>
              </a:ext>
            </a:extLst>
          </p:cNvPr>
          <p:cNvPicPr>
            <a:picLocks noChangeAspect="1"/>
          </p:cNvPicPr>
          <p:nvPr/>
        </p:nvPicPr>
        <p:blipFill>
          <a:blip r:embed="rId2"/>
          <a:stretch>
            <a:fillRect/>
          </a:stretch>
        </p:blipFill>
        <p:spPr>
          <a:xfrm>
            <a:off x="5797302" y="1578467"/>
            <a:ext cx="3038354" cy="2012830"/>
          </a:xfrm>
          <a:prstGeom prst="rect">
            <a:avLst/>
          </a:prstGeom>
        </p:spPr>
      </p:pic>
    </p:spTree>
    <p:extLst>
      <p:ext uri="{BB962C8B-B14F-4D97-AF65-F5344CB8AC3E}">
        <p14:creationId xmlns:p14="http://schemas.microsoft.com/office/powerpoint/2010/main" val="346092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5EDF-7725-9813-0081-4D273EE12F47}"/>
              </a:ext>
            </a:extLst>
          </p:cNvPr>
          <p:cNvSpPr>
            <a:spLocks noGrp="1"/>
          </p:cNvSpPr>
          <p:nvPr>
            <p:ph type="title"/>
          </p:nvPr>
        </p:nvSpPr>
        <p:spPr/>
        <p:txBody>
          <a:bodyPr/>
          <a:lstStyle/>
          <a:p>
            <a:r>
              <a:rPr lang="en-US"/>
              <a:t>Sorting an Array</a:t>
            </a:r>
            <a:endParaRPr lang="en-IN"/>
          </a:p>
        </p:txBody>
      </p:sp>
      <p:sp>
        <p:nvSpPr>
          <p:cNvPr id="4" name="Rectangle 2">
            <a:extLst>
              <a:ext uri="{FF2B5EF4-FFF2-40B4-BE49-F238E27FC236}">
                <a16:creationId xmlns:a16="http://schemas.microsoft.com/office/drawing/2014/main" id="{72786467-DCAE-1128-C1CE-50DC5AD7E322}"/>
              </a:ext>
            </a:extLst>
          </p:cNvPr>
          <p:cNvSpPr>
            <a:spLocks noGrp="1" noChangeArrowheads="1"/>
          </p:cNvSpPr>
          <p:nvPr>
            <p:ph idx="1"/>
          </p:nvPr>
        </p:nvSpPr>
        <p:spPr bwMode="auto">
          <a:xfrm>
            <a:off x="428624" y="1313757"/>
            <a:ext cx="3883317" cy="4555093"/>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#include &lt;algorithm&gt;</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#include &lt;array&gt;</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#include &lt;iostream&gt;</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#include &lt;iterator&gt;</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#include &lt;string&gt;</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6699"/>
                </a:solidFill>
                <a:effectLst/>
                <a:latin typeface="Courier New" panose="02070309020205020404" pitchFamily="49" charset="0"/>
                <a:cs typeface="Courier New" panose="02070309020205020404" pitchFamily="49" charset="0"/>
              </a:rPr>
              <a:t>using</a:t>
            </a:r>
            <a:r>
              <a:rPr kumimoji="0" lang="en-US" altLang="en-US" sz="7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6699"/>
                </a:solidFill>
                <a:effectLst/>
                <a:latin typeface="Courier New" panose="02070309020205020404" pitchFamily="49" charset="0"/>
                <a:cs typeface="Courier New" panose="02070309020205020404" pitchFamily="49" charset="0"/>
              </a:rPr>
              <a:t>namespace</a:t>
            </a:r>
            <a:r>
              <a:rPr kumimoji="0" lang="en-US" altLang="en-US" sz="7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std;</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int</a:t>
            </a:r>
            <a:r>
              <a:rPr kumimoji="0" lang="en-US" altLang="en-US" sz="7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array&lt;</a:t>
            </a:r>
            <a:r>
              <a:rPr kumimoji="0" lang="en-US" altLang="en-US" sz="1200" b="1"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int</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5&gt; ar1 = {4, 2, 1 , 3, 5};</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cout</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&lt;&lt; </a:t>
            </a:r>
            <a:r>
              <a:rPr kumimoji="0" lang="en-US" altLang="en-US" sz="1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"Sizes of array are"</a:t>
            </a:r>
            <a:r>
              <a:rPr kumimoji="0" lang="en-US" altLang="en-US" sz="7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&lt;&lt; </a:t>
            </a:r>
            <a:r>
              <a:rPr kumimoji="0" lang="en-US" altLang="en-US" sz="12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endl</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cout</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&lt;&lt; ar1.size() &lt;&lt; </a:t>
            </a:r>
            <a:r>
              <a:rPr kumimoji="0" lang="en-US" altLang="en-US" sz="12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endl</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cout</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&lt;&lt; </a:t>
            </a:r>
            <a:r>
              <a:rPr kumimoji="0" lang="en-US" altLang="en-US" sz="1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err="1">
                <a:ln>
                  <a:noFill/>
                </a:ln>
                <a:solidFill>
                  <a:srgbClr val="0000FF"/>
                </a:solidFill>
                <a:effectLst/>
                <a:latin typeface="Courier New" panose="02070309020205020404" pitchFamily="49" charset="0"/>
                <a:cs typeface="Courier New" panose="02070309020205020404" pitchFamily="49" charset="0"/>
              </a:rPr>
              <a:t>nInitial</a:t>
            </a:r>
            <a:r>
              <a:rPr kumimoji="0" lang="en-US" altLang="en-US" sz="1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 ar1 :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a:ln>
                  <a:noFill/>
                </a:ln>
                <a:solidFill>
                  <a:srgbClr val="006699"/>
                </a:solidFill>
                <a:effectLst/>
                <a:latin typeface="Courier New" panose="02070309020205020404" pitchFamily="49" charset="0"/>
                <a:cs typeface="Courier New" panose="02070309020205020404" pitchFamily="49" charset="0"/>
              </a:rPr>
              <a:t>for</a:t>
            </a:r>
            <a:r>
              <a:rPr kumimoji="0" lang="en-US" altLang="en-US" sz="7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a:ln>
                  <a:noFill/>
                </a:ln>
                <a:solidFill>
                  <a:srgbClr val="006699"/>
                </a:solidFill>
                <a:effectLst/>
                <a:latin typeface="Courier New" panose="02070309020205020404" pitchFamily="49" charset="0"/>
                <a:cs typeface="Courier New" panose="02070309020205020404" pitchFamily="49" charset="0"/>
              </a:rPr>
              <a:t>auto</a:t>
            </a:r>
            <a:r>
              <a:rPr kumimoji="0" lang="en-US" altLang="en-US" sz="7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ar1)</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cout</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&lt;&lt; </a:t>
            </a:r>
            <a:r>
              <a:rPr kumimoji="0" lang="en-US" altLang="en-US" sz="1200" b="0" i="0" u="none" strike="noStrike" cap="none" normalizeH="0" baseline="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&lt;&lt; </a:t>
            </a:r>
            <a:r>
              <a:rPr kumimoji="0" lang="en-US" altLang="en-US" sz="1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8200"/>
                </a:solidFill>
                <a:effectLst/>
                <a:latin typeface="Courier New" panose="02070309020205020404" pitchFamily="49" charset="0"/>
                <a:cs typeface="Courier New" panose="02070309020205020404" pitchFamily="49" charset="0"/>
              </a:rPr>
              <a:t>// </a:t>
            </a:r>
            <a:r>
              <a:rPr lang="en-US" sz="1000" b="1" i="0">
                <a:solidFill>
                  <a:srgbClr val="273239"/>
                </a:solidFill>
                <a:effectLst/>
                <a:latin typeface="urw-din"/>
              </a:rPr>
              <a:t>By default, the sort() function sorts the elements in ascending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sort(ar1.begin(), ar1.end());</a:t>
            </a:r>
            <a:endParaRPr kumimoji="0" lang="en-US" altLang="en-US"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73239"/>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BCA104EF-0331-8987-43CC-B861C963D897}"/>
              </a:ext>
            </a:extLst>
          </p:cNvPr>
          <p:cNvSpPr txBox="1"/>
          <p:nvPr/>
        </p:nvSpPr>
        <p:spPr>
          <a:xfrm>
            <a:off x="4381516" y="1314958"/>
            <a:ext cx="4203516" cy="33547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273239"/>
                </a:solidFill>
                <a:effectLst/>
                <a:uLnTx/>
                <a:uFillTx/>
                <a:latin typeface="Courier New" panose="02070309020205020404" pitchFamily="49" charset="0"/>
                <a:cs typeface="Courier New" panose="02070309020205020404" pitchFamily="49" charset="0"/>
              </a:rPr>
              <a:t>  </a:t>
            </a:r>
            <a:r>
              <a:rPr kumimoji="0" lang="en-US" altLang="en-US" sz="1200" b="0" i="0" u="none" strike="noStrike" kern="1200" cap="none" spc="0" normalizeH="0" baseline="0" noProof="0" err="1">
                <a:ln>
                  <a:noFill/>
                </a:ln>
                <a:solidFill>
                  <a:srgbClr val="000000"/>
                </a:solidFill>
                <a:effectLst/>
                <a:uLnTx/>
                <a:uFillTx/>
                <a:latin typeface="Courier New" panose="02070309020205020404" pitchFamily="49" charset="0"/>
                <a:cs typeface="Courier New" panose="02070309020205020404" pitchFamily="49" charset="0"/>
              </a:rPr>
              <a:t>cout</a:t>
            </a:r>
            <a:r>
              <a:rPr kumimoji="0" lang="en-US" altLang="en-US" sz="1200" b="0" i="0" u="none" strike="noStrike" kern="120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 &lt;&lt; </a:t>
            </a:r>
            <a:r>
              <a:rPr kumimoji="0" lang="en-US" altLang="en-US" sz="1200" b="0" i="0" u="none" strike="noStrike" kern="1200" cap="none" spc="0" normalizeH="0" baseline="0" noProof="0">
                <a:ln>
                  <a:noFill/>
                </a:ln>
                <a:solidFill>
                  <a:srgbClr val="0000FF"/>
                </a:solidFill>
                <a:effectLst/>
                <a:uLnTx/>
                <a:uFillTx/>
                <a:latin typeface="Courier New" panose="02070309020205020404" pitchFamily="49" charset="0"/>
                <a:cs typeface="Courier New" panose="02070309020205020404" pitchFamily="49" charset="0"/>
              </a:rPr>
              <a:t>"\</a:t>
            </a:r>
            <a:r>
              <a:rPr kumimoji="0" lang="en-US" altLang="en-US" sz="1200" b="0" i="0" u="none" strike="noStrike" kern="1200" cap="none" spc="0" normalizeH="0" baseline="0" noProof="0" err="1">
                <a:ln>
                  <a:noFill/>
                </a:ln>
                <a:solidFill>
                  <a:srgbClr val="0000FF"/>
                </a:solidFill>
                <a:effectLst/>
                <a:uLnTx/>
                <a:uFillTx/>
                <a:latin typeface="Courier New" panose="02070309020205020404" pitchFamily="49" charset="0"/>
                <a:cs typeface="Courier New" panose="02070309020205020404" pitchFamily="49" charset="0"/>
              </a:rPr>
              <a:t>nsorted</a:t>
            </a:r>
            <a:r>
              <a:rPr kumimoji="0" lang="en-US" altLang="en-US" sz="1200" b="0" i="0" u="none" strike="noStrike" kern="1200" cap="none" spc="0" normalizeH="0" baseline="0" noProof="0">
                <a:ln>
                  <a:noFill/>
                </a:ln>
                <a:solidFill>
                  <a:srgbClr val="0000FF"/>
                </a:solidFill>
                <a:effectLst/>
                <a:uLnTx/>
                <a:uFillTx/>
                <a:latin typeface="Courier New" panose="02070309020205020404" pitchFamily="49" charset="0"/>
                <a:cs typeface="Courier New" panose="02070309020205020404" pitchFamily="49" charset="0"/>
              </a:rPr>
              <a:t> ar1 : "</a:t>
            </a:r>
            <a:r>
              <a:rPr kumimoji="0" lang="en-US" altLang="en-US" sz="1200" b="0" i="0" u="none" strike="noStrike" kern="120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altLang="en-US" sz="7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273239"/>
                </a:solidFill>
                <a:effectLst/>
                <a:uLnTx/>
                <a:uFillTx/>
                <a:latin typeface="Courier New" panose="02070309020205020404" pitchFamily="49" charset="0"/>
                <a:cs typeface="Courier New" panose="02070309020205020404" pitchFamily="49" charset="0"/>
              </a:rPr>
              <a:t>  </a:t>
            </a:r>
            <a:r>
              <a:rPr kumimoji="0" lang="en-US" altLang="en-US" sz="1200" b="1" i="0" u="none" strike="noStrike" kern="1200" cap="none" spc="0" normalizeH="0" baseline="0" noProof="0">
                <a:ln>
                  <a:noFill/>
                </a:ln>
                <a:solidFill>
                  <a:srgbClr val="006699"/>
                </a:solidFill>
                <a:effectLst/>
                <a:uLnTx/>
                <a:uFillTx/>
                <a:latin typeface="Courier New" panose="02070309020205020404" pitchFamily="49" charset="0"/>
                <a:cs typeface="Courier New" panose="02070309020205020404" pitchFamily="49" charset="0"/>
              </a:rPr>
              <a:t>for</a:t>
            </a:r>
            <a:r>
              <a:rPr kumimoji="0" lang="en-US" altLang="en-US" sz="700" b="0" i="0" u="none" strike="noStrike" kern="1200" cap="none" spc="0" normalizeH="0" baseline="0" noProof="0">
                <a:ln>
                  <a:noFill/>
                </a:ln>
                <a:solidFill>
                  <a:srgbClr val="273239"/>
                </a:solidFill>
                <a:effectLst/>
                <a:uLnTx/>
                <a:uFillTx/>
                <a:latin typeface="Courier New" panose="02070309020205020404" pitchFamily="49" charset="0"/>
                <a:cs typeface="Courier New" panose="02070309020205020404" pitchFamily="49" charset="0"/>
              </a:rPr>
              <a:t> </a:t>
            </a:r>
            <a:r>
              <a:rPr kumimoji="0" lang="en-US" altLang="en-US" sz="1200" b="0" i="0" u="none" strike="noStrike" kern="120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en-US" sz="1200" b="1" i="0" u="none" strike="noStrike" kern="1200" cap="none" spc="0" normalizeH="0" baseline="0" noProof="0">
                <a:ln>
                  <a:noFill/>
                </a:ln>
                <a:solidFill>
                  <a:srgbClr val="006699"/>
                </a:solidFill>
                <a:effectLst/>
                <a:uLnTx/>
                <a:uFillTx/>
                <a:latin typeface="Courier New" panose="02070309020205020404" pitchFamily="49" charset="0"/>
                <a:cs typeface="Courier New" panose="02070309020205020404" pitchFamily="49" charset="0"/>
              </a:rPr>
              <a:t>auto</a:t>
            </a:r>
            <a:r>
              <a:rPr kumimoji="0" lang="en-US" altLang="en-US" sz="700" b="0" i="0" u="none" strike="noStrike" kern="1200" cap="none" spc="0" normalizeH="0" baseline="0" noProof="0">
                <a:ln>
                  <a:noFill/>
                </a:ln>
                <a:solidFill>
                  <a:srgbClr val="273239"/>
                </a:solidFill>
                <a:effectLst/>
                <a:uLnTx/>
                <a:uFillTx/>
                <a:latin typeface="Courier New" panose="02070309020205020404" pitchFamily="49" charset="0"/>
                <a:cs typeface="Courier New" panose="02070309020205020404" pitchFamily="49" charset="0"/>
              </a:rPr>
              <a:t> </a:t>
            </a:r>
            <a:r>
              <a:rPr kumimoji="0" lang="en-US" altLang="en-US" sz="1200" b="0" i="0" u="none" strike="noStrike" kern="1200" cap="none" spc="0" normalizeH="0" baseline="0" noProof="0" err="1">
                <a:ln>
                  <a:noFill/>
                </a:ln>
                <a:solidFill>
                  <a:srgbClr val="000000"/>
                </a:solidFill>
                <a:effectLst/>
                <a:uLnTx/>
                <a:uFillTx/>
                <a:latin typeface="Courier New" panose="02070309020205020404" pitchFamily="49" charset="0"/>
                <a:cs typeface="Courier New" panose="02070309020205020404" pitchFamily="49" charset="0"/>
              </a:rPr>
              <a:t>i</a:t>
            </a:r>
            <a:r>
              <a:rPr kumimoji="0" lang="en-US" altLang="en-US" sz="1200" b="0" i="0" u="none" strike="noStrike" kern="120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 : ar1)</a:t>
            </a:r>
            <a:endParaRPr kumimoji="0" lang="en-US" altLang="en-US" sz="7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273239"/>
                </a:solidFill>
                <a:effectLst/>
                <a:uLnTx/>
                <a:uFillTx/>
                <a:latin typeface="Courier New" panose="02070309020205020404" pitchFamily="49" charset="0"/>
                <a:cs typeface="Courier New" panose="02070309020205020404" pitchFamily="49" charset="0"/>
              </a:rPr>
              <a:t>    </a:t>
            </a:r>
            <a:r>
              <a:rPr kumimoji="0" lang="en-US" altLang="en-US" sz="1200" b="0" i="0" u="none" strike="noStrike" kern="1200" cap="none" spc="0" normalizeH="0" baseline="0" noProof="0" err="1">
                <a:ln>
                  <a:noFill/>
                </a:ln>
                <a:solidFill>
                  <a:srgbClr val="000000"/>
                </a:solidFill>
                <a:effectLst/>
                <a:uLnTx/>
                <a:uFillTx/>
                <a:latin typeface="Courier New" panose="02070309020205020404" pitchFamily="49" charset="0"/>
                <a:cs typeface="Courier New" panose="02070309020205020404" pitchFamily="49" charset="0"/>
              </a:rPr>
              <a:t>cout</a:t>
            </a:r>
            <a:r>
              <a:rPr kumimoji="0" lang="en-US" altLang="en-US" sz="1200" b="0" i="0" u="none" strike="noStrike" kern="120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 &lt;&lt; </a:t>
            </a:r>
            <a:r>
              <a:rPr kumimoji="0" lang="en-US" altLang="en-US" sz="1200" b="0" i="0" u="none" strike="noStrike" kern="1200" cap="none" spc="0" normalizeH="0" baseline="0" noProof="0" err="1">
                <a:ln>
                  <a:noFill/>
                </a:ln>
                <a:solidFill>
                  <a:srgbClr val="000000"/>
                </a:solidFill>
                <a:effectLst/>
                <a:uLnTx/>
                <a:uFillTx/>
                <a:latin typeface="Courier New" panose="02070309020205020404" pitchFamily="49" charset="0"/>
                <a:cs typeface="Courier New" panose="02070309020205020404" pitchFamily="49" charset="0"/>
              </a:rPr>
              <a:t>i</a:t>
            </a:r>
            <a:r>
              <a:rPr kumimoji="0" lang="en-US" altLang="en-US" sz="1200" b="0" i="0" u="none" strike="noStrike" kern="120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 &lt;&lt; </a:t>
            </a:r>
            <a:r>
              <a:rPr kumimoji="0" lang="en-US" altLang="en-US" sz="1200" b="0" i="0" u="none" strike="noStrike" kern="1200" cap="none" spc="0" normalizeH="0" baseline="0" noProof="0">
                <a:ln>
                  <a:noFill/>
                </a:ln>
                <a:solidFill>
                  <a:srgbClr val="0000FF"/>
                </a:solidFill>
                <a:effectLst/>
                <a:uLnTx/>
                <a:uFillTx/>
                <a:latin typeface="Courier New" panose="02070309020205020404" pitchFamily="49" charset="0"/>
                <a:cs typeface="Courier New" panose="02070309020205020404" pitchFamily="49" charset="0"/>
              </a:rPr>
              <a:t>‘ ‘</a:t>
            </a:r>
            <a:r>
              <a:rPr kumimoji="0" lang="en-US" altLang="en-US" sz="1200" b="0" i="0" u="none" strike="noStrike" kern="120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b="1">
                <a:solidFill>
                  <a:srgbClr val="000000"/>
                </a:solidFill>
                <a:latin typeface="Courier New" panose="02070309020205020404" pitchFamily="49" charset="0"/>
                <a:cs typeface="Courier New" panose="02070309020205020404" pitchFamily="49" charset="0"/>
              </a:rPr>
              <a:t> //Sorting in descending order</a:t>
            </a:r>
          </a:p>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a:solidFill>
                  <a:srgbClr val="000000"/>
                </a:solidFill>
                <a:latin typeface="Courier New" panose="02070309020205020404" pitchFamily="49" charset="0"/>
                <a:cs typeface="Courier New" panose="02070309020205020404" pitchFamily="49" charset="0"/>
              </a:rPr>
              <a:t> sort(ar1.begin(),ar1.end(),</a:t>
            </a:r>
            <a:r>
              <a:rPr lang="en-US" sz="1200" b="1">
                <a:solidFill>
                  <a:srgbClr val="000000"/>
                </a:solidFill>
                <a:latin typeface="Courier New" panose="02070309020205020404" pitchFamily="49" charset="0"/>
                <a:cs typeface="Courier New" panose="02070309020205020404" pitchFamily="49" charset="0"/>
              </a:rPr>
              <a:t>greater&lt;int&gt;());</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en-US" sz="120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err="1">
                <a:solidFill>
                  <a:srgbClr val="000000"/>
                </a:solidFill>
                <a:latin typeface="Courier New" panose="02070309020205020404" pitchFamily="49" charset="0"/>
                <a:cs typeface="Courier New" panose="02070309020205020404" pitchFamily="49" charset="0"/>
              </a:rPr>
              <a:t>cout</a:t>
            </a:r>
            <a:r>
              <a:rPr lang="en-US" sz="1200">
                <a:solidFill>
                  <a:srgbClr val="000000"/>
                </a:solidFill>
                <a:latin typeface="Courier New" panose="02070309020205020404" pitchFamily="49" charset="0"/>
                <a:cs typeface="Courier New" panose="02070309020205020404" pitchFamily="49" charset="0"/>
              </a:rPr>
              <a:t> &lt;&lt; "Array after sorting : \n";</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en-US" sz="120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err="1">
                <a:solidFill>
                  <a:srgbClr val="000000"/>
                </a:solidFill>
                <a:latin typeface="Courier New" panose="02070309020205020404" pitchFamily="49" charset="0"/>
                <a:cs typeface="Courier New" panose="02070309020205020404" pitchFamily="49" charset="0"/>
              </a:rPr>
              <a:t>cout</a:t>
            </a:r>
            <a:r>
              <a:rPr lang="en-US" sz="1200">
                <a:solidFill>
                  <a:srgbClr val="000000"/>
                </a:solidFill>
                <a:latin typeface="Courier New" panose="02070309020205020404" pitchFamily="49" charset="0"/>
                <a:cs typeface="Courier New" panose="02070309020205020404" pitchFamily="49" charset="0"/>
              </a:rPr>
              <a:t>&lt;&lt;"\</a:t>
            </a:r>
            <a:r>
              <a:rPr lang="en-US" sz="1200" err="1">
                <a:solidFill>
                  <a:srgbClr val="0000FF"/>
                </a:solidFill>
                <a:latin typeface="Courier New" panose="02070309020205020404" pitchFamily="49" charset="0"/>
                <a:cs typeface="Courier New" panose="02070309020205020404" pitchFamily="49" charset="0"/>
              </a:rPr>
              <a:t>nsorted</a:t>
            </a:r>
            <a:r>
              <a:rPr lang="en-US" sz="1200">
                <a:solidFill>
                  <a:srgbClr val="0000FF"/>
                </a:solidFill>
                <a:latin typeface="Courier New" panose="02070309020205020404" pitchFamily="49" charset="0"/>
                <a:cs typeface="Courier New" panose="02070309020205020404" pitchFamily="49" charset="0"/>
              </a:rPr>
              <a:t> ar1 : </a:t>
            </a:r>
            <a:r>
              <a:rPr lang="en-US" sz="1200">
                <a:solidFill>
                  <a:srgbClr val="000000"/>
                </a:solidFill>
                <a:latin typeface="Courier New" panose="02070309020205020404" pitchFamily="49"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en-US" sz="120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b="1">
                <a:solidFill>
                  <a:srgbClr val="006699"/>
                </a:solidFill>
                <a:latin typeface="Courier New" panose="02070309020205020404" pitchFamily="49" charset="0"/>
                <a:cs typeface="Courier New" panose="02070309020205020404" pitchFamily="49" charset="0"/>
              </a:rPr>
              <a:t>for</a:t>
            </a:r>
            <a:r>
              <a:rPr lang="en-US" sz="1200">
                <a:solidFill>
                  <a:srgbClr val="000000"/>
                </a:solidFill>
                <a:latin typeface="Courier New" panose="02070309020205020404" pitchFamily="49" charset="0"/>
                <a:cs typeface="Courier New" panose="02070309020205020404" pitchFamily="49" charset="0"/>
              </a:rPr>
              <a:t>(</a:t>
            </a:r>
            <a:r>
              <a:rPr lang="en-US" sz="1200" b="1">
                <a:solidFill>
                  <a:srgbClr val="006699"/>
                </a:solidFill>
                <a:latin typeface="Courier New" panose="02070309020205020404" pitchFamily="49" charset="0"/>
                <a:cs typeface="Courier New" panose="02070309020205020404" pitchFamily="49" charset="0"/>
              </a:rPr>
              <a:t>auto</a:t>
            </a:r>
            <a:r>
              <a:rPr lang="en-US" sz="1200">
                <a:solidFill>
                  <a:srgbClr val="000000"/>
                </a:solidFill>
                <a:latin typeface="Courier New" panose="02070309020205020404" pitchFamily="49" charset="0"/>
                <a:cs typeface="Courier New" panose="02070309020205020404" pitchFamily="49" charset="0"/>
              </a:rPr>
              <a:t> </a:t>
            </a:r>
            <a:r>
              <a:rPr lang="en-US" sz="1200" err="1">
                <a:solidFill>
                  <a:srgbClr val="000000"/>
                </a:solidFill>
                <a:latin typeface="Courier New" panose="02070309020205020404" pitchFamily="49" charset="0"/>
                <a:cs typeface="Courier New" panose="02070309020205020404" pitchFamily="49" charset="0"/>
              </a:rPr>
              <a:t>i</a:t>
            </a:r>
            <a:r>
              <a:rPr lang="en-US" sz="1200">
                <a:solidFill>
                  <a:srgbClr val="000000"/>
                </a:solidFill>
                <a:latin typeface="Courier New" panose="02070309020205020404" pitchFamily="49" charset="0"/>
                <a:cs typeface="Courier New" panose="02070309020205020404" pitchFamily="49" charset="0"/>
              </a:rPr>
              <a:t> : ar1)</a:t>
            </a:r>
          </a:p>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a:solidFill>
                  <a:srgbClr val="000000"/>
                </a:solidFill>
                <a:latin typeface="Courier New" panose="02070309020205020404" pitchFamily="49" charset="0"/>
                <a:cs typeface="Courier New" panose="02070309020205020404" pitchFamily="49" charset="0"/>
              </a:rPr>
              <a:t>	</a:t>
            </a:r>
            <a:r>
              <a:rPr lang="en-US" sz="1200" err="1">
                <a:solidFill>
                  <a:srgbClr val="000000"/>
                </a:solidFill>
                <a:latin typeface="Courier New" panose="02070309020205020404" pitchFamily="49" charset="0"/>
                <a:cs typeface="Courier New" panose="02070309020205020404" pitchFamily="49" charset="0"/>
              </a:rPr>
              <a:t>cout</a:t>
            </a:r>
            <a:r>
              <a:rPr lang="en-US" sz="1200">
                <a:solidFill>
                  <a:srgbClr val="000000"/>
                </a:solidFill>
                <a:latin typeface="Courier New" panose="02070309020205020404" pitchFamily="49" charset="0"/>
                <a:cs typeface="Courier New" panose="02070309020205020404" pitchFamily="49" charset="0"/>
              </a:rPr>
              <a:t>&lt;&lt;</a:t>
            </a:r>
            <a:r>
              <a:rPr lang="en-US" sz="1200" err="1">
                <a:solidFill>
                  <a:srgbClr val="000000"/>
                </a:solidFill>
                <a:latin typeface="Courier New" panose="02070309020205020404" pitchFamily="49" charset="0"/>
                <a:cs typeface="Courier New" panose="02070309020205020404" pitchFamily="49" charset="0"/>
              </a:rPr>
              <a:t>i</a:t>
            </a:r>
            <a:r>
              <a:rPr lang="en-US" sz="1200">
                <a:solidFill>
                  <a:srgbClr val="000000"/>
                </a:solidFill>
                <a:latin typeface="Courier New" panose="02070309020205020404" pitchFamily="49" charset="0"/>
                <a:cs typeface="Courier New" panose="02070309020205020404" pitchFamily="49" charset="0"/>
              </a:rPr>
              <a:t>&lt;&lt;" ";</a:t>
            </a:r>
          </a:p>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b="1">
                <a:solidFill>
                  <a:srgbClr val="006699"/>
                </a:solidFill>
                <a:latin typeface="Courier New" panose="02070309020205020404" pitchFamily="49" charset="0"/>
                <a:cs typeface="Courier New" panose="02070309020205020404" pitchFamily="49" charset="0"/>
              </a:rPr>
              <a:t>return</a:t>
            </a:r>
            <a:r>
              <a:rPr lang="en-US" sz="1200">
                <a:solidFill>
                  <a:srgbClr val="000000"/>
                </a:solidFill>
                <a:latin typeface="Courier New" panose="02070309020205020404" pitchFamily="49" charset="0"/>
                <a:cs typeface="Courier New" panose="02070309020205020404" pitchFamily="49" charset="0"/>
              </a:rPr>
              <a:t> 0;</a:t>
            </a:r>
          </a:p>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386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968E-956D-4D46-A226-4DFBF45F28BC}"/>
              </a:ext>
            </a:extLst>
          </p:cNvPr>
          <p:cNvSpPr>
            <a:spLocks noGrp="1"/>
          </p:cNvSpPr>
          <p:nvPr>
            <p:ph type="title"/>
          </p:nvPr>
        </p:nvSpPr>
        <p:spPr/>
        <p:txBody>
          <a:bodyPr/>
          <a:lstStyle/>
          <a:p>
            <a:r>
              <a:rPr lang="en-US"/>
              <a:t>Sequence Container-Vector</a:t>
            </a:r>
            <a:endParaRPr lang="en-IN"/>
          </a:p>
        </p:txBody>
      </p:sp>
      <p:sp>
        <p:nvSpPr>
          <p:cNvPr id="3" name="Content Placeholder 2">
            <a:extLst>
              <a:ext uri="{FF2B5EF4-FFF2-40B4-BE49-F238E27FC236}">
                <a16:creationId xmlns:a16="http://schemas.microsoft.com/office/drawing/2014/main" id="{29C0A2E8-B1EE-4129-8144-B305AB82D290}"/>
              </a:ext>
            </a:extLst>
          </p:cNvPr>
          <p:cNvSpPr>
            <a:spLocks noGrp="1"/>
          </p:cNvSpPr>
          <p:nvPr>
            <p:ph idx="1"/>
          </p:nvPr>
        </p:nvSpPr>
        <p:spPr/>
        <p:txBody>
          <a:bodyPr/>
          <a:lstStyle/>
          <a:p>
            <a:r>
              <a:rPr lang="en-US"/>
              <a:t>Vectors are dynamic arrays that resize automatically.</a:t>
            </a:r>
          </a:p>
          <a:p>
            <a:r>
              <a:rPr lang="en-US"/>
              <a:t>Stored in contiguous memory locations which can be traversed using iterators.</a:t>
            </a:r>
          </a:p>
          <a:p>
            <a:r>
              <a:rPr lang="en-IN"/>
              <a:t>Defined in the header file &lt;vector&gt;.</a:t>
            </a:r>
          </a:p>
          <a:p>
            <a:r>
              <a:rPr lang="en-IN"/>
              <a:t>Since it is dynamic in nature no need to specify the size.</a:t>
            </a:r>
          </a:p>
          <a:p>
            <a:r>
              <a:rPr lang="en-IN"/>
              <a:t>Syntax</a:t>
            </a:r>
          </a:p>
          <a:p>
            <a:pPr marL="0" indent="0">
              <a:buNone/>
            </a:pPr>
            <a:endParaRPr lang="en-IN"/>
          </a:p>
          <a:p>
            <a:pPr marL="0" indent="0">
              <a:buNone/>
            </a:pPr>
            <a:r>
              <a:rPr lang="en-IN">
                <a:latin typeface="Courier New" panose="02070309020205020404" pitchFamily="49" charset="0"/>
                <a:cs typeface="Courier New" panose="02070309020205020404" pitchFamily="49" charset="0"/>
              </a:rPr>
              <a:t>     vector&lt;</a:t>
            </a:r>
            <a:r>
              <a:rPr lang="en-IN" err="1">
                <a:latin typeface="Courier New" panose="02070309020205020404" pitchFamily="49" charset="0"/>
                <a:cs typeface="Courier New" panose="02070309020205020404" pitchFamily="49" charset="0"/>
              </a:rPr>
              <a:t>data_type</a:t>
            </a:r>
            <a:r>
              <a:rPr lang="en-IN">
                <a:latin typeface="Courier New" panose="02070309020205020404" pitchFamily="49" charset="0"/>
                <a:cs typeface="Courier New" panose="02070309020205020404" pitchFamily="49" charset="0"/>
              </a:rPr>
              <a:t>&gt;</a:t>
            </a:r>
            <a:r>
              <a:rPr lang="en-IN" err="1">
                <a:latin typeface="Courier New" panose="02070309020205020404" pitchFamily="49" charset="0"/>
                <a:cs typeface="Courier New" panose="02070309020205020404" pitchFamily="49" charset="0"/>
              </a:rPr>
              <a:t>vector_name</a:t>
            </a:r>
            <a:r>
              <a:rPr lang="en-IN">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3385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8AB5-3C5D-4E8A-A28D-BECBE9AECD9E}"/>
              </a:ext>
            </a:extLst>
          </p:cNvPr>
          <p:cNvSpPr>
            <a:spLocks noGrp="1"/>
          </p:cNvSpPr>
          <p:nvPr>
            <p:ph type="title"/>
          </p:nvPr>
        </p:nvSpPr>
        <p:spPr/>
        <p:txBody>
          <a:bodyPr/>
          <a:lstStyle/>
          <a:p>
            <a:r>
              <a:rPr lang="en-US"/>
              <a:t>Basic functions in Vector</a:t>
            </a:r>
            <a:endParaRPr lang="en-IN"/>
          </a:p>
        </p:txBody>
      </p:sp>
      <p:sp>
        <p:nvSpPr>
          <p:cNvPr id="3" name="Content Placeholder 2">
            <a:extLst>
              <a:ext uri="{FF2B5EF4-FFF2-40B4-BE49-F238E27FC236}">
                <a16:creationId xmlns:a16="http://schemas.microsoft.com/office/drawing/2014/main" id="{ABB34D49-2890-442E-A865-6ADE6FC9EA2F}"/>
              </a:ext>
            </a:extLst>
          </p:cNvPr>
          <p:cNvSpPr>
            <a:spLocks noGrp="1"/>
          </p:cNvSpPr>
          <p:nvPr>
            <p:ph idx="1"/>
          </p:nvPr>
        </p:nvSpPr>
        <p:spPr/>
        <p:txBody>
          <a:bodyPr vert="horz" lIns="91440" tIns="45720" rIns="91440" bIns="45720" rtlCol="0" anchor="t">
            <a:normAutofit/>
          </a:bodyPr>
          <a:lstStyle/>
          <a:p>
            <a:r>
              <a:rPr lang="en-US" sz="2000" b="1" err="1">
                <a:latin typeface="Georgia"/>
              </a:rPr>
              <a:t>push_back</a:t>
            </a:r>
            <a:r>
              <a:rPr lang="en-US" sz="2000" b="1">
                <a:latin typeface="Georgia"/>
              </a:rPr>
              <a:t>()</a:t>
            </a:r>
            <a:r>
              <a:rPr lang="en-US" sz="2000">
                <a:latin typeface="Georgia"/>
              </a:rPr>
              <a:t>- Inserts an element at the end of the vector.</a:t>
            </a:r>
          </a:p>
          <a:p>
            <a:r>
              <a:rPr lang="en-US" sz="2000" b="1">
                <a:latin typeface="Georgia"/>
              </a:rPr>
              <a:t>insert(</a:t>
            </a:r>
            <a:r>
              <a:rPr lang="en-US" sz="2000" b="1" err="1">
                <a:latin typeface="Georgia"/>
              </a:rPr>
              <a:t>itr,element</a:t>
            </a:r>
            <a:r>
              <a:rPr lang="en-US" sz="2000" b="1">
                <a:latin typeface="Georgia"/>
              </a:rPr>
              <a:t>)</a:t>
            </a:r>
            <a:r>
              <a:rPr lang="en-US" sz="2000">
                <a:latin typeface="Georgia"/>
              </a:rPr>
              <a:t>- Inserts the element in vector before the position pointed by the iterator </a:t>
            </a:r>
            <a:r>
              <a:rPr lang="en-US" sz="2000" err="1">
                <a:latin typeface="Georgia"/>
              </a:rPr>
              <a:t>itr</a:t>
            </a:r>
            <a:r>
              <a:rPr lang="en-US" sz="2000">
                <a:latin typeface="Georgia"/>
              </a:rPr>
              <a:t>.</a:t>
            </a:r>
          </a:p>
          <a:p>
            <a:r>
              <a:rPr lang="en-US" sz="2000" b="1" err="1">
                <a:latin typeface="Georgia"/>
              </a:rPr>
              <a:t>pop_back</a:t>
            </a:r>
            <a:r>
              <a:rPr lang="en-US" sz="2000" b="1">
                <a:latin typeface="Georgia"/>
              </a:rPr>
              <a:t>()</a:t>
            </a:r>
            <a:r>
              <a:rPr lang="en-US" sz="2000">
                <a:latin typeface="Georgia"/>
              </a:rPr>
              <a:t>- removes an element from the end of vector.</a:t>
            </a:r>
          </a:p>
          <a:p>
            <a:r>
              <a:rPr lang="en-US" sz="2000" b="1">
                <a:latin typeface="Georgia"/>
              </a:rPr>
              <a:t>erase(</a:t>
            </a:r>
            <a:r>
              <a:rPr lang="en-US" sz="2000" b="1" err="1">
                <a:latin typeface="Georgia"/>
              </a:rPr>
              <a:t>itr_pos</a:t>
            </a:r>
            <a:r>
              <a:rPr lang="en-US" sz="2000" b="1">
                <a:latin typeface="Georgia"/>
              </a:rPr>
              <a:t>)</a:t>
            </a:r>
            <a:r>
              <a:rPr lang="en-US" sz="2000">
                <a:latin typeface="Georgia"/>
              </a:rPr>
              <a:t>-removes the element pointed by iterator </a:t>
            </a:r>
            <a:r>
              <a:rPr lang="en-US" sz="2000" err="1">
                <a:latin typeface="Georgia"/>
              </a:rPr>
              <a:t>itr</a:t>
            </a:r>
            <a:r>
              <a:rPr lang="en-US" sz="2000">
                <a:latin typeface="Georgia"/>
              </a:rPr>
              <a:t>.</a:t>
            </a:r>
          </a:p>
          <a:p>
            <a:endParaRPr lang="en-IN" sz="2000"/>
          </a:p>
        </p:txBody>
      </p:sp>
    </p:spTree>
    <p:extLst>
      <p:ext uri="{BB962C8B-B14F-4D97-AF65-F5344CB8AC3E}">
        <p14:creationId xmlns:p14="http://schemas.microsoft.com/office/powerpoint/2010/main" val="2251863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149D-7A15-4D24-8ED8-62DBD6019C5C}"/>
              </a:ext>
            </a:extLst>
          </p:cNvPr>
          <p:cNvSpPr>
            <a:spLocks noGrp="1"/>
          </p:cNvSpPr>
          <p:nvPr>
            <p:ph type="title"/>
          </p:nvPr>
        </p:nvSpPr>
        <p:spPr/>
        <p:txBody>
          <a:bodyPr/>
          <a:lstStyle/>
          <a:p>
            <a:r>
              <a:rPr lang="en-US"/>
              <a:t>Sample program</a:t>
            </a:r>
            <a:endParaRPr lang="en-IN"/>
          </a:p>
        </p:txBody>
      </p:sp>
      <p:sp>
        <p:nvSpPr>
          <p:cNvPr id="3" name="Content Placeholder 2">
            <a:extLst>
              <a:ext uri="{FF2B5EF4-FFF2-40B4-BE49-F238E27FC236}">
                <a16:creationId xmlns:a16="http://schemas.microsoft.com/office/drawing/2014/main" id="{1DAE5DC4-6BB7-49BE-BC3B-251966A8D437}"/>
              </a:ext>
            </a:extLst>
          </p:cNvPr>
          <p:cNvSpPr>
            <a:spLocks noGrp="1"/>
          </p:cNvSpPr>
          <p:nvPr>
            <p:ph idx="1"/>
          </p:nvPr>
        </p:nvSpPr>
        <p:spPr>
          <a:xfrm>
            <a:off x="428624" y="1137256"/>
            <a:ext cx="5455914" cy="4908082"/>
          </a:xfrm>
        </p:spPr>
        <p:txBody>
          <a:bodyPr vert="horz" lIns="91440" tIns="45720" rIns="91440" bIns="45720" rtlCol="0" anchor="t">
            <a:noAutofit/>
          </a:bodyPr>
          <a:lstStyle/>
          <a:p>
            <a:pPr marL="0" indent="0">
              <a:buNone/>
            </a:pPr>
            <a:r>
              <a:rPr lang="en-IN" sz="1400" dirty="0">
                <a:latin typeface="Courier New"/>
                <a:cs typeface="Courier New"/>
              </a:rPr>
              <a:t>#include &lt;iostream&gt;</a:t>
            </a:r>
          </a:p>
          <a:p>
            <a:pPr marL="0" indent="0">
              <a:buNone/>
            </a:pPr>
            <a:r>
              <a:rPr lang="en-IN" sz="1400" dirty="0">
                <a:latin typeface="Courier New"/>
                <a:cs typeface="Courier New"/>
              </a:rPr>
              <a:t>#include &lt;vector&gt;</a:t>
            </a:r>
          </a:p>
          <a:p>
            <a:pPr marL="0" indent="0">
              <a:buNone/>
            </a:pPr>
            <a:r>
              <a:rPr lang="en-IN" sz="1400" dirty="0">
                <a:latin typeface="Courier New"/>
                <a:cs typeface="Courier New"/>
              </a:rPr>
              <a:t>using namespace std;</a:t>
            </a:r>
          </a:p>
          <a:p>
            <a:pPr marL="0" indent="0">
              <a:buNone/>
            </a:pPr>
            <a:r>
              <a:rPr lang="en-IN" sz="1400" dirty="0">
                <a:latin typeface="Courier New"/>
                <a:cs typeface="Courier New"/>
              </a:rPr>
              <a:t>int main()</a:t>
            </a:r>
          </a:p>
          <a:p>
            <a:pPr marL="0" indent="0">
              <a:buNone/>
            </a:pPr>
            <a:r>
              <a:rPr lang="en-IN" sz="1400" dirty="0">
                <a:latin typeface="Courier New"/>
                <a:cs typeface="Courier New"/>
              </a:rPr>
              <a:t>{ </a:t>
            </a:r>
          </a:p>
          <a:p>
            <a:pPr marL="0" indent="0">
              <a:buNone/>
            </a:pPr>
            <a:r>
              <a:rPr lang="en-IN" sz="1400" dirty="0">
                <a:latin typeface="Courier New"/>
                <a:cs typeface="Courier New"/>
              </a:rPr>
              <a:t>   vector&lt;int&gt;  v={3,5};    </a:t>
            </a:r>
            <a:endParaRPr lang="en-IN" sz="1400" dirty="0">
              <a:latin typeface="Courier New" panose="02070309020205020404" pitchFamily="49" charset="0"/>
              <a:cs typeface="Courier New" panose="02070309020205020404" pitchFamily="49" charset="0"/>
            </a:endParaRPr>
          </a:p>
          <a:p>
            <a:pPr marL="0" indent="0">
              <a:buNone/>
            </a:pPr>
            <a:r>
              <a:rPr lang="en-IN" sz="1400" dirty="0">
                <a:latin typeface="Courier New"/>
                <a:cs typeface="Courier New"/>
              </a:rPr>
              <a:t>   </a:t>
            </a:r>
            <a:r>
              <a:rPr lang="en-IN" sz="1400" dirty="0" err="1">
                <a:latin typeface="Courier New"/>
                <a:cs typeface="Courier New"/>
              </a:rPr>
              <a:t>v.push_back</a:t>
            </a:r>
            <a:r>
              <a:rPr lang="en-IN" sz="1400" dirty="0">
                <a:latin typeface="Courier New"/>
                <a:cs typeface="Courier New"/>
              </a:rPr>
              <a:t>(1);  </a:t>
            </a:r>
            <a:endParaRPr lang="en-IN" sz="1400" dirty="0">
              <a:latin typeface="Courier New" panose="02070309020205020404" pitchFamily="49" charset="0"/>
              <a:cs typeface="Courier New" panose="02070309020205020404" pitchFamily="49" charset="0"/>
            </a:endParaRPr>
          </a:p>
          <a:p>
            <a:pPr marL="0" indent="0">
              <a:buNone/>
            </a:pPr>
            <a:r>
              <a:rPr lang="en-IN" sz="1400" dirty="0">
                <a:latin typeface="Courier New"/>
                <a:cs typeface="Courier New"/>
              </a:rPr>
              <a:t>   </a:t>
            </a:r>
            <a:r>
              <a:rPr lang="en-IN" sz="1400" dirty="0" err="1">
                <a:latin typeface="Courier New"/>
                <a:cs typeface="Courier New"/>
              </a:rPr>
              <a:t>v.push_back</a:t>
            </a:r>
            <a:r>
              <a:rPr lang="en-IN" sz="1400" dirty="0">
                <a:latin typeface="Courier New"/>
                <a:cs typeface="Courier New"/>
              </a:rPr>
              <a:t>(2); </a:t>
            </a:r>
            <a:endParaRPr lang="en-IN" sz="1400" dirty="0">
              <a:latin typeface="Courier New" panose="02070309020205020404" pitchFamily="49" charset="0"/>
              <a:cs typeface="Courier New" panose="02070309020205020404" pitchFamily="49" charset="0"/>
            </a:endParaRPr>
          </a:p>
          <a:p>
            <a:pPr marL="0" indent="0">
              <a:buNone/>
            </a:pPr>
            <a:r>
              <a:rPr lang="en-IN" sz="1400" dirty="0">
                <a:latin typeface="Courier New"/>
                <a:cs typeface="Courier New"/>
              </a:rPr>
              <a:t>   </a:t>
            </a:r>
            <a:r>
              <a:rPr lang="en-IN" sz="1400" dirty="0" err="1">
                <a:latin typeface="Courier New"/>
                <a:cs typeface="Courier New"/>
              </a:rPr>
              <a:t>v.push_back</a:t>
            </a:r>
            <a:r>
              <a:rPr lang="en-IN" sz="1400" dirty="0">
                <a:latin typeface="Courier New"/>
                <a:cs typeface="Courier New"/>
              </a:rPr>
              <a:t>(4); </a:t>
            </a:r>
            <a:endParaRPr lang="en-IN" sz="1400" dirty="0">
              <a:latin typeface="Courier New" panose="02070309020205020404" pitchFamily="49" charset="0"/>
              <a:cs typeface="Courier New" panose="02070309020205020404" pitchFamily="49" charset="0"/>
            </a:endParaRPr>
          </a:p>
          <a:p>
            <a:pPr marL="0" indent="0">
              <a:buNone/>
            </a:pPr>
            <a:r>
              <a:rPr lang="en-IN" sz="1400" dirty="0">
                <a:latin typeface="Courier New"/>
                <a:cs typeface="Courier New"/>
              </a:rPr>
              <a:t>   vector&lt;int&gt;::iterator  </a:t>
            </a:r>
            <a:r>
              <a:rPr lang="en-IN" sz="1400" dirty="0" err="1">
                <a:latin typeface="Courier New"/>
                <a:cs typeface="Courier New"/>
              </a:rPr>
              <a:t>i</a:t>
            </a:r>
            <a:r>
              <a:rPr lang="en-IN" sz="1400" dirty="0">
                <a:latin typeface="Courier New"/>
                <a:cs typeface="Courier New"/>
              </a:rPr>
              <a:t>;</a:t>
            </a:r>
          </a:p>
          <a:p>
            <a:pPr marL="0" indent="0">
              <a:buNone/>
            </a:pPr>
            <a:r>
              <a:rPr lang="en-IN" sz="1400" dirty="0">
                <a:latin typeface="Courier New"/>
                <a:cs typeface="Courier New"/>
              </a:rPr>
              <a:t>   </a:t>
            </a:r>
            <a:r>
              <a:rPr lang="en-IN" sz="1400" dirty="0" err="1">
                <a:latin typeface="Courier New"/>
                <a:cs typeface="Courier New"/>
              </a:rPr>
              <a:t>i</a:t>
            </a:r>
            <a:r>
              <a:rPr lang="en-IN" sz="1400" dirty="0">
                <a:latin typeface="Courier New"/>
                <a:cs typeface="Courier New"/>
              </a:rPr>
              <a:t>=</a:t>
            </a:r>
            <a:r>
              <a:rPr lang="en-IN" sz="1400" dirty="0" err="1">
                <a:latin typeface="Courier New"/>
                <a:cs typeface="Courier New"/>
              </a:rPr>
              <a:t>v.begin</a:t>
            </a:r>
            <a:r>
              <a:rPr lang="en-IN" sz="1400" dirty="0">
                <a:latin typeface="Courier New"/>
                <a:cs typeface="Courier New"/>
              </a:rPr>
              <a:t>();     </a:t>
            </a:r>
            <a:endParaRPr lang="en-IN" sz="1400" dirty="0">
              <a:latin typeface="Courier New" panose="02070309020205020404" pitchFamily="49" charset="0"/>
              <a:cs typeface="Courier New" panose="02070309020205020404" pitchFamily="49" charset="0"/>
            </a:endParaRPr>
          </a:p>
          <a:p>
            <a:pPr marL="0" indent="0">
              <a:buNone/>
            </a:pPr>
            <a:r>
              <a:rPr lang="en-IN" sz="1400" dirty="0">
                <a:latin typeface="Courier New"/>
                <a:cs typeface="Courier New"/>
              </a:rPr>
              <a:t>   </a:t>
            </a:r>
            <a:r>
              <a:rPr lang="en-IN" sz="1400" dirty="0" err="1">
                <a:latin typeface="Courier New"/>
                <a:cs typeface="Courier New"/>
              </a:rPr>
              <a:t>v.insert</a:t>
            </a:r>
            <a:r>
              <a:rPr lang="en-IN" sz="1400" dirty="0">
                <a:latin typeface="Courier New"/>
                <a:cs typeface="Courier New"/>
              </a:rPr>
              <a:t>(i,8);</a:t>
            </a:r>
          </a:p>
          <a:p>
            <a:pPr marL="0" indent="0">
              <a:buNone/>
            </a:pPr>
            <a:r>
              <a:rPr lang="en-IN" sz="1400" dirty="0">
                <a:latin typeface="Courier New"/>
                <a:cs typeface="Courier New"/>
              </a:rPr>
              <a:t>   for(</a:t>
            </a:r>
            <a:r>
              <a:rPr lang="en-IN" sz="1400" dirty="0" err="1">
                <a:latin typeface="Courier New"/>
                <a:cs typeface="Courier New"/>
              </a:rPr>
              <a:t>i</a:t>
            </a:r>
            <a:r>
              <a:rPr lang="en-IN" sz="1400" dirty="0">
                <a:latin typeface="Courier New"/>
                <a:cs typeface="Courier New"/>
              </a:rPr>
              <a:t> = </a:t>
            </a:r>
            <a:r>
              <a:rPr lang="en-IN" sz="1400" dirty="0" err="1">
                <a:latin typeface="Courier New"/>
                <a:cs typeface="Courier New"/>
              </a:rPr>
              <a:t>v.begin</a:t>
            </a:r>
            <a:r>
              <a:rPr lang="en-IN" sz="1400" dirty="0">
                <a:latin typeface="Courier New"/>
                <a:cs typeface="Courier New"/>
              </a:rPr>
              <a:t>(); </a:t>
            </a:r>
            <a:r>
              <a:rPr lang="en-IN" sz="1400" dirty="0" err="1">
                <a:latin typeface="Courier New"/>
                <a:cs typeface="Courier New"/>
              </a:rPr>
              <a:t>i</a:t>
            </a:r>
            <a:r>
              <a:rPr lang="en-IN" sz="1400" dirty="0">
                <a:latin typeface="Courier New"/>
                <a:cs typeface="Courier New"/>
              </a:rPr>
              <a:t> &lt; </a:t>
            </a:r>
            <a:r>
              <a:rPr lang="en-IN" sz="1400" dirty="0" err="1">
                <a:latin typeface="Courier New"/>
                <a:cs typeface="Courier New"/>
              </a:rPr>
              <a:t>v.end</a:t>
            </a:r>
            <a:r>
              <a:rPr lang="en-IN" sz="1400" dirty="0">
                <a:latin typeface="Courier New"/>
                <a:cs typeface="Courier New"/>
              </a:rPr>
              <a:t>(); </a:t>
            </a:r>
            <a:r>
              <a:rPr lang="en-IN" sz="1400" dirty="0" err="1">
                <a:latin typeface="Courier New"/>
                <a:cs typeface="Courier New"/>
              </a:rPr>
              <a:t>i</a:t>
            </a:r>
            <a:r>
              <a:rPr lang="en-IN" sz="1400" dirty="0">
                <a:latin typeface="Courier New"/>
                <a:cs typeface="Courier New"/>
              </a:rPr>
              <a:t>++) </a:t>
            </a:r>
            <a:endParaRPr lang="en-IN" sz="1400" dirty="0">
              <a:latin typeface="Courier New" panose="02070309020205020404" pitchFamily="49" charset="0"/>
              <a:cs typeface="Courier New" panose="02070309020205020404" pitchFamily="49" charset="0"/>
            </a:endParaRPr>
          </a:p>
          <a:p>
            <a:pPr marL="0" indent="0">
              <a:buNone/>
            </a:pPr>
            <a:r>
              <a:rPr lang="en-IN" sz="1400" dirty="0">
                <a:latin typeface="Courier New"/>
                <a:cs typeface="Courier New"/>
              </a:rPr>
              <a:t>   {       </a:t>
            </a:r>
            <a:r>
              <a:rPr lang="en-IN" sz="1400" dirty="0" err="1">
                <a:latin typeface="Courier New"/>
                <a:cs typeface="Courier New"/>
              </a:rPr>
              <a:t>cout</a:t>
            </a:r>
            <a:r>
              <a:rPr lang="en-IN" sz="1400" dirty="0">
                <a:latin typeface="Courier New"/>
                <a:cs typeface="Courier New"/>
              </a:rPr>
              <a:t> &lt;&lt; *</a:t>
            </a:r>
            <a:r>
              <a:rPr lang="en-IN" sz="1400" dirty="0" err="1">
                <a:latin typeface="Courier New"/>
                <a:cs typeface="Courier New"/>
              </a:rPr>
              <a:t>i</a:t>
            </a:r>
            <a:r>
              <a:rPr lang="en-IN" sz="1400" dirty="0">
                <a:latin typeface="Courier New"/>
                <a:cs typeface="Courier New"/>
              </a:rPr>
              <a:t> &lt;&lt;" "; } </a:t>
            </a:r>
            <a:r>
              <a:rPr lang="en-IN" sz="1400" dirty="0" err="1">
                <a:latin typeface="Courier New"/>
                <a:cs typeface="Courier New"/>
              </a:rPr>
              <a:t>cout</a:t>
            </a:r>
            <a:r>
              <a:rPr lang="en-IN" sz="1400" dirty="0">
                <a:latin typeface="Courier New"/>
                <a:cs typeface="Courier New"/>
              </a:rPr>
              <a:t>&lt;&lt;</a:t>
            </a:r>
            <a:r>
              <a:rPr lang="en-IN" sz="1400" dirty="0" err="1">
                <a:latin typeface="Courier New"/>
                <a:cs typeface="Courier New"/>
              </a:rPr>
              <a:t>endl</a:t>
            </a:r>
            <a:r>
              <a:rPr lang="en-IN" sz="1400" dirty="0">
                <a:latin typeface="Courier New"/>
                <a:cs typeface="Courier New"/>
              </a:rPr>
              <a:t>;</a:t>
            </a:r>
          </a:p>
          <a:p>
            <a:pPr marL="0" indent="0">
              <a:buNone/>
            </a:pPr>
            <a:r>
              <a:rPr lang="en-IN" sz="1400" dirty="0">
                <a:latin typeface="Courier New"/>
                <a:cs typeface="Courier New"/>
              </a:rPr>
              <a:t>   </a:t>
            </a:r>
            <a:r>
              <a:rPr lang="en-IN" sz="1400" dirty="0" err="1">
                <a:latin typeface="Courier New"/>
                <a:cs typeface="Courier New"/>
              </a:rPr>
              <a:t>v.pop_back</a:t>
            </a:r>
            <a:r>
              <a:rPr lang="en-IN" sz="1400" dirty="0">
                <a:latin typeface="Courier New"/>
                <a:cs typeface="Courier New"/>
              </a:rPr>
              <a:t>();</a:t>
            </a:r>
          </a:p>
          <a:p>
            <a:pPr marL="0" indent="0">
              <a:buNone/>
            </a:pPr>
            <a:r>
              <a:rPr lang="en-IN" sz="1400" dirty="0">
                <a:latin typeface="Courier New"/>
                <a:cs typeface="Courier New"/>
              </a:rPr>
              <a:t>   </a:t>
            </a:r>
            <a:endParaRPr lang="en-IN" sz="1400"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BAA4BAA5-FAB5-40C5-9AC9-EC25379C8C5B}"/>
              </a:ext>
            </a:extLst>
          </p:cNvPr>
          <p:cNvPicPr>
            <a:picLocks noChangeAspect="1"/>
          </p:cNvPicPr>
          <p:nvPr/>
        </p:nvPicPr>
        <p:blipFill>
          <a:blip r:embed="rId2"/>
          <a:stretch>
            <a:fillRect/>
          </a:stretch>
        </p:blipFill>
        <p:spPr>
          <a:xfrm>
            <a:off x="5975354" y="3591297"/>
            <a:ext cx="2518929" cy="1188823"/>
          </a:xfrm>
          <a:prstGeom prst="rect">
            <a:avLst/>
          </a:prstGeom>
        </p:spPr>
      </p:pic>
      <p:sp>
        <p:nvSpPr>
          <p:cNvPr id="9" name="TextBox 8">
            <a:extLst>
              <a:ext uri="{FF2B5EF4-FFF2-40B4-BE49-F238E27FC236}">
                <a16:creationId xmlns:a16="http://schemas.microsoft.com/office/drawing/2014/main" id="{AA6972C4-FF38-0D2A-8560-FD9419ED9776}"/>
              </a:ext>
            </a:extLst>
          </p:cNvPr>
          <p:cNvSpPr txBox="1"/>
          <p:nvPr/>
        </p:nvSpPr>
        <p:spPr>
          <a:xfrm>
            <a:off x="4781725" y="1109380"/>
            <a:ext cx="4295163" cy="1815882"/>
          </a:xfrm>
          <a:prstGeom prst="rect">
            <a:avLst/>
          </a:prstGeom>
          <a:noFill/>
        </p:spPr>
        <p:txBody>
          <a:bodyPr wrap="square" lIns="91440" tIns="45720" rIns="91440" bIns="45720" anchor="t">
            <a:spAutoFit/>
          </a:bodyPr>
          <a:lstStyle/>
          <a:p>
            <a:pPr marL="0" indent="0">
              <a:buNone/>
            </a:pPr>
            <a:r>
              <a:rPr lang="en-IN" sz="1400" dirty="0" err="1">
                <a:latin typeface="Courier New"/>
                <a:cs typeface="Courier New"/>
              </a:rPr>
              <a:t>v.erase</a:t>
            </a:r>
            <a:r>
              <a:rPr lang="en-IN" sz="1400" dirty="0">
                <a:latin typeface="Courier New"/>
                <a:cs typeface="Courier New"/>
              </a:rPr>
              <a:t>(</a:t>
            </a:r>
            <a:r>
              <a:rPr lang="en-IN" sz="1400" dirty="0" err="1">
                <a:latin typeface="Courier New"/>
                <a:cs typeface="Courier New"/>
              </a:rPr>
              <a:t>v.begin</a:t>
            </a:r>
            <a:r>
              <a:rPr lang="en-IN" sz="1400" dirty="0">
                <a:latin typeface="Courier New"/>
                <a:cs typeface="Courier New"/>
              </a:rPr>
              <a:t>());</a:t>
            </a:r>
          </a:p>
          <a:p>
            <a:pPr marL="0" indent="0">
              <a:buNone/>
            </a:pPr>
            <a:endParaRPr lang="en-IN" sz="1400">
              <a:latin typeface="Courier New" panose="02070309020205020404" pitchFamily="49" charset="0"/>
              <a:cs typeface="Courier New" panose="02070309020205020404" pitchFamily="49" charset="0"/>
            </a:endParaRPr>
          </a:p>
          <a:p>
            <a:r>
              <a:rPr lang="en-IN" sz="1400" dirty="0">
                <a:latin typeface="Courier New"/>
                <a:cs typeface="Courier New"/>
              </a:rPr>
              <a:t>for(</a:t>
            </a:r>
            <a:r>
              <a:rPr lang="en-IN" sz="1400" dirty="0" err="1">
                <a:latin typeface="Courier New"/>
                <a:cs typeface="Courier New"/>
              </a:rPr>
              <a:t>i</a:t>
            </a:r>
            <a:r>
              <a:rPr lang="en-IN" sz="1400" dirty="0">
                <a:latin typeface="Courier New"/>
                <a:cs typeface="Courier New"/>
              </a:rPr>
              <a:t> = </a:t>
            </a:r>
            <a:r>
              <a:rPr lang="en-IN" sz="1400" dirty="0" err="1">
                <a:latin typeface="Courier New"/>
                <a:cs typeface="Courier New"/>
              </a:rPr>
              <a:t>v.begin</a:t>
            </a:r>
            <a:r>
              <a:rPr lang="en-IN" sz="1400" dirty="0">
                <a:latin typeface="Courier New"/>
                <a:cs typeface="Courier New"/>
              </a:rPr>
              <a:t>(); </a:t>
            </a:r>
            <a:r>
              <a:rPr lang="en-IN" sz="1400" dirty="0" err="1">
                <a:latin typeface="Courier New"/>
                <a:cs typeface="Courier New"/>
              </a:rPr>
              <a:t>i</a:t>
            </a:r>
            <a:r>
              <a:rPr lang="en-IN" sz="1400" dirty="0">
                <a:latin typeface="Courier New"/>
                <a:cs typeface="Courier New"/>
              </a:rPr>
              <a:t> &lt; </a:t>
            </a:r>
            <a:r>
              <a:rPr lang="en-IN" sz="1400" dirty="0" err="1">
                <a:latin typeface="Courier New"/>
                <a:cs typeface="Courier New"/>
              </a:rPr>
              <a:t>v.end</a:t>
            </a:r>
            <a:r>
              <a:rPr lang="en-IN" sz="1400" dirty="0">
                <a:latin typeface="Courier New"/>
                <a:cs typeface="Courier New"/>
              </a:rPr>
              <a:t>(); </a:t>
            </a:r>
            <a:r>
              <a:rPr lang="en-IN" sz="1400" dirty="0" err="1">
                <a:latin typeface="Courier New"/>
                <a:cs typeface="Courier New"/>
              </a:rPr>
              <a:t>i</a:t>
            </a:r>
            <a:r>
              <a:rPr lang="en-IN" sz="1400" dirty="0">
                <a:latin typeface="Courier New"/>
                <a:cs typeface="Courier New"/>
              </a:rPr>
              <a:t>++) </a:t>
            </a:r>
            <a:endParaRPr lang="en-IN" sz="1400" dirty="0">
              <a:latin typeface="Courier New" panose="02070309020205020404" pitchFamily="49" charset="0"/>
              <a:cs typeface="Courier New" panose="02070309020205020404" pitchFamily="49" charset="0"/>
            </a:endParaRPr>
          </a:p>
          <a:p>
            <a:pPr marL="0" indent="0">
              <a:buNone/>
            </a:pPr>
            <a:r>
              <a:rPr lang="en-IN" sz="1400" dirty="0">
                <a:latin typeface="Courier New"/>
                <a:cs typeface="Courier New"/>
              </a:rPr>
              <a:t>{</a:t>
            </a:r>
          </a:p>
          <a:p>
            <a:r>
              <a:rPr lang="en-IN" sz="1400" dirty="0">
                <a:latin typeface="Courier New"/>
                <a:cs typeface="Courier New"/>
              </a:rPr>
              <a:t>   </a:t>
            </a:r>
            <a:r>
              <a:rPr lang="en-IN" sz="1400" dirty="0" err="1">
                <a:latin typeface="Courier New"/>
                <a:cs typeface="Courier New"/>
              </a:rPr>
              <a:t>cout</a:t>
            </a:r>
            <a:r>
              <a:rPr lang="en-IN" sz="1400" dirty="0">
                <a:latin typeface="Courier New"/>
                <a:cs typeface="Courier New"/>
              </a:rPr>
              <a:t> &lt;&lt; *</a:t>
            </a:r>
            <a:r>
              <a:rPr lang="en-IN" sz="1400" dirty="0" err="1">
                <a:latin typeface="Courier New"/>
                <a:cs typeface="Courier New"/>
              </a:rPr>
              <a:t>i</a:t>
            </a:r>
            <a:r>
              <a:rPr lang="en-IN" sz="1400" dirty="0">
                <a:latin typeface="Courier New"/>
                <a:cs typeface="Courier New"/>
              </a:rPr>
              <a:t> &lt;&lt;" "; </a:t>
            </a:r>
            <a:endParaRPr lang="en-IN" sz="1400" dirty="0">
              <a:latin typeface="Courier New" panose="02070309020205020404" pitchFamily="49" charset="0"/>
              <a:cs typeface="Courier New" panose="02070309020205020404" pitchFamily="49" charset="0"/>
            </a:endParaRPr>
          </a:p>
          <a:p>
            <a:pPr marL="0" indent="0">
              <a:buNone/>
            </a:pPr>
            <a:r>
              <a:rPr lang="en-IN" sz="1400" dirty="0">
                <a:latin typeface="Courier New"/>
                <a:cs typeface="Courier New"/>
              </a:rPr>
              <a:t>}</a:t>
            </a:r>
          </a:p>
          <a:p>
            <a:pPr marL="0" indent="0">
              <a:buNone/>
            </a:pPr>
            <a:r>
              <a:rPr lang="en-IN" sz="1400" dirty="0">
                <a:latin typeface="Courier New"/>
                <a:cs typeface="Courier New"/>
              </a:rPr>
              <a:t>return 0;</a:t>
            </a:r>
          </a:p>
          <a:p>
            <a:pPr marL="0" indent="0">
              <a:buNone/>
            </a:pPr>
            <a:r>
              <a:rPr lang="en-IN" sz="1400" dirty="0">
                <a:latin typeface="Courier New"/>
                <a:cs typeface="Courier New"/>
              </a:rPr>
              <a:t>}</a:t>
            </a:r>
          </a:p>
        </p:txBody>
      </p:sp>
    </p:spTree>
    <p:extLst>
      <p:ext uri="{BB962C8B-B14F-4D97-AF65-F5344CB8AC3E}">
        <p14:creationId xmlns:p14="http://schemas.microsoft.com/office/powerpoint/2010/main" val="2687450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2AE0-34D2-40F4-B58E-50138A17B163}"/>
              </a:ext>
            </a:extLst>
          </p:cNvPr>
          <p:cNvSpPr>
            <a:spLocks noGrp="1"/>
          </p:cNvSpPr>
          <p:nvPr>
            <p:ph type="title"/>
          </p:nvPr>
        </p:nvSpPr>
        <p:spPr/>
        <p:txBody>
          <a:bodyPr/>
          <a:lstStyle/>
          <a:p>
            <a:r>
              <a:rPr lang="en-US"/>
              <a:t>Sequence Container-Deque</a:t>
            </a:r>
            <a:endParaRPr lang="en-IN"/>
          </a:p>
        </p:txBody>
      </p:sp>
      <p:sp>
        <p:nvSpPr>
          <p:cNvPr id="3" name="Content Placeholder 2">
            <a:extLst>
              <a:ext uri="{FF2B5EF4-FFF2-40B4-BE49-F238E27FC236}">
                <a16:creationId xmlns:a16="http://schemas.microsoft.com/office/drawing/2014/main" id="{E52FD561-E57B-4C5A-A32D-2BD03A604846}"/>
              </a:ext>
            </a:extLst>
          </p:cNvPr>
          <p:cNvSpPr>
            <a:spLocks noGrp="1"/>
          </p:cNvSpPr>
          <p:nvPr>
            <p:ph idx="1"/>
          </p:nvPr>
        </p:nvSpPr>
        <p:spPr/>
        <p:txBody>
          <a:bodyPr/>
          <a:lstStyle/>
          <a:p>
            <a:r>
              <a:rPr lang="en-US"/>
              <a:t>Double ended queue.</a:t>
            </a:r>
          </a:p>
          <a:p>
            <a:r>
              <a:rPr lang="en-US"/>
              <a:t>Insertion and deletion at both ends.</a:t>
            </a:r>
          </a:p>
          <a:p>
            <a:r>
              <a:rPr lang="en-IN"/>
              <a:t>May not be at contiguous memory locations.</a:t>
            </a:r>
          </a:p>
          <a:p>
            <a:r>
              <a:rPr lang="en-IN"/>
              <a:t>Defined in &lt;deque&gt; header file.</a:t>
            </a:r>
          </a:p>
          <a:p>
            <a:r>
              <a:rPr lang="en-IN"/>
              <a:t>Syntax</a:t>
            </a:r>
          </a:p>
          <a:p>
            <a:pPr marL="0" indent="0">
              <a:buNone/>
            </a:pPr>
            <a:r>
              <a:rPr lang="en-IN"/>
              <a:t>   </a:t>
            </a:r>
          </a:p>
          <a:p>
            <a:pPr marL="0" indent="0">
              <a:buNone/>
            </a:pPr>
            <a:r>
              <a:rPr lang="en-IN">
                <a:latin typeface="Courier New" panose="02070309020205020404" pitchFamily="49" charset="0"/>
                <a:cs typeface="Courier New" panose="02070309020205020404" pitchFamily="49" charset="0"/>
              </a:rPr>
              <a:t>    deque&lt; </a:t>
            </a:r>
            <a:r>
              <a:rPr lang="en-IN" err="1">
                <a:latin typeface="Courier New" panose="02070309020205020404" pitchFamily="49" charset="0"/>
                <a:cs typeface="Courier New" panose="02070309020205020404" pitchFamily="49" charset="0"/>
              </a:rPr>
              <a:t>object_type</a:t>
            </a:r>
            <a:r>
              <a:rPr lang="en-IN">
                <a:latin typeface="Courier New" panose="02070309020205020404" pitchFamily="49" charset="0"/>
                <a:cs typeface="Courier New" panose="02070309020205020404" pitchFamily="49" charset="0"/>
              </a:rPr>
              <a:t> &gt; </a:t>
            </a:r>
            <a:r>
              <a:rPr lang="en-IN" err="1">
                <a:latin typeface="Courier New" panose="02070309020205020404" pitchFamily="49" charset="0"/>
                <a:cs typeface="Courier New" panose="02070309020205020404" pitchFamily="49" charset="0"/>
              </a:rPr>
              <a:t>deque_name</a:t>
            </a:r>
            <a:r>
              <a:rPr lang="en-IN">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27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026E-5849-4E46-B6A7-DF37D2EB20CE}"/>
              </a:ext>
            </a:extLst>
          </p:cNvPr>
          <p:cNvSpPr>
            <a:spLocks noGrp="1"/>
          </p:cNvSpPr>
          <p:nvPr>
            <p:ph type="title"/>
          </p:nvPr>
        </p:nvSpPr>
        <p:spPr/>
        <p:txBody>
          <a:bodyPr/>
          <a:lstStyle/>
          <a:p>
            <a:r>
              <a:rPr lang="en-US"/>
              <a:t>Basic functions in Deque</a:t>
            </a:r>
            <a:endParaRPr lang="en-IN"/>
          </a:p>
        </p:txBody>
      </p:sp>
      <p:sp>
        <p:nvSpPr>
          <p:cNvPr id="3" name="Content Placeholder 2">
            <a:extLst>
              <a:ext uri="{FF2B5EF4-FFF2-40B4-BE49-F238E27FC236}">
                <a16:creationId xmlns:a16="http://schemas.microsoft.com/office/drawing/2014/main" id="{AEA54454-D3B4-494A-9962-2483B9CFAC9A}"/>
              </a:ext>
            </a:extLst>
          </p:cNvPr>
          <p:cNvSpPr>
            <a:spLocks noGrp="1"/>
          </p:cNvSpPr>
          <p:nvPr>
            <p:ph idx="1"/>
          </p:nvPr>
        </p:nvSpPr>
        <p:spPr/>
        <p:txBody>
          <a:bodyPr vert="horz" lIns="91440" tIns="45720" rIns="91440" bIns="45720" rtlCol="0" anchor="t">
            <a:normAutofit/>
          </a:bodyPr>
          <a:lstStyle/>
          <a:p>
            <a:r>
              <a:rPr lang="en-US" sz="2000" b="1" err="1">
                <a:latin typeface="Georgia"/>
              </a:rPr>
              <a:t>push_back</a:t>
            </a:r>
            <a:r>
              <a:rPr lang="en-US" sz="2000" b="1">
                <a:latin typeface="Georgia"/>
              </a:rPr>
              <a:t>()</a:t>
            </a:r>
            <a:r>
              <a:rPr lang="en-US" sz="2000">
                <a:latin typeface="Georgia"/>
              </a:rPr>
              <a:t>-Inserts at end.</a:t>
            </a:r>
          </a:p>
          <a:p>
            <a:r>
              <a:rPr lang="en-US" sz="2000" b="1" err="1">
                <a:latin typeface="Georgia"/>
              </a:rPr>
              <a:t>push_front</a:t>
            </a:r>
            <a:r>
              <a:rPr lang="en-US" sz="2000" b="1">
                <a:latin typeface="Georgia"/>
              </a:rPr>
              <a:t>()</a:t>
            </a:r>
            <a:r>
              <a:rPr lang="en-US" sz="2000">
                <a:latin typeface="Georgia"/>
              </a:rPr>
              <a:t>-Inserts at front.</a:t>
            </a:r>
          </a:p>
          <a:p>
            <a:r>
              <a:rPr lang="en-US" sz="2000" b="1" err="1">
                <a:latin typeface="Georgia"/>
              </a:rPr>
              <a:t>pop_back</a:t>
            </a:r>
            <a:r>
              <a:rPr lang="en-US" sz="2000" b="1">
                <a:latin typeface="Georgia"/>
              </a:rPr>
              <a:t>()</a:t>
            </a:r>
            <a:r>
              <a:rPr lang="en-US" sz="2000">
                <a:latin typeface="Georgia"/>
              </a:rPr>
              <a:t>-Delete from end.</a:t>
            </a:r>
          </a:p>
          <a:p>
            <a:r>
              <a:rPr lang="en-US" sz="2000" b="1" err="1">
                <a:latin typeface="Georgia"/>
              </a:rPr>
              <a:t>pop_front</a:t>
            </a:r>
            <a:r>
              <a:rPr lang="en-US" sz="2000" b="1">
                <a:latin typeface="Georgia"/>
              </a:rPr>
              <a:t>()</a:t>
            </a:r>
            <a:r>
              <a:rPr lang="en-US" sz="2000">
                <a:latin typeface="Georgia"/>
              </a:rPr>
              <a:t>-Delete from front.</a:t>
            </a:r>
            <a:endParaRPr lang="en-IN" sz="2000">
              <a:latin typeface="Georgia"/>
            </a:endParaRPr>
          </a:p>
        </p:txBody>
      </p:sp>
    </p:spTree>
    <p:extLst>
      <p:ext uri="{BB962C8B-B14F-4D97-AF65-F5344CB8AC3E}">
        <p14:creationId xmlns:p14="http://schemas.microsoft.com/office/powerpoint/2010/main" val="264852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B8F4-7748-4CFF-9E76-909F477DD1C2}"/>
              </a:ext>
            </a:extLst>
          </p:cNvPr>
          <p:cNvSpPr>
            <a:spLocks noGrp="1"/>
          </p:cNvSpPr>
          <p:nvPr>
            <p:ph type="title"/>
          </p:nvPr>
        </p:nvSpPr>
        <p:spPr/>
        <p:txBody>
          <a:bodyPr/>
          <a:lstStyle/>
          <a:p>
            <a:r>
              <a:rPr lang="en-US"/>
              <a:t>Sample program</a:t>
            </a:r>
            <a:endParaRPr lang="en-IN"/>
          </a:p>
        </p:txBody>
      </p:sp>
      <p:sp>
        <p:nvSpPr>
          <p:cNvPr id="3" name="Content Placeholder 2">
            <a:extLst>
              <a:ext uri="{FF2B5EF4-FFF2-40B4-BE49-F238E27FC236}">
                <a16:creationId xmlns:a16="http://schemas.microsoft.com/office/drawing/2014/main" id="{73F7C083-3FD6-46A8-9C07-7CAF606FC5BD}"/>
              </a:ext>
            </a:extLst>
          </p:cNvPr>
          <p:cNvSpPr>
            <a:spLocks noGrp="1"/>
          </p:cNvSpPr>
          <p:nvPr>
            <p:ph idx="1"/>
          </p:nvPr>
        </p:nvSpPr>
        <p:spPr/>
        <p:txBody>
          <a:bodyPr vert="horz" lIns="91440" tIns="45720" rIns="91440" bIns="45720" rtlCol="0" anchor="t">
            <a:normAutofit fontScale="47500" lnSpcReduction="20000"/>
          </a:bodyPr>
          <a:lstStyle/>
          <a:p>
            <a:pPr marL="0" indent="0">
              <a:buNone/>
            </a:pPr>
            <a:r>
              <a:rPr lang="en-IN" dirty="0">
                <a:latin typeface="Courier New"/>
                <a:cs typeface="Courier New"/>
              </a:rPr>
              <a:t>#include &lt;iostream&gt;</a:t>
            </a:r>
          </a:p>
          <a:p>
            <a:pPr marL="0" indent="0">
              <a:buNone/>
            </a:pPr>
            <a:r>
              <a:rPr lang="en-IN" dirty="0">
                <a:latin typeface="Courier New"/>
                <a:cs typeface="Courier New"/>
              </a:rPr>
              <a:t>#include &lt;deque&gt;</a:t>
            </a:r>
          </a:p>
          <a:p>
            <a:pPr marL="0" indent="0">
              <a:buNone/>
            </a:pPr>
            <a:r>
              <a:rPr lang="en-IN" dirty="0">
                <a:latin typeface="Courier New"/>
                <a:cs typeface="Courier New"/>
              </a:rPr>
              <a:t>using namespace std;</a:t>
            </a:r>
          </a:p>
          <a:p>
            <a:pPr marL="0" indent="0">
              <a:buNone/>
            </a:pPr>
            <a:r>
              <a:rPr lang="en-IN" dirty="0">
                <a:latin typeface="Courier New"/>
                <a:cs typeface="Courier New"/>
              </a:rPr>
              <a:t>int main()</a:t>
            </a:r>
          </a:p>
          <a:p>
            <a:pPr marL="0" indent="0">
              <a:buNone/>
            </a:pPr>
            <a:r>
              <a:rPr lang="en-IN" dirty="0">
                <a:latin typeface="Courier New"/>
                <a:cs typeface="Courier New"/>
              </a:rPr>
              <a:t>{deque&lt;int&gt; </a:t>
            </a:r>
            <a:r>
              <a:rPr lang="en-IN" dirty="0" err="1">
                <a:latin typeface="Courier New"/>
                <a:cs typeface="Courier New"/>
              </a:rPr>
              <a:t>dq</a:t>
            </a:r>
            <a:r>
              <a:rPr lang="en-IN" dirty="0">
                <a:latin typeface="Courier New"/>
                <a:cs typeface="Courier New"/>
              </a:rPr>
              <a:t>={3,5};</a:t>
            </a:r>
          </a:p>
          <a:p>
            <a:pPr marL="0" indent="0">
              <a:buNone/>
            </a:pPr>
            <a:r>
              <a:rPr lang="en-IN" dirty="0">
                <a:latin typeface="Courier New"/>
                <a:cs typeface="Courier New"/>
              </a:rPr>
              <a:t>   </a:t>
            </a:r>
            <a:r>
              <a:rPr lang="en-IN" dirty="0" err="1">
                <a:latin typeface="Courier New"/>
                <a:cs typeface="Courier New"/>
              </a:rPr>
              <a:t>dq.push_back</a:t>
            </a:r>
            <a:r>
              <a:rPr lang="en-IN" dirty="0">
                <a:latin typeface="Courier New"/>
                <a:cs typeface="Courier New"/>
              </a:rPr>
              <a:t>(1);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   </a:t>
            </a:r>
            <a:r>
              <a:rPr lang="en-IN" dirty="0" err="1">
                <a:latin typeface="Courier New"/>
                <a:cs typeface="Courier New"/>
              </a:rPr>
              <a:t>dq.push_back</a:t>
            </a:r>
            <a:r>
              <a:rPr lang="en-IN" dirty="0">
                <a:latin typeface="Courier New"/>
                <a:cs typeface="Courier New"/>
              </a:rPr>
              <a:t>(2);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   </a:t>
            </a:r>
            <a:r>
              <a:rPr lang="en-IN" dirty="0" err="1">
                <a:latin typeface="Courier New"/>
                <a:cs typeface="Courier New"/>
              </a:rPr>
              <a:t>dq.push_front</a:t>
            </a:r>
            <a:r>
              <a:rPr lang="en-IN" dirty="0">
                <a:latin typeface="Courier New"/>
                <a:cs typeface="Courier New"/>
              </a:rPr>
              <a:t>(4);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   </a:t>
            </a:r>
            <a:r>
              <a:rPr lang="en-IN" dirty="0" err="1">
                <a:latin typeface="Courier New"/>
                <a:cs typeface="Courier New"/>
              </a:rPr>
              <a:t>dq.push_front</a:t>
            </a:r>
            <a:r>
              <a:rPr lang="en-IN" dirty="0">
                <a:latin typeface="Courier New"/>
                <a:cs typeface="Courier New"/>
              </a:rPr>
              <a:t>(6);</a:t>
            </a:r>
          </a:p>
          <a:p>
            <a:pPr marL="0" indent="0">
              <a:buNone/>
            </a:pPr>
            <a:r>
              <a:rPr lang="en-IN" dirty="0">
                <a:latin typeface="Courier New"/>
                <a:cs typeface="Courier New"/>
              </a:rPr>
              <a:t>   deque&lt;int&gt;::iterator  </a:t>
            </a:r>
            <a:r>
              <a:rPr lang="en-IN" dirty="0" err="1">
                <a:latin typeface="Courier New"/>
                <a:cs typeface="Courier New"/>
              </a:rPr>
              <a:t>i</a:t>
            </a:r>
            <a:r>
              <a:rPr lang="en-IN" dirty="0">
                <a:latin typeface="Courier New"/>
                <a:cs typeface="Courier New"/>
              </a:rPr>
              <a:t>;</a:t>
            </a:r>
          </a:p>
          <a:p>
            <a:pPr marL="0" indent="0">
              <a:buNone/>
            </a:pPr>
            <a:r>
              <a:rPr lang="en-IN">
                <a:latin typeface="Courier New"/>
                <a:cs typeface="Courier New"/>
              </a:rPr>
              <a:t>    for(</a:t>
            </a:r>
            <a:r>
              <a:rPr lang="en-IN" err="1">
                <a:latin typeface="Courier New"/>
                <a:cs typeface="Courier New"/>
              </a:rPr>
              <a:t>i</a:t>
            </a:r>
            <a:r>
              <a:rPr lang="en-IN">
                <a:latin typeface="Courier New"/>
                <a:cs typeface="Courier New"/>
              </a:rPr>
              <a:t> = </a:t>
            </a:r>
            <a:r>
              <a:rPr lang="en-IN" err="1">
                <a:latin typeface="Courier New"/>
                <a:cs typeface="Courier New"/>
              </a:rPr>
              <a:t>dq.begin</a:t>
            </a:r>
            <a:r>
              <a:rPr lang="en-IN">
                <a:latin typeface="Courier New"/>
                <a:cs typeface="Courier New"/>
              </a:rPr>
              <a:t>(); </a:t>
            </a:r>
            <a:r>
              <a:rPr lang="en-IN" err="1">
                <a:latin typeface="Courier New"/>
                <a:cs typeface="Courier New"/>
              </a:rPr>
              <a:t>i</a:t>
            </a:r>
            <a:r>
              <a:rPr lang="en-IN">
                <a:latin typeface="Courier New"/>
                <a:cs typeface="Courier New"/>
              </a:rPr>
              <a:t> &lt; </a:t>
            </a:r>
            <a:r>
              <a:rPr lang="en-IN" err="1">
                <a:latin typeface="Courier New"/>
                <a:cs typeface="Courier New"/>
              </a:rPr>
              <a:t>dq.end</a:t>
            </a:r>
            <a:r>
              <a:rPr lang="en-IN">
                <a:latin typeface="Courier New"/>
                <a:cs typeface="Courier New"/>
              </a:rPr>
              <a:t>(); </a:t>
            </a:r>
            <a:r>
              <a:rPr lang="en-IN" err="1">
                <a:latin typeface="Courier New"/>
                <a:cs typeface="Courier New"/>
              </a:rPr>
              <a:t>i</a:t>
            </a:r>
            <a:r>
              <a:rPr lang="en-IN">
                <a:latin typeface="Courier New"/>
                <a:cs typeface="Courier New"/>
              </a:rPr>
              <a:t>++) </a:t>
            </a:r>
            <a:endParaRPr lang="en-IN">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    {</a:t>
            </a:r>
            <a:br>
              <a:rPr lang="en-IN" dirty="0">
                <a:latin typeface="Courier New" panose="02070309020205020404" pitchFamily="49" charset="0"/>
                <a:cs typeface="Courier New" panose="02070309020205020404" pitchFamily="49" charset="0"/>
              </a:rPr>
            </a:br>
            <a:r>
              <a:rPr lang="en-IN" dirty="0">
                <a:latin typeface="Courier New"/>
                <a:cs typeface="Courier New"/>
              </a:rPr>
              <a:t>	</a:t>
            </a:r>
            <a:r>
              <a:rPr lang="en-IN" dirty="0" err="1">
                <a:latin typeface="Courier New"/>
                <a:cs typeface="Courier New"/>
              </a:rPr>
              <a:t>cout</a:t>
            </a:r>
            <a:r>
              <a:rPr lang="en-IN" dirty="0">
                <a:latin typeface="Courier New"/>
                <a:cs typeface="Courier New"/>
              </a:rPr>
              <a:t> &lt;&lt; *</a:t>
            </a:r>
            <a:r>
              <a:rPr lang="en-IN" dirty="0" err="1">
                <a:latin typeface="Courier New"/>
                <a:cs typeface="Courier New"/>
              </a:rPr>
              <a:t>i</a:t>
            </a:r>
            <a:r>
              <a:rPr lang="en-IN" dirty="0">
                <a:latin typeface="Courier New"/>
                <a:cs typeface="Courier New"/>
              </a:rPr>
              <a:t> &lt;&lt;" ";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    }</a:t>
            </a:r>
            <a:r>
              <a:rPr lang="en-IN" dirty="0" err="1">
                <a:latin typeface="Courier New"/>
                <a:cs typeface="Courier New"/>
              </a:rPr>
              <a:t>cout</a:t>
            </a:r>
            <a:r>
              <a:rPr lang="en-IN" dirty="0">
                <a:latin typeface="Courier New"/>
                <a:cs typeface="Courier New"/>
              </a:rPr>
              <a:t>&lt;&lt;</a:t>
            </a:r>
            <a:r>
              <a:rPr lang="en-IN" dirty="0" err="1">
                <a:latin typeface="Courier New"/>
                <a:cs typeface="Courier New"/>
              </a:rPr>
              <a:t>endl</a:t>
            </a:r>
            <a:r>
              <a:rPr lang="en-IN" dirty="0">
                <a:latin typeface="Courier New"/>
                <a:cs typeface="Courier New"/>
              </a:rPr>
              <a:t>;</a:t>
            </a:r>
          </a:p>
          <a:p>
            <a:pPr marL="0" indent="0">
              <a:buNone/>
            </a:pPr>
            <a:r>
              <a:rPr lang="en-IN" dirty="0">
                <a:latin typeface="Courier New"/>
                <a:cs typeface="Courier New"/>
              </a:rPr>
              <a:t>    </a:t>
            </a:r>
            <a:r>
              <a:rPr lang="en-IN" dirty="0" err="1">
                <a:latin typeface="Courier New"/>
                <a:cs typeface="Courier New"/>
              </a:rPr>
              <a:t>dq.pop_back</a:t>
            </a:r>
            <a:r>
              <a:rPr lang="en-IN" dirty="0">
                <a:latin typeface="Courier New"/>
                <a:cs typeface="Courier New"/>
              </a:rPr>
              <a:t>();</a:t>
            </a:r>
          </a:p>
          <a:p>
            <a:pPr marL="0" indent="0">
              <a:buNone/>
            </a:pPr>
            <a:r>
              <a:rPr lang="en-IN" dirty="0">
                <a:latin typeface="Courier New"/>
                <a:cs typeface="Courier New"/>
              </a:rPr>
              <a:t>    </a:t>
            </a:r>
            <a:r>
              <a:rPr lang="en-IN" dirty="0" err="1">
                <a:latin typeface="Courier New"/>
                <a:cs typeface="Courier New"/>
              </a:rPr>
              <a:t>dq.pop_front</a:t>
            </a:r>
            <a:r>
              <a:rPr lang="en-IN" dirty="0">
                <a:latin typeface="Courier New"/>
                <a:cs typeface="Courier New"/>
              </a:rPr>
              <a:t>();</a:t>
            </a:r>
          </a:p>
          <a:p>
            <a:pPr marL="0" indent="0">
              <a:buNone/>
            </a:pPr>
            <a:r>
              <a:rPr lang="en-IN" dirty="0">
                <a:latin typeface="Courier New"/>
                <a:cs typeface="Courier New"/>
              </a:rPr>
              <a:t>    for(</a:t>
            </a:r>
            <a:r>
              <a:rPr lang="en-IN" dirty="0" err="1">
                <a:latin typeface="Courier New"/>
                <a:cs typeface="Courier New"/>
              </a:rPr>
              <a:t>i</a:t>
            </a:r>
            <a:r>
              <a:rPr lang="en-IN" dirty="0">
                <a:latin typeface="Courier New"/>
                <a:cs typeface="Courier New"/>
              </a:rPr>
              <a:t> = </a:t>
            </a:r>
            <a:r>
              <a:rPr lang="en-IN" dirty="0" err="1">
                <a:latin typeface="Courier New"/>
                <a:cs typeface="Courier New"/>
              </a:rPr>
              <a:t>dq.begin</a:t>
            </a:r>
            <a:r>
              <a:rPr lang="en-IN" dirty="0">
                <a:latin typeface="Courier New"/>
                <a:cs typeface="Courier New"/>
              </a:rPr>
              <a:t>(); </a:t>
            </a:r>
            <a:r>
              <a:rPr lang="en-IN" dirty="0" err="1">
                <a:latin typeface="Courier New"/>
                <a:cs typeface="Courier New"/>
              </a:rPr>
              <a:t>i</a:t>
            </a:r>
            <a:r>
              <a:rPr lang="en-IN" dirty="0">
                <a:latin typeface="Courier New"/>
                <a:cs typeface="Courier New"/>
              </a:rPr>
              <a:t> &lt; </a:t>
            </a:r>
            <a:r>
              <a:rPr lang="en-IN" dirty="0" err="1">
                <a:latin typeface="Courier New"/>
                <a:cs typeface="Courier New"/>
              </a:rPr>
              <a:t>dq.end</a:t>
            </a:r>
            <a:r>
              <a:rPr lang="en-IN" dirty="0">
                <a:latin typeface="Courier New"/>
                <a:cs typeface="Courier New"/>
              </a:rPr>
              <a:t>(); </a:t>
            </a:r>
            <a:r>
              <a:rPr lang="en-IN" dirty="0" err="1">
                <a:latin typeface="Courier New"/>
                <a:cs typeface="Courier New"/>
              </a:rPr>
              <a:t>i</a:t>
            </a:r>
            <a:r>
              <a:rPr lang="en-IN" dirty="0">
                <a:latin typeface="Courier New"/>
                <a:cs typeface="Courier New"/>
              </a:rPr>
              <a:t>++)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    { </a:t>
            </a:r>
            <a:r>
              <a:rPr lang="en-IN" dirty="0" err="1">
                <a:latin typeface="Courier New"/>
                <a:cs typeface="Courier New"/>
              </a:rPr>
              <a:t>cout</a:t>
            </a:r>
            <a:r>
              <a:rPr lang="en-IN" dirty="0">
                <a:latin typeface="Courier New"/>
                <a:cs typeface="Courier New"/>
              </a:rPr>
              <a:t> &lt;&lt; *</a:t>
            </a:r>
            <a:r>
              <a:rPr lang="en-IN" dirty="0" err="1">
                <a:latin typeface="Courier New"/>
                <a:cs typeface="Courier New"/>
              </a:rPr>
              <a:t>i</a:t>
            </a:r>
            <a:r>
              <a:rPr lang="en-IN" dirty="0">
                <a:latin typeface="Courier New"/>
                <a:cs typeface="Courier New"/>
              </a:rPr>
              <a:t> &lt;&lt;" ";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    }}</a:t>
            </a:r>
          </a:p>
          <a:p>
            <a:pPr marL="0" indent="0">
              <a:buNone/>
            </a:pPr>
            <a:endParaRPr lang="en-IN">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8F887378-80DE-4455-AFCF-5D8A504A0D8A}"/>
              </a:ext>
            </a:extLst>
          </p:cNvPr>
          <p:cNvPicPr>
            <a:picLocks noChangeAspect="1"/>
          </p:cNvPicPr>
          <p:nvPr/>
        </p:nvPicPr>
        <p:blipFill>
          <a:blip r:embed="rId2"/>
          <a:stretch>
            <a:fillRect/>
          </a:stretch>
        </p:blipFill>
        <p:spPr>
          <a:xfrm>
            <a:off x="5459328" y="2400852"/>
            <a:ext cx="3061504" cy="1190445"/>
          </a:xfrm>
          <a:prstGeom prst="rect">
            <a:avLst/>
          </a:prstGeom>
        </p:spPr>
      </p:pic>
    </p:spTree>
    <p:extLst>
      <p:ext uri="{BB962C8B-B14F-4D97-AF65-F5344CB8AC3E}">
        <p14:creationId xmlns:p14="http://schemas.microsoft.com/office/powerpoint/2010/main" val="550351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CB27-B829-0061-FD9E-9B3BB12DE0BF}"/>
              </a:ext>
            </a:extLst>
          </p:cNvPr>
          <p:cNvSpPr>
            <a:spLocks noGrp="1"/>
          </p:cNvSpPr>
          <p:nvPr>
            <p:ph type="title"/>
          </p:nvPr>
        </p:nvSpPr>
        <p:spPr/>
        <p:txBody>
          <a:bodyPr/>
          <a:lstStyle/>
          <a:p>
            <a:r>
              <a:rPr lang="en-US">
                <a:latin typeface="Georgia"/>
              </a:rPr>
              <a:t>LIST in STL</a:t>
            </a:r>
          </a:p>
          <a:p>
            <a:endParaRPr lang="en-US"/>
          </a:p>
        </p:txBody>
      </p:sp>
      <p:sp>
        <p:nvSpPr>
          <p:cNvPr id="3" name="Content Placeholder 2">
            <a:extLst>
              <a:ext uri="{FF2B5EF4-FFF2-40B4-BE49-F238E27FC236}">
                <a16:creationId xmlns:a16="http://schemas.microsoft.com/office/drawing/2014/main" id="{131C2060-E654-815A-5B26-CCE2B5035DED}"/>
              </a:ext>
            </a:extLst>
          </p:cNvPr>
          <p:cNvSpPr>
            <a:spLocks noGrp="1"/>
          </p:cNvSpPr>
          <p:nvPr>
            <p:ph idx="1"/>
          </p:nvPr>
        </p:nvSpPr>
        <p:spPr/>
        <p:txBody>
          <a:bodyPr vert="horz" lIns="91440" tIns="45720" rIns="91440" bIns="45720" rtlCol="0" anchor="t">
            <a:normAutofit/>
          </a:bodyPr>
          <a:lstStyle/>
          <a:p>
            <a:r>
              <a:rPr lang="en-US" sz="2400" dirty="0">
                <a:latin typeface="Georgia"/>
              </a:rPr>
              <a:t>Array and Vector are contiguous containers, </a:t>
            </a:r>
            <a:r>
              <a:rPr lang="en-US" sz="2400" dirty="0" err="1">
                <a:latin typeface="Georgia"/>
              </a:rPr>
              <a:t>i.e</a:t>
            </a:r>
            <a:r>
              <a:rPr lang="en-US" sz="2400" dirty="0">
                <a:latin typeface="Georgia"/>
              </a:rPr>
              <a:t> they store their data on continuous memory.</a:t>
            </a:r>
            <a:endParaRPr lang="en-US" sz="2400" dirty="0"/>
          </a:p>
          <a:p>
            <a:r>
              <a:rPr lang="en-US" sz="2400" dirty="0">
                <a:latin typeface="Georgia"/>
              </a:rPr>
              <a:t>The insert operation at the middle of vector/array is very costly (in terms of number of operation and process time) </a:t>
            </a:r>
            <a:endParaRPr lang="en-US" sz="2400" dirty="0"/>
          </a:p>
          <a:p>
            <a:r>
              <a:rPr lang="en-US" sz="2400" dirty="0">
                <a:latin typeface="Georgia"/>
              </a:rPr>
              <a:t>Linked list overcome this problem. </a:t>
            </a:r>
            <a:endParaRPr lang="en-US" sz="2400" dirty="0"/>
          </a:p>
          <a:p>
            <a:r>
              <a:rPr lang="en-US" sz="2400" dirty="0">
                <a:latin typeface="Georgia"/>
              </a:rPr>
              <a:t>Linked list can be implemented by using the list container.</a:t>
            </a:r>
            <a:endParaRPr lang="en-US" sz="2400" dirty="0"/>
          </a:p>
        </p:txBody>
      </p:sp>
    </p:spTree>
    <p:extLst>
      <p:ext uri="{BB962C8B-B14F-4D97-AF65-F5344CB8AC3E}">
        <p14:creationId xmlns:p14="http://schemas.microsoft.com/office/powerpoint/2010/main" val="290602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7B55-FB54-4E03-B486-9B1B57B96D8A}"/>
              </a:ext>
            </a:extLst>
          </p:cNvPr>
          <p:cNvSpPr>
            <a:spLocks noGrp="1"/>
          </p:cNvSpPr>
          <p:nvPr>
            <p:ph type="title"/>
          </p:nvPr>
        </p:nvSpPr>
        <p:spPr/>
        <p:txBody>
          <a:bodyPr/>
          <a:lstStyle/>
          <a:p>
            <a:r>
              <a:rPr lang="en-US"/>
              <a:t>Iterator</a:t>
            </a:r>
            <a:endParaRPr lang="en-IN"/>
          </a:p>
        </p:txBody>
      </p:sp>
      <p:sp>
        <p:nvSpPr>
          <p:cNvPr id="3" name="Content Placeholder 2">
            <a:extLst>
              <a:ext uri="{FF2B5EF4-FFF2-40B4-BE49-F238E27FC236}">
                <a16:creationId xmlns:a16="http://schemas.microsoft.com/office/drawing/2014/main" id="{8721CD1B-CF47-49D9-9B9B-3A588A3A3017}"/>
              </a:ext>
            </a:extLst>
          </p:cNvPr>
          <p:cNvSpPr>
            <a:spLocks noGrp="1"/>
          </p:cNvSpPr>
          <p:nvPr>
            <p:ph idx="1"/>
          </p:nvPr>
        </p:nvSpPr>
        <p:spPr/>
        <p:txBody>
          <a:bodyPr/>
          <a:lstStyle/>
          <a:p>
            <a:pPr algn="just"/>
            <a:r>
              <a:rPr lang="en-US"/>
              <a:t>Used to point to containers.</a:t>
            </a:r>
          </a:p>
          <a:p>
            <a:pPr algn="just"/>
            <a:r>
              <a:rPr lang="en-US"/>
              <a:t>Algorithm manipulates data pointed by the iterators.</a:t>
            </a:r>
          </a:p>
          <a:p>
            <a:pPr algn="just"/>
            <a:endParaRPr lang="en-US"/>
          </a:p>
          <a:p>
            <a:pPr algn="just"/>
            <a:endParaRPr lang="en-US"/>
          </a:p>
          <a:p>
            <a:pPr algn="just"/>
            <a:endParaRPr lang="en-US"/>
          </a:p>
          <a:p>
            <a:pPr algn="just"/>
            <a:r>
              <a:rPr lang="en-US"/>
              <a:t>Syntax</a:t>
            </a:r>
          </a:p>
          <a:p>
            <a:pPr marL="0" indent="0" algn="ctr">
              <a:buNone/>
            </a:pPr>
            <a:r>
              <a:rPr lang="en-US"/>
              <a:t> </a:t>
            </a:r>
            <a:r>
              <a:rPr lang="en-US" sz="1800" err="1">
                <a:latin typeface="Courier New" panose="02070309020205020404" pitchFamily="49" charset="0"/>
                <a:cs typeface="Courier New" panose="02070309020205020404" pitchFamily="49" charset="0"/>
              </a:rPr>
              <a:t>container_type</a:t>
            </a:r>
            <a:r>
              <a:rPr lang="en-US" sz="1800">
                <a:latin typeface="Courier New" panose="02070309020205020404" pitchFamily="49" charset="0"/>
                <a:cs typeface="Courier New" panose="02070309020205020404" pitchFamily="49" charset="0"/>
              </a:rPr>
              <a:t> &lt;</a:t>
            </a:r>
            <a:r>
              <a:rPr lang="en-US" sz="1800" err="1">
                <a:latin typeface="Courier New" panose="02070309020205020404" pitchFamily="49" charset="0"/>
                <a:cs typeface="Courier New" panose="02070309020205020404" pitchFamily="49" charset="0"/>
              </a:rPr>
              <a:t>parameter_list</a:t>
            </a:r>
            <a:r>
              <a:rPr lang="en-US" sz="1800">
                <a:latin typeface="Courier New" panose="02070309020205020404" pitchFamily="49" charset="0"/>
                <a:cs typeface="Courier New" panose="02070309020205020404" pitchFamily="49" charset="0"/>
              </a:rPr>
              <a:t>&gt;::iterator </a:t>
            </a:r>
            <a:r>
              <a:rPr lang="en-US" sz="1800" err="1">
                <a:latin typeface="Courier New" panose="02070309020205020404" pitchFamily="49" charset="0"/>
                <a:cs typeface="Courier New" panose="02070309020205020404" pitchFamily="49" charset="0"/>
              </a:rPr>
              <a:t>iterator_name</a:t>
            </a:r>
            <a:r>
              <a:rPr lang="en-US" sz="1800">
                <a:latin typeface="Courier New" panose="02070309020205020404" pitchFamily="49" charset="0"/>
                <a:cs typeface="Courier New" panose="02070309020205020404" pitchFamily="49" charset="0"/>
              </a:rPr>
              <a:t>;</a:t>
            </a:r>
          </a:p>
          <a:p>
            <a:pPr algn="just"/>
            <a:endParaRPr lang="en-IN"/>
          </a:p>
        </p:txBody>
      </p:sp>
      <p:pic>
        <p:nvPicPr>
          <p:cNvPr id="4" name="Picture 3">
            <a:extLst>
              <a:ext uri="{FF2B5EF4-FFF2-40B4-BE49-F238E27FC236}">
                <a16:creationId xmlns:a16="http://schemas.microsoft.com/office/drawing/2014/main" id="{33E66C3A-61D7-462A-9E51-F62F9485E3F4}"/>
              </a:ext>
            </a:extLst>
          </p:cNvPr>
          <p:cNvPicPr>
            <a:picLocks noChangeAspect="1"/>
          </p:cNvPicPr>
          <p:nvPr/>
        </p:nvPicPr>
        <p:blipFill>
          <a:blip r:embed="rId2"/>
          <a:stretch>
            <a:fillRect/>
          </a:stretch>
        </p:blipFill>
        <p:spPr>
          <a:xfrm>
            <a:off x="1476692" y="2562542"/>
            <a:ext cx="6048375" cy="1590675"/>
          </a:xfrm>
          <a:prstGeom prst="rect">
            <a:avLst/>
          </a:prstGeom>
        </p:spPr>
      </p:pic>
    </p:spTree>
    <p:extLst>
      <p:ext uri="{BB962C8B-B14F-4D97-AF65-F5344CB8AC3E}">
        <p14:creationId xmlns:p14="http://schemas.microsoft.com/office/powerpoint/2010/main" val="338436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F08E-AECB-5757-9BAE-94F8B2E9E1C1}"/>
              </a:ext>
            </a:extLst>
          </p:cNvPr>
          <p:cNvSpPr>
            <a:spLocks noGrp="1"/>
          </p:cNvSpPr>
          <p:nvPr>
            <p:ph type="title"/>
          </p:nvPr>
        </p:nvSpPr>
        <p:spPr/>
        <p:txBody>
          <a:bodyPr/>
          <a:lstStyle/>
          <a:p>
            <a:r>
              <a:rPr lang="en-US" dirty="0">
                <a:latin typeface="Georgia"/>
              </a:rPr>
              <a:t>Basic Functions</a:t>
            </a:r>
            <a:endParaRPr lang="en-US" dirty="0"/>
          </a:p>
        </p:txBody>
      </p:sp>
      <p:sp>
        <p:nvSpPr>
          <p:cNvPr id="3" name="Content Placeholder 2">
            <a:extLst>
              <a:ext uri="{FF2B5EF4-FFF2-40B4-BE49-F238E27FC236}">
                <a16:creationId xmlns:a16="http://schemas.microsoft.com/office/drawing/2014/main" id="{200FB134-9223-D5B8-94FF-0A90E5D8D383}"/>
              </a:ext>
            </a:extLst>
          </p:cNvPr>
          <p:cNvSpPr>
            <a:spLocks noGrp="1"/>
          </p:cNvSpPr>
          <p:nvPr>
            <p:ph idx="1"/>
          </p:nvPr>
        </p:nvSpPr>
        <p:spPr/>
        <p:txBody>
          <a:bodyPr vert="horz" lIns="91440" tIns="45720" rIns="91440" bIns="45720" rtlCol="0" anchor="t">
            <a:normAutofit/>
          </a:bodyPr>
          <a:lstStyle/>
          <a:p>
            <a:endParaRPr lang="en-US" dirty="0"/>
          </a:p>
          <a:p>
            <a:endParaRPr lang="en-US" dirty="0"/>
          </a:p>
        </p:txBody>
      </p:sp>
      <p:pic>
        <p:nvPicPr>
          <p:cNvPr id="4" name="Picture 4" descr="Table&#10;&#10;Description automatically generated">
            <a:extLst>
              <a:ext uri="{FF2B5EF4-FFF2-40B4-BE49-F238E27FC236}">
                <a16:creationId xmlns:a16="http://schemas.microsoft.com/office/drawing/2014/main" id="{990D2FCC-731D-7E36-A67A-8620D4A49888}"/>
              </a:ext>
            </a:extLst>
          </p:cNvPr>
          <p:cNvPicPr>
            <a:picLocks noChangeAspect="1"/>
          </p:cNvPicPr>
          <p:nvPr/>
        </p:nvPicPr>
        <p:blipFill>
          <a:blip r:embed="rId2"/>
          <a:stretch>
            <a:fillRect/>
          </a:stretch>
        </p:blipFill>
        <p:spPr>
          <a:xfrm>
            <a:off x="648160" y="973139"/>
            <a:ext cx="7829318" cy="4746470"/>
          </a:xfrm>
          <a:prstGeom prst="rect">
            <a:avLst/>
          </a:prstGeom>
        </p:spPr>
      </p:pic>
    </p:spTree>
    <p:extLst>
      <p:ext uri="{BB962C8B-B14F-4D97-AF65-F5344CB8AC3E}">
        <p14:creationId xmlns:p14="http://schemas.microsoft.com/office/powerpoint/2010/main" val="3181392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9D5E-C154-5E15-275D-9BD0574B782B}"/>
              </a:ext>
            </a:extLst>
          </p:cNvPr>
          <p:cNvSpPr>
            <a:spLocks noGrp="1"/>
          </p:cNvSpPr>
          <p:nvPr>
            <p:ph type="title"/>
          </p:nvPr>
        </p:nvSpPr>
        <p:spPr/>
        <p:txBody>
          <a:bodyPr/>
          <a:lstStyle/>
          <a:p>
            <a:r>
              <a:rPr lang="en-US" dirty="0">
                <a:latin typeface="Georgia"/>
              </a:rPr>
              <a:t>Contd.</a:t>
            </a:r>
            <a:endParaRPr lang="en-US" dirty="0" err="1"/>
          </a:p>
        </p:txBody>
      </p:sp>
      <p:pic>
        <p:nvPicPr>
          <p:cNvPr id="4" name="Picture 4" descr="Table&#10;&#10;Description automatically generated">
            <a:extLst>
              <a:ext uri="{FF2B5EF4-FFF2-40B4-BE49-F238E27FC236}">
                <a16:creationId xmlns:a16="http://schemas.microsoft.com/office/drawing/2014/main" id="{A521D7B3-C36F-A822-1CF8-08BACC59A260}"/>
              </a:ext>
            </a:extLst>
          </p:cNvPr>
          <p:cNvPicPr>
            <a:picLocks noGrp="1" noChangeAspect="1"/>
          </p:cNvPicPr>
          <p:nvPr>
            <p:ph idx="1"/>
          </p:nvPr>
        </p:nvPicPr>
        <p:blipFill>
          <a:blip r:embed="rId2"/>
          <a:stretch>
            <a:fillRect/>
          </a:stretch>
        </p:blipFill>
        <p:spPr>
          <a:xfrm>
            <a:off x="428624" y="2055143"/>
            <a:ext cx="8407032" cy="3072308"/>
          </a:xfrm>
        </p:spPr>
      </p:pic>
    </p:spTree>
    <p:extLst>
      <p:ext uri="{BB962C8B-B14F-4D97-AF65-F5344CB8AC3E}">
        <p14:creationId xmlns:p14="http://schemas.microsoft.com/office/powerpoint/2010/main" val="99989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C606-4CFD-4FA5-A67D-C1E45A6AD186}"/>
              </a:ext>
            </a:extLst>
          </p:cNvPr>
          <p:cNvSpPr>
            <a:spLocks noGrp="1"/>
          </p:cNvSpPr>
          <p:nvPr>
            <p:ph type="title"/>
          </p:nvPr>
        </p:nvSpPr>
        <p:spPr/>
        <p:txBody>
          <a:bodyPr/>
          <a:lstStyle/>
          <a:p>
            <a:r>
              <a:rPr lang="en-US" dirty="0">
                <a:latin typeface="Georgia"/>
              </a:rPr>
              <a:t>Sample Program</a:t>
            </a:r>
            <a:endParaRPr lang="en-US" dirty="0"/>
          </a:p>
        </p:txBody>
      </p:sp>
      <p:sp>
        <p:nvSpPr>
          <p:cNvPr id="3" name="Content Placeholder 2">
            <a:extLst>
              <a:ext uri="{FF2B5EF4-FFF2-40B4-BE49-F238E27FC236}">
                <a16:creationId xmlns:a16="http://schemas.microsoft.com/office/drawing/2014/main" id="{382A05E0-61C6-4396-F86F-6ECB0CB44C65}"/>
              </a:ext>
            </a:extLst>
          </p:cNvPr>
          <p:cNvSpPr>
            <a:spLocks noGrp="1"/>
          </p:cNvSpPr>
          <p:nvPr>
            <p:ph idx="1"/>
          </p:nvPr>
        </p:nvSpPr>
        <p:spPr>
          <a:xfrm>
            <a:off x="428624" y="871015"/>
            <a:ext cx="4578670" cy="5220227"/>
          </a:xfrm>
        </p:spPr>
        <p:txBody>
          <a:bodyPr vert="horz" lIns="91440" tIns="45720" rIns="91440" bIns="45720" rtlCol="0" anchor="t">
            <a:noAutofit/>
          </a:bodyPr>
          <a:lstStyle/>
          <a:p>
            <a:r>
              <a:rPr lang="en-US" sz="1100" dirty="0">
                <a:latin typeface="Courier New"/>
                <a:cs typeface="Courier New"/>
              </a:rPr>
              <a:t>#include &lt;iostream&gt;
#include &lt;list&gt;
using namespace std;
int main()
{
    list&lt;int&gt; l = {1,2,3,4,5};
    list&lt;int&gt;::iterator it = </a:t>
            </a:r>
            <a:r>
              <a:rPr lang="en-US" sz="1100" dirty="0" err="1">
                <a:latin typeface="Courier New"/>
                <a:cs typeface="Courier New"/>
              </a:rPr>
              <a:t>l.begin</a:t>
            </a:r>
            <a:r>
              <a:rPr lang="en-US" sz="1100" dirty="0">
                <a:latin typeface="Courier New"/>
                <a:cs typeface="Courier New"/>
              </a:rPr>
              <a:t>();           
    </a:t>
            </a:r>
            <a:r>
              <a:rPr lang="en-US" sz="1100" dirty="0" err="1">
                <a:latin typeface="Courier New"/>
                <a:cs typeface="Courier New"/>
              </a:rPr>
              <a:t>l.insert</a:t>
            </a:r>
            <a:r>
              <a:rPr lang="en-US" sz="1100" dirty="0">
                <a:latin typeface="Courier New"/>
                <a:cs typeface="Courier New"/>
              </a:rPr>
              <a:t> (it+1, 100);    // insert 100 before 2 position
    /* now the list is 1 100 2 3 4 5 */
  </a:t>
            </a:r>
            <a:r>
              <a:rPr lang="en-US" sz="1100" dirty="0" err="1">
                <a:latin typeface="Courier New"/>
                <a:cs typeface="Courier New"/>
              </a:rPr>
              <a:t>l.push_back</a:t>
            </a:r>
            <a:r>
              <a:rPr lang="en-US" sz="1100" dirty="0">
                <a:latin typeface="Courier New"/>
                <a:cs typeface="Courier New"/>
              </a:rPr>
              <a:t>(6);
   /* now the list becomes 1,100,2,3,4,5,6*/
    </a:t>
            </a:r>
            <a:r>
              <a:rPr lang="en-US" sz="1100" dirty="0" err="1">
                <a:latin typeface="Courier New"/>
                <a:cs typeface="Courier New"/>
              </a:rPr>
              <a:t>l.push_front</a:t>
            </a:r>
            <a:r>
              <a:rPr lang="en-US" sz="1100" dirty="0">
                <a:latin typeface="Courier New"/>
                <a:cs typeface="Courier New"/>
              </a:rPr>
              <a:t>(8);
        /* now the list becomes 8,1,100,2,3,4,5,6*/</a:t>
            </a:r>
          </a:p>
          <a:p>
            <a:pPr marL="0" indent="0">
              <a:buNone/>
            </a:pPr>
            <a:r>
              <a:rPr lang="en-US" sz="1100" dirty="0">
                <a:latin typeface="Courier New"/>
                <a:cs typeface="Courier New"/>
              </a:rPr>
              <a:t>     </a:t>
            </a:r>
            <a:r>
              <a:rPr lang="en-US" sz="1100" dirty="0" err="1">
                <a:latin typeface="Courier New"/>
                <a:cs typeface="Courier New"/>
              </a:rPr>
              <a:t>l.pop_back</a:t>
            </a:r>
            <a:r>
              <a:rPr lang="en-US" sz="1100" dirty="0">
                <a:latin typeface="Courier New"/>
                <a:cs typeface="Courier New"/>
              </a:rPr>
              <a:t>();</a:t>
            </a:r>
          </a:p>
          <a:p>
            <a:pPr>
              <a:buNone/>
            </a:pPr>
            <a:r>
              <a:rPr lang="en-US" sz="1100" dirty="0">
                <a:latin typeface="Courier New"/>
                <a:cs typeface="Courier New"/>
              </a:rPr>
              <a:t> /* now the list becomes 8,1,100,2,3,4,5*/</a:t>
            </a:r>
          </a:p>
          <a:p>
            <a:pPr marL="0" indent="0">
              <a:buNone/>
            </a:pPr>
            <a:r>
              <a:rPr lang="en-US" sz="1100" dirty="0">
                <a:latin typeface="Courier New"/>
                <a:cs typeface="Courier New"/>
              </a:rPr>
              <a:t>     </a:t>
            </a:r>
            <a:r>
              <a:rPr lang="en-US" sz="1100" dirty="0" err="1">
                <a:latin typeface="Courier New"/>
                <a:cs typeface="Courier New"/>
              </a:rPr>
              <a:t>l.pop_front</a:t>
            </a:r>
            <a:r>
              <a:rPr lang="en-US" sz="1100" dirty="0">
                <a:latin typeface="Courier New"/>
                <a:cs typeface="Courier New"/>
              </a:rPr>
              <a:t>();</a:t>
            </a:r>
          </a:p>
          <a:p>
            <a:pPr>
              <a:buNone/>
            </a:pPr>
            <a:r>
              <a:rPr lang="en-US" sz="1100" dirty="0">
                <a:latin typeface="Courier New"/>
                <a:cs typeface="Courier New"/>
              </a:rPr>
              <a:t> /* now the list becomes 1,100,2,3,4,5*/</a:t>
            </a:r>
          </a:p>
          <a:p>
            <a:pPr>
              <a:buNone/>
            </a:pPr>
            <a:r>
              <a:rPr lang="en-US" sz="1100" dirty="0">
                <a:latin typeface="Courier New"/>
                <a:cs typeface="Courier New"/>
              </a:rPr>
              <a:t>     list&lt;int&gt; list1 = {1,2,3,4}; </a:t>
            </a:r>
            <a:br>
              <a:rPr lang="en-US" sz="1100" dirty="0">
                <a:latin typeface="Courier New"/>
                <a:cs typeface="Courier New"/>
              </a:rPr>
            </a:br>
            <a:r>
              <a:rPr lang="en-US" sz="1100" dirty="0">
                <a:latin typeface="Courier New"/>
                <a:cs typeface="Courier New"/>
              </a:rPr>
              <a:t>  list&lt;int&gt; list2 = {5,6,7,8}; </a:t>
            </a:r>
            <a:br>
              <a:rPr lang="en-US" sz="1100" dirty="0">
                <a:latin typeface="Courier New"/>
                <a:cs typeface="Courier New"/>
              </a:rPr>
            </a:br>
            <a:r>
              <a:rPr lang="en-US" sz="1100" dirty="0">
                <a:latin typeface="Courier New"/>
                <a:cs typeface="Courier New"/>
              </a:rPr>
              <a:t>  list&lt;int&gt;::iterator it; </a:t>
            </a:r>
            <a:br>
              <a:rPr lang="en-US" sz="1100" dirty="0">
                <a:latin typeface="Courier New"/>
                <a:cs typeface="Courier New"/>
              </a:rPr>
            </a:br>
            <a:r>
              <a:rPr lang="en-US" sz="1100" dirty="0">
                <a:latin typeface="Courier New"/>
                <a:cs typeface="Courier New"/>
              </a:rPr>
              <a:t>  it = list1.begin(); </a:t>
            </a:r>
            <a:br>
              <a:rPr lang="en-US" sz="1100" dirty="0">
                <a:latin typeface="Courier New"/>
                <a:cs typeface="Courier New"/>
              </a:rPr>
            </a:br>
            <a:r>
              <a:rPr lang="en-US" sz="1100" dirty="0">
                <a:latin typeface="Courier New"/>
                <a:cs typeface="Courier New"/>
              </a:rPr>
              <a:t>  ++it;   </a:t>
            </a:r>
          </a:p>
          <a:p>
            <a:pPr>
              <a:buNone/>
            </a:pPr>
            <a:r>
              <a:rPr lang="en-US" sz="1100" dirty="0">
                <a:latin typeface="Courier New"/>
                <a:cs typeface="Courier New"/>
              </a:rPr>
              <a:t>//pointing to second position            </a:t>
            </a:r>
            <a:br>
              <a:rPr lang="en-US" sz="1100" dirty="0">
                <a:latin typeface="Courier New"/>
                <a:cs typeface="Courier New"/>
              </a:rPr>
            </a:br>
            <a:endParaRPr lang="en-US" sz="1100" dirty="0">
              <a:latin typeface="Courier New"/>
              <a:cs typeface="Courier New"/>
            </a:endParaRPr>
          </a:p>
        </p:txBody>
      </p:sp>
      <p:sp>
        <p:nvSpPr>
          <p:cNvPr id="4" name="TextBox 3">
            <a:extLst>
              <a:ext uri="{FF2B5EF4-FFF2-40B4-BE49-F238E27FC236}">
                <a16:creationId xmlns:a16="http://schemas.microsoft.com/office/drawing/2014/main" id="{E9E04B1D-F98F-DF04-0A90-5D9EE414E559}"/>
              </a:ext>
            </a:extLst>
          </p:cNvPr>
          <p:cNvSpPr txBox="1"/>
          <p:nvPr/>
        </p:nvSpPr>
        <p:spPr>
          <a:xfrm>
            <a:off x="5220159" y="583894"/>
            <a:ext cx="378062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Courier New"/>
                <a:cs typeface="Courier New"/>
              </a:rPr>
              <a:t>    ​</a:t>
            </a:r>
            <a:br>
              <a:rPr lang="en-US" sz="1200" dirty="0">
                <a:latin typeface="Courier New"/>
              </a:rPr>
            </a:br>
            <a:r>
              <a:rPr lang="en-US" sz="1200" dirty="0">
                <a:latin typeface="Courier New"/>
                <a:cs typeface="Courier New"/>
              </a:rPr>
              <a:t>        ​</a:t>
            </a:r>
            <a:br>
              <a:rPr lang="en-US" sz="1200" dirty="0">
                <a:latin typeface="Courier New"/>
              </a:rPr>
            </a:br>
            <a:r>
              <a:rPr lang="en-US" sz="1200" dirty="0">
                <a:latin typeface="Courier New"/>
                <a:cs typeface="Courier New"/>
              </a:rPr>
              <a:t>    list1.splice(it, list2);​</a:t>
            </a:r>
            <a:br>
              <a:rPr lang="en-US" sz="1200" dirty="0">
                <a:latin typeface="Courier New"/>
              </a:rPr>
            </a:br>
            <a:r>
              <a:rPr lang="en-US" sz="1200" dirty="0">
                <a:latin typeface="Courier New"/>
                <a:cs typeface="Courier New"/>
              </a:rPr>
              <a:t>    /* transfer all elements of list2 at position 2 in list1 */​</a:t>
            </a:r>
            <a:br>
              <a:rPr lang="en-US" sz="1200" dirty="0">
                <a:latin typeface="Courier New"/>
              </a:rPr>
            </a:br>
            <a:r>
              <a:rPr lang="en-US" sz="1200" dirty="0">
                <a:latin typeface="Courier New"/>
                <a:cs typeface="Courier New"/>
              </a:rPr>
              <a:t>    /* now list1 is 1 5 6 7 8 2 3 4 and list2 is empty */​</a:t>
            </a:r>
            <a:br>
              <a:rPr lang="en-US" sz="1200" dirty="0">
                <a:latin typeface="Courier New"/>
              </a:rPr>
            </a:br>
            <a:r>
              <a:rPr lang="en-US" sz="1200" dirty="0">
                <a:latin typeface="Courier New"/>
                <a:cs typeface="Courier New"/>
              </a:rPr>
              <a:t>    ​                                        ​</a:t>
            </a:r>
            <a:br>
              <a:rPr lang="en-US" sz="1200" dirty="0">
                <a:latin typeface="Courier New"/>
              </a:rPr>
            </a:br>
            <a:r>
              <a:rPr lang="en-US" sz="1200" dirty="0">
                <a:latin typeface="Courier New"/>
                <a:cs typeface="Courier New"/>
              </a:rPr>
              <a:t>    list2.splice(list2.begin(), list1, it);​</a:t>
            </a:r>
            <a:br>
              <a:rPr lang="en-US" sz="1200" dirty="0">
                <a:latin typeface="Courier New"/>
              </a:rPr>
            </a:br>
            <a:r>
              <a:rPr lang="en-US" sz="1200" dirty="0">
                <a:latin typeface="Courier New"/>
                <a:cs typeface="Courier New"/>
              </a:rPr>
              <a:t>    /* transfer element pointed by it in list1 to the beginning of list2 */​</a:t>
            </a:r>
            <a:br>
              <a:rPr lang="en-US" sz="1200" dirty="0">
                <a:latin typeface="Courier New"/>
              </a:rPr>
            </a:br>
            <a:r>
              <a:rPr lang="en-US" sz="1200" dirty="0">
                <a:latin typeface="Courier New"/>
                <a:cs typeface="Courier New"/>
              </a:rPr>
              <a:t>    /* list2 is now 5 and list1 is 1 6 7 8 2 3 4*/​</a:t>
            </a:r>
          </a:p>
          <a:p>
            <a:r>
              <a:rPr lang="en-US" sz="1200" dirty="0">
                <a:latin typeface="Courier New"/>
                <a:cs typeface="Courier New"/>
              </a:rPr>
              <a:t>    ​</a:t>
            </a:r>
            <a:br>
              <a:rPr lang="en-US" sz="1200" dirty="0">
                <a:latin typeface="Courier New"/>
              </a:rPr>
            </a:br>
            <a:r>
              <a:rPr lang="en-US" sz="1200" dirty="0">
                <a:latin typeface="Courier New"/>
                <a:cs typeface="Courier New"/>
              </a:rPr>
              <a:t>    return 0;​</a:t>
            </a:r>
            <a:br>
              <a:rPr lang="en-US" sz="1200" dirty="0">
                <a:latin typeface="Courier New"/>
              </a:rPr>
            </a:br>
            <a:r>
              <a:rPr lang="en-US" sz="1200" dirty="0">
                <a:latin typeface="Courier New"/>
                <a:cs typeface="Courier New"/>
              </a:rPr>
              <a:t>}​</a:t>
            </a:r>
            <a:endParaRPr lang="en-US" sz="1200">
              <a:latin typeface="Courier New"/>
              <a:cs typeface="Courier New"/>
            </a:endParaRPr>
          </a:p>
        </p:txBody>
      </p:sp>
    </p:spTree>
    <p:extLst>
      <p:ext uri="{BB962C8B-B14F-4D97-AF65-F5344CB8AC3E}">
        <p14:creationId xmlns:p14="http://schemas.microsoft.com/office/powerpoint/2010/main" val="264566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9F9A-2772-49E1-82E7-EE471A1CAE56}"/>
              </a:ext>
            </a:extLst>
          </p:cNvPr>
          <p:cNvSpPr>
            <a:spLocks noGrp="1"/>
          </p:cNvSpPr>
          <p:nvPr>
            <p:ph type="title"/>
          </p:nvPr>
        </p:nvSpPr>
        <p:spPr/>
        <p:txBody>
          <a:bodyPr/>
          <a:lstStyle/>
          <a:p>
            <a:r>
              <a:rPr lang="en-US"/>
              <a:t>Creating iterators for different types of containers</a:t>
            </a:r>
            <a:endParaRPr lang="en-IN"/>
          </a:p>
        </p:txBody>
      </p:sp>
      <p:sp>
        <p:nvSpPr>
          <p:cNvPr id="3" name="Content Placeholder 2">
            <a:extLst>
              <a:ext uri="{FF2B5EF4-FFF2-40B4-BE49-F238E27FC236}">
                <a16:creationId xmlns:a16="http://schemas.microsoft.com/office/drawing/2014/main" id="{B23789C5-9984-4480-B237-0BAF8EB294E3}"/>
              </a:ext>
            </a:extLst>
          </p:cNvPr>
          <p:cNvSpPr>
            <a:spLocks noGrp="1"/>
          </p:cNvSpPr>
          <p:nvPr>
            <p:ph idx="1"/>
          </p:nvPr>
        </p:nvSpPr>
        <p:spPr/>
        <p:txBody>
          <a:bodyPr>
            <a:normAutofit fontScale="70000" lnSpcReduction="20000"/>
          </a:bodyPr>
          <a:lstStyle/>
          <a:p>
            <a:pPr marL="0" indent="0">
              <a:buNone/>
            </a:pPr>
            <a:endParaRPr lang="en-IN">
              <a:latin typeface="Courier New" panose="02070309020205020404" pitchFamily="49" charset="0"/>
              <a:cs typeface="Courier New" panose="02070309020205020404" pitchFamily="49" charset="0"/>
            </a:endParaRPr>
          </a:p>
          <a:p>
            <a:pPr marL="0" indent="0">
              <a:buNone/>
            </a:pPr>
            <a:r>
              <a:rPr lang="en-IN">
                <a:latin typeface="Courier New" panose="02070309020205020404" pitchFamily="49" charset="0"/>
                <a:cs typeface="Courier New" panose="02070309020205020404" pitchFamily="49" charset="0"/>
              </a:rPr>
              <a:t>vector&lt;int&gt;::iterator </a:t>
            </a:r>
            <a:r>
              <a:rPr lang="en-IN" err="1">
                <a:latin typeface="Courier New" panose="02070309020205020404" pitchFamily="49" charset="0"/>
                <a:cs typeface="Courier New" panose="02070309020205020404" pitchFamily="49" charset="0"/>
              </a:rPr>
              <a:t>i</a:t>
            </a:r>
            <a:r>
              <a:rPr lang="en-IN">
                <a:latin typeface="Courier New" panose="02070309020205020404" pitchFamily="49" charset="0"/>
                <a:cs typeface="Courier New" panose="02070309020205020404" pitchFamily="49" charset="0"/>
              </a:rPr>
              <a:t>;</a:t>
            </a:r>
          </a:p>
          <a:p>
            <a:pPr marL="0" indent="0">
              <a:buNone/>
            </a:pPr>
            <a:r>
              <a:rPr lang="en-IN">
                <a:latin typeface="Courier New" panose="02070309020205020404" pitchFamily="49" charset="0"/>
                <a:cs typeface="Courier New" panose="02070309020205020404" pitchFamily="49" charset="0"/>
              </a:rPr>
              <a:t>    /* create an iterator named </a:t>
            </a:r>
            <a:r>
              <a:rPr lang="en-IN" err="1">
                <a:latin typeface="Courier New" panose="02070309020205020404" pitchFamily="49" charset="0"/>
                <a:cs typeface="Courier New" panose="02070309020205020404" pitchFamily="49" charset="0"/>
              </a:rPr>
              <a:t>i</a:t>
            </a:r>
            <a:r>
              <a:rPr lang="en-IN">
                <a:latin typeface="Courier New" panose="02070309020205020404" pitchFamily="49" charset="0"/>
                <a:cs typeface="Courier New" panose="02070309020205020404" pitchFamily="49" charset="0"/>
              </a:rPr>
              <a:t> to a vector of integers */</a:t>
            </a:r>
          </a:p>
          <a:p>
            <a:pPr marL="0" indent="0">
              <a:buNone/>
            </a:pPr>
            <a:r>
              <a:rPr lang="en-IN">
                <a:latin typeface="Courier New" panose="02070309020205020404" pitchFamily="49" charset="0"/>
                <a:cs typeface="Courier New" panose="02070309020205020404" pitchFamily="49" charset="0"/>
              </a:rPr>
              <a:t>    </a:t>
            </a:r>
          </a:p>
          <a:p>
            <a:pPr marL="0" indent="0">
              <a:buNone/>
            </a:pPr>
            <a:r>
              <a:rPr lang="en-IN">
                <a:latin typeface="Courier New" panose="02070309020205020404" pitchFamily="49" charset="0"/>
                <a:cs typeface="Courier New" panose="02070309020205020404" pitchFamily="49" charset="0"/>
              </a:rPr>
              <a:t>    vector&lt;string&gt;::iterator j;</a:t>
            </a:r>
          </a:p>
          <a:p>
            <a:pPr marL="0" indent="0">
              <a:buNone/>
            </a:pPr>
            <a:r>
              <a:rPr lang="en-IN">
                <a:latin typeface="Courier New" panose="02070309020205020404" pitchFamily="49" charset="0"/>
                <a:cs typeface="Courier New" panose="02070309020205020404" pitchFamily="49" charset="0"/>
              </a:rPr>
              <a:t>    /* create an iterator named j to a vector of strings */</a:t>
            </a:r>
          </a:p>
          <a:p>
            <a:pPr marL="0" indent="0">
              <a:buNone/>
            </a:pPr>
            <a:r>
              <a:rPr lang="en-IN">
                <a:latin typeface="Courier New" panose="02070309020205020404" pitchFamily="49" charset="0"/>
                <a:cs typeface="Courier New" panose="02070309020205020404" pitchFamily="49" charset="0"/>
              </a:rPr>
              <a:t>    </a:t>
            </a:r>
          </a:p>
          <a:p>
            <a:pPr marL="0" indent="0">
              <a:buNone/>
            </a:pPr>
            <a:r>
              <a:rPr lang="en-IN">
                <a:latin typeface="Courier New" panose="02070309020205020404" pitchFamily="49" charset="0"/>
                <a:cs typeface="Courier New" panose="02070309020205020404" pitchFamily="49" charset="0"/>
              </a:rPr>
              <a:t>    list&lt;int&gt;::iterator k;</a:t>
            </a:r>
          </a:p>
          <a:p>
            <a:pPr marL="0" indent="0">
              <a:buNone/>
            </a:pPr>
            <a:r>
              <a:rPr lang="en-IN">
                <a:latin typeface="Courier New" panose="02070309020205020404" pitchFamily="49" charset="0"/>
                <a:cs typeface="Courier New" panose="02070309020205020404" pitchFamily="49" charset="0"/>
              </a:rPr>
              <a:t>    /* create an iterator named k to a list of integers */</a:t>
            </a:r>
          </a:p>
          <a:p>
            <a:pPr marL="0" indent="0">
              <a:buNone/>
            </a:pPr>
            <a:r>
              <a:rPr lang="en-IN">
                <a:latin typeface="Courier New" panose="02070309020205020404" pitchFamily="49" charset="0"/>
                <a:cs typeface="Courier New" panose="02070309020205020404" pitchFamily="49" charset="0"/>
              </a:rPr>
              <a:t>    </a:t>
            </a:r>
          </a:p>
          <a:p>
            <a:pPr marL="0" indent="0">
              <a:buNone/>
            </a:pPr>
            <a:r>
              <a:rPr lang="en-IN">
                <a:latin typeface="Courier New" panose="02070309020205020404" pitchFamily="49" charset="0"/>
                <a:cs typeface="Courier New" panose="02070309020205020404" pitchFamily="49" charset="0"/>
              </a:rPr>
              <a:t>    map&lt;int, int&gt;::iterator l;</a:t>
            </a:r>
          </a:p>
          <a:p>
            <a:pPr marL="0" indent="0">
              <a:buNone/>
            </a:pPr>
            <a:r>
              <a:rPr lang="en-IN">
                <a:latin typeface="Courier New" panose="02070309020205020404" pitchFamily="49" charset="0"/>
                <a:cs typeface="Courier New" panose="02070309020205020404" pitchFamily="49" charset="0"/>
              </a:rPr>
              <a:t>    /* create an iterator named l to a map  of integers */</a:t>
            </a:r>
          </a:p>
          <a:p>
            <a:pPr marL="0" indent="0">
              <a:buNone/>
            </a:pPr>
            <a:endParaRPr lang="en-IN">
              <a:latin typeface="Courier New" panose="02070309020205020404" pitchFamily="49" charset="0"/>
              <a:cs typeface="Courier New" panose="02070309020205020404" pitchFamily="49" charset="0"/>
            </a:endParaRPr>
          </a:p>
          <a:p>
            <a:pPr marL="0" indent="0">
              <a:buNone/>
            </a:pPr>
            <a:endParaRPr lang="en-IN">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299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FCA6-8604-4DD5-8E80-A0A76002C4FC}"/>
              </a:ext>
            </a:extLst>
          </p:cNvPr>
          <p:cNvSpPr>
            <a:spLocks noGrp="1"/>
          </p:cNvSpPr>
          <p:nvPr>
            <p:ph type="title"/>
          </p:nvPr>
        </p:nvSpPr>
        <p:spPr/>
        <p:txBody>
          <a:bodyPr/>
          <a:lstStyle/>
          <a:p>
            <a:r>
              <a:rPr lang="en-US"/>
              <a:t>Iterators for traversing containers</a:t>
            </a:r>
            <a:endParaRPr lang="en-IN"/>
          </a:p>
        </p:txBody>
      </p:sp>
      <p:sp>
        <p:nvSpPr>
          <p:cNvPr id="3" name="Content Placeholder 2">
            <a:extLst>
              <a:ext uri="{FF2B5EF4-FFF2-40B4-BE49-F238E27FC236}">
                <a16:creationId xmlns:a16="http://schemas.microsoft.com/office/drawing/2014/main" id="{E92EB129-8B6F-4E15-A23F-A6560E3018AD}"/>
              </a:ext>
            </a:extLst>
          </p:cNvPr>
          <p:cNvSpPr>
            <a:spLocks noGrp="1"/>
          </p:cNvSpPr>
          <p:nvPr>
            <p:ph idx="1"/>
          </p:nvPr>
        </p:nvSpPr>
        <p:spPr/>
        <p:txBody>
          <a:bodyPr vert="horz" lIns="91440" tIns="45720" rIns="91440" bIns="45720" rtlCol="0" anchor="t">
            <a:normAutofit fontScale="47500" lnSpcReduction="20000"/>
          </a:bodyPr>
          <a:lstStyle/>
          <a:p>
            <a:pPr marL="0" indent="0">
              <a:buNone/>
            </a:pPr>
            <a:endParaRPr lang="en-US">
              <a:latin typeface="Courier New" panose="02070309020205020404" pitchFamily="49" charset="0"/>
              <a:cs typeface="Courier New" panose="02070309020205020404" pitchFamily="49" charset="0"/>
            </a:endParaRPr>
          </a:p>
          <a:p>
            <a:pPr marL="0" indent="0">
              <a:buNone/>
            </a:pPr>
            <a:r>
              <a:rPr lang="en-US" dirty="0">
                <a:latin typeface="Courier New"/>
                <a:cs typeface="Courier New"/>
              </a:rPr>
              <a:t>#include&lt;iostream&gt;</a:t>
            </a:r>
          </a:p>
          <a:p>
            <a:pPr marL="0" indent="0">
              <a:buNone/>
            </a:pPr>
            <a:r>
              <a:rPr lang="en-US" dirty="0">
                <a:latin typeface="Courier New"/>
                <a:cs typeface="Courier New"/>
              </a:rPr>
              <a:t>#include&lt;vector&gt;</a:t>
            </a:r>
          </a:p>
          <a:p>
            <a:pPr marL="0" indent="0">
              <a:buNone/>
            </a:pPr>
            <a:r>
              <a:rPr lang="en-US" dirty="0">
                <a:latin typeface="Courier New"/>
                <a:cs typeface="Courier New"/>
              </a:rPr>
              <a:t>int main()</a:t>
            </a:r>
          </a:p>
          <a:p>
            <a:pPr marL="0" indent="0">
              <a:buNone/>
            </a:pPr>
            <a:r>
              <a:rPr lang="en-US" dirty="0">
                <a:latin typeface="Courier New"/>
                <a:cs typeface="Courier New"/>
              </a:rPr>
              <a:t>{</a:t>
            </a:r>
          </a:p>
          <a:p>
            <a:pPr marL="0" indent="0">
              <a:buNone/>
            </a:pPr>
            <a:r>
              <a:rPr lang="en-US" dirty="0">
                <a:latin typeface="Courier New"/>
                <a:cs typeface="Courier New"/>
              </a:rPr>
              <a:t>    vector&lt;int&gt; v(10);</a:t>
            </a:r>
          </a:p>
          <a:p>
            <a:pPr marL="0" indent="0">
              <a:buNone/>
            </a:pPr>
            <a:r>
              <a:rPr lang="en-US" dirty="0">
                <a:latin typeface="Courier New"/>
                <a:cs typeface="Courier New"/>
              </a:rPr>
              <a:t>    /* creates an vector v : 0,0,0,0,0,0,0,0,0,0  */</a:t>
            </a:r>
          </a:p>
          <a:p>
            <a:pPr marL="0" indent="0">
              <a:buNone/>
            </a:pPr>
            <a:r>
              <a:rPr lang="en-US" dirty="0">
                <a:latin typeface="Courier New"/>
                <a:cs typeface="Courier New"/>
              </a:rPr>
              <a:t>    </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a:cs typeface="Courier New"/>
              </a:rPr>
              <a:t>    vector&lt;int&gt;::iterator </a:t>
            </a:r>
            <a:r>
              <a:rPr lang="en-US" dirty="0" err="1">
                <a:latin typeface="Courier New"/>
                <a:cs typeface="Courier New"/>
              </a:rPr>
              <a:t>i</a:t>
            </a:r>
            <a:r>
              <a:rPr lang="en-US" dirty="0">
                <a:latin typeface="Courier New"/>
                <a:cs typeface="Courier New"/>
              </a:rPr>
              <a:t>;</a:t>
            </a:r>
          </a:p>
          <a:p>
            <a:pPr marL="0" indent="0">
              <a:buNone/>
            </a:pPr>
            <a:r>
              <a:rPr lang="en-US" dirty="0">
                <a:latin typeface="Courier New"/>
                <a:cs typeface="Courier New"/>
              </a:rPr>
              <a:t>    </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a:cs typeface="Courier New"/>
              </a:rPr>
              <a:t>    for(</a:t>
            </a:r>
            <a:r>
              <a:rPr lang="en-US" dirty="0" err="1">
                <a:latin typeface="Courier New"/>
                <a:cs typeface="Courier New"/>
              </a:rPr>
              <a:t>i</a:t>
            </a:r>
            <a:r>
              <a:rPr lang="en-US" dirty="0">
                <a:latin typeface="Courier New"/>
                <a:cs typeface="Courier New"/>
              </a:rPr>
              <a:t> = </a:t>
            </a:r>
            <a:r>
              <a:rPr lang="en-US" dirty="0" err="1">
                <a:latin typeface="Courier New"/>
                <a:cs typeface="Courier New"/>
              </a:rPr>
              <a:t>v.begin</a:t>
            </a:r>
            <a:r>
              <a:rPr lang="en-US" dirty="0">
                <a:latin typeface="Courier New"/>
                <a:cs typeface="Courier New"/>
              </a:rPr>
              <a:t>(); </a:t>
            </a:r>
            <a:r>
              <a:rPr lang="en-US" dirty="0" err="1">
                <a:latin typeface="Courier New"/>
                <a:cs typeface="Courier New"/>
              </a:rPr>
              <a:t>i</a:t>
            </a:r>
            <a:r>
              <a:rPr lang="en-US" dirty="0">
                <a:latin typeface="Courier New"/>
                <a:cs typeface="Courier New"/>
              </a:rPr>
              <a:t> &lt; </a:t>
            </a:r>
            <a:r>
              <a:rPr lang="en-US" dirty="0" err="1">
                <a:latin typeface="Courier New"/>
                <a:cs typeface="Courier New"/>
              </a:rPr>
              <a:t>v.end</a:t>
            </a:r>
            <a:r>
              <a:rPr lang="en-US" dirty="0">
                <a:latin typeface="Courier New"/>
                <a:cs typeface="Courier New"/>
              </a:rPr>
              <a:t>(); </a:t>
            </a:r>
            <a:r>
              <a:rPr lang="en-US" dirty="0" err="1">
                <a:latin typeface="Courier New"/>
                <a:cs typeface="Courier New"/>
              </a:rPr>
              <a:t>i</a:t>
            </a: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cout</a:t>
            </a:r>
            <a:r>
              <a:rPr lang="en-US" dirty="0">
                <a:latin typeface="Courier New"/>
                <a:cs typeface="Courier New"/>
              </a:rPr>
              <a:t> &lt;&lt; *</a:t>
            </a:r>
            <a:r>
              <a:rPr lang="en-US" dirty="0" err="1">
                <a:latin typeface="Courier New"/>
                <a:cs typeface="Courier New"/>
              </a:rPr>
              <a:t>i</a:t>
            </a:r>
            <a:r>
              <a:rPr lang="en-US" dirty="0">
                <a:latin typeface="Courier New"/>
                <a:cs typeface="Courier New"/>
              </a:rPr>
              <a:t> &lt;&lt;"  ";</a:t>
            </a:r>
          </a:p>
          <a:p>
            <a:pPr marL="0" indent="0">
              <a:buNone/>
            </a:pPr>
            <a:r>
              <a:rPr lang="en-US" dirty="0">
                <a:latin typeface="Courier New"/>
                <a:cs typeface="Courier New"/>
              </a:rPr>
              <a:t>    /* in the above for loop iterator I iterates though the </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a:cs typeface="Courier New"/>
              </a:rPr>
              <a:t>    vector v and *operator is used of printing the element </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a:cs typeface="Courier New"/>
              </a:rPr>
              <a:t>    pointed by it.  */</a:t>
            </a:r>
          </a:p>
          <a:p>
            <a:pPr marL="0" indent="0">
              <a:buNone/>
            </a:pPr>
            <a:endParaRPr lang="en-US">
              <a:latin typeface="Courier New" panose="02070309020205020404" pitchFamily="49" charset="0"/>
              <a:cs typeface="Courier New" panose="02070309020205020404" pitchFamily="49" charset="0"/>
            </a:endParaRPr>
          </a:p>
          <a:p>
            <a:pPr marL="0" indent="0">
              <a:buNone/>
            </a:pPr>
            <a:r>
              <a:rPr lang="en-US" dirty="0">
                <a:latin typeface="Courier New"/>
                <a:cs typeface="Courier New"/>
              </a:rPr>
              <a:t>return 0;</a:t>
            </a:r>
          </a:p>
          <a:p>
            <a:pPr marL="0" indent="0">
              <a:buNone/>
            </a:pPr>
            <a:r>
              <a:rPr lang="en-US" dirty="0">
                <a:latin typeface="Courier New"/>
                <a:cs typeface="Courier New"/>
              </a:rPr>
              <a:t>}</a:t>
            </a:r>
          </a:p>
          <a:p>
            <a:pPr marL="0" indent="0">
              <a:buNone/>
            </a:pPr>
            <a:endParaRPr lang="en-IN">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362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2E57-2AD0-4454-80CD-107D66CA4CC9}"/>
              </a:ext>
            </a:extLst>
          </p:cNvPr>
          <p:cNvSpPr>
            <a:spLocks noGrp="1"/>
          </p:cNvSpPr>
          <p:nvPr>
            <p:ph type="title"/>
          </p:nvPr>
        </p:nvSpPr>
        <p:spPr/>
        <p:txBody>
          <a:bodyPr/>
          <a:lstStyle/>
          <a:p>
            <a:r>
              <a:rPr lang="en-US"/>
              <a:t>Basic functions on Iterators</a:t>
            </a:r>
            <a:endParaRPr lang="en-IN"/>
          </a:p>
        </p:txBody>
      </p:sp>
      <p:sp>
        <p:nvSpPr>
          <p:cNvPr id="3" name="Content Placeholder 2">
            <a:extLst>
              <a:ext uri="{FF2B5EF4-FFF2-40B4-BE49-F238E27FC236}">
                <a16:creationId xmlns:a16="http://schemas.microsoft.com/office/drawing/2014/main" id="{D63A7F1E-36C8-4343-8766-A0B99736D7E1}"/>
              </a:ext>
            </a:extLst>
          </p:cNvPr>
          <p:cNvSpPr>
            <a:spLocks noGrp="1"/>
          </p:cNvSpPr>
          <p:nvPr>
            <p:ph idx="1"/>
          </p:nvPr>
        </p:nvSpPr>
        <p:spPr/>
        <p:txBody>
          <a:bodyPr>
            <a:normAutofit fontScale="92500"/>
          </a:bodyPr>
          <a:lstStyle/>
          <a:p>
            <a:r>
              <a:rPr lang="en-US" b="1"/>
              <a:t>advance(iterator </a:t>
            </a:r>
            <a:r>
              <a:rPr lang="en-US" b="1" err="1"/>
              <a:t>i</a:t>
            </a:r>
            <a:r>
              <a:rPr lang="en-US" b="1"/>
              <a:t>, int distance)</a:t>
            </a:r>
            <a:r>
              <a:rPr lang="en-US"/>
              <a:t>-It will increment the value of iterator </a:t>
            </a:r>
            <a:r>
              <a:rPr lang="en-US" err="1"/>
              <a:t>i</a:t>
            </a:r>
            <a:r>
              <a:rPr lang="en-US"/>
              <a:t> by the value of distance.</a:t>
            </a:r>
          </a:p>
          <a:p>
            <a:r>
              <a:rPr lang="en-US" b="1"/>
              <a:t>distance(iterator first, iterator second)</a:t>
            </a:r>
            <a:r>
              <a:rPr lang="en-US"/>
              <a:t>-finds the distance between first and second iterators.</a:t>
            </a:r>
          </a:p>
          <a:p>
            <a:r>
              <a:rPr lang="en-US" b="1"/>
              <a:t>next(iterator </a:t>
            </a:r>
            <a:r>
              <a:rPr lang="en-US" b="1" err="1"/>
              <a:t>i</a:t>
            </a:r>
            <a:r>
              <a:rPr lang="en-US" b="1"/>
              <a:t>, int n)</a:t>
            </a:r>
            <a:r>
              <a:rPr lang="en-US"/>
              <a:t>-returns nth element pointed by iterator </a:t>
            </a:r>
            <a:r>
              <a:rPr lang="en-US" err="1"/>
              <a:t>i</a:t>
            </a:r>
            <a:r>
              <a:rPr lang="en-US"/>
              <a:t>.</a:t>
            </a:r>
          </a:p>
          <a:p>
            <a:r>
              <a:rPr lang="en-US" b="1" err="1"/>
              <a:t>prev</a:t>
            </a:r>
            <a:r>
              <a:rPr lang="en-US" b="1"/>
              <a:t>(iterator </a:t>
            </a:r>
            <a:r>
              <a:rPr lang="en-US" b="1" err="1"/>
              <a:t>i,int</a:t>
            </a:r>
            <a:r>
              <a:rPr lang="en-US" b="1"/>
              <a:t> n)</a:t>
            </a:r>
            <a:r>
              <a:rPr lang="en-US"/>
              <a:t>-return nth predecessor to </a:t>
            </a:r>
            <a:r>
              <a:rPr lang="en-US" err="1"/>
              <a:t>i</a:t>
            </a:r>
            <a:r>
              <a:rPr lang="en-US"/>
              <a:t>.</a:t>
            </a:r>
          </a:p>
          <a:p>
            <a:r>
              <a:rPr lang="en-US" b="1"/>
              <a:t>begin()</a:t>
            </a:r>
            <a:r>
              <a:rPr lang="en-US"/>
              <a:t>-</a:t>
            </a:r>
            <a:r>
              <a:rPr lang="en-US" b="0" i="0">
                <a:solidFill>
                  <a:srgbClr val="212529"/>
                </a:solidFill>
                <a:effectLst/>
                <a:latin typeface="system-ui"/>
              </a:rPr>
              <a:t> </a:t>
            </a:r>
            <a:r>
              <a:rPr lang="en-US" b="0" i="0">
                <a:solidFill>
                  <a:srgbClr val="212529"/>
                </a:solidFill>
                <a:effectLst/>
              </a:rPr>
              <a:t>This method returns an iterator to the start of the given container.</a:t>
            </a:r>
          </a:p>
          <a:p>
            <a:r>
              <a:rPr lang="en-US" b="1">
                <a:solidFill>
                  <a:srgbClr val="212529"/>
                </a:solidFill>
              </a:rPr>
              <a:t>end()</a:t>
            </a:r>
            <a:r>
              <a:rPr lang="en-US">
                <a:solidFill>
                  <a:srgbClr val="212529"/>
                </a:solidFill>
              </a:rPr>
              <a:t>-</a:t>
            </a:r>
            <a:r>
              <a:rPr lang="en-US" b="0" i="0">
                <a:solidFill>
                  <a:srgbClr val="212529"/>
                </a:solidFill>
                <a:effectLst/>
              </a:rPr>
              <a:t>This method returns an iterator to the end of the given container.</a:t>
            </a:r>
            <a:endParaRPr lang="en-IN"/>
          </a:p>
        </p:txBody>
      </p:sp>
    </p:spTree>
    <p:extLst>
      <p:ext uri="{BB962C8B-B14F-4D97-AF65-F5344CB8AC3E}">
        <p14:creationId xmlns:p14="http://schemas.microsoft.com/office/powerpoint/2010/main" val="213144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8AB2-0339-4766-B48E-FCD0E6B0B5DC}"/>
              </a:ext>
            </a:extLst>
          </p:cNvPr>
          <p:cNvSpPr>
            <a:spLocks noGrp="1"/>
          </p:cNvSpPr>
          <p:nvPr>
            <p:ph type="title"/>
          </p:nvPr>
        </p:nvSpPr>
        <p:spPr/>
        <p:txBody>
          <a:bodyPr/>
          <a:lstStyle/>
          <a:p>
            <a:r>
              <a:rPr lang="en-US"/>
              <a:t>Sample program</a:t>
            </a:r>
            <a:endParaRPr lang="en-IN"/>
          </a:p>
        </p:txBody>
      </p:sp>
      <p:sp>
        <p:nvSpPr>
          <p:cNvPr id="3" name="Content Placeholder 2">
            <a:extLst>
              <a:ext uri="{FF2B5EF4-FFF2-40B4-BE49-F238E27FC236}">
                <a16:creationId xmlns:a16="http://schemas.microsoft.com/office/drawing/2014/main" id="{B4A32B0B-FDD8-46C0-A3C9-C15C2F3AE24D}"/>
              </a:ext>
            </a:extLst>
          </p:cNvPr>
          <p:cNvSpPr>
            <a:spLocks noGrp="1"/>
          </p:cNvSpPr>
          <p:nvPr>
            <p:ph idx="1"/>
          </p:nvPr>
        </p:nvSpPr>
        <p:spPr>
          <a:xfrm>
            <a:off x="428624" y="914400"/>
            <a:ext cx="8407032" cy="5506720"/>
          </a:xfrm>
        </p:spPr>
        <p:txBody>
          <a:bodyPr vert="horz" lIns="91440" tIns="45720" rIns="91440" bIns="45720" rtlCol="0" anchor="t">
            <a:normAutofit fontScale="47500" lnSpcReduction="20000"/>
          </a:bodyPr>
          <a:lstStyle/>
          <a:p>
            <a:pPr marL="0" indent="0">
              <a:buNone/>
            </a:pPr>
            <a:r>
              <a:rPr lang="en-IN" dirty="0">
                <a:latin typeface="Courier New"/>
                <a:cs typeface="Courier New"/>
              </a:rPr>
              <a:t>#include&lt;iostream&gt;</a:t>
            </a:r>
          </a:p>
          <a:p>
            <a:pPr marL="0" indent="0">
              <a:buNone/>
            </a:pPr>
            <a:r>
              <a:rPr lang="en-IN" dirty="0">
                <a:latin typeface="Courier New"/>
                <a:cs typeface="Courier New"/>
              </a:rPr>
              <a:t>#include&lt;vector&gt;</a:t>
            </a:r>
          </a:p>
          <a:p>
            <a:pPr marL="0" indent="0">
              <a:buNone/>
            </a:pPr>
            <a:r>
              <a:rPr lang="en-IN" dirty="0">
                <a:latin typeface="Courier New"/>
                <a:cs typeface="Courier New"/>
              </a:rPr>
              <a:t>using namespace std;</a:t>
            </a:r>
          </a:p>
          <a:p>
            <a:pPr marL="0" indent="0">
              <a:buNone/>
            </a:pPr>
            <a:r>
              <a:rPr lang="en-IN" dirty="0">
                <a:latin typeface="Courier New"/>
                <a:cs typeface="Courier New"/>
              </a:rPr>
              <a:t>int main(){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vector&lt;int&gt; v={5,6,7,8,9,2,3};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vector&lt;int&gt;::iterator </a:t>
            </a:r>
            <a:r>
              <a:rPr lang="en-IN" dirty="0" err="1">
                <a:latin typeface="Courier New"/>
                <a:cs typeface="Courier New"/>
              </a:rPr>
              <a:t>i,j</a:t>
            </a:r>
            <a:r>
              <a:rPr lang="en-IN" dirty="0">
                <a:latin typeface="Courier New"/>
                <a:cs typeface="Courier New"/>
              </a:rPr>
              <a:t>;    </a:t>
            </a:r>
            <a:endParaRPr lang="en-IN" dirty="0">
              <a:latin typeface="Courier New" panose="02070309020205020404" pitchFamily="49" charset="0"/>
              <a:cs typeface="Courier New" panose="02070309020205020404" pitchFamily="49" charset="0"/>
            </a:endParaRPr>
          </a:p>
          <a:p>
            <a:pPr marL="0" indent="0">
              <a:buNone/>
            </a:pPr>
            <a:r>
              <a:rPr lang="en-IN" dirty="0" err="1">
                <a:latin typeface="Courier New"/>
                <a:cs typeface="Courier New"/>
              </a:rPr>
              <a:t>cout</a:t>
            </a:r>
            <a:r>
              <a:rPr lang="en-IN" dirty="0">
                <a:latin typeface="Courier New"/>
                <a:cs typeface="Courier New"/>
              </a:rPr>
              <a:t>&lt;&lt;"Elements"&lt;&lt;</a:t>
            </a:r>
            <a:r>
              <a:rPr lang="en-IN" dirty="0" err="1">
                <a:latin typeface="Courier New"/>
                <a:cs typeface="Courier New"/>
              </a:rPr>
              <a:t>endl</a:t>
            </a:r>
            <a:r>
              <a:rPr lang="en-IN" dirty="0">
                <a:latin typeface="Courier New"/>
                <a:cs typeface="Courier New"/>
              </a:rPr>
              <a:t>;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for(</a:t>
            </a:r>
            <a:r>
              <a:rPr lang="en-IN" dirty="0" err="1">
                <a:latin typeface="Courier New"/>
                <a:cs typeface="Courier New"/>
              </a:rPr>
              <a:t>i</a:t>
            </a:r>
            <a:r>
              <a:rPr lang="en-IN" dirty="0">
                <a:latin typeface="Courier New"/>
                <a:cs typeface="Courier New"/>
              </a:rPr>
              <a:t>=</a:t>
            </a:r>
            <a:r>
              <a:rPr lang="en-IN" dirty="0" err="1">
                <a:latin typeface="Courier New"/>
                <a:cs typeface="Courier New"/>
              </a:rPr>
              <a:t>v.begin</a:t>
            </a:r>
            <a:r>
              <a:rPr lang="en-IN" dirty="0">
                <a:latin typeface="Courier New"/>
                <a:cs typeface="Courier New"/>
              </a:rPr>
              <a:t>();</a:t>
            </a:r>
            <a:r>
              <a:rPr lang="en-IN" dirty="0" err="1">
                <a:latin typeface="Courier New"/>
                <a:cs typeface="Courier New"/>
              </a:rPr>
              <a:t>i</a:t>
            </a:r>
            <a:r>
              <a:rPr lang="en-IN" dirty="0">
                <a:latin typeface="Courier New"/>
                <a:cs typeface="Courier New"/>
              </a:rPr>
              <a:t>&lt;</a:t>
            </a:r>
            <a:r>
              <a:rPr lang="en-IN" dirty="0" err="1">
                <a:latin typeface="Courier New"/>
                <a:cs typeface="Courier New"/>
              </a:rPr>
              <a:t>v.end</a:t>
            </a:r>
            <a:r>
              <a:rPr lang="en-IN" dirty="0">
                <a:latin typeface="Courier New"/>
                <a:cs typeface="Courier New"/>
              </a:rPr>
              <a:t>();</a:t>
            </a:r>
            <a:r>
              <a:rPr lang="en-IN" dirty="0" err="1">
                <a:latin typeface="Courier New"/>
                <a:cs typeface="Courier New"/>
              </a:rPr>
              <a:t>i</a:t>
            </a:r>
            <a:r>
              <a:rPr lang="en-IN" dirty="0">
                <a:latin typeface="Courier New"/>
                <a:cs typeface="Courier New"/>
              </a:rPr>
              <a:t>++)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a:t>
            </a:r>
            <a:r>
              <a:rPr lang="en-IN" dirty="0" err="1">
                <a:latin typeface="Courier New"/>
                <a:cs typeface="Courier New"/>
              </a:rPr>
              <a:t>cout</a:t>
            </a:r>
            <a:r>
              <a:rPr lang="en-IN" dirty="0">
                <a:latin typeface="Courier New"/>
                <a:cs typeface="Courier New"/>
              </a:rPr>
              <a:t>&lt;&lt;*</a:t>
            </a:r>
            <a:r>
              <a:rPr lang="en-IN" dirty="0" err="1">
                <a:latin typeface="Courier New"/>
                <a:cs typeface="Courier New"/>
              </a:rPr>
              <a:t>i</a:t>
            </a:r>
            <a:r>
              <a:rPr lang="en-IN" dirty="0">
                <a:latin typeface="Courier New"/>
                <a:cs typeface="Courier New"/>
              </a:rPr>
              <a:t>&lt;&lt;" ";    }    </a:t>
            </a:r>
            <a:endParaRPr lang="en-IN" dirty="0">
              <a:latin typeface="Courier New" panose="02070309020205020404" pitchFamily="49" charset="0"/>
              <a:cs typeface="Courier New" panose="02070309020205020404" pitchFamily="49" charset="0"/>
            </a:endParaRPr>
          </a:p>
          <a:p>
            <a:pPr marL="0" indent="0">
              <a:buNone/>
            </a:pPr>
            <a:r>
              <a:rPr lang="en-IN" dirty="0" err="1">
                <a:latin typeface="Courier New"/>
                <a:cs typeface="Courier New"/>
              </a:rPr>
              <a:t>cout</a:t>
            </a:r>
            <a:r>
              <a:rPr lang="en-IN" dirty="0">
                <a:latin typeface="Courier New"/>
                <a:cs typeface="Courier New"/>
              </a:rPr>
              <a:t>&lt;&lt;</a:t>
            </a:r>
            <a:r>
              <a:rPr lang="en-IN" dirty="0" err="1">
                <a:latin typeface="Courier New"/>
                <a:cs typeface="Courier New"/>
              </a:rPr>
              <a:t>endl</a:t>
            </a:r>
            <a:r>
              <a:rPr lang="en-IN" dirty="0">
                <a:latin typeface="Courier New"/>
                <a:cs typeface="Courier New"/>
              </a:rPr>
              <a:t>;    </a:t>
            </a:r>
            <a:endParaRPr lang="en-IN" dirty="0">
              <a:latin typeface="Courier New" panose="02070309020205020404" pitchFamily="49" charset="0"/>
              <a:cs typeface="Courier New" panose="02070309020205020404" pitchFamily="49" charset="0"/>
            </a:endParaRPr>
          </a:p>
          <a:p>
            <a:pPr marL="0" indent="0">
              <a:buNone/>
            </a:pPr>
            <a:r>
              <a:rPr lang="en-IN" dirty="0" err="1">
                <a:latin typeface="Courier New"/>
                <a:cs typeface="Courier New"/>
              </a:rPr>
              <a:t>i</a:t>
            </a:r>
            <a:r>
              <a:rPr lang="en-IN" dirty="0">
                <a:latin typeface="Courier New"/>
                <a:cs typeface="Courier New"/>
              </a:rPr>
              <a:t>=</a:t>
            </a:r>
            <a:r>
              <a:rPr lang="en-IN" dirty="0" err="1">
                <a:latin typeface="Courier New"/>
                <a:cs typeface="Courier New"/>
              </a:rPr>
              <a:t>v.begin</a:t>
            </a:r>
            <a:r>
              <a:rPr lang="en-IN" dirty="0">
                <a:latin typeface="Courier New"/>
                <a:cs typeface="Courier New"/>
              </a:rPr>
              <a:t>();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advance(i,3);    </a:t>
            </a:r>
            <a:endParaRPr lang="en-IN" dirty="0">
              <a:latin typeface="Courier New" panose="02070309020205020404" pitchFamily="49" charset="0"/>
              <a:cs typeface="Courier New" panose="02070309020205020404" pitchFamily="49" charset="0"/>
            </a:endParaRPr>
          </a:p>
          <a:p>
            <a:pPr marL="0" indent="0">
              <a:buNone/>
            </a:pPr>
            <a:r>
              <a:rPr lang="en-IN" dirty="0" err="1">
                <a:latin typeface="Courier New"/>
                <a:cs typeface="Courier New"/>
              </a:rPr>
              <a:t>cout</a:t>
            </a:r>
            <a:r>
              <a:rPr lang="en-IN" dirty="0">
                <a:latin typeface="Courier New"/>
                <a:cs typeface="Courier New"/>
              </a:rPr>
              <a:t>&lt;&lt;"Advance demo:"&lt;&lt;*</a:t>
            </a:r>
            <a:r>
              <a:rPr lang="en-IN" dirty="0" err="1">
                <a:latin typeface="Courier New"/>
                <a:cs typeface="Courier New"/>
              </a:rPr>
              <a:t>i</a:t>
            </a:r>
            <a:r>
              <a:rPr lang="en-IN" dirty="0">
                <a:latin typeface="Courier New"/>
                <a:cs typeface="Courier New"/>
              </a:rPr>
              <a:t>&lt;&lt;</a:t>
            </a:r>
            <a:r>
              <a:rPr lang="en-IN" dirty="0" err="1">
                <a:latin typeface="Courier New"/>
                <a:cs typeface="Courier New"/>
              </a:rPr>
              <a:t>endl</a:t>
            </a:r>
            <a:r>
              <a:rPr lang="en-IN" dirty="0">
                <a:latin typeface="Courier New"/>
                <a:cs typeface="Courier New"/>
              </a:rPr>
              <a:t>;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j=next(i,2);    </a:t>
            </a:r>
            <a:endParaRPr lang="en-IN" dirty="0">
              <a:latin typeface="Courier New" panose="02070309020205020404" pitchFamily="49" charset="0"/>
              <a:cs typeface="Courier New" panose="02070309020205020404" pitchFamily="49" charset="0"/>
            </a:endParaRPr>
          </a:p>
          <a:p>
            <a:pPr marL="0" indent="0">
              <a:buNone/>
            </a:pPr>
            <a:r>
              <a:rPr lang="en-IN" dirty="0" err="1">
                <a:latin typeface="Courier New"/>
                <a:cs typeface="Courier New"/>
              </a:rPr>
              <a:t>cout</a:t>
            </a:r>
            <a:r>
              <a:rPr lang="en-IN" dirty="0">
                <a:latin typeface="Courier New"/>
                <a:cs typeface="Courier New"/>
              </a:rPr>
              <a:t>&lt;&lt;"Next Demo:"&lt;&lt;*j&lt;&lt;</a:t>
            </a:r>
            <a:r>
              <a:rPr lang="en-IN" dirty="0" err="1">
                <a:latin typeface="Courier New"/>
                <a:cs typeface="Courier New"/>
              </a:rPr>
              <a:t>endl</a:t>
            </a:r>
            <a:r>
              <a:rPr lang="en-IN" dirty="0">
                <a:latin typeface="Courier New"/>
                <a:cs typeface="Courier New"/>
              </a:rPr>
              <a:t>;    </a:t>
            </a:r>
            <a:endParaRPr lang="en-IN" dirty="0">
              <a:latin typeface="Courier New" panose="02070309020205020404" pitchFamily="49" charset="0"/>
              <a:cs typeface="Courier New" panose="02070309020205020404" pitchFamily="49" charset="0"/>
            </a:endParaRPr>
          </a:p>
          <a:p>
            <a:pPr marL="0" indent="0">
              <a:buNone/>
            </a:pPr>
            <a:r>
              <a:rPr lang="en-IN" dirty="0" err="1">
                <a:latin typeface="Courier New"/>
                <a:cs typeface="Courier New"/>
              </a:rPr>
              <a:t>i</a:t>
            </a:r>
            <a:r>
              <a:rPr lang="en-IN" dirty="0">
                <a:latin typeface="Courier New"/>
                <a:cs typeface="Courier New"/>
              </a:rPr>
              <a:t>=</a:t>
            </a:r>
            <a:r>
              <a:rPr lang="en-IN" dirty="0" err="1">
                <a:latin typeface="Courier New"/>
                <a:cs typeface="Courier New"/>
              </a:rPr>
              <a:t>v.end</a:t>
            </a:r>
            <a:r>
              <a:rPr lang="en-IN" dirty="0">
                <a:latin typeface="Courier New"/>
                <a:cs typeface="Courier New"/>
              </a:rPr>
              <a:t>();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j=</a:t>
            </a:r>
            <a:r>
              <a:rPr lang="en-IN" dirty="0" err="1">
                <a:latin typeface="Courier New"/>
                <a:cs typeface="Courier New"/>
              </a:rPr>
              <a:t>prev</a:t>
            </a:r>
            <a:r>
              <a:rPr lang="en-IN" dirty="0">
                <a:latin typeface="Courier New"/>
                <a:cs typeface="Courier New"/>
              </a:rPr>
              <a:t>(i,7);    </a:t>
            </a:r>
            <a:endParaRPr lang="en-IN" dirty="0">
              <a:latin typeface="Courier New" panose="02070309020205020404" pitchFamily="49" charset="0"/>
              <a:cs typeface="Courier New" panose="02070309020205020404" pitchFamily="49" charset="0"/>
            </a:endParaRPr>
          </a:p>
          <a:p>
            <a:pPr marL="0" indent="0">
              <a:buNone/>
            </a:pPr>
            <a:r>
              <a:rPr lang="en-IN" dirty="0" err="1">
                <a:latin typeface="Courier New"/>
                <a:cs typeface="Courier New"/>
              </a:rPr>
              <a:t>cout</a:t>
            </a:r>
            <a:r>
              <a:rPr lang="en-IN" dirty="0">
                <a:latin typeface="Courier New"/>
                <a:cs typeface="Courier New"/>
              </a:rPr>
              <a:t>&lt;&lt;"Prev Demo:"&lt;&lt;*j&lt;&lt;</a:t>
            </a:r>
            <a:r>
              <a:rPr lang="en-IN" dirty="0" err="1">
                <a:latin typeface="Courier New"/>
                <a:cs typeface="Courier New"/>
              </a:rPr>
              <a:t>endl</a:t>
            </a:r>
            <a:r>
              <a:rPr lang="en-IN" dirty="0">
                <a:latin typeface="Courier New"/>
                <a:cs typeface="Courier New"/>
              </a:rPr>
              <a:t>;    </a:t>
            </a:r>
            <a:endParaRPr lang="en-IN" dirty="0">
              <a:latin typeface="Courier New" panose="02070309020205020404" pitchFamily="49" charset="0"/>
              <a:cs typeface="Courier New" panose="02070309020205020404" pitchFamily="49" charset="0"/>
            </a:endParaRPr>
          </a:p>
          <a:p>
            <a:pPr marL="0" indent="0">
              <a:buNone/>
            </a:pPr>
            <a:r>
              <a:rPr lang="en-IN" dirty="0" err="1">
                <a:latin typeface="Courier New"/>
                <a:cs typeface="Courier New"/>
              </a:rPr>
              <a:t>cout</a:t>
            </a:r>
            <a:r>
              <a:rPr lang="en-IN" dirty="0">
                <a:latin typeface="Courier New"/>
                <a:cs typeface="Courier New"/>
              </a:rPr>
              <a:t>&lt;&lt;"Distance Demo:"&lt;&lt;distance(</a:t>
            </a:r>
            <a:r>
              <a:rPr lang="en-IN" dirty="0" err="1">
                <a:latin typeface="Courier New"/>
                <a:cs typeface="Courier New"/>
              </a:rPr>
              <a:t>v.begin</a:t>
            </a:r>
            <a:r>
              <a:rPr lang="en-IN" dirty="0">
                <a:latin typeface="Courier New"/>
                <a:cs typeface="Courier New"/>
              </a:rPr>
              <a:t>(),</a:t>
            </a:r>
            <a:r>
              <a:rPr lang="en-IN" dirty="0" err="1">
                <a:latin typeface="Courier New"/>
                <a:cs typeface="Courier New"/>
              </a:rPr>
              <a:t>v.end</a:t>
            </a:r>
            <a:r>
              <a:rPr lang="en-IN" dirty="0">
                <a:latin typeface="Courier New"/>
                <a:cs typeface="Courier New"/>
              </a:rPr>
              <a:t>())&lt;&lt;</a:t>
            </a:r>
            <a:r>
              <a:rPr lang="en-IN" dirty="0" err="1">
                <a:latin typeface="Courier New"/>
                <a:cs typeface="Courier New"/>
              </a:rPr>
              <a:t>endl</a:t>
            </a:r>
            <a:r>
              <a:rPr lang="en-IN" dirty="0">
                <a:latin typeface="Courier New"/>
                <a:cs typeface="Courier New"/>
              </a:rPr>
              <a:t>;    </a:t>
            </a:r>
            <a:endParaRPr lang="en-IN" dirty="0">
              <a:latin typeface="Courier New" panose="02070309020205020404" pitchFamily="49" charset="0"/>
              <a:cs typeface="Courier New" panose="02070309020205020404" pitchFamily="49" charset="0"/>
            </a:endParaRPr>
          </a:p>
          <a:p>
            <a:pPr marL="0" indent="0">
              <a:buNone/>
            </a:pPr>
            <a:r>
              <a:rPr lang="en-IN" dirty="0">
                <a:latin typeface="Courier New"/>
                <a:cs typeface="Courier New"/>
              </a:rPr>
              <a:t>return 0;}</a:t>
            </a:r>
          </a:p>
        </p:txBody>
      </p:sp>
      <p:pic>
        <p:nvPicPr>
          <p:cNvPr id="5" name="Picture 4">
            <a:extLst>
              <a:ext uri="{FF2B5EF4-FFF2-40B4-BE49-F238E27FC236}">
                <a16:creationId xmlns:a16="http://schemas.microsoft.com/office/drawing/2014/main" id="{8D7307D6-BCE8-4EB1-BD1F-F78F1810CD75}"/>
              </a:ext>
            </a:extLst>
          </p:cNvPr>
          <p:cNvPicPr>
            <a:picLocks noChangeAspect="1"/>
          </p:cNvPicPr>
          <p:nvPr/>
        </p:nvPicPr>
        <p:blipFill>
          <a:blip r:embed="rId2"/>
          <a:stretch>
            <a:fillRect/>
          </a:stretch>
        </p:blipFill>
        <p:spPr>
          <a:xfrm>
            <a:off x="5573917" y="2148073"/>
            <a:ext cx="3015205" cy="1972574"/>
          </a:xfrm>
          <a:prstGeom prst="rect">
            <a:avLst/>
          </a:prstGeom>
        </p:spPr>
      </p:pic>
    </p:spTree>
    <p:extLst>
      <p:ext uri="{BB962C8B-B14F-4D97-AF65-F5344CB8AC3E}">
        <p14:creationId xmlns:p14="http://schemas.microsoft.com/office/powerpoint/2010/main" val="34449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44EC-D146-4EA8-B412-1952E5737FCC}"/>
              </a:ext>
            </a:extLst>
          </p:cNvPr>
          <p:cNvSpPr>
            <a:spLocks noGrp="1"/>
          </p:cNvSpPr>
          <p:nvPr>
            <p:ph type="title"/>
          </p:nvPr>
        </p:nvSpPr>
        <p:spPr/>
        <p:txBody>
          <a:bodyPr/>
          <a:lstStyle/>
          <a:p>
            <a:r>
              <a:rPr lang="en-US"/>
              <a:t>Sequence Containers</a:t>
            </a:r>
            <a:endParaRPr lang="en-IN"/>
          </a:p>
        </p:txBody>
      </p:sp>
      <p:sp>
        <p:nvSpPr>
          <p:cNvPr id="3" name="Content Placeholder 2">
            <a:extLst>
              <a:ext uri="{FF2B5EF4-FFF2-40B4-BE49-F238E27FC236}">
                <a16:creationId xmlns:a16="http://schemas.microsoft.com/office/drawing/2014/main" id="{4DD84FE2-DD85-4729-A1F6-CF8DFFAD01BE}"/>
              </a:ext>
            </a:extLst>
          </p:cNvPr>
          <p:cNvSpPr>
            <a:spLocks noGrp="1"/>
          </p:cNvSpPr>
          <p:nvPr>
            <p:ph idx="1"/>
          </p:nvPr>
        </p:nvSpPr>
        <p:spPr>
          <a:xfrm>
            <a:off x="428624" y="1020015"/>
            <a:ext cx="8407032" cy="4908082"/>
          </a:xfrm>
        </p:spPr>
        <p:txBody>
          <a:bodyPr>
            <a:normAutofit/>
          </a:bodyPr>
          <a:lstStyle/>
          <a:p>
            <a:pPr algn="just"/>
            <a:r>
              <a:rPr lang="en-US"/>
              <a:t>It implement data structures that can be accessed sequentially.</a:t>
            </a:r>
          </a:p>
          <a:p>
            <a:pPr marL="0" indent="0" algn="just">
              <a:buNone/>
            </a:pPr>
            <a:endParaRPr lang="en-US"/>
          </a:p>
          <a:p>
            <a:pPr algn="just"/>
            <a:r>
              <a:rPr lang="en-IN"/>
              <a:t>Sequence container include arrays, vector, and deque.</a:t>
            </a:r>
          </a:p>
        </p:txBody>
      </p:sp>
    </p:spTree>
    <p:extLst>
      <p:ext uri="{BB962C8B-B14F-4D97-AF65-F5344CB8AC3E}">
        <p14:creationId xmlns:p14="http://schemas.microsoft.com/office/powerpoint/2010/main" val="17475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AD43-875B-49DA-9ED3-A1026304D99E}"/>
              </a:ext>
            </a:extLst>
          </p:cNvPr>
          <p:cNvSpPr>
            <a:spLocks noGrp="1"/>
          </p:cNvSpPr>
          <p:nvPr>
            <p:ph type="title"/>
          </p:nvPr>
        </p:nvSpPr>
        <p:spPr/>
        <p:txBody>
          <a:bodyPr/>
          <a:lstStyle/>
          <a:p>
            <a:r>
              <a:rPr lang="en-US"/>
              <a:t>Sequence Container-Array</a:t>
            </a:r>
            <a:endParaRPr lang="en-IN"/>
          </a:p>
        </p:txBody>
      </p:sp>
      <p:sp>
        <p:nvSpPr>
          <p:cNvPr id="3" name="Content Placeholder 2">
            <a:extLst>
              <a:ext uri="{FF2B5EF4-FFF2-40B4-BE49-F238E27FC236}">
                <a16:creationId xmlns:a16="http://schemas.microsoft.com/office/drawing/2014/main" id="{E6068C72-CAA6-47E7-9733-0B8A56C7B22A}"/>
              </a:ext>
            </a:extLst>
          </p:cNvPr>
          <p:cNvSpPr>
            <a:spLocks noGrp="1"/>
          </p:cNvSpPr>
          <p:nvPr>
            <p:ph idx="1"/>
          </p:nvPr>
        </p:nvSpPr>
        <p:spPr/>
        <p:txBody>
          <a:bodyPr>
            <a:normAutofit/>
          </a:bodyPr>
          <a:lstStyle/>
          <a:p>
            <a:pPr algn="just"/>
            <a:r>
              <a:rPr lang="en-US" sz="2000"/>
              <a:t>Array is a collection of homogenous objects.</a:t>
            </a:r>
          </a:p>
          <a:p>
            <a:pPr algn="just"/>
            <a:r>
              <a:rPr lang="en-US" sz="2000"/>
              <a:t>Array container in STL help us to implement static array. </a:t>
            </a:r>
          </a:p>
          <a:p>
            <a:pPr algn="just"/>
            <a:r>
              <a:rPr lang="en-US" sz="2000"/>
              <a:t>This C++ STL array is a kind of sequential container and is not used extremely in regular programming or competitive programming. Still, sometimes it provides an upper edge over the regular normal array that we use in our daily life.</a:t>
            </a:r>
          </a:p>
          <a:p>
            <a:pPr algn="just"/>
            <a:r>
              <a:rPr lang="en-IN" sz="2000"/>
              <a:t>Defined in the header file &lt;array&gt;</a:t>
            </a:r>
          </a:p>
          <a:p>
            <a:pPr algn="just"/>
            <a:r>
              <a:rPr lang="en-IN" sz="2000"/>
              <a:t>Syntax</a:t>
            </a:r>
          </a:p>
          <a:p>
            <a:pPr marL="0" indent="0" algn="just">
              <a:buNone/>
            </a:pPr>
            <a:endParaRPr lang="en-IN" sz="2000"/>
          </a:p>
          <a:p>
            <a:pPr marL="0" indent="0" algn="just">
              <a:buNone/>
            </a:pPr>
            <a:r>
              <a:rPr lang="en-IN" sz="2000">
                <a:cs typeface="Courier New" panose="02070309020205020404" pitchFamily="49" charset="0"/>
              </a:rPr>
              <a:t>    </a:t>
            </a:r>
            <a:r>
              <a:rPr lang="en-US" sz="2000">
                <a:cs typeface="Courier New" panose="02070309020205020404" pitchFamily="49" charset="0"/>
              </a:rPr>
              <a:t>array&lt;</a:t>
            </a:r>
            <a:r>
              <a:rPr lang="en-US" sz="2000" err="1">
                <a:cs typeface="Courier New" panose="02070309020205020404" pitchFamily="49" charset="0"/>
              </a:rPr>
              <a:t>object_type</a:t>
            </a:r>
            <a:r>
              <a:rPr lang="en-US" sz="2000">
                <a:cs typeface="Courier New" panose="02070309020205020404" pitchFamily="49" charset="0"/>
              </a:rPr>
              <a:t>, </a:t>
            </a:r>
            <a:r>
              <a:rPr lang="en-US" sz="2000" err="1">
                <a:cs typeface="Courier New" panose="02070309020205020404" pitchFamily="49" charset="0"/>
              </a:rPr>
              <a:t>array_size</a:t>
            </a:r>
            <a:r>
              <a:rPr lang="en-US" sz="2000">
                <a:cs typeface="Courier New" panose="02070309020205020404" pitchFamily="49" charset="0"/>
              </a:rPr>
              <a:t>&gt; </a:t>
            </a:r>
            <a:r>
              <a:rPr lang="en-US" sz="2000" err="1">
                <a:cs typeface="Courier New" panose="02070309020205020404" pitchFamily="49" charset="0"/>
              </a:rPr>
              <a:t>array_name</a:t>
            </a:r>
            <a:r>
              <a:rPr lang="en-US" sz="2000">
                <a:cs typeface="Courier New" panose="02070309020205020404" pitchFamily="49" charset="0"/>
              </a:rPr>
              <a:t>;</a:t>
            </a:r>
            <a:endParaRPr lang="en-IN" sz="2000">
              <a:cs typeface="Courier New" panose="02070309020205020404" pitchFamily="49" charset="0"/>
            </a:endParaRPr>
          </a:p>
        </p:txBody>
      </p:sp>
    </p:spTree>
    <p:extLst>
      <p:ext uri="{BB962C8B-B14F-4D97-AF65-F5344CB8AC3E}">
        <p14:creationId xmlns:p14="http://schemas.microsoft.com/office/powerpoint/2010/main" val="339041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3620-838D-48AA-BBE7-1626BFC217D5}"/>
              </a:ext>
            </a:extLst>
          </p:cNvPr>
          <p:cNvSpPr>
            <a:spLocks noGrp="1"/>
          </p:cNvSpPr>
          <p:nvPr>
            <p:ph type="title"/>
          </p:nvPr>
        </p:nvSpPr>
        <p:spPr/>
        <p:txBody>
          <a:bodyPr/>
          <a:lstStyle/>
          <a:p>
            <a:r>
              <a:rPr lang="en-US"/>
              <a:t>Basic functions in Array</a:t>
            </a:r>
            <a:endParaRPr lang="en-IN"/>
          </a:p>
        </p:txBody>
      </p:sp>
      <p:sp>
        <p:nvSpPr>
          <p:cNvPr id="3" name="Content Placeholder 2">
            <a:extLst>
              <a:ext uri="{FF2B5EF4-FFF2-40B4-BE49-F238E27FC236}">
                <a16:creationId xmlns:a16="http://schemas.microsoft.com/office/drawing/2014/main" id="{D1D0532F-92FE-4006-A307-CFA375819F30}"/>
              </a:ext>
            </a:extLst>
          </p:cNvPr>
          <p:cNvSpPr>
            <a:spLocks noGrp="1"/>
          </p:cNvSpPr>
          <p:nvPr>
            <p:ph idx="1"/>
          </p:nvPr>
        </p:nvSpPr>
        <p:spPr/>
        <p:txBody>
          <a:bodyPr/>
          <a:lstStyle/>
          <a:p>
            <a:r>
              <a:rPr lang="en-US" b="1"/>
              <a:t>at()</a:t>
            </a:r>
            <a:r>
              <a:rPr lang="en-US"/>
              <a:t>- used to access the elements of an array</a:t>
            </a:r>
          </a:p>
          <a:p>
            <a:r>
              <a:rPr lang="en-US" b="1"/>
              <a:t>get() </a:t>
            </a:r>
            <a:r>
              <a:rPr lang="en-US"/>
              <a:t>- This function is also used to access the elements of array. This function is not the member of array class but overloaded function from class tuple.</a:t>
            </a:r>
          </a:p>
          <a:p>
            <a:r>
              <a:rPr lang="en-US" b="1" err="1"/>
              <a:t>array_name</a:t>
            </a:r>
            <a:r>
              <a:rPr lang="en-US" b="1"/>
              <a:t>[]</a:t>
            </a:r>
            <a:r>
              <a:rPr lang="en-US"/>
              <a:t>- Also used to access array elements.</a:t>
            </a:r>
          </a:p>
          <a:p>
            <a:r>
              <a:rPr lang="en-US" b="1"/>
              <a:t>front()</a:t>
            </a:r>
            <a:r>
              <a:rPr lang="en-US"/>
              <a:t>-returns the first element of an array.</a:t>
            </a:r>
          </a:p>
          <a:p>
            <a:r>
              <a:rPr lang="en-US" b="1"/>
              <a:t>back()</a:t>
            </a:r>
            <a:r>
              <a:rPr lang="en-US"/>
              <a:t>-returns the last element of an array.</a:t>
            </a:r>
          </a:p>
        </p:txBody>
      </p:sp>
    </p:spTree>
    <p:extLst>
      <p:ext uri="{BB962C8B-B14F-4D97-AF65-F5344CB8AC3E}">
        <p14:creationId xmlns:p14="http://schemas.microsoft.com/office/powerpoint/2010/main" val="1935895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Iterator</vt:lpstr>
      <vt:lpstr>Creating iterators for different types of containers</vt:lpstr>
      <vt:lpstr>Iterators for traversing containers</vt:lpstr>
      <vt:lpstr>Basic functions on Iterators</vt:lpstr>
      <vt:lpstr>Sample program</vt:lpstr>
      <vt:lpstr>Sequence Containers</vt:lpstr>
      <vt:lpstr>Sequence Container-Array</vt:lpstr>
      <vt:lpstr>Basic functions in Array</vt:lpstr>
      <vt:lpstr>Basic functions in Array</vt:lpstr>
      <vt:lpstr>Sample program</vt:lpstr>
      <vt:lpstr>Sorting an Array</vt:lpstr>
      <vt:lpstr>Sequence Container-Vector</vt:lpstr>
      <vt:lpstr>Basic functions in Vector</vt:lpstr>
      <vt:lpstr>Sample program</vt:lpstr>
      <vt:lpstr>Sequence Container-Deque</vt:lpstr>
      <vt:lpstr>Basic functions in Deque</vt:lpstr>
      <vt:lpstr>Sample program</vt:lpstr>
      <vt:lpstr>LIST in STL </vt:lpstr>
      <vt:lpstr>Basic Functions</vt:lpstr>
      <vt:lpstr>Contd.</vt:lpstr>
      <vt:lpstr>Sample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Raman (Amrita Vishwa Vidyapeetham)</dc:creator>
  <cp:revision>88</cp:revision>
  <dcterms:created xsi:type="dcterms:W3CDTF">2020-07-16T02:17:40Z</dcterms:created>
  <dcterms:modified xsi:type="dcterms:W3CDTF">2023-08-13T07:35:00Z</dcterms:modified>
</cp:coreProperties>
</file>