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61" r:id="rId2"/>
    <p:sldId id="302" r:id="rId3"/>
    <p:sldId id="303" r:id="rId4"/>
    <p:sldId id="338" r:id="rId5"/>
    <p:sldId id="30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0" r:id="rId17"/>
    <p:sldId id="310" r:id="rId18"/>
    <p:sldId id="351" r:id="rId19"/>
    <p:sldId id="352" r:id="rId20"/>
    <p:sldId id="349" r:id="rId21"/>
    <p:sldId id="31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FADAE6"/>
    <a:srgbClr val="991546"/>
    <a:srgbClr val="C76161"/>
    <a:srgbClr val="B9655F"/>
    <a:srgbClr val="B12421"/>
    <a:srgbClr val="CA004E"/>
    <a:srgbClr val="9F1649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4B841-C2CA-A79B-083C-7FC52EE6D2E4}" v="9" dt="2022-10-22T10:15:48.871"/>
    <p1510:client id="{66A781EC-756A-5191-A51D-6DF230E0E69C}" v="188" dt="2022-10-25T04:29:32.130"/>
    <p1510:client id="{76988C94-4E7F-F00F-9B12-93DDE50D8960}" v="26" dt="2022-10-25T03:32:20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10/25/2022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l/map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l/multimap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l/se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927061"/>
            <a:ext cx="4247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Associative Containers</a:t>
            </a:r>
            <a:endParaRPr lang="en-IN" sz="32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2E3E09B-6A77-487B-A569-77EE2F599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72865B2-0CFF-40A1-B12B-1D746BB8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51054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struct myComp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bool operator()(const int &amp;a, const int &amp;b)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return a &gt; b;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set&lt;int, myComp&gt;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s.insert(12);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en-US" altLang="zh-CN" sz="1600"/>
              <a:t>   set&lt;int, myComp&gt;::iterator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for( it = s.begin(); it != s.end();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    cout &lt;&lt; *it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56325" name="TextBox 5">
            <a:extLst>
              <a:ext uri="{FF2B5EF4-FFF2-40B4-BE49-F238E27FC236}">
                <a16:creationId xmlns:a16="http://schemas.microsoft.com/office/drawing/2014/main" id="{54D11DCB-4F0F-4F72-B95A-6B068C38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12 8 6 1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8C203024-FC0E-4714-894C-30C72D9AC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3F619B0D-7863-40B9-856E-03806095A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5105400" cy="6198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struct Info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string name;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float score;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bool operator &lt; (const Info &amp;a) const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</a:t>
            </a:r>
            <a:r>
              <a:rPr lang="en-US" altLang="zh-CN" sz="1600" dirty="0" err="1"/>
              <a:t>a.score</a:t>
            </a:r>
            <a:r>
              <a:rPr lang="en-US" altLang="zh-CN" sz="1600" dirty="0"/>
              <a:t> &lt; score;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set&lt;Info&gt; s;     Info a;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a.name = "Jack";    </a:t>
            </a:r>
            <a:r>
              <a:rPr lang="en-US" altLang="zh-CN" sz="1600" dirty="0" err="1"/>
              <a:t>a.score</a:t>
            </a:r>
            <a:r>
              <a:rPr lang="en-US" altLang="zh-CN" sz="1600" dirty="0"/>
              <a:t> = 80;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s.insert</a:t>
            </a:r>
            <a:r>
              <a:rPr lang="en-US" altLang="zh-CN" sz="1600" dirty="0"/>
              <a:t>(a);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a.name = "Tom";    </a:t>
            </a:r>
            <a:r>
              <a:rPr lang="en-US" altLang="zh-CN" sz="1600" dirty="0" err="1"/>
              <a:t>a.score</a:t>
            </a:r>
            <a:r>
              <a:rPr lang="en-US" altLang="zh-CN" sz="1600" dirty="0"/>
              <a:t> = 70;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s.insert</a:t>
            </a:r>
            <a:r>
              <a:rPr lang="en-US" altLang="zh-CN" sz="1600" dirty="0"/>
              <a:t>(a);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a.name = "Mary";   </a:t>
            </a:r>
            <a:r>
              <a:rPr lang="en-US" altLang="zh-CN" sz="1600" dirty="0" err="1"/>
              <a:t>a.score</a:t>
            </a:r>
            <a:r>
              <a:rPr lang="en-US" altLang="zh-CN" sz="1600" dirty="0"/>
              <a:t> = 85;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s.insert</a:t>
            </a:r>
            <a:r>
              <a:rPr lang="en-US" altLang="zh-CN" sz="1600" dirty="0"/>
              <a:t>(a);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set&lt;Info&gt;::iterator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for( it = </a:t>
            </a:r>
            <a:r>
              <a:rPr lang="en-US" altLang="zh-CN" sz="1600" dirty="0" err="1"/>
              <a:t>s.begin</a:t>
            </a:r>
            <a:r>
              <a:rPr lang="en-US" altLang="zh-CN" sz="1600" dirty="0"/>
              <a:t>(); it != </a:t>
            </a:r>
            <a:r>
              <a:rPr lang="en-US" altLang="zh-CN" sz="1600" dirty="0" err="1"/>
              <a:t>s.end</a:t>
            </a:r>
            <a:r>
              <a:rPr lang="en-US" altLang="zh-CN" sz="1600" dirty="0"/>
              <a:t>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(*it).name &lt;&lt; ": " &lt;&lt; (*it).score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</p:txBody>
      </p:sp>
      <p:sp>
        <p:nvSpPr>
          <p:cNvPr id="57349" name="TextBox 5">
            <a:extLst>
              <a:ext uri="{FF2B5EF4-FFF2-40B4-BE49-F238E27FC236}">
                <a16:creationId xmlns:a16="http://schemas.microsoft.com/office/drawing/2014/main" id="{23AC4A98-A347-4236-9086-5ECEF6CAB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971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Mary: 85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Jack: 80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Tom: 70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E9F058E7-94FE-447D-93A4-8FD64EACA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(VI) Multiset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200"/>
              <a:t>http://www.cplusplus.com/reference/stl/multiset/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DBC55E8C-5EC7-4218-9886-08F4E1AB2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25575"/>
            <a:ext cx="54102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  ms;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ms.insert(“abc”);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ms.insert(“111”);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ms.insert(“aaa”);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(it = ms.begin(); it!= ms.end(); ++it)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8373" name="TextBox 5">
            <a:extLst>
              <a:ext uri="{FF2B5EF4-FFF2-40B4-BE49-F238E27FC236}">
                <a16:creationId xmlns:a16="http://schemas.microsoft.com/office/drawing/2014/main" id="{17B7A8C6-CE3F-4469-9101-815CE1EE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406775"/>
            <a:ext cx="297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aaa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9702747-3A91-4A70-8156-54DF5E73F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element by erase()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FBE3AD72-AAA2-48E4-8B48-4D7EACE10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4648200" cy="585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  ms;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ms.insert(“abc”);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ms.insert(“111”);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ms.insert(“aaa”);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(it = ms.begin(); it!= ms.end(); ++it)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int n = ms.erase(“123”);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“Total deleted: “ &lt;&lt; n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(it = ms.begin(); it!= ms.end(); ++it)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9397" name="TextBox 5">
            <a:extLst>
              <a:ext uri="{FF2B5EF4-FFF2-40B4-BE49-F238E27FC236}">
                <a16:creationId xmlns:a16="http://schemas.microsoft.com/office/drawing/2014/main" id="{6F5732DD-12DD-4765-A814-E059FB26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2971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aaa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Total deleted: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aaa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FDC96641-14F9-46D6-9B52-C7D429371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element by find()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927D45CB-156E-4DD4-BE54-4FF825944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46482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  ms;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ms.insert(“abc”);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ms.insert(“111”);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ms.insert(“aaa”);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it = ms.find(“123”);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if (it != ms.end()) // bingo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“not find it”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421" name="TextBox 5">
            <a:extLst>
              <a:ext uri="{FF2B5EF4-FFF2-40B4-BE49-F238E27FC236}">
                <a16:creationId xmlns:a16="http://schemas.microsoft.com/office/drawing/2014/main" id="{CB0A00BA-32D0-49D8-92CD-342D4544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</p:txBody>
      </p:sp>
      <p:sp>
        <p:nvSpPr>
          <p:cNvPr id="60422" name="TextBox 6">
            <a:extLst>
              <a:ext uri="{FF2B5EF4-FFF2-40B4-BE49-F238E27FC236}">
                <a16:creationId xmlns:a16="http://schemas.microsoft.com/office/drawing/2014/main" id="{5C877600-8722-4558-A31F-BB548A5F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1905000"/>
            <a:ext cx="39036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find() will return an iterator to one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elements with that value, if such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 element is found,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or multiset::end() if the specified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Value  is not found in the container.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76E2-1E7F-4E6A-A9A9-17AD2A24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http://www.cplusplus.com/reference/stl/map/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Maps are a kind of associative containers that stores elements formed by the combination of a </a:t>
            </a:r>
            <a:r>
              <a:rPr lang="en-US" i="1" dirty="0">
                <a:solidFill>
                  <a:srgbClr val="FF0000"/>
                </a:solidFill>
              </a:rPr>
              <a:t>key 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</a:t>
            </a:r>
            <a:r>
              <a:rPr lang="en-US" i="1" dirty="0">
                <a:solidFill>
                  <a:srgbClr val="FF0000"/>
                </a:solidFill>
              </a:rPr>
              <a:t>mapped value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designed to be efficient accessing elements by their </a:t>
            </a:r>
            <a:r>
              <a:rPr lang="en-US" i="1" dirty="0">
                <a:solidFill>
                  <a:srgbClr val="FF0000"/>
                </a:solidFill>
              </a:rPr>
              <a:t>key value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a map, the </a:t>
            </a:r>
            <a:r>
              <a:rPr lang="en-US" i="1" dirty="0">
                <a:solidFill>
                  <a:srgbClr val="FF0000"/>
                </a:solidFill>
              </a:rPr>
              <a:t>key 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generally used to uniquely identify the element, while the </a:t>
            </a:r>
            <a:r>
              <a:rPr lang="en-US" i="1" dirty="0">
                <a:solidFill>
                  <a:srgbClr val="FF0000"/>
                </a:solidFill>
              </a:rPr>
              <a:t>mapped value</a:t>
            </a:r>
            <a:r>
              <a:rPr lang="en-US" dirty="0"/>
              <a:t> is some sort of value associated to this </a:t>
            </a:r>
            <a:r>
              <a:rPr lang="en-US" i="1" dirty="0"/>
              <a:t>key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a typical example of a map is a telephone guide where the name is the </a:t>
            </a:r>
            <a:r>
              <a:rPr lang="en-US" i="1" dirty="0">
                <a:solidFill>
                  <a:srgbClr val="FF0000"/>
                </a:solidFill>
              </a:rPr>
              <a:t>key value</a:t>
            </a:r>
            <a:r>
              <a:rPr lang="en-US" dirty="0"/>
              <a:t> and the telephone number is the </a:t>
            </a:r>
            <a:r>
              <a:rPr lang="en-US" i="1" dirty="0">
                <a:solidFill>
                  <a:srgbClr val="FF0000"/>
                </a:solidFill>
              </a:rPr>
              <a:t>mapped value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3490" name="Title 1">
            <a:extLst>
              <a:ext uri="{FF2B5EF4-FFF2-40B4-BE49-F238E27FC236}">
                <a16:creationId xmlns:a16="http://schemas.microsoft.com/office/drawing/2014/main" id="{656C4DF2-930B-4491-B9B1-DBFEE749F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4CB191AC-AF24-4C57-A872-DC5FAB71D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 creation and traversal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252A65F8-CFCD-4C5B-B601-6DAA6A61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5562600" cy="430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map&lt;string, float&gt;  m;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m[“Jack”] = 98.5;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m[“Bob”] = 96.0;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m[“Kate”] = 97.5;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map&lt;string, float&gt;::iterator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for(it = m.begin(); it != m.end();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</a:t>
            </a:r>
            <a:r>
              <a:rPr lang="en-US" altLang="zh-CN" sz="1800">
                <a:solidFill>
                  <a:srgbClr val="FF0000"/>
                </a:solidFill>
              </a:rPr>
              <a:t>(*it).first </a:t>
            </a:r>
            <a:r>
              <a:rPr lang="en-US" altLang="zh-CN" sz="1800"/>
              <a:t>&lt;&lt; “ : “ &lt;&lt; </a:t>
            </a:r>
            <a:r>
              <a:rPr lang="en-US" altLang="zh-CN" sz="1800">
                <a:solidFill>
                  <a:srgbClr val="FF0000"/>
                </a:solidFill>
              </a:rPr>
              <a:t>(*it).second </a:t>
            </a:r>
            <a:r>
              <a:rPr lang="en-US" altLang="zh-CN" sz="1800"/>
              <a:t>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517" name="TextBox 5">
            <a:extLst>
              <a:ext uri="{FF2B5EF4-FFF2-40B4-BE49-F238E27FC236}">
                <a16:creationId xmlns:a16="http://schemas.microsoft.com/office/drawing/2014/main" id="{00D111AF-4279-4445-A143-DB1AAE85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Bob : 96.0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Jack : 98.5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Kate: 97.5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59327948-4074-489A-9636-E170E653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66988"/>
            <a:ext cx="2895600" cy="257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1800"/>
              <a:t>Elements are key/value </a:t>
            </a:r>
            <a:r>
              <a:rPr lang="en-US" altLang="zh-CN" sz="1800" b="1">
                <a:solidFill>
                  <a:srgbClr val="FF0000"/>
                </a:solidFill>
              </a:rPr>
              <a:t>pairs</a:t>
            </a:r>
            <a:r>
              <a:rPr lang="en-US" altLang="zh-CN" sz="1800"/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1800"/>
              <a:t>The iterators refer to key/value pair. You must access the members of the </a:t>
            </a:r>
            <a:r>
              <a:rPr lang="en-US" altLang="zh-CN" sz="1800" b="1">
                <a:solidFill>
                  <a:srgbClr val="FF0000"/>
                </a:solidFill>
              </a:rPr>
              <a:t>pair</a:t>
            </a:r>
            <a:r>
              <a:rPr lang="en-US" altLang="zh-CN" sz="1800"/>
              <a:t> structure.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1C490359-EA83-4A0B-87D6-8E4817B07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Example of Map</a:t>
            </a: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5B935E47-9994-4011-A632-E51CAF1C9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17600"/>
            <a:ext cx="5410200" cy="557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typedef map&lt;string, float&gt; </a:t>
            </a:r>
            <a:r>
              <a:rPr lang="en-US" altLang="zh-CN" sz="1800" dirty="0" err="1"/>
              <a:t>StringFloatMap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StringFloatMap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coll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coll.insert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make_pair</a:t>
            </a:r>
            <a:r>
              <a:rPr lang="en-US" altLang="zh-CN" sz="1800" dirty="0">
                <a:solidFill>
                  <a:srgbClr val="FF0000"/>
                </a:solidFill>
              </a:rPr>
              <a:t>("MAP", 1.23)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</a:t>
            </a:r>
            <a:r>
              <a:rPr lang="en-US" altLang="zh-CN" sz="1800" dirty="0"/>
              <a:t>["VAT"] = 0.15;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</a:t>
            </a:r>
            <a:r>
              <a:rPr lang="en-US" altLang="zh-CN" sz="1800" dirty="0"/>
              <a:t>["Pi"] = 3.1415;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</a:t>
            </a:r>
            <a:r>
              <a:rPr lang="en-US" altLang="zh-CN" sz="1800" dirty="0"/>
              <a:t>["an arbitrary number"] = 4983.223;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</a:t>
            </a:r>
            <a:r>
              <a:rPr lang="en-US" altLang="zh-CN" sz="1800" dirty="0"/>
              <a:t>["Null"]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StringFloatMap</a:t>
            </a:r>
            <a:r>
              <a:rPr lang="en-US" altLang="zh-CN" sz="1800" dirty="0"/>
              <a:t>::iterator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for (pos = </a:t>
            </a:r>
            <a:r>
              <a:rPr lang="en-US" altLang="zh-CN" sz="1800" dirty="0" err="1"/>
              <a:t>coll.begin</a:t>
            </a:r>
            <a:r>
              <a:rPr lang="en-US" altLang="zh-CN" sz="1800" dirty="0"/>
              <a:t>(); pos != </a:t>
            </a:r>
            <a:r>
              <a:rPr lang="en-US" altLang="zh-CN" sz="1800" dirty="0" err="1"/>
              <a:t>coll.end</a:t>
            </a:r>
            <a:r>
              <a:rPr lang="en-US" altLang="zh-CN" sz="1800" dirty="0"/>
              <a:t>(); ++pos)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"key: \"" &lt;&lt; pos-&gt;first &lt;&lt; "\" "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      &lt;&lt; "value: " &lt;&lt; pos-&gt;second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B0980076-F52D-407C-9295-D5603A8B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657600"/>
            <a:ext cx="28956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The output will be: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"MAP" value: 1.23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"Null" value: 0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"Pi" value: 3.1415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"VAT" value: 0.15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"an arbitrary number" value: 4983.22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164D0FF6-8251-4F5F-A29E-7095CABD0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122363"/>
            <a:ext cx="2895600" cy="2030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This example shows 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different way to insert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an element: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make_pair()</a:t>
            </a:r>
            <a:r>
              <a:rPr lang="en-US" altLang="zh-CN" sz="1800"/>
              <a:t> &amp; </a:t>
            </a:r>
            <a:r>
              <a:rPr lang="en-US" altLang="zh-CN" sz="1800">
                <a:solidFill>
                  <a:srgbClr val="FF0000"/>
                </a:solidFill>
              </a:rPr>
              <a:t>insert()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EE3BCC7-DF28-4987-ABDE-8152D47D3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element from map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8CA6B8EC-6857-428E-94C1-5413D96B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55626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map&lt;int, char&gt;  m;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m[25] = ‘m’;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m[28] = ‘k’;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m[10] = ‘x’;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m[30] = ‘a’;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m.erase(28);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map&lt;int, char&gt;::iterator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for(it = m.begin(); it != m.end();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</a:t>
            </a:r>
            <a:r>
              <a:rPr lang="en-US" altLang="zh-CN" sz="1800">
                <a:solidFill>
                  <a:srgbClr val="FF0000"/>
                </a:solidFill>
              </a:rPr>
              <a:t>(*it).first </a:t>
            </a:r>
            <a:r>
              <a:rPr lang="en-US" altLang="zh-CN" sz="1800"/>
              <a:t>&lt;&lt; “ : “ &lt;&lt; </a:t>
            </a:r>
            <a:r>
              <a:rPr lang="en-US" altLang="zh-CN" sz="1800">
                <a:solidFill>
                  <a:srgbClr val="FF0000"/>
                </a:solidFill>
              </a:rPr>
              <a:t>(*it).second </a:t>
            </a:r>
            <a:r>
              <a:rPr lang="en-US" altLang="zh-CN" sz="1800"/>
              <a:t>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6B80316-9BE2-48B5-9605-CBB88A00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40250"/>
            <a:ext cx="2895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The output will be: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10 : x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25 : m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30 : 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81A11A8-B3F9-4734-9D5F-88A121348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 an element by find()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2B05D08E-F495-45FC-A7B4-BEEAF6870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5562600" cy="496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map&lt;int, char&gt;  m;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m[25] = ‘m’;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m[28] = ‘k’;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m[10] = ‘x’;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m[30] = ‘a’;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map&lt;int, char&gt;::iterator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</a:t>
            </a:r>
            <a:r>
              <a:rPr lang="en-US" altLang="zh-CN" sz="1800"/>
              <a:t>it = m.find(28);</a:t>
            </a: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if (it != m.end()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</a:t>
            </a:r>
            <a:r>
              <a:rPr lang="en-US" altLang="zh-CN" sz="1800">
                <a:solidFill>
                  <a:srgbClr val="FF0000"/>
                </a:solidFill>
              </a:rPr>
              <a:t>(*it).first </a:t>
            </a:r>
            <a:r>
              <a:rPr lang="en-US" altLang="zh-CN" sz="1800"/>
              <a:t>&lt;&lt; “ : “ &lt;&lt; </a:t>
            </a:r>
            <a:r>
              <a:rPr lang="en-US" altLang="zh-CN" sz="1800">
                <a:solidFill>
                  <a:srgbClr val="FF0000"/>
                </a:solidFill>
              </a:rPr>
              <a:t>(*it).second </a:t>
            </a:r>
            <a:r>
              <a:rPr lang="en-US" altLang="zh-CN" sz="1800"/>
              <a:t>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“not found it “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4932DE9-F7A1-4976-9ED4-7649CF68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300663"/>
            <a:ext cx="24384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The output will be: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28 : 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1B2086DB-0917-4D0F-A78A-2FD70F0E9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dirty="0"/>
              <a:t>Associative containers sort their elements automatically according to a certain ordering criterion</a:t>
            </a:r>
          </a:p>
          <a:p>
            <a:pPr lvl="1" algn="just" eaLnBrk="1" hangingPunct="1"/>
            <a:r>
              <a:rPr lang="en-US" altLang="zh-CN" dirty="0"/>
              <a:t>By default, the containers compare the elements with the </a:t>
            </a:r>
            <a:r>
              <a:rPr lang="en-US" altLang="zh-CN" b="1" dirty="0">
                <a:solidFill>
                  <a:srgbClr val="FF0000"/>
                </a:solidFill>
              </a:rPr>
              <a:t>operator &lt;</a:t>
            </a:r>
          </a:p>
          <a:p>
            <a:pPr lvl="1" algn="just" eaLnBrk="1" hangingPunct="1"/>
            <a:r>
              <a:rPr lang="en-US" altLang="zh-CN" dirty="0"/>
              <a:t>You can supply your comparison function to define another ordering criterion</a:t>
            </a:r>
          </a:p>
          <a:p>
            <a:pPr algn="just" eaLnBrk="1" hangingPunct="1"/>
            <a:r>
              <a:rPr lang="en-US" altLang="zh-CN" dirty="0"/>
              <a:t>Examples will be given later after introducing iterators</a:t>
            </a:r>
            <a:endParaRPr lang="en-US" altLang="en-US" dirty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C6AB85F-9937-4056-9386-40D91E079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Associative Containers</a:t>
            </a:r>
            <a:endParaRPr lang="en-US" altLang="en-US"/>
          </a:p>
        </p:txBody>
      </p:sp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2E9D5F47-2FB2-44DB-9FA9-4DEEC9602C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A1CEA6-9D1A-4E67-997D-D3EF2C04171D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A9F97BB8-6532-4602-B7E3-3CEA35C6C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http://www.cplusplus.com/reference/stl/multimap/</a:t>
            </a:r>
            <a:endParaRPr lang="en-US" altLang="en-US"/>
          </a:p>
          <a:p>
            <a:r>
              <a:rPr lang="en-US" altLang="en-US"/>
              <a:t>much like map containers, but allowing different elements to have the same key value.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70658" name="Title 1">
            <a:extLst>
              <a:ext uri="{FF2B5EF4-FFF2-40B4-BE49-F238E27FC236}">
                <a16:creationId xmlns:a16="http://schemas.microsoft.com/office/drawing/2014/main" id="{0A61A8AF-BEB5-4E1E-B677-77DA2E633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multimap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>
            <a:extLst>
              <a:ext uri="{FF2B5EF4-FFF2-40B4-BE49-F238E27FC236}">
                <a16:creationId xmlns:a16="http://schemas.microsoft.com/office/drawing/2014/main" id="{9D1EE373-2AA7-4BBF-AE75-D0ECA7F4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Example of Multimap</a:t>
            </a:r>
            <a:endParaRPr lang="en-US" altLang="en-US"/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F0B03D63-6F7B-487D-BB07-E0FC4E309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17841"/>
            <a:ext cx="5410200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typedef multimap&lt;int, string&gt; IntStringMap;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IntStringMap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coll.insert(make_pair(5, "tagged"));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coll.insert(make_pair(2, "a"));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coll.insert(make_pair(1, "this"));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coll.insert(make_pair(4, "of"));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coll.insert(make_pair(6, "strings"));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coll.insert(make_pair(1, "is"));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coll.insert(make_pair(3, "multimap"));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IntStringMap::iterator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(pos = coll.begin(); pos != coll.end(); ++pos)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pos-&gt;second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DB898950-7A24-4130-8647-F55DAB56E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411009"/>
            <a:ext cx="3276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$ ./a.out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this is a multimap of tagged strings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$</a:t>
            </a:r>
          </a:p>
        </p:txBody>
      </p:sp>
      <p:sp>
        <p:nvSpPr>
          <p:cNvPr id="71686" name="Text Box 8">
            <a:extLst>
              <a:ext uri="{FF2B5EF4-FFF2-40B4-BE49-F238E27FC236}">
                <a16:creationId xmlns:a16="http://schemas.microsoft.com/office/drawing/2014/main" id="{04A1F3EE-2515-467B-9172-6937840E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916" y="2971800"/>
            <a:ext cx="3034683" cy="2400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Remark: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	You cannot use the [ ] operator for multimaps because multiple elements may have the same key.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>
            <a:extLst>
              <a:ext uri="{FF2B5EF4-FFF2-40B4-BE49-F238E27FC236}">
                <a16:creationId xmlns:a16="http://schemas.microsoft.com/office/drawing/2014/main" id="{E40EFF50-1D28-4CE6-A962-5279435F5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100"/>
              <a:t>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 set is a collection in which elements are sorted according to their own values. </a:t>
            </a:r>
            <a:r>
              <a:rPr lang="en-US" altLang="zh-CN" sz="2000" b="1">
                <a:solidFill>
                  <a:srgbClr val="FF0000"/>
                </a:solidFill>
              </a:rPr>
              <a:t>Duplicates are not allowed</a:t>
            </a:r>
            <a:r>
              <a:rPr lang="en-US" altLang="zh-CN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Multisets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 multiset is the same as a set except that </a:t>
            </a:r>
            <a:r>
              <a:rPr lang="en-US" altLang="zh-CN" sz="2000" b="1">
                <a:solidFill>
                  <a:srgbClr val="FF0000"/>
                </a:solidFill>
              </a:rPr>
              <a:t>duplicates are allowed</a:t>
            </a:r>
            <a:r>
              <a:rPr lang="en-US" altLang="zh-CN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 map contains elements that are key/value pairs. Each element has a key that is the basis for the sorting criterion and a value. </a:t>
            </a:r>
            <a:r>
              <a:rPr lang="en-US" altLang="zh-CN" sz="2000" b="1">
                <a:solidFill>
                  <a:srgbClr val="FF0000"/>
                </a:solidFill>
              </a:rPr>
              <a:t>Duplicate keys are not allowed</a:t>
            </a:r>
            <a:r>
              <a:rPr lang="en-US" altLang="zh-CN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Multimaps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 multimap is the same as a map except that </a:t>
            </a:r>
            <a:r>
              <a:rPr lang="en-US" altLang="zh-CN" sz="2000" b="1">
                <a:solidFill>
                  <a:srgbClr val="FF0000"/>
                </a:solidFill>
              </a:rPr>
              <a:t>duplicate keys are allowed</a:t>
            </a:r>
            <a:r>
              <a:rPr lang="en-US" altLang="zh-CN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Can also be used as </a:t>
            </a:r>
            <a:r>
              <a:rPr lang="en-US" altLang="zh-CN" sz="2000" b="1">
                <a:solidFill>
                  <a:srgbClr val="FF0000"/>
                </a:solidFill>
              </a:rPr>
              <a:t>dictionary</a:t>
            </a:r>
            <a:r>
              <a:rPr lang="en-US" altLang="zh-CN" sz="2000"/>
              <a:t>.</a:t>
            </a:r>
            <a:endParaRPr lang="en-US" altLang="en-US" sz="20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7241783-7509-4E81-9684-400CE86E9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Associative Containers</a:t>
            </a:r>
            <a:endParaRPr lang="en-US" altLang="en-US"/>
          </a:p>
        </p:txBody>
      </p:sp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5D8BBFDA-83B1-42B9-A725-FF03D94ADE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C9F491-EAFA-49EC-8E3C-D5691773B872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856AC6B-A833-42EA-90DE-55C16B8C8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hlinkClick r:id="rId2"/>
              </a:rPr>
              <a:t>http://www.cplusplus.com/reference/stl/set/</a:t>
            </a:r>
            <a:endParaRPr lang="en-US" altLang="en-US" dirty="0"/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FF0000"/>
                </a:solidFill>
              </a:rPr>
              <a:t>set</a:t>
            </a:r>
            <a:r>
              <a:rPr lang="en-US" altLang="en-US" dirty="0"/>
              <a:t> maintains a sequence of elements sorted in an order (</a:t>
            </a:r>
            <a:r>
              <a:rPr lang="en-US" altLang="en-US" i="1" dirty="0"/>
              <a:t>ascending</a:t>
            </a:r>
            <a:r>
              <a:rPr lang="en-US" altLang="en-US" dirty="0"/>
              <a:t> by default)</a:t>
            </a:r>
          </a:p>
          <a:p>
            <a:pPr lvl="1" eaLnBrk="1" hangingPunct="1"/>
            <a:r>
              <a:rPr lang="en-US" altLang="en-US" dirty="0"/>
              <a:t>Implemented by a balanced binary search tree</a:t>
            </a:r>
          </a:p>
          <a:p>
            <a:pPr lvl="1" eaLnBrk="1" hangingPunct="1"/>
            <a:r>
              <a:rPr lang="en-US" altLang="en-US" dirty="0"/>
              <a:t>Good for search</a:t>
            </a:r>
          </a:p>
        </p:txBody>
      </p:sp>
      <p:sp>
        <p:nvSpPr>
          <p:cNvPr id="50178" name="Title 1">
            <a:extLst>
              <a:ext uri="{FF2B5EF4-FFF2-40B4-BE49-F238E27FC236}">
                <a16:creationId xmlns:a16="http://schemas.microsoft.com/office/drawing/2014/main" id="{D8F8C975-4B25-45D7-822C-8850DB03F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936E1B46-8A06-4428-8478-A0E50CA8E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Insert elements into a set</a:t>
            </a:r>
            <a:endParaRPr lang="en-US" altLang="en-US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E70C2CBB-AE9C-431B-9539-8EEBDD44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5410200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set&lt;int&gt; </a:t>
            </a:r>
            <a:r>
              <a:rPr lang="en-US" altLang="zh-CN" sz="1800" dirty="0" err="1"/>
              <a:t>coll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/* insert 1 to 6 in arbitrary order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* 1 gets inserted twice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coll.insert</a:t>
            </a:r>
            <a:r>
              <a:rPr lang="en-US" altLang="zh-CN" sz="1800" dirty="0"/>
              <a:t>(3);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coll.insert</a:t>
            </a:r>
            <a:r>
              <a:rPr lang="en-US" altLang="zh-CN" sz="1800" dirty="0"/>
              <a:t>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coll.insert</a:t>
            </a:r>
            <a:r>
              <a:rPr lang="en-US" altLang="zh-CN" sz="1800" dirty="0"/>
              <a:t>(5);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coll.insert</a:t>
            </a:r>
            <a:r>
              <a:rPr lang="en-US" altLang="zh-CN" sz="1800" dirty="0"/>
              <a:t>(4);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coll.insert</a:t>
            </a:r>
            <a:r>
              <a:rPr lang="en-US" altLang="zh-CN" sz="1800" dirty="0"/>
              <a:t>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coll.insert</a:t>
            </a:r>
            <a:r>
              <a:rPr lang="en-US" altLang="zh-CN" sz="1800" dirty="0"/>
              <a:t>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coll.insert</a:t>
            </a:r>
            <a:r>
              <a:rPr lang="en-US" altLang="zh-CN" sz="1800" dirty="0"/>
              <a:t>(2);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set&lt;int&gt;::</a:t>
            </a:r>
            <a:r>
              <a:rPr lang="en-US" altLang="zh-CN" sz="1800" dirty="0" err="1"/>
              <a:t>const_iterator</a:t>
            </a:r>
            <a:r>
              <a:rPr lang="en-US" altLang="zh-CN" sz="1800" dirty="0"/>
              <a:t>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for (pos = </a:t>
            </a:r>
            <a:r>
              <a:rPr lang="en-US" altLang="zh-CN" sz="1800" dirty="0" err="1"/>
              <a:t>coll.begin</a:t>
            </a:r>
            <a:r>
              <a:rPr lang="en-US" altLang="zh-CN" sz="1800" dirty="0"/>
              <a:t>(); pos != </a:t>
            </a:r>
            <a:r>
              <a:rPr lang="en-US" altLang="zh-CN" sz="1800" dirty="0" err="1"/>
              <a:t>coll.end</a:t>
            </a:r>
            <a:r>
              <a:rPr lang="en-US" altLang="zh-CN" sz="1800" dirty="0"/>
              <a:t>(); ++pos)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*pos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909AF96A-27EE-4FDA-BE4C-E61FBBD2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914400"/>
            <a:ext cx="289560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FF0000"/>
                </a:solidFill>
              </a:rPr>
              <a:t>Remark</a:t>
            </a:r>
            <a:r>
              <a:rPr lang="en-US" altLang="zh-CN" sz="2000"/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/>
              <a:t>All associative containers provide an </a:t>
            </a:r>
            <a:r>
              <a:rPr lang="en-US" altLang="zh-CN" sz="2000">
                <a:solidFill>
                  <a:srgbClr val="FF0000"/>
                </a:solidFill>
              </a:rPr>
              <a:t>insert() </a:t>
            </a:r>
            <a:r>
              <a:rPr lang="en-US" altLang="zh-CN" sz="2000"/>
              <a:t>member function.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/>
              <a:t>You cannot use push_back() or push_front() because you can’t specify the position of the new element.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/>
              <a:t>Duplicates are not allowed in a set.</a:t>
            </a:r>
            <a:endParaRPr lang="en-US" altLang="en-US" sz="2000"/>
          </a:p>
        </p:txBody>
      </p:sp>
      <p:sp>
        <p:nvSpPr>
          <p:cNvPr id="51206" name="TextBox 5">
            <a:extLst>
              <a:ext uri="{FF2B5EF4-FFF2-40B4-BE49-F238E27FC236}">
                <a16:creationId xmlns:a16="http://schemas.microsoft.com/office/drawing/2014/main" id="{9F1088CE-0E45-4135-9BB4-B88E5B64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6388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1 2 3 4 5 6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1EEA1C25-C06D-40C5-85B7-B000B44D6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Reverse traversal of a set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5BA3BB26-91A3-42E6-BED7-A3BBF78D4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5410200" cy="496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set&lt;int&gt;::reverse_iterator rit;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(rit = s.rbegin(); rit!= s.rend(); ++rit)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*rit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2229" name="TextBox 5">
            <a:extLst>
              <a:ext uri="{FF2B5EF4-FFF2-40B4-BE49-F238E27FC236}">
                <a16:creationId xmlns:a16="http://schemas.microsoft.com/office/drawing/2014/main" id="{0D9358BE-587E-44A3-96D0-36C856C81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292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12 8 6 1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34AD4A3-CF91-4FD9-9DF8-38BBB0F6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Delete an element in a set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6AAE7756-9CE2-45E0-85ED-F18B5C74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54102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s.erase(6);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set&lt;int&gt;::reverse_iterator rit;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(rit = s.rbegin(); rit!= s.rend(); ++rit)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*rit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endl &lt;&lt; s.size()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3253" name="TextBox 5">
            <a:extLst>
              <a:ext uri="{FF2B5EF4-FFF2-40B4-BE49-F238E27FC236}">
                <a16:creationId xmlns:a16="http://schemas.microsoft.com/office/drawing/2014/main" id="{1DBDD250-25B2-49E3-A0F2-71C59017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29200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12 8 1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FE5E500-8333-488A-9E0E-54DF95962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in a set by find()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84780532-29F2-48CC-B623-0A3DEAF2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44958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set&lt;int&gt;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s.insert</a:t>
            </a:r>
            <a:r>
              <a:rPr lang="en-US" altLang="zh-CN" sz="1800" dirty="0"/>
              <a:t>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s.insert</a:t>
            </a:r>
            <a:r>
              <a:rPr lang="en-US" altLang="zh-CN" sz="1800" dirty="0"/>
              <a:t>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s.insert</a:t>
            </a:r>
            <a:r>
              <a:rPr lang="en-US" altLang="zh-CN" sz="1800" dirty="0"/>
              <a:t>(12);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s.insert</a:t>
            </a:r>
            <a:r>
              <a:rPr lang="en-US" altLang="zh-CN" sz="1800" dirty="0"/>
              <a:t>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s.insert</a:t>
            </a:r>
            <a:r>
              <a:rPr lang="en-US" altLang="zh-CN" sz="1800" dirty="0"/>
              <a:t>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   set&lt;int&gt;::iterator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it = </a:t>
            </a:r>
            <a:r>
              <a:rPr lang="en-US" altLang="zh-CN" sz="1800" dirty="0" err="1"/>
              <a:t>s.find</a:t>
            </a:r>
            <a:r>
              <a:rPr lang="en-US" altLang="zh-CN" sz="1800" dirty="0"/>
              <a:t>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if (it != </a:t>
            </a:r>
            <a:r>
              <a:rPr lang="en-US" altLang="zh-CN" sz="1800" dirty="0" err="1"/>
              <a:t>s.end</a:t>
            </a:r>
            <a:r>
              <a:rPr lang="en-US" altLang="zh-CN" sz="1800" dirty="0"/>
              <a:t>())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*it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else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“not find it”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it = </a:t>
            </a:r>
            <a:r>
              <a:rPr lang="en-US" altLang="zh-CN" sz="1800" dirty="0" err="1"/>
              <a:t>s.find</a:t>
            </a:r>
            <a:r>
              <a:rPr lang="en-US" altLang="zh-CN" sz="1800" dirty="0"/>
              <a:t>(20);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if (it != </a:t>
            </a:r>
            <a:r>
              <a:rPr lang="en-US" altLang="zh-CN" sz="1800" dirty="0" err="1"/>
              <a:t>s.end</a:t>
            </a:r>
            <a:r>
              <a:rPr lang="en-US" altLang="zh-CN" sz="1800" dirty="0"/>
              <a:t>())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*it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else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“not find it”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54277" name="TextBox 5">
            <a:extLst>
              <a:ext uri="{FF2B5EF4-FFF2-40B4-BE49-F238E27FC236}">
                <a16:creationId xmlns:a16="http://schemas.microsoft.com/office/drawing/2014/main" id="{0B35357B-08A7-4D2E-A556-18076F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not find it</a:t>
            </a:r>
          </a:p>
        </p:txBody>
      </p:sp>
      <p:sp>
        <p:nvSpPr>
          <p:cNvPr id="54278" name="TextBox 6">
            <a:extLst>
              <a:ext uri="{FF2B5EF4-FFF2-40B4-BE49-F238E27FC236}">
                <a16:creationId xmlns:a16="http://schemas.microsoft.com/office/drawing/2014/main" id="{E5205625-7D70-4FB4-B83C-44BD7FCB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133600"/>
            <a:ext cx="3297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Search in a set is very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efficient.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3FFFB529-7767-4492-AC4E-12B980AF5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methods</a:t>
            </a:r>
          </a:p>
          <a:p>
            <a:pPr lvl="1" eaLnBrk="1" hangingPunct="1"/>
            <a:r>
              <a:rPr lang="en-US" altLang="en-US"/>
              <a:t>If the element of the set is not a structure or class, you need to provide a comparison function</a:t>
            </a:r>
          </a:p>
          <a:p>
            <a:pPr lvl="1" eaLnBrk="1" hangingPunct="1"/>
            <a:r>
              <a:rPr lang="en-US" altLang="en-US"/>
              <a:t>If the element of the set is a structure or class, you can overload the &lt; operator for the element data type</a:t>
            </a:r>
          </a:p>
        </p:txBody>
      </p:sp>
      <p:sp>
        <p:nvSpPr>
          <p:cNvPr id="55298" name="Title 1">
            <a:extLst>
              <a:ext uri="{FF2B5EF4-FFF2-40B4-BE49-F238E27FC236}">
                <a16:creationId xmlns:a16="http://schemas.microsoft.com/office/drawing/2014/main" id="{FC099328-A5F1-4EFA-907E-B30EED0C9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 your own order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2684</Words>
  <Application>Microsoft Office PowerPoint</Application>
  <PresentationFormat>On-screen Show (4:3)</PresentationFormat>
  <Paragraphs>467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Associative Containers</vt:lpstr>
      <vt:lpstr>Associative Containers</vt:lpstr>
      <vt:lpstr>set</vt:lpstr>
      <vt:lpstr>Insert elements into a set</vt:lpstr>
      <vt:lpstr>Reverse traversal of a set</vt:lpstr>
      <vt:lpstr>Delete an element in a set</vt:lpstr>
      <vt:lpstr>Search in a set by find()</vt:lpstr>
      <vt:lpstr>Define your own order</vt:lpstr>
      <vt:lpstr>Example 1</vt:lpstr>
      <vt:lpstr>Example 2</vt:lpstr>
      <vt:lpstr>(VI) Multiset  http://www.cplusplus.com/reference/stl/multiset/</vt:lpstr>
      <vt:lpstr>Delete element by erase()</vt:lpstr>
      <vt:lpstr>Search element by find()</vt:lpstr>
      <vt:lpstr>map</vt:lpstr>
      <vt:lpstr>Map creation and traversal</vt:lpstr>
      <vt:lpstr>Another Example of Map</vt:lpstr>
      <vt:lpstr>Delete element from map</vt:lpstr>
      <vt:lpstr>Find an element by find()</vt:lpstr>
      <vt:lpstr>multimap</vt:lpstr>
      <vt:lpstr>Example of Multimap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78</cp:revision>
  <dcterms:created xsi:type="dcterms:W3CDTF">2020-07-16T02:17:40Z</dcterms:created>
  <dcterms:modified xsi:type="dcterms:W3CDTF">2022-10-25T05:50:47Z</dcterms:modified>
</cp:coreProperties>
</file>