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4"/>
  </p:notesMasterIdLst>
  <p:handoutMasterIdLst>
    <p:handoutMasterId r:id="rId15"/>
  </p:handoutMasterIdLst>
  <p:sldIdLst>
    <p:sldId id="261" r:id="rId2"/>
    <p:sldId id="257" r:id="rId3"/>
    <p:sldId id="258" r:id="rId4"/>
    <p:sldId id="324" r:id="rId5"/>
    <p:sldId id="282" r:id="rId6"/>
    <p:sldId id="325" r:id="rId7"/>
    <p:sldId id="319" r:id="rId8"/>
    <p:sldId id="309" r:id="rId9"/>
    <p:sldId id="320" r:id="rId10"/>
    <p:sldId id="326" r:id="rId11"/>
    <p:sldId id="304" r:id="rId12"/>
    <p:sldId id="32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NCHEERATHODI" initials="RK" lastIdx="1" clrIdx="0">
    <p:extLst>
      <p:ext uri="{19B8F6BF-5375-455C-9EA6-DF929625EA0E}">
        <p15:presenceInfo xmlns:p15="http://schemas.microsoft.com/office/powerpoint/2012/main" userId="32c90685249ec3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FADAE6"/>
    <a:srgbClr val="991546"/>
    <a:srgbClr val="C76161"/>
    <a:srgbClr val="B9655F"/>
    <a:srgbClr val="B12421"/>
    <a:srgbClr val="CA004E"/>
    <a:srgbClr val="9F1649"/>
    <a:srgbClr val="FDB9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A2DBE-5A52-8FCE-E06A-CB8E0E1799E4}" v="96" dt="2022-11-14T06:52:09.553"/>
    <p1510:client id="{81F55DD2-A57D-5FED-485A-753B4883175E}" v="17" dt="2022-11-14T06:31:36.746"/>
    <p1510:client id="{C8D48D42-93CA-61B5-511A-C1972DB198E7}" v="43" dt="2022-11-16T06:37:15.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6479" autoAdjust="0"/>
  </p:normalViewPr>
  <p:slideViewPr>
    <p:cSldViewPr snapToGrid="0" snapToObjects="1">
      <p:cViewPr varScale="1">
        <p:scale>
          <a:sx n="110" d="100"/>
          <a:sy n="110" d="100"/>
        </p:scale>
        <p:origin x="1764" y="108"/>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46" d="100"/>
          <a:sy n="46" d="100"/>
        </p:scale>
        <p:origin x="280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ABC720-70F0-4DA8-9B34-47E327D1E5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9DCA845-B1AB-491D-96D6-75CA4C54CE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A8863-DC05-4404-B675-D72481211B2B}" type="datetimeFigureOut">
              <a:rPr lang="en-IN" smtClean="0"/>
              <a:t>13-08-2023</a:t>
            </a:fld>
            <a:endParaRPr lang="en-IN"/>
          </a:p>
        </p:txBody>
      </p:sp>
      <p:sp>
        <p:nvSpPr>
          <p:cNvPr id="4" name="Footer Placeholder 3">
            <a:extLst>
              <a:ext uri="{FF2B5EF4-FFF2-40B4-BE49-F238E27FC236}">
                <a16:creationId xmlns:a16="http://schemas.microsoft.com/office/drawing/2014/main" id="{D93856A3-E57A-491B-8B44-3063E97203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66CF31E-B7E3-4D34-88A1-328309CD95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C237D6-0026-44A1-9ACB-1B49D24979DE}" type="slidenum">
              <a:rPr lang="en-IN" smtClean="0"/>
              <a:t>‹#›</a:t>
            </a:fld>
            <a:endParaRPr lang="en-IN"/>
          </a:p>
        </p:txBody>
      </p:sp>
    </p:spTree>
    <p:extLst>
      <p:ext uri="{BB962C8B-B14F-4D97-AF65-F5344CB8AC3E}">
        <p14:creationId xmlns:p14="http://schemas.microsoft.com/office/powerpoint/2010/main" val="2567037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6C710-9289-0047-825B-8D8A7CA55EFA}" type="datetimeFigureOut">
              <a:rPr lang="en-US" smtClean="0"/>
              <a:t>8/13/2023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D96E4-A350-8F4A-8D8D-46AA29974E15}" type="slidenum">
              <a:rPr lang="en-US" smtClean="0"/>
              <a:t>‹#›</a:t>
            </a:fld>
            <a:endParaRPr lang="en-US"/>
          </a:p>
        </p:txBody>
      </p:sp>
    </p:spTree>
    <p:extLst>
      <p:ext uri="{BB962C8B-B14F-4D97-AF65-F5344CB8AC3E}">
        <p14:creationId xmlns:p14="http://schemas.microsoft.com/office/powerpoint/2010/main" val="40218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A7EC6A0-1DF9-459C-95EE-DA4CC52A9A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B6480F7B-7538-479B-9792-40458148CAF0}" type="slidenum">
              <a:rPr lang="ar-SA" altLang="en-US" smtClean="0"/>
              <a:pPr>
                <a:spcBef>
                  <a:spcPct val="0"/>
                </a:spcBef>
              </a:pPr>
              <a:t>2</a:t>
            </a:fld>
            <a:endParaRPr lang="en-US" altLang="en-US"/>
          </a:p>
        </p:txBody>
      </p:sp>
      <p:sp>
        <p:nvSpPr>
          <p:cNvPr id="5123" name="Rectangle 2">
            <a:extLst>
              <a:ext uri="{FF2B5EF4-FFF2-40B4-BE49-F238E27FC236}">
                <a16:creationId xmlns:a16="http://schemas.microsoft.com/office/drawing/2014/main" id="{A0024D49-5D48-4E7A-938A-06432F97357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7D3F2D97-DB93-4275-BB6C-EB8F0B1FBA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4726740-B80A-4B02-896A-2004EEF69B3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F1529E62-0DAB-46D7-8DDE-225C7DCCA6D5}" type="slidenum">
              <a:rPr lang="ar-SA" altLang="en-US" smtClean="0"/>
              <a:pPr>
                <a:spcBef>
                  <a:spcPct val="0"/>
                </a:spcBef>
              </a:pPr>
              <a:t>3</a:t>
            </a:fld>
            <a:endParaRPr lang="en-US" altLang="en-US"/>
          </a:p>
        </p:txBody>
      </p:sp>
      <p:sp>
        <p:nvSpPr>
          <p:cNvPr id="7171" name="Rectangle 2">
            <a:extLst>
              <a:ext uri="{FF2B5EF4-FFF2-40B4-BE49-F238E27FC236}">
                <a16:creationId xmlns:a16="http://schemas.microsoft.com/office/drawing/2014/main" id="{E19AEC4A-E7E5-498D-8C3C-FE560197A15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2C9D1DFF-DCE5-49B2-A4D3-D3DCBF1BB0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5253F87-3E84-49C5-B2D8-6B62FC1EF2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5A49280-242F-4D57-B6F9-9E12A50B3326}" type="slidenum">
              <a:rPr lang="ar-SA" altLang="en-US" smtClean="0"/>
              <a:pPr>
                <a:spcBef>
                  <a:spcPct val="0"/>
                </a:spcBef>
              </a:pPr>
              <a:t>5</a:t>
            </a:fld>
            <a:endParaRPr lang="en-US" altLang="en-US"/>
          </a:p>
        </p:txBody>
      </p:sp>
      <p:sp>
        <p:nvSpPr>
          <p:cNvPr id="9219" name="Rectangle 2">
            <a:extLst>
              <a:ext uri="{FF2B5EF4-FFF2-40B4-BE49-F238E27FC236}">
                <a16:creationId xmlns:a16="http://schemas.microsoft.com/office/drawing/2014/main" id="{6E78B9F3-51E6-46DA-A2B0-55BB151A88EE}"/>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DEA181B-50D0-49D2-A73B-512399B7BE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B21BADDD-34C6-4D26-A047-8FC57832C0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143F6AC6-AB89-4F22-85E3-2F501265A088}" type="slidenum">
              <a:rPr lang="ar-SA" altLang="en-US" smtClean="0"/>
              <a:pPr>
                <a:spcBef>
                  <a:spcPct val="0"/>
                </a:spcBef>
              </a:pPr>
              <a:t>7</a:t>
            </a:fld>
            <a:endParaRPr lang="en-US" altLang="en-US"/>
          </a:p>
        </p:txBody>
      </p:sp>
      <p:sp>
        <p:nvSpPr>
          <p:cNvPr id="11267" name="Rectangle 2">
            <a:extLst>
              <a:ext uri="{FF2B5EF4-FFF2-40B4-BE49-F238E27FC236}">
                <a16:creationId xmlns:a16="http://schemas.microsoft.com/office/drawing/2014/main" id="{3E2747E8-A7D6-4D99-ACDD-A50E305E472A}"/>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4E63AC6-4B4C-4010-A147-AC0B3F8288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8B871172-80C3-4BA1-90C5-C3062176A4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FA24619-0EF4-4298-99AC-6B71AC69E1A7}" type="slidenum">
              <a:rPr lang="ar-SA" altLang="en-US" smtClean="0"/>
              <a:pPr>
                <a:spcBef>
                  <a:spcPct val="0"/>
                </a:spcBef>
              </a:pPr>
              <a:t>8</a:t>
            </a:fld>
            <a:endParaRPr lang="en-US" altLang="en-US"/>
          </a:p>
        </p:txBody>
      </p:sp>
      <p:sp>
        <p:nvSpPr>
          <p:cNvPr id="13315" name="Rectangle 2">
            <a:extLst>
              <a:ext uri="{FF2B5EF4-FFF2-40B4-BE49-F238E27FC236}">
                <a16:creationId xmlns:a16="http://schemas.microsoft.com/office/drawing/2014/main" id="{B804D525-12F1-4AD4-AED5-FC0B4BB107F6}"/>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D68DBCDA-1ECE-4F01-8BFB-BF11462CC68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9DA6A85-1D51-4909-A3C2-439904ED95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364B0835-8972-49B5-A5CB-CAD577A88CBE}" type="slidenum">
              <a:rPr lang="ar-SA" altLang="en-US" smtClean="0"/>
              <a:pPr>
                <a:spcBef>
                  <a:spcPct val="0"/>
                </a:spcBef>
              </a:pPr>
              <a:t>9</a:t>
            </a:fld>
            <a:endParaRPr lang="en-US" altLang="en-US"/>
          </a:p>
        </p:txBody>
      </p:sp>
      <p:sp>
        <p:nvSpPr>
          <p:cNvPr id="15363" name="Rectangle 2">
            <a:extLst>
              <a:ext uri="{FF2B5EF4-FFF2-40B4-BE49-F238E27FC236}">
                <a16:creationId xmlns:a16="http://schemas.microsoft.com/office/drawing/2014/main" id="{A5F94E3F-09C1-40E1-98F5-EE25E3013B0E}"/>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1EC5DDA-2B37-4251-BC7B-182A668CE8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3A6AFB2-AB38-4FA2-99B3-9D2A992B11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r" rtl="1">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r" rtl="1">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r" rtl="1">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r" rtl="1">
              <a:spcBef>
                <a:spcPct val="30000"/>
              </a:spcBef>
              <a:defRPr sz="1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8134277-9A7D-46B6-B79D-8B882DCDAA05}" type="slidenum">
              <a:rPr lang="ar-SA" altLang="en-US" smtClean="0"/>
              <a:pPr>
                <a:spcBef>
                  <a:spcPct val="0"/>
                </a:spcBef>
              </a:pPr>
              <a:t>11</a:t>
            </a:fld>
            <a:endParaRPr lang="en-US" altLang="en-US"/>
          </a:p>
        </p:txBody>
      </p:sp>
      <p:sp>
        <p:nvSpPr>
          <p:cNvPr id="17411" name="Rectangle 2">
            <a:extLst>
              <a:ext uri="{FF2B5EF4-FFF2-40B4-BE49-F238E27FC236}">
                <a16:creationId xmlns:a16="http://schemas.microsoft.com/office/drawing/2014/main" id="{79256CF5-B91D-49B1-B549-C390FCF0467D}"/>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0BFEE8E-2383-4DBD-96A5-8B5057877B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428624" y="1137256"/>
            <a:ext cx="8407032"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428624" y="348662"/>
            <a:ext cx="8407032"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17" y="6369931"/>
            <a:ext cx="9164233"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594600" y="6490361"/>
            <a:ext cx="1336456" cy="314840"/>
          </a:xfrm>
          <a:prstGeom prst="rect">
            <a:avLst/>
          </a:prstGeom>
        </p:spPr>
      </p:pic>
    </p:spTree>
    <p:extLst>
      <p:ext uri="{BB962C8B-B14F-4D97-AF65-F5344CB8AC3E}">
        <p14:creationId xmlns:p14="http://schemas.microsoft.com/office/powerpoint/2010/main" val="214174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6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endParaRPr lang="en-US"/>
          </a:p>
        </p:txBody>
      </p:sp>
      <p:sp>
        <p:nvSpPr>
          <p:cNvPr id="5"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6" name="Rectangle 18"/>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19009213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
        <p:nvSpPr>
          <p:cNvPr id="6" name="Rectangle 6"/>
          <p:cNvSpPr>
            <a:spLocks noGrp="1" noChangeArrowheads="1"/>
          </p:cNvSpPr>
          <p:nvPr>
            <p:ph type="sldNum" sz="quarter" idx="11"/>
          </p:nvPr>
        </p:nvSpPr>
        <p:spPr>
          <a:ln/>
        </p:spPr>
        <p:txBody>
          <a:bodyPr/>
          <a:lstStyle>
            <a:lvl1pPr>
              <a:defRPr/>
            </a:lvl1pPr>
          </a:lstStyle>
          <a:p>
            <a:fld id="{109CB268-4E0A-4A28-8082-76D581048D5E}" type="slidenum">
              <a:rPr lang="en-US" smtClean="0"/>
              <a:t>‹#›</a:t>
            </a:fld>
            <a:endParaRPr lang="en-US"/>
          </a:p>
        </p:txBody>
      </p:sp>
      <p:sp>
        <p:nvSpPr>
          <p:cNvPr id="7" name="Rectangle 18"/>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7447281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1699303835"/>
      </p:ext>
    </p:extLst>
  </p:cSld>
  <p:clrMap bg1="lt1" tx1="dk1" bg2="lt2" tx2="dk2" accent1="accent1" accent2="accent2" accent3="accent3" accent4="accent4" accent5="accent5" accent6="accent6" hlink="hlink" folHlink="folHlink"/>
  <p:sldLayoutIdLst>
    <p:sldLayoutId id="2147483650" r:id="rId1"/>
    <p:sldLayoutId id="2147483674" r:id="rId2"/>
    <p:sldLayoutId id="2147483675" r:id="rId3"/>
    <p:sldLayoutId id="2147483677"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161099" y="2667000"/>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4766673" y="2927061"/>
            <a:ext cx="4247199" cy="523220"/>
          </a:xfrm>
          <a:prstGeom prst="rect">
            <a:avLst/>
          </a:prstGeom>
          <a:noFill/>
        </p:spPr>
        <p:txBody>
          <a:bodyPr wrap="square" rtlCol="0">
            <a:spAutoFit/>
          </a:bodyPr>
          <a:lstStyle/>
          <a:p>
            <a:pPr algn="ctr">
              <a:spcBef>
                <a:spcPct val="0"/>
              </a:spcBef>
              <a:buClr>
                <a:srgbClr val="333399"/>
              </a:buClr>
              <a:buSzPct val="100000"/>
              <a:buFont typeface="Arial" charset="0"/>
            </a:pPr>
            <a:r>
              <a:rPr lang="en-US" sz="2800" b="1" dirty="0">
                <a:solidFill>
                  <a:schemeClr val="bg1"/>
                </a:solidFill>
                <a:latin typeface="Georgia" panose="02040502050405020303" pitchFamily="18" charset="0"/>
                <a:ea typeface="+mj-ea"/>
                <a:cs typeface="Times New Roman" panose="02020603050405020304" pitchFamily="18" charset="0"/>
              </a:rPr>
              <a:t>Recurrence Relations</a:t>
            </a:r>
            <a:endParaRPr lang="en-IN" sz="2800" b="1" dirty="0">
              <a:solidFill>
                <a:schemeClr val="bg1"/>
              </a:solidFill>
              <a:latin typeface="Georgia" panose="02040502050405020303"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4766673" y="2401044"/>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217907" y="4477032"/>
            <a:ext cx="5418303"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19CSE201 Advanced Programming</a:t>
            </a:r>
          </a:p>
          <a:p>
            <a:pPr algn="ctr"/>
            <a:r>
              <a:rPr lang="en-US" sz="2000" b="1" dirty="0">
                <a:solidFill>
                  <a:schemeClr val="bg1"/>
                </a:solidFill>
                <a:latin typeface="Georgia" panose="02040502050405020303" pitchFamily="18" charset="0"/>
              </a:rPr>
              <a:t>Lecture 12</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6AAC-06F3-42AF-868D-5B9DCCBA77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4073E9-6143-49C7-BEF1-FA243AE40A20}"/>
              </a:ext>
            </a:extLst>
          </p:cNvPr>
          <p:cNvSpPr>
            <a:spLocks noGrp="1"/>
          </p:cNvSpPr>
          <p:nvPr>
            <p:ph idx="1"/>
          </p:nvPr>
        </p:nvSpPr>
        <p:spPr/>
        <p:txBody>
          <a:bodyPr vert="horz" lIns="91440" tIns="45720" rIns="91440" bIns="45720" rtlCol="0" anchor="t">
            <a:normAutofit/>
          </a:bodyPr>
          <a:lstStyle/>
          <a:p>
            <a:r>
              <a:rPr lang="en-US" altLang="en-US" sz="2000" dirty="0">
                <a:latin typeface="Georgia"/>
              </a:rPr>
              <a:t>At every step, the problem size reduces to half the size. </a:t>
            </a:r>
            <a:endParaRPr lang="en-US" altLang="en-US" sz="2000" dirty="0"/>
          </a:p>
          <a:p>
            <a:r>
              <a:rPr lang="en-US" altLang="en-US" sz="2000" dirty="0">
                <a:latin typeface="Georgia"/>
              </a:rPr>
              <a:t>When the power is an odd number, an additional multiplication is involved. </a:t>
            </a:r>
            <a:endParaRPr lang="en-US" altLang="en-US" sz="2000" dirty="0"/>
          </a:p>
          <a:p>
            <a:pPr eaLnBrk="1" hangingPunct="1">
              <a:lnSpc>
                <a:spcPct val="90000"/>
              </a:lnSpc>
            </a:pPr>
            <a:r>
              <a:rPr lang="en-US" altLang="en-US" sz="2000" dirty="0">
                <a:latin typeface="Georgia"/>
              </a:rPr>
              <a:t>Hence, the recurrence relation is:</a:t>
            </a:r>
          </a:p>
          <a:p>
            <a:pPr eaLnBrk="1" hangingPunct="1">
              <a:lnSpc>
                <a:spcPct val="90000"/>
              </a:lnSpc>
              <a:buFontTx/>
              <a:buNone/>
            </a:pPr>
            <a:r>
              <a:rPr lang="en-US" altLang="en-US" sz="2000" dirty="0"/>
              <a:t>                       </a:t>
            </a:r>
            <a:r>
              <a:rPr lang="en-US" altLang="en-US" sz="2000" dirty="0">
                <a:solidFill>
                  <a:srgbClr val="0000FF"/>
                </a:solidFill>
              </a:rPr>
              <a:t>T(n)   = c                                              if n = 0 or n = 1</a:t>
            </a:r>
          </a:p>
          <a:p>
            <a:pPr eaLnBrk="1" hangingPunct="1">
              <a:lnSpc>
                <a:spcPct val="90000"/>
              </a:lnSpc>
              <a:buFontTx/>
              <a:buNone/>
            </a:pPr>
            <a:r>
              <a:rPr lang="en-US" altLang="en-US" sz="2000" dirty="0">
                <a:solidFill>
                  <a:srgbClr val="0000FF"/>
                </a:solidFill>
              </a:rPr>
              <a:t>                       T(n)  =  2T(n /2) + b                          if  n &gt; 2</a:t>
            </a:r>
          </a:p>
          <a:p>
            <a:endParaRPr lang="en-IN" sz="2000" dirty="0"/>
          </a:p>
        </p:txBody>
      </p:sp>
    </p:spTree>
    <p:extLst>
      <p:ext uri="{BB962C8B-B14F-4D97-AF65-F5344CB8AC3E}">
        <p14:creationId xmlns:p14="http://schemas.microsoft.com/office/powerpoint/2010/main" val="220755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40C2E5E1-BB9D-4FBD-BBA4-2CA425A06DA1}"/>
              </a:ext>
            </a:extLst>
          </p:cNvPr>
          <p:cNvSpPr>
            <a:spLocks noGrp="1" noChangeArrowheads="1"/>
          </p:cNvSpPr>
          <p:nvPr>
            <p:ph idx="1"/>
          </p:nvPr>
        </p:nvSpPr>
        <p:spPr/>
        <p:txBody>
          <a:bodyPr vert="horz" lIns="91440" tIns="45720" rIns="91440" bIns="45720" rtlCol="0" anchor="t">
            <a:normAutofit/>
          </a:bodyPr>
          <a:lstStyle/>
          <a:p>
            <a:pPr eaLnBrk="1" hangingPunct="1">
              <a:lnSpc>
                <a:spcPct val="90000"/>
              </a:lnSpc>
            </a:pPr>
            <a:r>
              <a:rPr lang="en-US" altLang="en-US" sz="2400" dirty="0"/>
              <a:t>To solve a recurrence relation T(n) we need to derive a form of T(n) that is not a recurrence relation. Such a form is called a closed form of the recurrence relation.</a:t>
            </a:r>
          </a:p>
          <a:p>
            <a:pPr eaLnBrk="1" hangingPunct="1">
              <a:lnSpc>
                <a:spcPct val="90000"/>
              </a:lnSpc>
            </a:pPr>
            <a:endParaRPr lang="en-US" altLang="en-US" sz="2400" dirty="0"/>
          </a:p>
          <a:p>
            <a:r>
              <a:rPr lang="en-US" altLang="en-US" sz="2400" dirty="0">
                <a:latin typeface="Georgia"/>
              </a:rPr>
              <a:t>These methods helps to solve recurrence relations that represent the running time of recursive methods:</a:t>
            </a:r>
          </a:p>
          <a:p>
            <a:pPr lvl="1" eaLnBrk="1" hangingPunct="1">
              <a:lnSpc>
                <a:spcPct val="90000"/>
              </a:lnSpc>
              <a:buFont typeface="Wingdings" panose="05000000000000000000" pitchFamily="2" charset="2"/>
              <a:buChar char="§"/>
            </a:pPr>
            <a:r>
              <a:rPr lang="en-US" altLang="en-US" sz="2400" dirty="0"/>
              <a:t>Iteration method (</a:t>
            </a:r>
            <a:r>
              <a:rPr lang="en-US" altLang="en-US" sz="2400" i="1" dirty="0"/>
              <a:t>unrolling and summing)</a:t>
            </a:r>
            <a:endParaRPr lang="en-US" altLang="en-US" sz="2400" dirty="0"/>
          </a:p>
          <a:p>
            <a:pPr lvl="1" eaLnBrk="1" hangingPunct="1">
              <a:lnSpc>
                <a:spcPct val="90000"/>
              </a:lnSpc>
              <a:buFont typeface="Wingdings" panose="05000000000000000000" pitchFamily="2" charset="2"/>
              <a:buChar char="§"/>
            </a:pPr>
            <a:r>
              <a:rPr lang="en-US" altLang="en-US" sz="2400" dirty="0"/>
              <a:t>Recursion tree method</a:t>
            </a:r>
          </a:p>
          <a:p>
            <a:pPr lvl="1" eaLnBrk="1" hangingPunct="1">
              <a:lnSpc>
                <a:spcPct val="90000"/>
              </a:lnSpc>
              <a:buFont typeface="Wingdings" panose="05000000000000000000" pitchFamily="2" charset="2"/>
              <a:buChar char="§"/>
            </a:pPr>
            <a:r>
              <a:rPr lang="en-US" altLang="en-US" sz="2400" dirty="0"/>
              <a:t>Master theorem (Master method)</a:t>
            </a:r>
          </a:p>
        </p:txBody>
      </p:sp>
      <p:sp>
        <p:nvSpPr>
          <p:cNvPr id="16386" name="Rectangle 2">
            <a:extLst>
              <a:ext uri="{FF2B5EF4-FFF2-40B4-BE49-F238E27FC236}">
                <a16:creationId xmlns:a16="http://schemas.microsoft.com/office/drawing/2014/main" id="{2B2E5FA1-D725-4E47-9487-1222233579A4}"/>
              </a:ext>
            </a:extLst>
          </p:cNvPr>
          <p:cNvSpPr>
            <a:spLocks noGrp="1" noChangeArrowheads="1"/>
          </p:cNvSpPr>
          <p:nvPr>
            <p:ph type="title"/>
          </p:nvPr>
        </p:nvSpPr>
        <p:spPr/>
        <p:txBody>
          <a:bodyPr>
            <a:normAutofit fontScale="90000"/>
          </a:bodyPr>
          <a:lstStyle/>
          <a:p>
            <a:pPr eaLnBrk="1" hangingPunct="1"/>
            <a:r>
              <a:rPr lang="en-US" altLang="en-US"/>
              <a:t>Solving Recurrence Relations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a:extLst>
              <a:ext uri="{FF2B5EF4-FFF2-40B4-BE49-F238E27FC236}">
                <a16:creationId xmlns:a16="http://schemas.microsoft.com/office/drawing/2014/main" id="{7909FEE0-49E3-4954-9DF5-E68B2AF0A9E9}"/>
              </a:ext>
            </a:extLst>
          </p:cNvPr>
          <p:cNvSpPr>
            <a:spLocks noGrp="1" noChangeArrowheads="1"/>
          </p:cNvSpPr>
          <p:nvPr>
            <p:ph idx="1"/>
          </p:nvPr>
        </p:nvSpPr>
        <p:spPr/>
        <p:txBody>
          <a:bodyPr/>
          <a:lstStyle/>
          <a:p>
            <a:r>
              <a:rPr lang="en-IN" altLang="en-US"/>
              <a:t>The recurrence relations are used with recursive algorithms.</a:t>
            </a:r>
          </a:p>
          <a:p>
            <a:r>
              <a:rPr lang="en-IN" altLang="en-US"/>
              <a:t>The recurrence relations are solved to get the running times of recursive algorithms.</a:t>
            </a:r>
          </a:p>
          <a:p>
            <a:endParaRPr lang="en-IN" altLang="en-US"/>
          </a:p>
        </p:txBody>
      </p:sp>
      <p:sp>
        <p:nvSpPr>
          <p:cNvPr id="18434" name="Title 1">
            <a:extLst>
              <a:ext uri="{FF2B5EF4-FFF2-40B4-BE49-F238E27FC236}">
                <a16:creationId xmlns:a16="http://schemas.microsoft.com/office/drawing/2014/main" id="{7882DBD3-67D0-4369-8B8F-80BCC454EF43}"/>
              </a:ext>
            </a:extLst>
          </p:cNvPr>
          <p:cNvSpPr>
            <a:spLocks noGrp="1" noChangeArrowheads="1"/>
          </p:cNvSpPr>
          <p:nvPr>
            <p:ph type="title"/>
          </p:nvPr>
        </p:nvSpPr>
        <p:spPr/>
        <p:txBody>
          <a:bodyPr/>
          <a:lstStyle/>
          <a:p>
            <a:r>
              <a:rPr lang="en-IN" altLang="en-US"/>
              <a:t>Summary</a:t>
            </a:r>
          </a:p>
        </p:txBody>
      </p:sp>
    </p:spTree>
  </p:cSld>
  <p:clrMapOvr>
    <a:masterClrMapping/>
  </p:clrMapOvr>
  <p:transition advTm="70101">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52106179-DEEA-4F29-8C67-5A7693392BB6}"/>
              </a:ext>
            </a:extLst>
          </p:cNvPr>
          <p:cNvSpPr>
            <a:spLocks noGrp="1" noChangeArrowheads="1"/>
          </p:cNvSpPr>
          <p:nvPr>
            <p:ph idx="1"/>
          </p:nvPr>
        </p:nvSpPr>
        <p:spPr/>
        <p:txBody>
          <a:bodyPr vert="horz" lIns="91440" tIns="45720" rIns="91440" bIns="45720" rtlCol="0" anchor="t">
            <a:normAutofit/>
          </a:bodyPr>
          <a:lstStyle/>
          <a:p>
            <a:pPr>
              <a:lnSpc>
                <a:spcPct val="220000"/>
              </a:lnSpc>
            </a:pPr>
            <a:r>
              <a:rPr lang="en-US" altLang="en-US" sz="1600" dirty="0">
                <a:latin typeface="Georgia"/>
              </a:rPr>
              <a:t>What is a recurrence relation? </a:t>
            </a:r>
            <a:endParaRPr lang="en-US" altLang="en-US" sz="1600"/>
          </a:p>
          <a:p>
            <a:pPr eaLnBrk="1" hangingPunct="1">
              <a:lnSpc>
                <a:spcPct val="220000"/>
              </a:lnSpc>
            </a:pPr>
            <a:r>
              <a:rPr lang="en-US" altLang="en-US" sz="1600" dirty="0">
                <a:latin typeface="Georgia"/>
              </a:rPr>
              <a:t>Forming Recurrence Relations</a:t>
            </a:r>
          </a:p>
          <a:p>
            <a:pPr eaLnBrk="1" hangingPunct="1">
              <a:lnSpc>
                <a:spcPct val="220000"/>
              </a:lnSpc>
            </a:pPr>
            <a:r>
              <a:rPr lang="en-US" altLang="en-US" sz="1600" dirty="0"/>
              <a:t>Solving Recurrence Relations</a:t>
            </a:r>
          </a:p>
        </p:txBody>
      </p:sp>
      <p:sp>
        <p:nvSpPr>
          <p:cNvPr id="4098" name="Rectangle 2">
            <a:extLst>
              <a:ext uri="{FF2B5EF4-FFF2-40B4-BE49-F238E27FC236}">
                <a16:creationId xmlns:a16="http://schemas.microsoft.com/office/drawing/2014/main" id="{0F0E67C0-FF5C-4017-9334-26194705580C}"/>
              </a:ext>
            </a:extLst>
          </p:cNvPr>
          <p:cNvSpPr>
            <a:spLocks noGrp="1" noChangeArrowheads="1"/>
          </p:cNvSpPr>
          <p:nvPr>
            <p:ph type="title"/>
          </p:nvPr>
        </p:nvSpPr>
        <p:spPr/>
        <p:txBody>
          <a:bodyPr>
            <a:normAutofit fontScale="90000"/>
          </a:bodyPr>
          <a:lstStyle/>
          <a:p>
            <a:pPr eaLnBrk="1" hangingPunct="1"/>
            <a:r>
              <a:rPr lang="en-US" altLang="en-US"/>
              <a:t>Analysis of Recursive Algorithms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E4395910-6662-4121-B7F1-535752C683D6}"/>
              </a:ext>
            </a:extLst>
          </p:cNvPr>
          <p:cNvSpPr>
            <a:spLocks noGrp="1" noChangeArrowheads="1"/>
          </p:cNvSpPr>
          <p:nvPr>
            <p:ph idx="1"/>
          </p:nvPr>
        </p:nvSpPr>
        <p:spPr/>
        <p:txBody>
          <a:bodyPr>
            <a:normAutofit/>
          </a:bodyPr>
          <a:lstStyle/>
          <a:p>
            <a:pPr eaLnBrk="1" hangingPunct="1">
              <a:lnSpc>
                <a:spcPct val="80000"/>
              </a:lnSpc>
            </a:pPr>
            <a:r>
              <a:rPr lang="en-US" altLang="en-US" sz="1900" dirty="0"/>
              <a:t>A recurrence relation, T(n),  is a recursive function of an integer variable n.</a:t>
            </a:r>
          </a:p>
          <a:p>
            <a:pPr eaLnBrk="1" hangingPunct="1">
              <a:lnSpc>
                <a:spcPct val="80000"/>
              </a:lnSpc>
            </a:pPr>
            <a:endParaRPr lang="en-US" altLang="en-US" sz="1900" dirty="0"/>
          </a:p>
          <a:p>
            <a:pPr eaLnBrk="1" hangingPunct="1">
              <a:lnSpc>
                <a:spcPct val="80000"/>
              </a:lnSpc>
            </a:pPr>
            <a:r>
              <a:rPr lang="en-US" altLang="en-US" sz="1900" dirty="0"/>
              <a:t>Like all recursive functions, it has one or more recursive cases  and one or more base cases.</a:t>
            </a:r>
          </a:p>
          <a:p>
            <a:pPr eaLnBrk="1" hangingPunct="1">
              <a:lnSpc>
                <a:spcPct val="80000"/>
              </a:lnSpc>
            </a:pPr>
            <a:endParaRPr lang="en-US" altLang="en-US" sz="1900" dirty="0"/>
          </a:p>
          <a:p>
            <a:pPr eaLnBrk="1" hangingPunct="1">
              <a:lnSpc>
                <a:spcPct val="80000"/>
              </a:lnSpc>
            </a:pPr>
            <a:r>
              <a:rPr lang="en-US" altLang="en-US" sz="1900" dirty="0"/>
              <a:t>Example:</a:t>
            </a:r>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r>
              <a:rPr lang="en-US" altLang="en-US" sz="1900" dirty="0"/>
              <a:t>The portion of the definition that does not contain T is called the </a:t>
            </a:r>
            <a:r>
              <a:rPr lang="en-US" altLang="en-US" sz="1900" b="1" dirty="0"/>
              <a:t>base case</a:t>
            </a:r>
            <a:r>
              <a:rPr lang="en-US" altLang="en-US" sz="1900" dirty="0"/>
              <a:t> of the recurrence relation; the portion that contains T is called the </a:t>
            </a:r>
            <a:r>
              <a:rPr lang="en-US" altLang="en-US" sz="1900" b="1" dirty="0"/>
              <a:t>recurrent or recursive case</a:t>
            </a:r>
            <a:r>
              <a:rPr lang="en-US" altLang="en-US" sz="1900" dirty="0"/>
              <a:t>.</a:t>
            </a:r>
          </a:p>
          <a:p>
            <a:pPr eaLnBrk="1" hangingPunct="1">
              <a:lnSpc>
                <a:spcPct val="80000"/>
              </a:lnSpc>
            </a:pPr>
            <a:endParaRPr lang="en-US" altLang="en-US" sz="1900" dirty="0"/>
          </a:p>
        </p:txBody>
      </p:sp>
      <p:sp>
        <p:nvSpPr>
          <p:cNvPr id="6146" name="Rectangle 2">
            <a:extLst>
              <a:ext uri="{FF2B5EF4-FFF2-40B4-BE49-F238E27FC236}">
                <a16:creationId xmlns:a16="http://schemas.microsoft.com/office/drawing/2014/main" id="{6B8AF24A-C360-4330-A04B-C301EEF6AC52}"/>
              </a:ext>
            </a:extLst>
          </p:cNvPr>
          <p:cNvSpPr>
            <a:spLocks noGrp="1" noChangeArrowheads="1"/>
          </p:cNvSpPr>
          <p:nvPr>
            <p:ph type="title"/>
          </p:nvPr>
        </p:nvSpPr>
        <p:spPr/>
        <p:txBody>
          <a:bodyPr>
            <a:normAutofit fontScale="90000"/>
          </a:bodyPr>
          <a:lstStyle/>
          <a:p>
            <a:pPr eaLnBrk="1" hangingPunct="1"/>
            <a:r>
              <a:rPr lang="en-US" altLang="en-US"/>
              <a:t>What is a recurrence relation?</a:t>
            </a:r>
          </a:p>
        </p:txBody>
      </p:sp>
      <p:pic>
        <p:nvPicPr>
          <p:cNvPr id="6148" name="Picture 167">
            <a:extLst>
              <a:ext uri="{FF2B5EF4-FFF2-40B4-BE49-F238E27FC236}">
                <a16:creationId xmlns:a16="http://schemas.microsoft.com/office/drawing/2014/main" id="{39C77695-944A-41E2-935C-84822B868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664" y="2632029"/>
            <a:ext cx="4010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7A7E-9F4C-4C49-A060-17306BCA42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874276-5829-4CFE-994E-277D450BCA8E}"/>
              </a:ext>
            </a:extLst>
          </p:cNvPr>
          <p:cNvSpPr>
            <a:spLocks noGrp="1"/>
          </p:cNvSpPr>
          <p:nvPr>
            <p:ph idx="1"/>
          </p:nvPr>
        </p:nvSpPr>
        <p:spPr/>
        <p:txBody>
          <a:bodyPr>
            <a:normAutofit/>
          </a:bodyPr>
          <a:lstStyle/>
          <a:p>
            <a:r>
              <a:rPr lang="en-US" sz="2000" dirty="0"/>
              <a:t>Recurrence relations are useful for expressing the running times (i.e., the number of basic operations executed) of recursive algorithms</a:t>
            </a:r>
          </a:p>
          <a:p>
            <a:endParaRPr lang="en-US" sz="2000" dirty="0"/>
          </a:p>
          <a:p>
            <a:r>
              <a:rPr lang="en-US" sz="2000" dirty="0"/>
              <a:t>The specific values of the constants such as a, b, and c (in the above recurrence) are important in determining the exact solution to the recurrence.  Often however we are only concerned with finding an asymptotic upper bound on the solution.  We call such a bound an asymptotic solution to the recurrence.</a:t>
            </a:r>
          </a:p>
          <a:p>
            <a:endParaRPr lang="en-IN" sz="2000" dirty="0"/>
          </a:p>
        </p:txBody>
      </p:sp>
    </p:spTree>
    <p:extLst>
      <p:ext uri="{BB962C8B-B14F-4D97-AF65-F5344CB8AC3E}">
        <p14:creationId xmlns:p14="http://schemas.microsoft.com/office/powerpoint/2010/main" val="30127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3DA3F395-EBB9-4DCE-8F0D-C1A677C69E78}"/>
              </a:ext>
            </a:extLst>
          </p:cNvPr>
          <p:cNvSpPr>
            <a:spLocks noGrp="1" noChangeArrowheads="1"/>
          </p:cNvSpPr>
          <p:nvPr>
            <p:ph idx="1"/>
          </p:nvPr>
        </p:nvSpPr>
        <p:spPr/>
        <p:txBody>
          <a:bodyPr>
            <a:normAutofit fontScale="92500" lnSpcReduction="10000"/>
          </a:bodyPr>
          <a:lstStyle/>
          <a:p>
            <a:pPr eaLnBrk="1" hangingPunct="1"/>
            <a:r>
              <a:rPr lang="en-US" altLang="en-US" sz="1600" dirty="0">
                <a:latin typeface="Times New Roman" panose="02020603050405020304" pitchFamily="18" charset="0"/>
                <a:cs typeface="Times New Roman" panose="02020603050405020304" pitchFamily="18" charset="0"/>
              </a:rPr>
              <a:t>For a given recursive method, the base case and the recursive case of its recurrence relation correspond directly to the base case and the recursive case of the method.</a:t>
            </a:r>
          </a:p>
          <a:p>
            <a:pPr eaLnBrk="1" hangingPunct="1"/>
            <a:r>
              <a:rPr lang="en-US" altLang="en-US" sz="1600" dirty="0">
                <a:latin typeface="Times New Roman" panose="02020603050405020304" pitchFamily="18" charset="0"/>
                <a:cs typeface="Times New Roman" panose="02020603050405020304" pitchFamily="18" charset="0"/>
              </a:rPr>
              <a:t>Example 1: Write the recurrence relation for the following method:</a:t>
            </a:r>
            <a:endParaRPr lang="en-US" altLang="en-US" sz="1600" b="1"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600" dirty="0">
                <a:latin typeface="Times New Roman" panose="02020603050405020304" pitchFamily="18" charset="0"/>
                <a:cs typeface="Times New Roman" panose="02020603050405020304" pitchFamily="18" charset="0"/>
              </a:rPr>
              <a:t>The base case is reached when n = = 0. The method performs one comparison. Thus, the number of operations when n = = 0, T(0), is some constant a.</a:t>
            </a:r>
          </a:p>
          <a:p>
            <a:pPr eaLnBrk="1" hangingPunct="1"/>
            <a:r>
              <a:rPr lang="en-US" altLang="en-US" sz="1600" dirty="0">
                <a:latin typeface="Times New Roman" panose="02020603050405020304" pitchFamily="18" charset="0"/>
                <a:cs typeface="Times New Roman" panose="02020603050405020304" pitchFamily="18" charset="0"/>
              </a:rPr>
              <a:t>When n &gt; 0, the method performs two basic operations and then calls itself, using ONE recursive call, with a parameter n – 1. </a:t>
            </a:r>
          </a:p>
          <a:p>
            <a:pPr eaLnBrk="1" hangingPunct="1"/>
            <a:r>
              <a:rPr lang="en-US" altLang="en-US" sz="1600" dirty="0">
                <a:latin typeface="Times New Roman" panose="02020603050405020304" pitchFamily="18" charset="0"/>
                <a:cs typeface="Times New Roman" panose="02020603050405020304" pitchFamily="18" charset="0"/>
              </a:rPr>
              <a:t>Therefore the recurrence relation is:</a:t>
            </a:r>
          </a:p>
          <a:p>
            <a:pPr eaLnBrk="1" hangingPunct="1">
              <a:buFontTx/>
              <a:buNone/>
            </a:pP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0000FF"/>
                </a:solidFill>
                <a:latin typeface="Times New Roman" panose="02020603050405020304" pitchFamily="18" charset="0"/>
                <a:cs typeface="Times New Roman" panose="02020603050405020304" pitchFamily="18" charset="0"/>
              </a:rPr>
              <a:t>T(0)  =  a                                for some constant a</a:t>
            </a:r>
          </a:p>
          <a:p>
            <a:pPr eaLnBrk="1" hangingPunct="1">
              <a:buFontTx/>
              <a:buNone/>
            </a:pPr>
            <a:r>
              <a:rPr lang="en-US" altLang="en-US" sz="1600" dirty="0">
                <a:solidFill>
                  <a:srgbClr val="0000FF"/>
                </a:solidFill>
                <a:latin typeface="Times New Roman" panose="02020603050405020304" pitchFamily="18" charset="0"/>
                <a:cs typeface="Times New Roman" panose="02020603050405020304" pitchFamily="18" charset="0"/>
              </a:rPr>
              <a:t>                          T(n)  =  b  +  T(n – 1)             for some constant b </a:t>
            </a:r>
          </a:p>
        </p:txBody>
      </p:sp>
      <p:sp>
        <p:nvSpPr>
          <p:cNvPr id="8194" name="Rectangle 2">
            <a:extLst>
              <a:ext uri="{FF2B5EF4-FFF2-40B4-BE49-F238E27FC236}">
                <a16:creationId xmlns:a16="http://schemas.microsoft.com/office/drawing/2014/main" id="{7BBB9218-E339-4A58-AF4F-2305EA3F02AE}"/>
              </a:ext>
            </a:extLst>
          </p:cNvPr>
          <p:cNvSpPr>
            <a:spLocks noGrp="1" noChangeArrowheads="1"/>
          </p:cNvSpPr>
          <p:nvPr>
            <p:ph type="title"/>
          </p:nvPr>
        </p:nvSpPr>
        <p:spPr/>
        <p:txBody>
          <a:bodyPr>
            <a:normAutofit fontScale="90000"/>
          </a:bodyPr>
          <a:lstStyle/>
          <a:p>
            <a:pPr eaLnBrk="1" hangingPunct="1"/>
            <a:r>
              <a:rPr lang="en-US" altLang="en-US"/>
              <a:t>Forming Recurrence Relations</a:t>
            </a:r>
          </a:p>
        </p:txBody>
      </p:sp>
      <p:sp>
        <p:nvSpPr>
          <p:cNvPr id="8196" name="Rectangle 6">
            <a:extLst>
              <a:ext uri="{FF2B5EF4-FFF2-40B4-BE49-F238E27FC236}">
                <a16:creationId xmlns:a16="http://schemas.microsoft.com/office/drawing/2014/main" id="{E8C734C9-E729-4C15-9A7D-B882E3924EE4}"/>
              </a:ext>
            </a:extLst>
          </p:cNvPr>
          <p:cNvSpPr>
            <a:spLocks noChangeArrowheads="1"/>
          </p:cNvSpPr>
          <p:nvPr/>
        </p:nvSpPr>
        <p:spPr bwMode="auto">
          <a:xfrm>
            <a:off x="2470559" y="2021260"/>
            <a:ext cx="3024187" cy="1570037"/>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public void f (int n)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if (n &gt; 0)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cout &lt;&lt; n;</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f(n-1);</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2025-6488-4D61-974B-5240296034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3E9604-85EE-4B5C-AC63-4364AE39BBA0}"/>
              </a:ext>
            </a:extLst>
          </p:cNvPr>
          <p:cNvSpPr>
            <a:spLocks noGrp="1"/>
          </p:cNvSpPr>
          <p:nvPr>
            <p:ph idx="1"/>
          </p:nvPr>
        </p:nvSpPr>
        <p:spPr/>
        <p:txBody>
          <a:bodyPr>
            <a:normAutofit/>
          </a:bodyPr>
          <a:lstStyle/>
          <a:p>
            <a:pPr eaLnBrk="1" hangingPunct="1">
              <a:spcBef>
                <a:spcPct val="0"/>
              </a:spcBef>
            </a:pPr>
            <a:r>
              <a:rPr lang="en-US" altLang="en-US" sz="2400" dirty="0"/>
              <a:t> </a:t>
            </a:r>
            <a:r>
              <a:rPr lang="en-US" altLang="en-US" sz="2000" dirty="0">
                <a:latin typeface="Times New Roman" panose="02020603050405020304" pitchFamily="18" charset="0"/>
                <a:cs typeface="Times New Roman" panose="02020603050405020304" pitchFamily="18" charset="0"/>
              </a:rPr>
              <a:t>In General, </a:t>
            </a:r>
          </a:p>
          <a:p>
            <a:pPr eaLnBrk="1" hangingPunct="1">
              <a:spcBef>
                <a:spcPct val="0"/>
              </a:spcBef>
            </a:pPr>
            <a:endParaRPr lang="en-US" altLang="en-US" sz="2000" dirty="0">
              <a:latin typeface="Times New Roman" panose="02020603050405020304" pitchFamily="18" charset="0"/>
              <a:cs typeface="Times New Roman" panose="02020603050405020304" pitchFamily="18" charset="0"/>
            </a:endParaRPr>
          </a:p>
          <a:p>
            <a:pPr marL="0" indent="0" eaLnBrk="1" hangingPunct="1">
              <a:spcBef>
                <a:spcPct val="0"/>
              </a:spcBef>
              <a:buNone/>
            </a:pPr>
            <a:r>
              <a:rPr lang="en-US" altLang="en-US" sz="2000" dirty="0">
                <a:solidFill>
                  <a:srgbClr val="0000FF"/>
                </a:solidFill>
                <a:latin typeface="Times New Roman" panose="02020603050405020304" pitchFamily="18" charset="0"/>
                <a:cs typeface="Times New Roman" panose="02020603050405020304" pitchFamily="18" charset="0"/>
              </a:rPr>
              <a:t>	T(</a:t>
            </a:r>
            <a:r>
              <a:rPr lang="en-US" altLang="en-US" sz="2000" i="1" dirty="0">
                <a:solidFill>
                  <a:srgbClr val="0000FF"/>
                </a:solidFill>
                <a:latin typeface="Times New Roman" panose="02020603050405020304" pitchFamily="18" charset="0"/>
                <a:cs typeface="Times New Roman" panose="02020603050405020304" pitchFamily="18" charset="0"/>
              </a:rPr>
              <a:t>n</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is usually a sum of various choices of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m</a:t>
            </a:r>
            <a:r>
              <a:rPr lang="en-US" altLang="en-US" sz="2000" dirty="0">
                <a:solidFill>
                  <a:srgbClr val="00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the cost of the recursive  subproblems, plus the cost of the work done outside the recursive calls:</a:t>
            </a:r>
          </a:p>
          <a:p>
            <a:pPr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FF"/>
                </a:solidFill>
                <a:latin typeface="Times New Roman" panose="02020603050405020304" pitchFamily="18" charset="0"/>
                <a:cs typeface="Times New Roman" panose="02020603050405020304" pitchFamily="18" charset="0"/>
              </a:rPr>
              <a:t>T(</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a:t>
            </a:r>
            <a:r>
              <a:rPr lang="en-US" altLang="en-US" sz="2000" b="1" i="1" dirty="0" err="1">
                <a:solidFill>
                  <a:srgbClr val="0000FF"/>
                </a:solidFill>
                <a:latin typeface="Times New Roman" panose="02020603050405020304" pitchFamily="18" charset="0"/>
                <a:cs typeface="Times New Roman" panose="02020603050405020304" pitchFamily="18" charset="0"/>
              </a:rPr>
              <a:t>a</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(f(</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a:t>
            </a:r>
            <a:r>
              <a:rPr lang="en-US" altLang="en-US" sz="2000" b="1" i="1" dirty="0" err="1">
                <a:solidFill>
                  <a:srgbClr val="0000FF"/>
                </a:solidFill>
                <a:latin typeface="Times New Roman" panose="02020603050405020304" pitchFamily="18" charset="0"/>
                <a:cs typeface="Times New Roman" panose="02020603050405020304" pitchFamily="18" charset="0"/>
              </a:rPr>
              <a:t>b</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(g(</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 . + c(</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a:t>
            </a:r>
          </a:p>
          <a:p>
            <a:pPr algn="just" eaLnBrk="1" hangingPunct="1">
              <a:spcBef>
                <a:spcPct val="0"/>
              </a:spcBef>
              <a:buFontTx/>
              <a:buNone/>
            </a:pPr>
            <a:endParaRPr lang="en-US" altLang="en-US" sz="2000" b="1" dirty="0">
              <a:solidFill>
                <a:srgbClr val="0000FF"/>
              </a:solidFill>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	where </a:t>
            </a:r>
            <a:r>
              <a:rPr lang="en-US" altLang="en-US" sz="2000" dirty="0">
                <a:solidFill>
                  <a:srgbClr val="0000FF"/>
                </a:solidFill>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are the number of subproblems, </a:t>
            </a:r>
            <a:r>
              <a:rPr lang="en-US" altLang="en-US" sz="2000" dirty="0">
                <a:solidFill>
                  <a:srgbClr val="0000FF"/>
                </a:solidFill>
                <a:latin typeface="Times New Roman" panose="02020603050405020304" pitchFamily="18" charset="0"/>
                <a:cs typeface="Times New Roman" panose="02020603050405020304" pitchFamily="18" charset="0"/>
              </a:rPr>
              <a:t>f(n)</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g(n)</a:t>
            </a:r>
            <a:r>
              <a:rPr lang="en-US" altLang="en-US" sz="2000" dirty="0">
                <a:latin typeface="Times New Roman" panose="02020603050405020304" pitchFamily="18" charset="0"/>
                <a:cs typeface="Times New Roman" panose="02020603050405020304" pitchFamily="18" charset="0"/>
              </a:rPr>
              <a:t> are subproblem sizes, and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is the cost of the work done outside the recursive calls.</a:t>
            </a:r>
          </a:p>
          <a:p>
            <a:pPr algn="just" eaLnBrk="1" hangingPunct="1">
              <a:spcBef>
                <a:spcPct val="0"/>
              </a:spcBef>
              <a:buFontTx/>
              <a:buNone/>
            </a:pPr>
            <a:r>
              <a:rPr lang="en-US" altLang="en-US" sz="2000" dirty="0">
                <a:latin typeface="Times New Roman" panose="02020603050405020304" pitchFamily="18" charset="0"/>
                <a:cs typeface="Times New Roman" panose="02020603050405020304" pitchFamily="18" charset="0"/>
              </a:rPr>
              <a:t>	[Note: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may be a constant]</a:t>
            </a:r>
            <a:r>
              <a:rPr lang="en-US" altLang="en-US" sz="2400" dirty="0"/>
              <a:t>  </a:t>
            </a:r>
            <a:endParaRPr lang="en-IN" sz="2000" dirty="0"/>
          </a:p>
        </p:txBody>
      </p:sp>
    </p:spTree>
    <p:extLst>
      <p:ext uri="{BB962C8B-B14F-4D97-AF65-F5344CB8AC3E}">
        <p14:creationId xmlns:p14="http://schemas.microsoft.com/office/powerpoint/2010/main" val="379062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46198D66-F7E7-48B2-A74D-28AFF149790E}"/>
              </a:ext>
            </a:extLst>
          </p:cNvPr>
          <p:cNvSpPr>
            <a:spLocks noGrp="1" noChangeArrowheads="1"/>
          </p:cNvSpPr>
          <p:nvPr>
            <p:ph idx="1"/>
          </p:nvPr>
        </p:nvSpPr>
        <p:spPr/>
        <p:txBody>
          <a:bodyPr>
            <a:normAutofit fontScale="85000" lnSpcReduction="20000"/>
          </a:bodyPr>
          <a:lstStyle/>
          <a:p>
            <a:pPr eaLnBrk="1" hangingPunct="1"/>
            <a:r>
              <a:rPr lang="en-US" altLang="en-US" sz="1800" dirty="0"/>
              <a:t>Example 2: Write the recurrence relation for the following method:</a:t>
            </a:r>
            <a:endParaRPr lang="en-US" altLang="en-US" sz="1800" b="1"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r>
              <a:rPr lang="en-US" altLang="en-US" sz="1800" dirty="0"/>
              <a:t>The base case is reached when n == 1. The method performs one comparison and one return statement. Therefore, T(1), is some constant </a:t>
            </a:r>
            <a:r>
              <a:rPr lang="en-US" altLang="en-US" sz="1800" b="1" dirty="0"/>
              <a:t>c</a:t>
            </a:r>
            <a:r>
              <a:rPr lang="en-US" altLang="en-US" sz="1800" dirty="0"/>
              <a:t>.</a:t>
            </a:r>
          </a:p>
          <a:p>
            <a:pPr eaLnBrk="1" hangingPunct="1"/>
            <a:endParaRPr lang="en-US" altLang="en-US" sz="1800" dirty="0"/>
          </a:p>
          <a:p>
            <a:pPr eaLnBrk="1" hangingPunct="1"/>
            <a:r>
              <a:rPr lang="en-US" altLang="en-US" sz="1800" dirty="0"/>
              <a:t>When </a:t>
            </a:r>
            <a:r>
              <a:rPr lang="en-US" altLang="en-US" sz="1800" b="1" dirty="0"/>
              <a:t>n &gt; 1</a:t>
            </a:r>
            <a:r>
              <a:rPr lang="en-US" altLang="en-US" sz="1800" dirty="0"/>
              <a:t>, the method performs </a:t>
            </a:r>
            <a:r>
              <a:rPr lang="en-US" altLang="en-US" sz="1800" b="1" dirty="0"/>
              <a:t>TWO</a:t>
            </a:r>
            <a:r>
              <a:rPr lang="en-US" altLang="en-US" sz="1800" dirty="0"/>
              <a:t> recursive calls, each with the parameter n</a:t>
            </a:r>
            <a:r>
              <a:rPr lang="en-US" altLang="en-US" sz="1800" b="1" dirty="0"/>
              <a:t> / 2, </a:t>
            </a:r>
            <a:r>
              <a:rPr lang="en-US" altLang="en-US" sz="1800" dirty="0"/>
              <a:t> and some constant # of basic operations.</a:t>
            </a:r>
          </a:p>
          <a:p>
            <a:pPr eaLnBrk="1" hangingPunct="1"/>
            <a:endParaRPr lang="en-US" altLang="en-US" sz="1800" dirty="0"/>
          </a:p>
          <a:p>
            <a:pPr eaLnBrk="1" hangingPunct="1"/>
            <a:r>
              <a:rPr lang="en-US" altLang="en-US" sz="1800" dirty="0"/>
              <a:t>Hence, the recurrence relation is:</a:t>
            </a:r>
          </a:p>
          <a:p>
            <a:pPr eaLnBrk="1" hangingPunct="1">
              <a:buFontTx/>
              <a:buNone/>
            </a:pPr>
            <a:r>
              <a:rPr lang="en-US" altLang="en-US" sz="1800" dirty="0"/>
              <a:t>                       </a:t>
            </a:r>
            <a:r>
              <a:rPr lang="en-US" altLang="en-US" sz="1800" dirty="0">
                <a:solidFill>
                  <a:srgbClr val="0000FF"/>
                </a:solidFill>
              </a:rPr>
              <a:t>T(1) =  c                            for some constant c</a:t>
            </a:r>
          </a:p>
          <a:p>
            <a:pPr eaLnBrk="1" hangingPunct="1">
              <a:buFontTx/>
              <a:buNone/>
            </a:pPr>
            <a:r>
              <a:rPr lang="en-US" altLang="en-US" sz="1800" dirty="0">
                <a:solidFill>
                  <a:srgbClr val="0000FF"/>
                </a:solidFill>
              </a:rPr>
              <a:t>                       T(n) =  b + 2T(n / 2)            for some constant b</a:t>
            </a:r>
          </a:p>
          <a:p>
            <a:pPr eaLnBrk="1" hangingPunct="1">
              <a:buFontTx/>
              <a:buNone/>
            </a:pPr>
            <a:r>
              <a:rPr lang="en-US" altLang="en-US" sz="1800" dirty="0"/>
              <a:t>                      </a:t>
            </a:r>
          </a:p>
        </p:txBody>
      </p:sp>
      <p:sp>
        <p:nvSpPr>
          <p:cNvPr id="10242" name="Rectangle 2">
            <a:extLst>
              <a:ext uri="{FF2B5EF4-FFF2-40B4-BE49-F238E27FC236}">
                <a16:creationId xmlns:a16="http://schemas.microsoft.com/office/drawing/2014/main" id="{128E8DB3-CEED-41FE-9A48-F7EF53858843}"/>
              </a:ext>
            </a:extLst>
          </p:cNvPr>
          <p:cNvSpPr>
            <a:spLocks noGrp="1" noChangeArrowheads="1"/>
          </p:cNvSpPr>
          <p:nvPr>
            <p:ph type="title"/>
          </p:nvPr>
        </p:nvSpPr>
        <p:spPr/>
        <p:txBody>
          <a:bodyPr>
            <a:normAutofit fontScale="90000"/>
          </a:bodyPr>
          <a:lstStyle/>
          <a:p>
            <a:pPr eaLnBrk="1" hangingPunct="1"/>
            <a:r>
              <a:rPr lang="en-US" altLang="en-US"/>
              <a:t>Forming Recurrence Relations (Cont’d)</a:t>
            </a:r>
          </a:p>
        </p:txBody>
      </p:sp>
      <p:sp>
        <p:nvSpPr>
          <p:cNvPr id="10244" name="Rectangle 5">
            <a:extLst>
              <a:ext uri="{FF2B5EF4-FFF2-40B4-BE49-F238E27FC236}">
                <a16:creationId xmlns:a16="http://schemas.microsoft.com/office/drawing/2014/main" id="{64E7DD9D-22F0-4E42-822D-C957D799816F}"/>
              </a:ext>
            </a:extLst>
          </p:cNvPr>
          <p:cNvSpPr>
            <a:spLocks noChangeArrowheads="1"/>
          </p:cNvSpPr>
          <p:nvPr/>
        </p:nvSpPr>
        <p:spPr bwMode="auto">
          <a:xfrm>
            <a:off x="1339665" y="1501775"/>
            <a:ext cx="6584950" cy="19208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public int g(int n) { </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if (n == 1)</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2;</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3 * g(n / 2) + g( n / 2) + 5;</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6A36841F-0814-4283-8E3D-4556B90465B6}"/>
              </a:ext>
            </a:extLst>
          </p:cNvPr>
          <p:cNvSpPr>
            <a:spLocks noGrp="1" noChangeArrowheads="1"/>
          </p:cNvSpPr>
          <p:nvPr>
            <p:ph idx="1"/>
          </p:nvPr>
        </p:nvSpPr>
        <p:spPr>
          <a:xfrm>
            <a:off x="428624" y="1137256"/>
            <a:ext cx="8407032" cy="5143857"/>
          </a:xfrm>
        </p:spPr>
        <p:txBody>
          <a:bodyPr vert="horz" lIns="91440" tIns="45720" rIns="91440" bIns="45720" rtlCol="0" anchor="t">
            <a:normAutofit fontScale="77500" lnSpcReduction="20000"/>
          </a:bodyPr>
          <a:lstStyle/>
          <a:p>
            <a:pPr eaLnBrk="1" hangingPunct="1"/>
            <a:r>
              <a:rPr lang="en-US" altLang="en-US" sz="1800" dirty="0">
                <a:latin typeface="Georgia"/>
              </a:rPr>
              <a:t>Example 3: Write the recurrence relation for the following method:</a:t>
            </a:r>
            <a:endParaRPr lang="en-US" altLang="en-US" sz="1800" b="1" dirty="0">
              <a:latin typeface="Georgia"/>
            </a:endParaRPr>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a:p>
            <a:endParaRPr lang="en-US" altLang="en-US" sz="1800" dirty="0">
              <a:latin typeface="Georgia"/>
            </a:endParaRPr>
          </a:p>
          <a:p>
            <a:endParaRPr lang="en-US" altLang="en-US" sz="1800" dirty="0">
              <a:latin typeface="Georgia"/>
            </a:endParaRPr>
          </a:p>
          <a:p>
            <a:r>
              <a:rPr lang="en-US" altLang="en-US" sz="1800" dirty="0">
                <a:latin typeface="Georgia"/>
              </a:rPr>
              <a:t>The base case is reached when n == 1 or n == 2. The method performs one comparison and one return statement. Therefore each of T(1) and T(2)  is some constant </a:t>
            </a:r>
            <a:r>
              <a:rPr lang="en-US" altLang="en-US" sz="1800" b="1" dirty="0">
                <a:latin typeface="Georgia"/>
              </a:rPr>
              <a:t>c</a:t>
            </a:r>
            <a:r>
              <a:rPr lang="en-US" altLang="en-US" sz="1800" dirty="0">
                <a:latin typeface="Georgia"/>
              </a:rPr>
              <a:t>.</a:t>
            </a:r>
          </a:p>
          <a:p>
            <a:pPr eaLnBrk="1" hangingPunct="1"/>
            <a:endParaRPr lang="en-US" altLang="en-US" sz="1800"/>
          </a:p>
          <a:p>
            <a:r>
              <a:rPr lang="en-US" altLang="en-US" sz="1800" dirty="0">
                <a:latin typeface="Georgia"/>
              </a:rPr>
              <a:t>When </a:t>
            </a:r>
            <a:r>
              <a:rPr lang="en-US" altLang="en-US" sz="1800" b="1" dirty="0">
                <a:latin typeface="Georgia"/>
              </a:rPr>
              <a:t>n &gt; 2</a:t>
            </a:r>
            <a:r>
              <a:rPr lang="en-US" altLang="en-US" sz="1800" dirty="0">
                <a:latin typeface="Georgia"/>
              </a:rPr>
              <a:t>, the method performs </a:t>
            </a:r>
            <a:r>
              <a:rPr lang="en-US" altLang="en-US" sz="1800" b="1" dirty="0">
                <a:latin typeface="Georgia"/>
              </a:rPr>
              <a:t>TWO</a:t>
            </a:r>
            <a:r>
              <a:rPr lang="en-US" altLang="en-US" sz="1800" dirty="0">
                <a:latin typeface="Georgia"/>
              </a:rPr>
              <a:t> recursive calls, one with the parameter </a:t>
            </a:r>
            <a:r>
              <a:rPr lang="en-US" altLang="en-US" sz="1800" b="1" dirty="0">
                <a:latin typeface="Georgia"/>
              </a:rPr>
              <a:t>n - 1 , </a:t>
            </a:r>
            <a:r>
              <a:rPr lang="en-US" altLang="en-US" sz="1800" dirty="0">
                <a:latin typeface="Georgia"/>
              </a:rPr>
              <a:t> another with parameter </a:t>
            </a:r>
            <a:r>
              <a:rPr lang="en-US" altLang="en-US" sz="1800" b="1" dirty="0">
                <a:latin typeface="Georgia"/>
              </a:rPr>
              <a:t>n – 2</a:t>
            </a:r>
            <a:r>
              <a:rPr lang="en-US" altLang="en-US" sz="1800" dirty="0">
                <a:latin typeface="Georgia"/>
              </a:rPr>
              <a:t>, and some constant # of basic operations.</a:t>
            </a:r>
          </a:p>
          <a:p>
            <a:pPr eaLnBrk="1" hangingPunct="1"/>
            <a:endParaRPr lang="en-US" altLang="en-US" sz="1800"/>
          </a:p>
          <a:p>
            <a:pPr eaLnBrk="1" hangingPunct="1"/>
            <a:r>
              <a:rPr lang="en-US" altLang="en-US" sz="1800" dirty="0">
                <a:latin typeface="Georgia"/>
              </a:rPr>
              <a:t>Hence, the recurrence relation is:</a:t>
            </a:r>
          </a:p>
          <a:p>
            <a:pPr>
              <a:buNone/>
            </a:pPr>
            <a:r>
              <a:rPr lang="en-US" altLang="en-US" sz="1800" dirty="0">
                <a:latin typeface="Georgia"/>
              </a:rPr>
              <a:t>                       </a:t>
            </a:r>
            <a:r>
              <a:rPr lang="en-US" altLang="en-US" sz="1800" dirty="0">
                <a:solidFill>
                  <a:srgbClr val="0000FF"/>
                </a:solidFill>
                <a:latin typeface="Georgia"/>
              </a:rPr>
              <a:t>T(n)   = c                                            if n = 1 or n = 2</a:t>
            </a:r>
          </a:p>
          <a:p>
            <a:pPr>
              <a:buNone/>
            </a:pPr>
            <a:r>
              <a:rPr lang="en-US" altLang="en-US" sz="1800" dirty="0">
                <a:solidFill>
                  <a:srgbClr val="0000FF"/>
                </a:solidFill>
                <a:latin typeface="Georgia"/>
              </a:rPr>
              <a:t>                       T(n)  =  T(n – 1) + T(n – 2) + b          if  n &gt; 2</a:t>
            </a:r>
          </a:p>
        </p:txBody>
      </p:sp>
      <p:sp>
        <p:nvSpPr>
          <p:cNvPr id="12290" name="Rectangle 2">
            <a:extLst>
              <a:ext uri="{FF2B5EF4-FFF2-40B4-BE49-F238E27FC236}">
                <a16:creationId xmlns:a16="http://schemas.microsoft.com/office/drawing/2014/main" id="{488D3822-8B51-42DA-BA48-2B77C7F8CECE}"/>
              </a:ext>
            </a:extLst>
          </p:cNvPr>
          <p:cNvSpPr>
            <a:spLocks noGrp="1" noChangeArrowheads="1"/>
          </p:cNvSpPr>
          <p:nvPr>
            <p:ph type="title"/>
          </p:nvPr>
        </p:nvSpPr>
        <p:spPr/>
        <p:txBody>
          <a:bodyPr>
            <a:normAutofit fontScale="90000"/>
          </a:bodyPr>
          <a:lstStyle/>
          <a:p>
            <a:pPr eaLnBrk="1" hangingPunct="1"/>
            <a:r>
              <a:rPr lang="en-US" altLang="en-US"/>
              <a:t>Forming Recurrence Relations (Cont’d)</a:t>
            </a:r>
          </a:p>
        </p:txBody>
      </p:sp>
      <p:sp>
        <p:nvSpPr>
          <p:cNvPr id="12292" name="Rectangle 6">
            <a:extLst>
              <a:ext uri="{FF2B5EF4-FFF2-40B4-BE49-F238E27FC236}">
                <a16:creationId xmlns:a16="http://schemas.microsoft.com/office/drawing/2014/main" id="{E648C6D9-F2DF-4291-8617-C4AFF831121A}"/>
              </a:ext>
            </a:extLst>
          </p:cNvPr>
          <p:cNvSpPr>
            <a:spLocks noChangeArrowheads="1"/>
          </p:cNvSpPr>
          <p:nvPr/>
        </p:nvSpPr>
        <p:spPr bwMode="auto">
          <a:xfrm>
            <a:off x="518558" y="1345694"/>
            <a:ext cx="7920037" cy="2406813"/>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en-US" altLang="en-US" sz="1600" b="1" dirty="0">
                <a:solidFill>
                  <a:srgbClr val="0000FF"/>
                </a:solidFill>
                <a:latin typeface="Courier New"/>
                <a:cs typeface="Courier New"/>
              </a:rPr>
              <a:t>long</a:t>
            </a:r>
            <a:r>
              <a:rPr lang="en-US" altLang="en-US" sz="1600" b="1" dirty="0">
                <a:latin typeface="Courier New"/>
                <a:cs typeface="Courier New"/>
              </a:rPr>
              <a:t> </a:t>
            </a:r>
            <a:r>
              <a:rPr lang="en-US" altLang="en-US" sz="1600" b="1" dirty="0" err="1">
                <a:solidFill>
                  <a:srgbClr val="0000FF"/>
                </a:solidFill>
                <a:latin typeface="Courier New"/>
                <a:cs typeface="Courier New"/>
              </a:rPr>
              <a:t>fibonacci</a:t>
            </a:r>
            <a:r>
              <a:rPr lang="en-US" altLang="en-US" sz="1600" b="1" dirty="0">
                <a:solidFill>
                  <a:srgbClr val="0000FF"/>
                </a:solidFill>
                <a:latin typeface="Courier New"/>
                <a:cs typeface="Courier New"/>
              </a:rPr>
              <a:t> (int n) {</a:t>
            </a:r>
            <a:r>
              <a:rPr lang="en-US" altLang="en-US" sz="1600" b="1" dirty="0">
                <a:latin typeface="Courier New"/>
                <a:cs typeface="Courier New"/>
              </a:rPr>
              <a:t> </a:t>
            </a:r>
            <a:r>
              <a:rPr lang="en-US" altLang="en-US" sz="1400" b="1" dirty="0">
                <a:solidFill>
                  <a:srgbClr val="006600"/>
                </a:solidFill>
                <a:latin typeface="Courier New"/>
                <a:cs typeface="Courier New"/>
              </a:rPr>
              <a:t>// Recursively calculates Fibonacci number</a:t>
            </a:r>
          </a:p>
          <a:p>
            <a:pPr>
              <a:buNone/>
            </a:pPr>
            <a:r>
              <a:rPr lang="en-US" altLang="en-US" sz="1400" b="1" dirty="0">
                <a:solidFill>
                  <a:srgbClr val="006600"/>
                </a:solidFill>
                <a:latin typeface="Courier New"/>
                <a:cs typeface="Courier New"/>
              </a:rPr>
              <a:t>  </a:t>
            </a:r>
            <a:r>
              <a:rPr lang="en-US" altLang="en-US" sz="1600" b="1" dirty="0">
                <a:solidFill>
                  <a:srgbClr val="0000FF"/>
                </a:solidFill>
                <a:latin typeface="Courier New"/>
                <a:cs typeface="Courier New"/>
              </a:rPr>
              <a:t>if( n == 1)</a:t>
            </a:r>
          </a:p>
          <a:p>
            <a:pPr>
              <a:buNone/>
            </a:pPr>
            <a:r>
              <a:rPr lang="en-US" altLang="en-US" sz="1600" b="1" dirty="0">
                <a:solidFill>
                  <a:srgbClr val="0000FF"/>
                </a:solidFill>
                <a:latin typeface="Courier New"/>
                <a:cs typeface="Courier New"/>
              </a:rPr>
              <a:t>      </a:t>
            </a:r>
            <a:r>
              <a:rPr lang="en-US" sz="1600" b="1" dirty="0">
                <a:solidFill>
                  <a:srgbClr val="0000FF"/>
                </a:solidFill>
                <a:latin typeface="Courier New"/>
                <a:cs typeface="Courier New"/>
              </a:rPr>
              <a:t>return 0;</a:t>
            </a:r>
            <a:endParaRPr lang="en-US" altLang="en-US" sz="1600" b="1" dirty="0">
              <a:solidFill>
                <a:srgbClr val="0000FF"/>
              </a:solidFill>
              <a:latin typeface="Courier New"/>
              <a:cs typeface="Courier New"/>
            </a:endParaRPr>
          </a:p>
          <a:p>
            <a:pPr>
              <a:buNone/>
            </a:pPr>
            <a:r>
              <a:rPr lang="en-US" altLang="en-US" sz="1600" b="1" dirty="0">
                <a:solidFill>
                  <a:srgbClr val="0000FF"/>
                </a:solidFill>
                <a:latin typeface="Courier New"/>
                <a:cs typeface="Courier New"/>
              </a:rPr>
              <a:t>  if( n == 2)</a:t>
            </a:r>
            <a:endParaRPr lang="en-US" dirty="0"/>
          </a:p>
          <a:p>
            <a:pPr>
              <a:buNone/>
            </a:pPr>
            <a:r>
              <a:rPr lang="en-US" altLang="en-US" sz="1600" b="1" dirty="0">
                <a:solidFill>
                  <a:srgbClr val="0000FF"/>
                </a:solidFill>
                <a:latin typeface="Courier New"/>
                <a:cs typeface="Courier New"/>
              </a:rPr>
              <a:t>      return 1;</a:t>
            </a:r>
          </a:p>
          <a:p>
            <a:pPr>
              <a:buNone/>
            </a:pPr>
            <a:r>
              <a:rPr lang="en-US" altLang="en-US" sz="1600" b="1" dirty="0">
                <a:solidFill>
                  <a:srgbClr val="0000FF"/>
                </a:solidFill>
                <a:latin typeface="Courier New"/>
                <a:cs typeface="Courier New"/>
              </a:rPr>
              <a:t>  else</a:t>
            </a:r>
          </a:p>
          <a:p>
            <a:pPr>
              <a:buNone/>
            </a:pPr>
            <a:r>
              <a:rPr lang="en-US" altLang="en-US" sz="1600" b="1" dirty="0">
                <a:solidFill>
                  <a:srgbClr val="0000FF"/>
                </a:solidFill>
                <a:latin typeface="Courier New"/>
                <a:cs typeface="Courier New"/>
              </a:rPr>
              <a:t>      return </a:t>
            </a:r>
            <a:r>
              <a:rPr lang="en-US" altLang="en-US" sz="1600" b="1" dirty="0" err="1">
                <a:solidFill>
                  <a:srgbClr val="0000FF"/>
                </a:solidFill>
                <a:latin typeface="Courier New"/>
                <a:cs typeface="Courier New"/>
              </a:rPr>
              <a:t>fibonacci</a:t>
            </a:r>
            <a:r>
              <a:rPr lang="en-US" altLang="en-US" sz="1600" b="1" dirty="0">
                <a:solidFill>
                  <a:srgbClr val="0000FF"/>
                </a:solidFill>
                <a:latin typeface="Courier New"/>
                <a:cs typeface="Courier New"/>
              </a:rPr>
              <a:t>(n – 1) + </a:t>
            </a:r>
            <a:r>
              <a:rPr lang="en-US" altLang="en-US" sz="1600" b="1" dirty="0" err="1">
                <a:solidFill>
                  <a:srgbClr val="0000FF"/>
                </a:solidFill>
                <a:latin typeface="Courier New"/>
                <a:cs typeface="Courier New"/>
              </a:rPr>
              <a:t>fibonacci</a:t>
            </a:r>
            <a:r>
              <a:rPr lang="en-US" altLang="en-US" sz="1600" b="1" dirty="0">
                <a:solidFill>
                  <a:srgbClr val="0000FF"/>
                </a:solidFill>
                <a:latin typeface="Courier New"/>
                <a:cs typeface="Courier New"/>
              </a:rPr>
              <a:t>(n – 2);</a:t>
            </a:r>
          </a:p>
          <a:p>
            <a:pPr eaLnBrk="1" hangingPunct="1">
              <a:buFontTx/>
              <a:buNone/>
            </a:pPr>
            <a:r>
              <a:rPr lang="en-US" altLang="en-US" sz="1600" b="1" dirty="0">
                <a:latin typeface="Courier New"/>
                <a:cs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29FA7D1F-B541-4BD6-9D05-4907620D3727}"/>
              </a:ext>
            </a:extLst>
          </p:cNvPr>
          <p:cNvSpPr>
            <a:spLocks noGrp="1" noChangeArrowheads="1"/>
          </p:cNvSpPr>
          <p:nvPr>
            <p:ph idx="1"/>
          </p:nvPr>
        </p:nvSpPr>
        <p:spPr/>
        <p:txBody>
          <a:bodyPr vert="horz" lIns="91440" tIns="45720" rIns="91440" bIns="45720" rtlCol="0" anchor="t">
            <a:normAutofit/>
          </a:bodyPr>
          <a:lstStyle/>
          <a:p>
            <a:pPr eaLnBrk="1" hangingPunct="1">
              <a:lnSpc>
                <a:spcPct val="90000"/>
              </a:lnSpc>
            </a:pPr>
            <a:r>
              <a:rPr lang="en-US" altLang="en-US" sz="1600" dirty="0"/>
              <a:t>Example 4: Write the recurrence relation for the following method:</a:t>
            </a:r>
            <a:endParaRPr lang="en-US" altLang="en-US" sz="1600" b="1" dirty="0"/>
          </a:p>
          <a:p>
            <a:pPr eaLnBrk="1" hangingPunct="1">
              <a:lnSpc>
                <a:spcPct val="90000"/>
              </a:lnSpc>
            </a:pPr>
            <a:endParaRPr lang="en-US" altLang="en-US" sz="1600" dirty="0"/>
          </a:p>
          <a:p>
            <a:pPr eaLnBrk="1" hangingPunct="1">
              <a:lnSpc>
                <a:spcPct val="90000"/>
              </a:lnSpc>
            </a:pPr>
            <a:endParaRPr lang="en-US" altLang="en-US" sz="1600" dirty="0"/>
          </a:p>
          <a:p>
            <a:pPr eaLnBrk="1" hangingPunct="1">
              <a:lnSpc>
                <a:spcPct val="90000"/>
              </a:lnSpc>
            </a:pPr>
            <a:endParaRPr lang="en-US" altLang="en-US" sz="1600" dirty="0"/>
          </a:p>
          <a:p>
            <a:pPr eaLnBrk="1" hangingPunct="1">
              <a:lnSpc>
                <a:spcPct val="90000"/>
              </a:lnSpc>
            </a:pPr>
            <a:endParaRPr lang="en-US" altLang="en-US" sz="1600" dirty="0"/>
          </a:p>
          <a:p>
            <a:pPr eaLnBrk="1" hangingPunct="1">
              <a:lnSpc>
                <a:spcPct val="90000"/>
              </a:lnSpc>
            </a:pPr>
            <a:endParaRPr lang="en-US" altLang="en-US" sz="1600" dirty="0"/>
          </a:p>
          <a:p>
            <a:pPr eaLnBrk="1" hangingPunct="1">
              <a:lnSpc>
                <a:spcPct val="90000"/>
              </a:lnSpc>
            </a:pPr>
            <a:endParaRPr lang="en-US" altLang="en-US" sz="1600" dirty="0"/>
          </a:p>
          <a:p>
            <a:pPr eaLnBrk="1" hangingPunct="1">
              <a:lnSpc>
                <a:spcPct val="90000"/>
              </a:lnSpc>
            </a:pPr>
            <a:endParaRPr lang="en-US" altLang="en-US" sz="1600" dirty="0"/>
          </a:p>
          <a:p>
            <a:pPr eaLnBrk="1" hangingPunct="1">
              <a:lnSpc>
                <a:spcPct val="90000"/>
              </a:lnSpc>
            </a:pPr>
            <a:endParaRPr lang="en-US" altLang="en-US" sz="1600" dirty="0"/>
          </a:p>
          <a:p>
            <a:r>
              <a:rPr lang="en-US" altLang="en-US" sz="1600" dirty="0">
                <a:latin typeface="Georgia"/>
              </a:rPr>
              <a:t>The base case is reached when n == 0 or n == 1. The method performs one comparison and one return statement. Therefore T(0) and T(1) is some constant </a:t>
            </a:r>
            <a:r>
              <a:rPr lang="en-US" altLang="en-US" sz="1600" b="1" dirty="0">
                <a:latin typeface="Georgia"/>
              </a:rPr>
              <a:t>c</a:t>
            </a:r>
            <a:r>
              <a:rPr lang="en-US" altLang="en-US" sz="1600" dirty="0">
                <a:latin typeface="Georgia"/>
              </a:rPr>
              <a:t>.</a:t>
            </a:r>
          </a:p>
        </p:txBody>
      </p:sp>
      <p:sp>
        <p:nvSpPr>
          <p:cNvPr id="14338" name="Rectangle 2">
            <a:extLst>
              <a:ext uri="{FF2B5EF4-FFF2-40B4-BE49-F238E27FC236}">
                <a16:creationId xmlns:a16="http://schemas.microsoft.com/office/drawing/2014/main" id="{53581980-1F19-49DE-AC81-3DE340173D40}"/>
              </a:ext>
            </a:extLst>
          </p:cNvPr>
          <p:cNvSpPr>
            <a:spLocks noGrp="1" noChangeArrowheads="1"/>
          </p:cNvSpPr>
          <p:nvPr>
            <p:ph type="title"/>
          </p:nvPr>
        </p:nvSpPr>
        <p:spPr/>
        <p:txBody>
          <a:bodyPr>
            <a:normAutofit fontScale="90000"/>
          </a:bodyPr>
          <a:lstStyle/>
          <a:p>
            <a:pPr eaLnBrk="1" hangingPunct="1"/>
            <a:r>
              <a:rPr lang="en-US" altLang="en-US"/>
              <a:t>Forming Recurrence Relations (Cont’d)</a:t>
            </a:r>
          </a:p>
        </p:txBody>
      </p:sp>
      <p:sp>
        <p:nvSpPr>
          <p:cNvPr id="14340" name="Rectangle 4">
            <a:extLst>
              <a:ext uri="{FF2B5EF4-FFF2-40B4-BE49-F238E27FC236}">
                <a16:creationId xmlns:a16="http://schemas.microsoft.com/office/drawing/2014/main" id="{C53BA962-6374-498C-BAA2-B13E3D6A7187}"/>
              </a:ext>
            </a:extLst>
          </p:cNvPr>
          <p:cNvSpPr>
            <a:spLocks noChangeArrowheads="1"/>
          </p:cNvSpPr>
          <p:nvPr/>
        </p:nvSpPr>
        <p:spPr bwMode="auto">
          <a:xfrm>
            <a:off x="700876" y="1510853"/>
            <a:ext cx="7920037" cy="2505301"/>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None/>
            </a:pPr>
            <a:r>
              <a:rPr lang="en-US" altLang="en-US" sz="1400" b="1" dirty="0">
                <a:solidFill>
                  <a:srgbClr val="0000FF"/>
                </a:solidFill>
                <a:latin typeface="Courier New"/>
                <a:cs typeface="Courier New"/>
              </a:rPr>
              <a:t>long power (long x, long n) { </a:t>
            </a:r>
            <a:endParaRPr lang="en-US" altLang="en-US" sz="1400" b="1">
              <a:solidFill>
                <a:srgbClr val="0000FF"/>
              </a:solidFill>
              <a:latin typeface="Courier New" panose="02070309020205020404" pitchFamily="49" charset="0"/>
              <a:cs typeface="Courier New" panose="02070309020205020404" pitchFamily="49" charset="0"/>
            </a:endParaRPr>
          </a:p>
          <a:p>
            <a:pPr>
              <a:buNone/>
            </a:pPr>
            <a:r>
              <a:rPr lang="en-US" altLang="en-US" sz="1400" b="1" dirty="0">
                <a:solidFill>
                  <a:srgbClr val="0000FF"/>
                </a:solidFill>
                <a:latin typeface="Courier New"/>
                <a:cs typeface="Courier New"/>
              </a:rPr>
              <a:t>   if(n == 0)</a:t>
            </a:r>
            <a:br>
              <a:rPr lang="en-US" altLang="en-US" sz="1400" b="1" dirty="0">
                <a:latin typeface="Courier New" panose="02070309020205020404" pitchFamily="49" charset="0"/>
                <a:cs typeface="Courier New" panose="02070309020205020404" pitchFamily="49" charset="0"/>
              </a:rPr>
            </a:br>
            <a:r>
              <a:rPr lang="en-US" altLang="en-US" sz="1400" b="1" dirty="0">
                <a:solidFill>
                  <a:srgbClr val="0000FF"/>
                </a:solidFill>
                <a:latin typeface="Courier New"/>
                <a:cs typeface="Courier New"/>
              </a:rPr>
              <a:t>     return 1;</a:t>
            </a:r>
          </a:p>
          <a:p>
            <a:pPr>
              <a:buNone/>
            </a:pPr>
            <a:r>
              <a:rPr lang="en-US" altLang="en-US" sz="1400" b="1" dirty="0">
                <a:solidFill>
                  <a:srgbClr val="0000FF"/>
                </a:solidFill>
                <a:latin typeface="Courier New"/>
                <a:cs typeface="Courier New"/>
              </a:rPr>
              <a:t>   else if(n == 1)</a:t>
            </a:r>
          </a:p>
          <a:p>
            <a:pPr>
              <a:buNone/>
            </a:pPr>
            <a:r>
              <a:rPr lang="en-US" altLang="en-US" sz="1400" b="1" dirty="0">
                <a:solidFill>
                  <a:srgbClr val="0000FF"/>
                </a:solidFill>
                <a:latin typeface="Courier New"/>
                <a:cs typeface="Courier New"/>
              </a:rPr>
              <a:t>        return x;             </a:t>
            </a:r>
            <a:endParaRPr lang="en-US" altLang="en-US" sz="1400" b="1" dirty="0">
              <a:solidFill>
                <a:srgbClr val="0000FF"/>
              </a:solidFill>
              <a:latin typeface="Courier New" panose="02070309020205020404" pitchFamily="49" charset="0"/>
              <a:cs typeface="Courier New" panose="02070309020205020404" pitchFamily="49" charset="0"/>
            </a:endParaRPr>
          </a:p>
          <a:p>
            <a:pPr>
              <a:buNone/>
            </a:pPr>
            <a:r>
              <a:rPr lang="en-US" altLang="en-US" sz="1400" b="1" dirty="0">
                <a:solidFill>
                  <a:srgbClr val="0000FF"/>
                </a:solidFill>
                <a:latin typeface="Courier New"/>
                <a:cs typeface="Courier New"/>
              </a:rPr>
              <a:t>   else if ((n % 2) == 0) </a:t>
            </a:r>
            <a:br>
              <a:rPr lang="en-US" altLang="en-US" sz="1400" b="1" dirty="0">
                <a:latin typeface="Courier New" panose="02070309020205020404" pitchFamily="49" charset="0"/>
                <a:cs typeface="Courier New" panose="02070309020205020404" pitchFamily="49" charset="0"/>
              </a:rPr>
            </a:br>
            <a:r>
              <a:rPr lang="en-US" altLang="en-US" sz="1400" b="1" dirty="0">
                <a:solidFill>
                  <a:srgbClr val="0000FF"/>
                </a:solidFill>
                <a:latin typeface="Courier New"/>
                <a:cs typeface="Courier New"/>
              </a:rPr>
              <a:t>       return power (x, n/2)* </a:t>
            </a:r>
            <a:r>
              <a:rPr lang="en-US" sz="1400" b="1" dirty="0">
                <a:solidFill>
                  <a:srgbClr val="0000FF"/>
                </a:solidFill>
                <a:latin typeface="Courier New"/>
                <a:cs typeface="Courier New"/>
              </a:rPr>
              <a:t>power (x, n/2)</a:t>
            </a:r>
            <a:r>
              <a:rPr lang="en-US" altLang="en-US" sz="1400" b="1" dirty="0">
                <a:solidFill>
                  <a:srgbClr val="0000FF"/>
                </a:solidFill>
                <a:latin typeface="Courier New"/>
                <a:cs typeface="Courier New"/>
              </a:rPr>
              <a:t>;</a:t>
            </a:r>
            <a:endParaRPr lang="en-US" altLang="en-US" sz="1400" b="1" dirty="0">
              <a:solidFill>
                <a:srgbClr val="0000FF"/>
              </a:solidFill>
              <a:latin typeface="Courier New" panose="02070309020205020404" pitchFamily="49" charset="0"/>
              <a:cs typeface="Courier New" panose="02070309020205020404" pitchFamily="49" charset="0"/>
            </a:endParaRPr>
          </a:p>
          <a:p>
            <a:pPr>
              <a:buNone/>
            </a:pPr>
            <a:r>
              <a:rPr lang="en-US" altLang="en-US" sz="1400" b="1" dirty="0">
                <a:solidFill>
                  <a:srgbClr val="0000FF"/>
                </a:solidFill>
                <a:latin typeface="Courier New"/>
                <a:cs typeface="Courier New"/>
              </a:rPr>
              <a:t>   else</a:t>
            </a:r>
            <a:br>
              <a:rPr lang="en-US" altLang="en-US" sz="1400" b="1" dirty="0">
                <a:latin typeface="Courier New" panose="02070309020205020404" pitchFamily="49" charset="0"/>
                <a:cs typeface="Courier New" panose="02070309020205020404" pitchFamily="49" charset="0"/>
              </a:rPr>
            </a:br>
            <a:r>
              <a:rPr lang="en-US" altLang="en-US" sz="1400" b="1" dirty="0">
                <a:solidFill>
                  <a:srgbClr val="0000FF"/>
                </a:solidFill>
                <a:latin typeface="Courier New"/>
                <a:cs typeface="Courier New"/>
              </a:rPr>
              <a:t>    return x * power (x, n-1); </a:t>
            </a:r>
            <a:endParaRPr lang="en-US" altLang="en-US" sz="1400" b="1">
              <a:solidFill>
                <a:srgbClr val="0000FF"/>
              </a:solidFill>
              <a:latin typeface="Courier New" panose="02070309020205020404" pitchFamily="49" charset="0"/>
              <a:cs typeface="Courier New" panose="02070309020205020404" pitchFamily="49" charset="0"/>
            </a:endParaRPr>
          </a:p>
          <a:p>
            <a:pPr>
              <a:buNone/>
            </a:pPr>
            <a:r>
              <a:rPr lang="en-US" altLang="en-US" sz="1400" b="1" dirty="0">
                <a:solidFill>
                  <a:srgbClr val="0000FF"/>
                </a:solidFill>
                <a:latin typeface="Courier New"/>
                <a:cs typeface="Courier New"/>
              </a:rPr>
              <a:t>}</a:t>
            </a:r>
            <a:r>
              <a:rPr lang="en-US" altLang="en-US" sz="1400" dirty="0">
                <a:latin typeface="Courier New"/>
                <a:cs typeface="Courier New"/>
              </a:rPr>
              <a:t> </a:t>
            </a:r>
            <a:endParaRPr lang="en-US" altLang="en-US" sz="1400" dirty="0">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6582</TotalTime>
  <Words>1266</Words>
  <Application>Microsoft Office PowerPoint</Application>
  <PresentationFormat>On-screen Show (4:3)</PresentationFormat>
  <Paragraphs>144</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Analysis of Recursive Algorithms</vt:lpstr>
      <vt:lpstr>What is a recurrence relation?</vt:lpstr>
      <vt:lpstr>PowerPoint Presentation</vt:lpstr>
      <vt:lpstr>Forming Recurrence Relations</vt:lpstr>
      <vt:lpstr>PowerPoint Presentation</vt:lpstr>
      <vt:lpstr>Forming Recurrence Relations (Cont’d)</vt:lpstr>
      <vt:lpstr>Forming Recurrence Relations (Cont’d)</vt:lpstr>
      <vt:lpstr>Forming Recurrence Relations (Cont’d)</vt:lpstr>
      <vt:lpstr>PowerPoint Presentation</vt:lpstr>
      <vt:lpstr>Solving Recurrence Relations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Raman (Amrita Vishwa Vidyapeetham)</dc:creator>
  <cp:lastModifiedBy>saraths</cp:lastModifiedBy>
  <cp:revision>499</cp:revision>
  <dcterms:created xsi:type="dcterms:W3CDTF">2020-07-16T02:17:40Z</dcterms:created>
  <dcterms:modified xsi:type="dcterms:W3CDTF">2023-08-13T07:35:19Z</dcterms:modified>
</cp:coreProperties>
</file>