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23"/>
  </p:notesMasterIdLst>
  <p:handoutMasterIdLst>
    <p:handoutMasterId r:id="rId24"/>
  </p:handoutMasterIdLst>
  <p:sldIdLst>
    <p:sldId id="261" r:id="rId2"/>
    <p:sldId id="343" r:id="rId3"/>
    <p:sldId id="310" r:id="rId4"/>
    <p:sldId id="311" r:id="rId5"/>
    <p:sldId id="312" r:id="rId6"/>
    <p:sldId id="314" r:id="rId7"/>
    <p:sldId id="315" r:id="rId8"/>
    <p:sldId id="316" r:id="rId9"/>
    <p:sldId id="317" r:id="rId10"/>
    <p:sldId id="319" r:id="rId11"/>
    <p:sldId id="339" r:id="rId12"/>
    <p:sldId id="340" r:id="rId13"/>
    <p:sldId id="341" r:id="rId14"/>
    <p:sldId id="342" r:id="rId15"/>
    <p:sldId id="331" r:id="rId16"/>
    <p:sldId id="332" r:id="rId17"/>
    <p:sldId id="338" r:id="rId18"/>
    <p:sldId id="335" r:id="rId19"/>
    <p:sldId id="336" r:id="rId20"/>
    <p:sldId id="337" r:id="rId21"/>
    <p:sldId id="34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NJITH KUNCHEERATHODI" initials="RK" lastIdx="1" clrIdx="0">
    <p:extLst>
      <p:ext uri="{19B8F6BF-5375-455C-9EA6-DF929625EA0E}">
        <p15:presenceInfo xmlns:p15="http://schemas.microsoft.com/office/powerpoint/2012/main" userId="32c90685249ec3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1649"/>
    <a:srgbClr val="B8114F"/>
    <a:srgbClr val="FADAE6"/>
    <a:srgbClr val="991546"/>
    <a:srgbClr val="C76161"/>
    <a:srgbClr val="B9655F"/>
    <a:srgbClr val="B12421"/>
    <a:srgbClr val="CA004E"/>
    <a:srgbClr val="FDB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EC918-9084-7A3A-0AE3-D3877BAD7714}" v="42" dt="2022-11-21T08:05:16.607"/>
    <p1510:client id="{5468F8BA-E687-F709-BB1C-AA5799A7C796}" v="67" dt="2022-11-11T04:48:44.591"/>
    <p1510:client id="{9AF98A2E-820B-8C0B-63EA-6DCAC31A9BA2}" v="7" dt="2022-11-24T05:22:35.140"/>
    <p1510:client id="{E4AEC6EB-A849-C181-D8E1-32DCB7FD6413}" v="2" dt="2022-11-29T10:11:31.891"/>
    <p1510:client id="{F50D15BD-180B-7D0C-2A5A-24AAC806EED1}" v="30" dt="2022-11-29T06:21:44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6479" autoAdjust="0"/>
  </p:normalViewPr>
  <p:slideViewPr>
    <p:cSldViewPr snapToGrid="0" snapToObjects="1">
      <p:cViewPr varScale="1">
        <p:scale>
          <a:sx n="110" d="100"/>
          <a:sy n="110" d="100"/>
        </p:scale>
        <p:origin x="176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280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ABC720-70F0-4DA8-9B34-47E327D1E5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CA845-B1AB-491D-96D6-75CA4C54C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A8863-DC05-4404-B675-D72481211B2B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856A3-E57A-491B-8B44-3063E9720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F31E-B7E3-4D34-88A1-328309CD95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237D6-0026-44A1-9ACB-1B49D249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37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C710-9289-0047-825B-8D8A7CA55EFA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96E4-A350-8F4A-8D8D-46AA29974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5A1E6CB-0127-4A28-A56C-4DC95213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F3A150-4E2D-4856-953A-1F7218CE7B44}" type="slidenum">
              <a:rPr lang="ar-SA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70590E7-565B-4D2D-AA3D-5A705DC0A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EAE6337-3EE9-4B68-8416-090B416D9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A9A1BF4-AD96-45A6-A01A-7073473F5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FEEF64-EB47-455A-B09D-1C2B4A9AD856}" type="slidenum">
              <a:rPr lang="ar-SA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57C342F-E5B9-4A57-8B32-CD78B42F62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89E87B1-5BDF-4F11-8650-29F6455C7C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92F03D0-1173-4341-B173-9CDFF746E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50817C-DFA8-4990-A642-13D84DA1FD10}" type="slidenum">
              <a:rPr lang="ar-SA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6BAC207-F07F-4B1A-A6A6-2B0F5A26F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4F8BD1B-1E1C-4D57-9AF2-3245C8B49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AD6122F-AF1E-40EF-A0FA-560E0FB3E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92BA66C-0C17-4D51-83CA-B3FECC4F27D8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D52FEA0-C2C7-485E-BCAE-B679E6FF81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D13570B-EC24-413D-A28E-36BC5B65B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D37C3125-E0B3-4C08-8FA4-A917885DB4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128F9CA-18F9-4AFE-96DF-0DAAEC69DEA3}" type="slidenum">
              <a:rPr lang="ar-SA" altLang="en-US"/>
              <a:pPr/>
              <a:t>7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8D90297-DDB9-4C1A-97C7-84C769185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DB4CC36-EC10-43A5-94DD-2507AB471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66AA375-9BD4-45A2-AE9E-B3E36A8D4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D8E402-246B-404B-BF61-3904B68BF79F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4812B3-280B-4CE8-A7B4-9E5F9A049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65EC4B5-3DD0-4434-9507-7DD2067DA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9163DEA-059E-4964-9EFD-8D6F9AD05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E3AB12-B08A-4016-9801-16D108876135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7F07DAFA-AE28-48C7-AFEC-576B1C518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F5D051F-E0BE-418A-BF66-837BEBEAB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8407032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348662"/>
            <a:ext cx="8407032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7" y="6369931"/>
            <a:ext cx="9164233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490361"/>
            <a:ext cx="1336456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213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74AE0-3EDA-40AA-BA5F-3A3DEFA5A680}" type="datetimeFigureOut">
              <a:rPr lang="en-US" smtClean="0"/>
              <a:t>8/13/2023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2817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CF3D-9EF5-43A5-B466-3304B041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4A4D-B43B-4ACA-90DA-10713C270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F2604-00B4-4669-B15A-7E564F5CF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3021E-014E-431F-A12E-F4D77F68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5595-8CA9-4F2D-83CC-33C88CBF7F40}" type="datetimeFigureOut">
              <a:rPr lang="en-IN" smtClean="0"/>
              <a:t>13-08-2023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511B9-B569-4C52-91F5-4DCA3C54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4D46-96CA-4710-B2F1-818DA889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6777-ED79-418B-8F7C-6F3A3E6DEA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9223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1440"/>
            <a:ext cx="4038600" cy="478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5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8D9A-60AF-D041-8208-94719D7FA881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4" r:id="rId2"/>
    <p:sldLayoutId id="2147483675" r:id="rId3"/>
    <p:sldLayoutId id="2147483677" r:id="rId4"/>
    <p:sldLayoutId id="2147483678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0"/>
            <a:ext cx="9176273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99" y="2667000"/>
            <a:ext cx="3443174" cy="1104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4766673" y="2927061"/>
            <a:ext cx="4247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  <a:buClr>
                <a:srgbClr val="333399"/>
              </a:buClr>
              <a:buSzPct val="100000"/>
              <a:buFont typeface="Arial" charset="0"/>
            </a:pPr>
            <a:r>
              <a:rPr lang="en-US" sz="2800" b="1" dirty="0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Times New Roman" panose="02020603050405020304" pitchFamily="18" charset="0"/>
              </a:rPr>
              <a:t>Solving Recurrence Relations- Part 1</a:t>
            </a:r>
            <a:endParaRPr lang="en-IN" sz="2800" b="1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766673" y="2401044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07A921-4A34-4052-800D-82EA711F2427}"/>
              </a:ext>
            </a:extLst>
          </p:cNvPr>
          <p:cNvSpPr txBox="1"/>
          <p:nvPr/>
        </p:nvSpPr>
        <p:spPr>
          <a:xfrm>
            <a:off x="2217907" y="4477032"/>
            <a:ext cx="541830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eorgia" panose="02040502050405020303" pitchFamily="18" charset="0"/>
              </a:rPr>
              <a:t>19CSE201 Advanced Programming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>
            <a:extLst>
              <a:ext uri="{FF2B5EF4-FFF2-40B4-BE49-F238E27FC236}">
                <a16:creationId xmlns:a16="http://schemas.microsoft.com/office/drawing/2014/main" id="{39E14E84-E1CE-4DED-BABE-B0C1D3480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altLang="en-US" sz="2000" b="1" i="1" dirty="0">
                <a:latin typeface="Georgia"/>
              </a:rPr>
              <a:t>Recursion tree</a:t>
            </a:r>
            <a:r>
              <a:rPr lang="en-US" altLang="en-US" sz="2000" dirty="0">
                <a:latin typeface="Georgia"/>
              </a:rPr>
              <a:t>: visual representation of recursive call hierarchy</a:t>
            </a:r>
            <a:endParaRPr lang="en-US" altLang="en-US" sz="2000" u="sng" dirty="0">
              <a:latin typeface="Georgia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03030"/>
                </a:solidFill>
                <a:effectLst/>
                <a:latin typeface="Georgia"/>
              </a:rPr>
              <a:t>Recursion Tree is another method for solving the recurrence relations.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03030"/>
                </a:solidFill>
                <a:effectLst/>
                <a:latin typeface="Georgia"/>
              </a:rPr>
              <a:t>A recursion tree is a tree where each node represents the cost of a certain recursive sub-problem.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03030"/>
                </a:solidFill>
                <a:effectLst/>
              </a:rPr>
              <a:t>We sum up the values in each node to get the cost of the entire algorithm.</a:t>
            </a:r>
          </a:p>
          <a:p>
            <a:pPr algn="just"/>
            <a:endParaRPr lang="en-US" altLang="en-US" sz="2000" u="sng" dirty="0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4C1B5632-03B3-4F17-86A7-27AA966DC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Recursion-Tree Method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DFD6-E016-47B4-BFA7-A33973C0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4004039" cy="4908082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1400" dirty="0">
                <a:solidFill>
                  <a:srgbClr val="000000"/>
                </a:solidFill>
              </a:rPr>
              <a:t>Solve the following recurrence relation using recursion tree method-</a:t>
            </a:r>
          </a:p>
          <a:p>
            <a:pPr marL="0" indent="0" algn="just" fontAlgn="base">
              <a:buNone/>
            </a:pPr>
            <a:r>
              <a:rPr lang="en-IN" sz="1400" dirty="0">
                <a:solidFill>
                  <a:srgbClr val="000000"/>
                </a:solidFill>
              </a:rPr>
              <a:t>	T(n) = 2T(n/2) + n</a:t>
            </a:r>
          </a:p>
          <a:p>
            <a:pPr algn="just" fontAlgn="base"/>
            <a:r>
              <a:rPr lang="en-IN" sz="1400" b="1" u="sng" dirty="0">
                <a:solidFill>
                  <a:srgbClr val="000000"/>
                </a:solidFill>
              </a:rPr>
              <a:t>Step-01:</a:t>
            </a:r>
            <a:endParaRPr lang="en-IN" sz="1400" b="1" dirty="0">
              <a:solidFill>
                <a:srgbClr val="000000"/>
              </a:solidFill>
            </a:endParaRPr>
          </a:p>
          <a:p>
            <a:pPr marL="0" indent="0" algn="just" fontAlgn="base">
              <a:buNone/>
            </a:pPr>
            <a:r>
              <a:rPr lang="en-IN" sz="1400" dirty="0">
                <a:solidFill>
                  <a:srgbClr val="000000"/>
                </a:solidFill>
              </a:rPr>
              <a:t>Draw a recursion tree based on the given recurrence relation.</a:t>
            </a:r>
          </a:p>
          <a:p>
            <a:pPr algn="just" fontAlgn="base"/>
            <a:r>
              <a:rPr lang="en-IN" sz="1400" dirty="0">
                <a:solidFill>
                  <a:srgbClr val="000000"/>
                </a:solidFill>
              </a:rPr>
              <a:t>The given recurrence relation shows-</a:t>
            </a:r>
          </a:p>
          <a:p>
            <a:pPr lvl="1" algn="just" fontAlgn="base"/>
            <a:r>
              <a:rPr lang="en-IN" sz="1400" dirty="0">
                <a:solidFill>
                  <a:srgbClr val="000000"/>
                </a:solidFill>
              </a:rPr>
              <a:t>A problem of size n will get divided into 2 sub-problems of size n/2.</a:t>
            </a:r>
          </a:p>
          <a:p>
            <a:pPr lvl="1" algn="just" fontAlgn="base"/>
            <a:r>
              <a:rPr lang="en-IN" sz="1400" dirty="0">
                <a:solidFill>
                  <a:srgbClr val="000000"/>
                </a:solidFill>
              </a:rPr>
              <a:t>Then, each sub-problem of size n/2 will get divided into 2 sub-problems of size n/4 and so on.</a:t>
            </a:r>
          </a:p>
          <a:p>
            <a:pPr lvl="1" algn="just" fontAlgn="base"/>
            <a:r>
              <a:rPr lang="en-IN" sz="1400" dirty="0">
                <a:solidFill>
                  <a:srgbClr val="000000"/>
                </a:solidFill>
              </a:rPr>
              <a:t>At the bottom most layer, the size of sub-problems will reduce to 1.</a:t>
            </a:r>
          </a:p>
          <a:p>
            <a:pPr fontAlgn="base"/>
            <a:endParaRPr lang="en-IN" sz="14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20605-129F-43F8-A08A-2C590762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>
                <a:solidFill>
                  <a:srgbClr val="000000"/>
                </a:solidFill>
              </a:rPr>
              <a:t>Example 1 Recursion tree method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79F2DF-51ED-40CD-84D0-A042D455F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5214" y="1348524"/>
            <a:ext cx="3493825" cy="34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1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8C60-C1CD-4E25-A0D2-C175A24D0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4204336" cy="4908082"/>
          </a:xfrm>
        </p:spPr>
        <p:txBody>
          <a:bodyPr anchor="t">
            <a:normAutofit/>
          </a:bodyPr>
          <a:lstStyle/>
          <a:p>
            <a:pPr marL="0" indent="0" algn="just" fontAlgn="base">
              <a:buNone/>
            </a:pPr>
            <a:r>
              <a:rPr lang="en-IN" sz="2000" dirty="0">
                <a:solidFill>
                  <a:srgbClr val="000000"/>
                </a:solidFill>
              </a:rPr>
              <a:t>The given recurrence relation shows-</a:t>
            </a:r>
          </a:p>
          <a:p>
            <a:pPr lvl="1" algn="just" fontAlgn="base"/>
            <a:r>
              <a:rPr lang="en-IN" sz="2000" b="0" i="0" dirty="0">
                <a:solidFill>
                  <a:srgbClr val="000000"/>
                </a:solidFill>
                <a:effectLst/>
              </a:rPr>
              <a:t>The cost of dividing a problem of size n into its 2 sub-problems and then combining its solution is n.</a:t>
            </a:r>
          </a:p>
          <a:p>
            <a:pPr lvl="1" algn="just" fontAlgn="base"/>
            <a:r>
              <a:rPr lang="en-IN" sz="2000" b="0" i="0" dirty="0">
                <a:solidFill>
                  <a:srgbClr val="000000"/>
                </a:solidFill>
                <a:effectLst/>
              </a:rPr>
              <a:t>The cost of dividing a problem of size n/2 into its 2 sub-problems and then combining its solution is n/2 and so on.</a:t>
            </a:r>
          </a:p>
          <a:p>
            <a:pPr fontAlgn="base"/>
            <a:endParaRPr lang="en-IN" sz="20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9FDCD-907C-41E2-A8BF-F66988D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>
                <a:solidFill>
                  <a:srgbClr val="000000"/>
                </a:solidFill>
              </a:rPr>
              <a:t>Example 1 Recursion tree method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D7EAAE3-4F74-4F92-AC4C-109218C5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329" y="1427024"/>
            <a:ext cx="3106674" cy="29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5170-BD03-4C61-979C-0C5AF24F0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1137256"/>
            <a:ext cx="3960496" cy="4908082"/>
          </a:xfrm>
        </p:spPr>
        <p:txBody>
          <a:bodyPr>
            <a:noAutofit/>
          </a:bodyPr>
          <a:lstStyle/>
          <a:p>
            <a:pPr algn="l" fontAlgn="base"/>
            <a:r>
              <a:rPr lang="en-IN" sz="1800" b="1" u="sng" dirty="0">
                <a:solidFill>
                  <a:srgbClr val="303030"/>
                </a:solidFill>
              </a:rPr>
              <a:t>Step-02:</a:t>
            </a:r>
            <a:endParaRPr lang="en-IN" sz="1800" b="1" dirty="0">
              <a:solidFill>
                <a:srgbClr val="303030"/>
              </a:solidFill>
            </a:endParaRPr>
          </a:p>
          <a:p>
            <a:pPr marL="0" indent="0" fontAlgn="base">
              <a:buNone/>
            </a:pPr>
            <a:r>
              <a:rPr lang="en-IN" sz="1600" dirty="0">
                <a:solidFill>
                  <a:srgbClr val="303030"/>
                </a:solidFill>
              </a:rPr>
              <a:t>Determine cost of each level-</a:t>
            </a:r>
          </a:p>
          <a:p>
            <a:pPr lvl="1" fontAlgn="base"/>
            <a:r>
              <a:rPr lang="en-IN" sz="1400" dirty="0">
                <a:solidFill>
                  <a:srgbClr val="303030"/>
                </a:solidFill>
              </a:rPr>
              <a:t>Cost of level-0 = n</a:t>
            </a:r>
          </a:p>
          <a:p>
            <a:pPr lvl="1" fontAlgn="base"/>
            <a:r>
              <a:rPr lang="en-IN" sz="1400" dirty="0">
                <a:solidFill>
                  <a:srgbClr val="303030"/>
                </a:solidFill>
              </a:rPr>
              <a:t>Cost of level-1 = n/2 + n/2 = n</a:t>
            </a:r>
          </a:p>
          <a:p>
            <a:pPr lvl="1" fontAlgn="base"/>
            <a:r>
              <a:rPr lang="en-IN" sz="1400" dirty="0">
                <a:solidFill>
                  <a:srgbClr val="303030"/>
                </a:solidFill>
              </a:rPr>
              <a:t>Cost of level-2 = n/4 + n/4 + n/4 + n/4 = n and so on.</a:t>
            </a:r>
          </a:p>
          <a:p>
            <a:pPr algn="l" fontAlgn="base"/>
            <a:r>
              <a:rPr lang="en-IN" sz="1800" b="1" u="sng" dirty="0">
                <a:solidFill>
                  <a:srgbClr val="303030"/>
                </a:solidFill>
              </a:rPr>
              <a:t>Step-03:</a:t>
            </a:r>
            <a:endParaRPr lang="en-IN" sz="1800" b="1" dirty="0">
              <a:solidFill>
                <a:srgbClr val="303030"/>
              </a:solidFill>
            </a:endParaRPr>
          </a:p>
          <a:p>
            <a:pPr algn="l" fontAlgn="base"/>
            <a:r>
              <a:rPr lang="en-IN" sz="1600" dirty="0">
                <a:solidFill>
                  <a:srgbClr val="303030"/>
                </a:solidFill>
              </a:rPr>
              <a:t>Determine total number of levels in the recursion tree-</a:t>
            </a:r>
          </a:p>
          <a:p>
            <a:pPr lvl="1" fontAlgn="base"/>
            <a:r>
              <a:rPr lang="en-IN" sz="1400" dirty="0">
                <a:solidFill>
                  <a:srgbClr val="303030"/>
                </a:solidFill>
              </a:rPr>
              <a:t>Size of sub-problem at level-0 = n/2</a:t>
            </a:r>
            <a:r>
              <a:rPr lang="en-IN" sz="1400" baseline="30000" dirty="0">
                <a:solidFill>
                  <a:srgbClr val="303030"/>
                </a:solidFill>
              </a:rPr>
              <a:t>0</a:t>
            </a:r>
            <a:endParaRPr lang="en-IN" sz="1400" dirty="0">
              <a:solidFill>
                <a:srgbClr val="303030"/>
              </a:solidFill>
            </a:endParaRPr>
          </a:p>
          <a:p>
            <a:pPr lvl="1" fontAlgn="base"/>
            <a:r>
              <a:rPr lang="en-IN" sz="1400" dirty="0">
                <a:solidFill>
                  <a:srgbClr val="303030"/>
                </a:solidFill>
              </a:rPr>
              <a:t>Size of sub-problem at level-1 = n/2</a:t>
            </a:r>
            <a:r>
              <a:rPr lang="en-IN" sz="1400" baseline="30000" dirty="0">
                <a:solidFill>
                  <a:srgbClr val="303030"/>
                </a:solidFill>
              </a:rPr>
              <a:t>1</a:t>
            </a:r>
            <a:endParaRPr lang="en-IN" sz="1400" dirty="0">
              <a:solidFill>
                <a:srgbClr val="303030"/>
              </a:solidFill>
            </a:endParaRPr>
          </a:p>
          <a:p>
            <a:pPr lvl="1" fontAlgn="base"/>
            <a:r>
              <a:rPr lang="en-IN" sz="1400" dirty="0">
                <a:solidFill>
                  <a:srgbClr val="303030"/>
                </a:solidFill>
              </a:rPr>
              <a:t>Size of sub-problem at level-2 = n/2</a:t>
            </a:r>
            <a:r>
              <a:rPr lang="en-IN" sz="1400" baseline="30000" dirty="0">
                <a:solidFill>
                  <a:srgbClr val="303030"/>
                </a:solidFill>
              </a:rPr>
              <a:t>2</a:t>
            </a:r>
            <a:endParaRPr lang="en-IN" sz="1400" dirty="0">
              <a:solidFill>
                <a:srgbClr val="303030"/>
              </a:solidFill>
            </a:endParaRPr>
          </a:p>
          <a:p>
            <a:endParaRPr lang="en-IN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2D960-E22F-4823-8646-DFA608E1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300">
                <a:solidFill>
                  <a:srgbClr val="000000"/>
                </a:solidFill>
              </a:rPr>
              <a:t>Example 1 Recursion tree method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FC43A-E14D-40D5-B840-16E60638FE0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949456" y="1373823"/>
            <a:ext cx="3886200" cy="3500437"/>
          </a:xfrm>
        </p:spPr>
        <p:txBody>
          <a:bodyPr>
            <a:normAutofit fontScale="92500"/>
          </a:bodyPr>
          <a:lstStyle/>
          <a:p>
            <a:pPr algn="l" fontAlgn="base"/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 Continuing in similar manner, we have-</a:t>
            </a:r>
          </a:p>
          <a:p>
            <a:pPr lvl="1" fontAlgn="base"/>
            <a:r>
              <a:rPr lang="en-IN" sz="1400" dirty="0">
                <a:solidFill>
                  <a:srgbClr val="303030"/>
                </a:solidFill>
                <a:latin typeface="Georgia" panose="02040502050405020303" pitchFamily="18" charset="0"/>
              </a:rPr>
              <a:t>Size of sub-problem at level-</a:t>
            </a:r>
            <a:r>
              <a:rPr lang="en-IN" sz="1400" dirty="0" err="1">
                <a:solidFill>
                  <a:srgbClr val="303030"/>
                </a:solidFill>
                <a:latin typeface="Georgia" panose="02040502050405020303" pitchFamily="18" charset="0"/>
              </a:rPr>
              <a:t>i</a:t>
            </a:r>
            <a:r>
              <a:rPr lang="en-IN" sz="1400" dirty="0">
                <a:solidFill>
                  <a:srgbClr val="303030"/>
                </a:solidFill>
                <a:latin typeface="Georgia" panose="02040502050405020303" pitchFamily="18" charset="0"/>
              </a:rPr>
              <a:t> = n/2</a:t>
            </a:r>
            <a:r>
              <a:rPr lang="en-IN" sz="1400" baseline="30000" dirty="0">
                <a:solidFill>
                  <a:srgbClr val="303030"/>
                </a:solidFill>
                <a:latin typeface="Georgia" panose="02040502050405020303" pitchFamily="18" charset="0"/>
              </a:rPr>
              <a:t>i</a:t>
            </a:r>
            <a:endParaRPr lang="en-IN" sz="1400" dirty="0">
              <a:solidFill>
                <a:srgbClr val="303030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Suppose at level-x (last level), size of sub-problem becomes 1. </a:t>
            </a:r>
          </a:p>
          <a:p>
            <a:pPr marL="0" indent="0" algn="l" fontAlgn="base">
              <a:buNone/>
            </a:pPr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	Then-</a:t>
            </a:r>
          </a:p>
          <a:p>
            <a:pPr lvl="2" fontAlgn="base"/>
            <a:r>
              <a:rPr lang="en-IN" sz="1400" dirty="0">
                <a:solidFill>
                  <a:srgbClr val="303030"/>
                </a:solidFill>
                <a:latin typeface="Georgia" panose="02040502050405020303" pitchFamily="18" charset="0"/>
              </a:rPr>
              <a:t>n / 2</a:t>
            </a:r>
            <a:r>
              <a:rPr lang="en-IN" sz="1400" baseline="30000" dirty="0">
                <a:solidFill>
                  <a:srgbClr val="303030"/>
                </a:solidFill>
                <a:latin typeface="Georgia" panose="02040502050405020303" pitchFamily="18" charset="0"/>
              </a:rPr>
              <a:t>x</a:t>
            </a:r>
            <a:r>
              <a:rPr lang="en-IN" sz="1400" dirty="0">
                <a:solidFill>
                  <a:srgbClr val="303030"/>
                </a:solidFill>
                <a:latin typeface="Georgia" panose="02040502050405020303" pitchFamily="18" charset="0"/>
              </a:rPr>
              <a:t> = 1</a:t>
            </a:r>
          </a:p>
          <a:p>
            <a:pPr lvl="2" fontAlgn="base"/>
            <a:r>
              <a:rPr lang="en-IN" sz="1400" b="0" i="0" dirty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en-IN" sz="1400" b="0" i="0" baseline="30000" dirty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x</a:t>
            </a:r>
            <a:r>
              <a:rPr lang="en-IN" sz="1400" b="0" i="0" dirty="0">
                <a:solidFill>
                  <a:srgbClr val="303030"/>
                </a:solidFill>
                <a:effectLst/>
                <a:latin typeface="Georgia" panose="02040502050405020303" pitchFamily="18" charset="0"/>
              </a:rPr>
              <a:t> = n</a:t>
            </a:r>
          </a:p>
          <a:p>
            <a:pPr algn="l" fontAlgn="base"/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Taking log on both sides, we get-</a:t>
            </a:r>
          </a:p>
          <a:p>
            <a:pPr marL="0" indent="0" algn="l" fontAlgn="base">
              <a:buNone/>
            </a:pPr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	xlog2 = </a:t>
            </a:r>
            <a:r>
              <a:rPr lang="en-IN" sz="1600" dirty="0" err="1">
                <a:solidFill>
                  <a:srgbClr val="303030"/>
                </a:solidFill>
                <a:latin typeface="Georgia" panose="02040502050405020303" pitchFamily="18" charset="0"/>
              </a:rPr>
              <a:t>logn</a:t>
            </a:r>
            <a:endParaRPr lang="en-IN" sz="1600" dirty="0">
              <a:solidFill>
                <a:srgbClr val="303030"/>
              </a:solidFill>
              <a:latin typeface="Georgia" panose="02040502050405020303" pitchFamily="18" charset="0"/>
            </a:endParaRPr>
          </a:p>
          <a:p>
            <a:pPr algn="l" fontAlgn="base"/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x = log</a:t>
            </a:r>
            <a:r>
              <a:rPr lang="en-IN" sz="1600" baseline="-25000" dirty="0">
                <a:solidFill>
                  <a:srgbClr val="303030"/>
                </a:solidFill>
                <a:latin typeface="Georgia" panose="02040502050405020303" pitchFamily="18" charset="0"/>
              </a:rPr>
              <a:t>2</a:t>
            </a:r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n</a:t>
            </a:r>
          </a:p>
          <a:p>
            <a:pPr marL="0" indent="0" fontAlgn="base">
              <a:buNone/>
            </a:pPr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 ∴ Total number of levels in the recursion tree = log</a:t>
            </a:r>
            <a:r>
              <a:rPr lang="en-IN" sz="1600" baseline="-25000" dirty="0">
                <a:solidFill>
                  <a:srgbClr val="303030"/>
                </a:solidFill>
                <a:latin typeface="Georgia" panose="02040502050405020303" pitchFamily="18" charset="0"/>
              </a:rPr>
              <a:t>2</a:t>
            </a:r>
            <a:r>
              <a:rPr lang="en-IN" sz="1600" dirty="0">
                <a:solidFill>
                  <a:srgbClr val="303030"/>
                </a:solidFill>
                <a:latin typeface="Georgia" panose="02040502050405020303" pitchFamily="18" charset="0"/>
              </a:rPr>
              <a:t>n + 1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57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9EC8-8989-419D-8183-2A61E974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966651"/>
            <a:ext cx="4143376" cy="50786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IN" sz="1800" b="1" dirty="0"/>
              <a:t>Step-04:</a:t>
            </a:r>
          </a:p>
          <a:p>
            <a:pPr marL="0" indent="0" algn="just">
              <a:buNone/>
            </a:pPr>
            <a:r>
              <a:rPr lang="en-IN" sz="1600" dirty="0"/>
              <a:t>Determine number of nodes in the last level-</a:t>
            </a:r>
          </a:p>
          <a:p>
            <a:pPr lvl="1" algn="just"/>
            <a:r>
              <a:rPr lang="en-IN" sz="1600" dirty="0">
                <a:latin typeface="Georgia"/>
              </a:rPr>
              <a:t>Level-0 has 2^0 nodes i.e. 1 node</a:t>
            </a:r>
          </a:p>
          <a:p>
            <a:pPr lvl="1" algn="just"/>
            <a:r>
              <a:rPr lang="en-IN" sz="1600" dirty="0"/>
              <a:t>Level-1 has 2^1 nodes i.e.  2 nodes</a:t>
            </a:r>
          </a:p>
          <a:p>
            <a:pPr lvl="1" algn="just"/>
            <a:r>
              <a:rPr lang="en-IN" sz="1600" dirty="0">
                <a:latin typeface="Georgia"/>
              </a:rPr>
              <a:t>Level-2 has 2^2 nodes i.e. 4 nodes</a:t>
            </a:r>
          </a:p>
          <a:p>
            <a:pPr algn="just"/>
            <a:r>
              <a:rPr lang="en-IN" sz="1600" dirty="0"/>
              <a:t> Continuing in similar manner, we have-</a:t>
            </a:r>
          </a:p>
          <a:p>
            <a:pPr lvl="1" algn="just"/>
            <a:r>
              <a:rPr lang="en-IN" sz="1600" dirty="0">
                <a:latin typeface="Georgia"/>
              </a:rPr>
              <a:t>Level-log2n has 2^log2n nodes     </a:t>
            </a:r>
            <a:endParaRPr lang="en-IN" sz="1600" dirty="0"/>
          </a:p>
          <a:p>
            <a:pPr marL="457200" lvl="1" indent="0" algn="just">
              <a:buNone/>
            </a:pPr>
            <a:r>
              <a:rPr lang="en-IN" sz="1600" dirty="0">
                <a:latin typeface="Georgia"/>
              </a:rPr>
              <a:t>	i.e. n nodes</a:t>
            </a:r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3C412-F960-4F9F-94F7-0A7A280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300">
                <a:solidFill>
                  <a:srgbClr val="000000"/>
                </a:solidFill>
              </a:rPr>
              <a:t>Example 1 Recursion tree method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A9F4-AD28-4C2F-80D3-3D3E44323AA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729707" y="846653"/>
            <a:ext cx="4205287" cy="3977896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Georgia" panose="02040502050405020303" pitchFamily="18" charset="0"/>
              </a:rPr>
              <a:t>Step-05:</a:t>
            </a:r>
          </a:p>
          <a:p>
            <a:pPr marL="0" indent="0">
              <a:buNone/>
            </a:pPr>
            <a:r>
              <a:rPr lang="en-IN" sz="1800" dirty="0">
                <a:latin typeface="Georgia" panose="02040502050405020303" pitchFamily="18" charset="0"/>
              </a:rPr>
              <a:t>	Determine cost of last level-</a:t>
            </a:r>
          </a:p>
          <a:p>
            <a:pPr lvl="1"/>
            <a:r>
              <a:rPr lang="en-IN" sz="1600" dirty="0">
                <a:latin typeface="Georgia" panose="02040502050405020303" pitchFamily="18" charset="0"/>
              </a:rPr>
              <a:t>Cost of last level = n x T(1) = θ(n)</a:t>
            </a:r>
          </a:p>
          <a:p>
            <a:r>
              <a:rPr lang="en-IN" sz="1800" b="1" dirty="0">
                <a:latin typeface="Georgia" panose="02040502050405020303" pitchFamily="18" charset="0"/>
              </a:rPr>
              <a:t>Step-06:</a:t>
            </a:r>
          </a:p>
          <a:p>
            <a:pPr lvl="1" algn="just"/>
            <a:r>
              <a:rPr lang="en-IN" sz="1600" dirty="0">
                <a:latin typeface="Georgia" panose="02040502050405020303" pitchFamily="18" charset="0"/>
              </a:rPr>
              <a:t>Add costs of all the levels of the recursion tree and simplify the expression so obtained in terms of asymptotic notation-</a:t>
            </a:r>
          </a:p>
          <a:p>
            <a:pPr marL="0" indent="0">
              <a:buNone/>
            </a:pPr>
            <a:r>
              <a:rPr lang="en-IN" sz="2000" dirty="0">
                <a:latin typeface="Georgia" panose="02040502050405020303" pitchFamily="18" charset="0"/>
              </a:rPr>
              <a:t>	= n x log2n + θ (n)</a:t>
            </a:r>
          </a:p>
          <a:p>
            <a:pPr marL="0" indent="0">
              <a:buNone/>
            </a:pPr>
            <a:r>
              <a:rPr lang="en-IN" sz="2000" dirty="0">
                <a:latin typeface="Georgia" panose="02040502050405020303" pitchFamily="18" charset="0"/>
              </a:rPr>
              <a:t>	= nlog2n + θ (n)</a:t>
            </a:r>
          </a:p>
          <a:p>
            <a:pPr marL="0" indent="0">
              <a:buNone/>
            </a:pPr>
            <a:r>
              <a:rPr lang="en-IN" sz="2000" dirty="0">
                <a:latin typeface="Georgia" panose="02040502050405020303" pitchFamily="18" charset="0"/>
              </a:rPr>
              <a:t>	= θ (nlog2n)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7E347A9-367F-4C63-83BD-963A8B6D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497" y="5144442"/>
            <a:ext cx="2221706" cy="5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89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4">
            <a:extLst>
              <a:ext uri="{FF2B5EF4-FFF2-40B4-BE49-F238E27FC236}">
                <a16:creationId xmlns:a16="http://schemas.microsoft.com/office/drawing/2014/main" id="{BAF42A5A-5282-4003-B1F2-2BCB84A52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59" y="1058273"/>
            <a:ext cx="4990683" cy="5177064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3189" name="Rectangle 5">
            <a:extLst>
              <a:ext uri="{FF2B5EF4-FFF2-40B4-BE49-F238E27FC236}">
                <a16:creationId xmlns:a16="http://schemas.microsoft.com/office/drawing/2014/main" id="{CE680C55-4301-4CD4-B389-1992C792C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pSp>
        <p:nvGrpSpPr>
          <p:cNvPr id="93194" name="Group 10">
            <a:extLst>
              <a:ext uri="{FF2B5EF4-FFF2-40B4-BE49-F238E27FC236}">
                <a16:creationId xmlns:a16="http://schemas.microsoft.com/office/drawing/2014/main" id="{7C3BDEFB-27FF-493C-96B5-60C9E4A553F6}"/>
              </a:ext>
            </a:extLst>
          </p:cNvPr>
          <p:cNvGrpSpPr>
            <a:grpSpLocks/>
          </p:cNvGrpSpPr>
          <p:nvPr/>
        </p:nvGrpSpPr>
        <p:grpSpPr bwMode="auto">
          <a:xfrm>
            <a:off x="6156891" y="2657271"/>
            <a:ext cx="3215879" cy="464000"/>
            <a:chOff x="1944" y="1260"/>
            <a:chExt cx="2701" cy="332"/>
          </a:xfrm>
        </p:grpSpPr>
        <p:sp>
          <p:nvSpPr>
            <p:cNvPr id="93192" name="Text Box 8">
              <a:extLst>
                <a:ext uri="{FF2B5EF4-FFF2-40B4-BE49-F238E27FC236}">
                  <a16:creationId xmlns:a16="http://schemas.microsoft.com/office/drawing/2014/main" id="{2D38BCFD-4FD7-4D18-8057-8B13B08CE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93193" name="Text Box 9">
              <a:extLst>
                <a:ext uri="{FF2B5EF4-FFF2-40B4-BE49-F238E27FC236}">
                  <a16:creationId xmlns:a16="http://schemas.microsoft.com/office/drawing/2014/main" id="{24F0A52C-F492-4E9A-9DC4-F65BDEB78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dirty="0">
                  <a:latin typeface="Times New Roman" panose="02020603050405020304" pitchFamily="18" charset="0"/>
                </a:rPr>
                <a:t>3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T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/4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+</a:t>
              </a:r>
              <a:r>
                <a:rPr lang="en-US" altLang="en-US" sz="1350" dirty="0"/>
                <a:t> 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1" name="Picture 3">
            <a:extLst>
              <a:ext uri="{FF2B5EF4-FFF2-40B4-BE49-F238E27FC236}">
                <a16:creationId xmlns:a16="http://schemas.microsoft.com/office/drawing/2014/main" id="{E02A1A28-9E3C-4AE6-BE44-3C7EDD000C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9" y="974724"/>
            <a:ext cx="5069060" cy="5426075"/>
          </a:xfr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4690" name="Rectangle 2">
            <a:extLst>
              <a:ext uri="{FF2B5EF4-FFF2-40B4-BE49-F238E27FC236}">
                <a16:creationId xmlns:a16="http://schemas.microsoft.com/office/drawing/2014/main" id="{2E2A2E8C-C119-40A9-BB62-BC9E7168E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grpSp>
        <p:nvGrpSpPr>
          <p:cNvPr id="114692" name="Group 4">
            <a:extLst>
              <a:ext uri="{FF2B5EF4-FFF2-40B4-BE49-F238E27FC236}">
                <a16:creationId xmlns:a16="http://schemas.microsoft.com/office/drawing/2014/main" id="{41D109AE-D1A0-4F44-A4D4-F6E543A86F7B}"/>
              </a:ext>
            </a:extLst>
          </p:cNvPr>
          <p:cNvGrpSpPr>
            <a:grpSpLocks/>
          </p:cNvGrpSpPr>
          <p:nvPr/>
        </p:nvGrpSpPr>
        <p:grpSpPr bwMode="auto">
          <a:xfrm>
            <a:off x="6095931" y="2668569"/>
            <a:ext cx="3215879" cy="395288"/>
            <a:chOff x="1944" y="1260"/>
            <a:chExt cx="2701" cy="332"/>
          </a:xfrm>
        </p:grpSpPr>
        <p:sp>
          <p:nvSpPr>
            <p:cNvPr id="114693" name="Text Box 5">
              <a:extLst>
                <a:ext uri="{FF2B5EF4-FFF2-40B4-BE49-F238E27FC236}">
                  <a16:creationId xmlns:a16="http://schemas.microsoft.com/office/drawing/2014/main" id="{3D94DFFB-D626-4AD7-AEBD-C6E5CE56A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262"/>
              <a:ext cx="10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4694" name="Text Box 6">
              <a:extLst>
                <a:ext uri="{FF2B5EF4-FFF2-40B4-BE49-F238E27FC236}">
                  <a16:creationId xmlns:a16="http://schemas.microsoft.com/office/drawing/2014/main" id="{684B94AF-FB45-494D-8926-8B0E683F7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1" y="1260"/>
              <a:ext cx="20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dirty="0">
                  <a:latin typeface="Times New Roman" panose="02020603050405020304" pitchFamily="18" charset="0"/>
                </a:rPr>
                <a:t>3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T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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/4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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+</a:t>
              </a:r>
              <a:r>
                <a:rPr lang="en-US" altLang="en-US" sz="1350" dirty="0"/>
                <a:t> 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614DCDA5-8B58-4217-AE27-6A4B052C23A9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880304"/>
              </p:ext>
            </p:extLst>
          </p:nvPr>
        </p:nvGraphicFramePr>
        <p:xfrm>
          <a:off x="1323703" y="5006160"/>
          <a:ext cx="7280910" cy="88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10080" imgH="634680" progId="Equation.3">
                  <p:embed/>
                </p:oleObj>
              </mc:Choice>
              <mc:Fallback>
                <p:oleObj name="Equation" r:id="rId2" imgW="5410080" imgH="634680" progId="Equation.3">
                  <p:embed/>
                  <p:pic>
                    <p:nvPicPr>
                      <p:cNvPr id="194566" name="Object 6">
                        <a:extLst>
                          <a:ext uri="{FF2B5EF4-FFF2-40B4-BE49-F238E27FC236}">
                            <a16:creationId xmlns:a16="http://schemas.microsoft.com/office/drawing/2014/main" id="{614DCDA5-8B58-4217-AE27-6A4B052C23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703" y="5006160"/>
                        <a:ext cx="7280910" cy="880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3" name="Rectangle 3">
            <a:extLst>
              <a:ext uri="{FF2B5EF4-FFF2-40B4-BE49-F238E27FC236}">
                <a16:creationId xmlns:a16="http://schemas.microsoft.com/office/drawing/2014/main" id="{1A6C6E2A-4414-4417-A7E3-8B53DC59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770-16E4-45C7-9635-C258B04093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7543800" y="5656263"/>
            <a:ext cx="16002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2CC9CF61-0361-4F6D-8DD9-CBAA1B985B36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194564" name="Rectangle 4">
            <a:extLst>
              <a:ext uri="{FF2B5EF4-FFF2-40B4-BE49-F238E27FC236}">
                <a16:creationId xmlns:a16="http://schemas.microsoft.com/office/drawing/2014/main" id="{14684132-FC52-47E5-9D46-7CDEEF66033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68475"/>
            <a:ext cx="6251575" cy="460375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sz="1800">
                <a:solidFill>
                  <a:srgbClr val="DD0111"/>
                </a:solidFill>
                <a:latin typeface="Monotype Corsiva" panose="03010101010201010101" pitchFamily="66" charset="0"/>
              </a:rPr>
              <a:t>E.g.:</a:t>
            </a:r>
            <a:r>
              <a:rPr lang="en-US" altLang="en-US" sz="1800"/>
              <a:t> </a:t>
            </a:r>
            <a:r>
              <a:rPr lang="en-US" altLang="en-US" sz="1800">
                <a:latin typeface="Comic Sans MS" panose="030F0702030302020204" pitchFamily="66" charset="0"/>
              </a:rPr>
              <a:t>T(n) = 3T(n/4) + cn</a:t>
            </a:r>
            <a:r>
              <a:rPr lang="en-US" altLang="en-US" sz="1800" baseline="30000">
                <a:latin typeface="Comic Sans MS" panose="030F0702030302020204" pitchFamily="66" charset="0"/>
              </a:rPr>
              <a:t>2</a:t>
            </a:r>
          </a:p>
        </p:txBody>
      </p:sp>
      <p:pic>
        <p:nvPicPr>
          <p:cNvPr id="194562" name="Picture 2">
            <a:extLst>
              <a:ext uri="{FF2B5EF4-FFF2-40B4-BE49-F238E27FC236}">
                <a16:creationId xmlns:a16="http://schemas.microsoft.com/office/drawing/2014/main" id="{DEFE4B89-A842-4197-B5AC-273B80516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413" y="971550"/>
            <a:ext cx="5879918" cy="204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565" name="Rectangle 5">
            <a:extLst>
              <a:ext uri="{FF2B5EF4-FFF2-40B4-BE49-F238E27FC236}">
                <a16:creationId xmlns:a16="http://schemas.microsoft.com/office/drawing/2014/main" id="{E43AA769-A45B-419F-9848-4E06C0716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3194460"/>
            <a:ext cx="64579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>
                <a:latin typeface="Georgia" panose="02040502050405020303" pitchFamily="18" charset="0"/>
              </a:rPr>
              <a:t>Subproblem size at level </a:t>
            </a:r>
            <a:r>
              <a:rPr lang="en-US" altLang="en-US" sz="1600" dirty="0" err="1">
                <a:latin typeface="Georgia" panose="02040502050405020303" pitchFamily="18" charset="0"/>
              </a:rPr>
              <a:t>i</a:t>
            </a:r>
            <a:r>
              <a:rPr lang="en-US" altLang="en-US" sz="1600" dirty="0">
                <a:latin typeface="Georgia" panose="02040502050405020303" pitchFamily="18" charset="0"/>
              </a:rPr>
              <a:t> is: n/4</a:t>
            </a:r>
            <a:r>
              <a:rPr lang="en-US" altLang="en-US" sz="1600" baseline="30000" dirty="0">
                <a:latin typeface="Georgia" panose="02040502050405020303" pitchFamily="18" charset="0"/>
              </a:rPr>
              <a:t>i</a:t>
            </a:r>
          </a:p>
          <a:p>
            <a:r>
              <a:rPr lang="en-US" altLang="en-US" sz="1600" dirty="0">
                <a:latin typeface="Georgia" panose="02040502050405020303" pitchFamily="18" charset="0"/>
              </a:rPr>
              <a:t>Subproblem size hits 1 when 1 = n/4</a:t>
            </a:r>
            <a:r>
              <a:rPr lang="en-US" altLang="en-US" sz="1600" baseline="30000" dirty="0">
                <a:latin typeface="Georgia" panose="02040502050405020303" pitchFamily="18" charset="0"/>
              </a:rPr>
              <a:t>i 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1600" dirty="0" err="1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log</a:t>
            </a:r>
            <a:r>
              <a:rPr lang="en-US" altLang="en-US" sz="1600" baseline="-25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Cost of a node at level </a:t>
            </a:r>
            <a:r>
              <a:rPr lang="en-US" altLang="en-US" sz="1600" dirty="0" err="1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 = c(</a:t>
            </a:r>
            <a:r>
              <a:rPr lang="en-US" altLang="en-US" sz="1600" dirty="0">
                <a:latin typeface="Georgia" panose="02040502050405020303" pitchFamily="18" charset="0"/>
              </a:rPr>
              <a:t>n/4</a:t>
            </a:r>
            <a:r>
              <a:rPr lang="en-US" altLang="en-US" sz="1600" baseline="30000" dirty="0">
                <a:latin typeface="Georgia" panose="02040502050405020303" pitchFamily="18" charset="0"/>
              </a:rPr>
              <a:t>i</a:t>
            </a:r>
            <a:r>
              <a:rPr lang="en-US" altLang="en-US" sz="1600" dirty="0">
                <a:latin typeface="Georgia" panose="02040502050405020303" pitchFamily="18" charset="0"/>
              </a:rPr>
              <a:t>)</a:t>
            </a:r>
            <a:r>
              <a:rPr lang="en-US" altLang="en-US" sz="1600" baseline="30000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en-US" sz="1600" dirty="0">
                <a:latin typeface="Georgia" panose="02040502050405020303" pitchFamily="18" charset="0"/>
              </a:rPr>
              <a:t>Number of nodes at level </a:t>
            </a:r>
            <a:r>
              <a:rPr lang="en-US" altLang="en-US" sz="1600" dirty="0" err="1">
                <a:latin typeface="Georgia" panose="02040502050405020303" pitchFamily="18" charset="0"/>
              </a:rPr>
              <a:t>i</a:t>
            </a:r>
            <a:r>
              <a:rPr lang="en-US" altLang="en-US" sz="1600" dirty="0">
                <a:latin typeface="Georgia" panose="02040502050405020303" pitchFamily="18" charset="0"/>
              </a:rPr>
              <a:t> = 3</a:t>
            </a:r>
            <a:r>
              <a:rPr lang="en-US" altLang="en-US" sz="1600" baseline="30000" dirty="0">
                <a:latin typeface="Georgia" panose="02040502050405020303" pitchFamily="18" charset="0"/>
              </a:rPr>
              <a:t>i</a:t>
            </a:r>
            <a:r>
              <a:rPr lang="en-US" altLang="en-US" sz="1600" dirty="0">
                <a:latin typeface="Georgia" panose="02040502050405020303" pitchFamily="18" charset="0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 last level has 3</a:t>
            </a:r>
            <a:r>
              <a:rPr lang="en-US" altLang="en-US" sz="1600" baseline="30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1600" baseline="-25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1600" baseline="30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= n</a:t>
            </a:r>
            <a:r>
              <a:rPr lang="en-US" altLang="en-US" sz="1600" baseline="30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log</a:t>
            </a:r>
            <a:r>
              <a:rPr lang="en-US" altLang="en-US" sz="1600" baseline="-25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1600" baseline="300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600" dirty="0">
                <a:latin typeface="Georgia" panose="02040502050405020303" pitchFamily="18" charset="0"/>
                <a:cs typeface="Arial" panose="020B0604020202020204" pitchFamily="34" charset="0"/>
                <a:sym typeface="Symbol" panose="05050102010706020507" pitchFamily="18" charset="2"/>
              </a:rPr>
              <a:t> nodes</a:t>
            </a:r>
            <a:endParaRPr lang="en-US" altLang="en-US" sz="1600" dirty="0">
              <a:latin typeface="Georgia" panose="02040502050405020303" pitchFamily="18" charset="0"/>
            </a:endParaRPr>
          </a:p>
          <a:p>
            <a:r>
              <a:rPr lang="en-US" altLang="en-US" sz="1600" dirty="0">
                <a:latin typeface="Georgia" panose="02040502050405020303" pitchFamily="18" charset="0"/>
              </a:rPr>
              <a:t>Total cost: </a:t>
            </a:r>
          </a:p>
          <a:p>
            <a:endParaRPr lang="en-US" altLang="en-US" sz="1500" dirty="0"/>
          </a:p>
          <a:p>
            <a:endParaRPr lang="en-US" altLang="en-US" sz="1500" dirty="0"/>
          </a:p>
          <a:p>
            <a:pPr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</a:rPr>
              <a:t>	 </a:t>
            </a:r>
          </a:p>
          <a:p>
            <a:pPr>
              <a:buFontTx/>
              <a:buNone/>
            </a:pPr>
            <a:r>
              <a:rPr lang="en-US" altLang="en-US" sz="1500" dirty="0">
                <a:latin typeface="Comic Sans MS" panose="030F0702030302020204" pitchFamily="66" charset="0"/>
                <a:cs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US" altLang="en-US" sz="1500" dirty="0">
                <a:latin typeface="Comic Sans MS" panose="030F0702030302020204" pitchFamily="66" charset="0"/>
              </a:rPr>
              <a:t>T(n) = O(n</a:t>
            </a:r>
            <a:r>
              <a:rPr lang="en-US" altLang="en-US" sz="1500" baseline="30000" dirty="0">
                <a:latin typeface="Comic Sans MS" panose="030F0702030302020204" pitchFamily="66" charset="0"/>
              </a:rPr>
              <a:t>2</a:t>
            </a:r>
            <a:r>
              <a:rPr lang="en-US" altLang="en-US" sz="1500" dirty="0">
                <a:latin typeface="Comic Sans MS" panose="030F0702030302020204" pitchFamily="66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uild="p"/>
      <p:bldP spid="19456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E3014-8755-4CC8-8D8F-13D7450D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84" y="1178551"/>
            <a:ext cx="8407032" cy="4908082"/>
          </a:xfrm>
        </p:spPr>
        <p:txBody>
          <a:bodyPr/>
          <a:lstStyle/>
          <a:p>
            <a:r>
              <a:rPr lang="en-US" altLang="en-US" sz="2800" dirty="0"/>
              <a:t>Gathering all the costs together:</a:t>
            </a:r>
          </a:p>
          <a:p>
            <a:endParaRPr lang="en-IN" dirty="0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C9816B35-1EB7-4788-9774-AFF167D4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 Recursion-Tree Method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46C31007-1E13-48C7-A39D-2DB7DAB7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55" y="2312194"/>
            <a:ext cx="6160294" cy="39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 sz="2250" dirty="0"/>
          </a:p>
        </p:txBody>
      </p:sp>
      <p:grpSp>
        <p:nvGrpSpPr>
          <p:cNvPr id="115723" name="Group 11">
            <a:extLst>
              <a:ext uri="{FF2B5EF4-FFF2-40B4-BE49-F238E27FC236}">
                <a16:creationId xmlns:a16="http://schemas.microsoft.com/office/drawing/2014/main" id="{B3A671E0-64D9-43E5-869C-BC5122256558}"/>
              </a:ext>
            </a:extLst>
          </p:cNvPr>
          <p:cNvGrpSpPr>
            <a:grpSpLocks/>
          </p:cNvGrpSpPr>
          <p:nvPr/>
        </p:nvGrpSpPr>
        <p:grpSpPr bwMode="auto">
          <a:xfrm>
            <a:off x="1725811" y="1968234"/>
            <a:ext cx="3239691" cy="710803"/>
            <a:chOff x="883" y="1621"/>
            <a:chExt cx="2721" cy="597"/>
          </a:xfrm>
        </p:grpSpPr>
        <p:sp>
          <p:nvSpPr>
            <p:cNvPr id="115716" name="Text Box 4">
              <a:extLst>
                <a:ext uri="{FF2B5EF4-FFF2-40B4-BE49-F238E27FC236}">
                  <a16:creationId xmlns:a16="http://schemas.microsoft.com/office/drawing/2014/main" id="{F460AE57-7CCF-4EEC-9E90-09286CB29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 dirty="0">
                  <a:latin typeface="Times New Roman" panose="02020603050405020304" pitchFamily="18" charset="0"/>
                </a:rPr>
                <a:t>T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5717" name="Text Box 5">
              <a:extLst>
                <a:ext uri="{FF2B5EF4-FFF2-40B4-BE49-F238E27FC236}">
                  <a16:creationId xmlns:a16="http://schemas.microsoft.com/office/drawing/2014/main" id="{F65ADC8E-D080-4F91-B2E1-95B6B8547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500">
                  <a:latin typeface="Times New Roman" panose="02020603050405020304" pitchFamily="18" charset="0"/>
                </a:rPr>
                <a:t>3/16</a:t>
              </a:r>
              <a:r>
                <a:rPr lang="en-US" altLang="en-US" sz="1950" i="1">
                  <a:latin typeface="Times New Roman" panose="02020603050405020304" pitchFamily="18" charset="0"/>
                </a:rPr>
                <a:t>)</a:t>
              </a:r>
              <a:r>
                <a:rPr lang="en-US" altLang="en-US" sz="1950" i="1" baseline="30000">
                  <a:latin typeface="Times New Roman" panose="02020603050405020304" pitchFamily="18" charset="0"/>
                </a:rPr>
                <a:t>i</a:t>
              </a:r>
              <a:r>
                <a:rPr lang="en-US" altLang="en-US" sz="195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1950">
                  <a:latin typeface="Times New Roman" panose="02020603050405020304" pitchFamily="18" charset="0"/>
                </a:rPr>
                <a:t> +</a:t>
              </a:r>
              <a:r>
                <a:rPr lang="en-US" altLang="en-US" sz="1350"/>
                <a:t>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>
                  <a:latin typeface="Times New Roman" panose="02020603050405020304" pitchFamily="18" charset="0"/>
                </a:rPr>
                <a:t>log</a:t>
              </a:r>
              <a:r>
                <a:rPr lang="en-US" altLang="en-US" sz="1050" baseline="30000">
                  <a:latin typeface="Times New Roman" panose="02020603050405020304" pitchFamily="18" charset="0"/>
                </a:rPr>
                <a:t>4</a:t>
              </a:r>
              <a:r>
                <a:rPr lang="en-US" altLang="en-US" sz="1950" baseline="30000">
                  <a:latin typeface="Times New Roman" panose="02020603050405020304" pitchFamily="18" charset="0"/>
                </a:rPr>
                <a:t>3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5720" name="Text Box 8">
              <a:extLst>
                <a:ext uri="{FF2B5EF4-FFF2-40B4-BE49-F238E27FC236}">
                  <a16:creationId xmlns:a16="http://schemas.microsoft.com/office/drawing/2014/main" id="{BFE16DBB-414A-4488-8AF4-1CF9F9C5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 dirty="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5721" name="Text Box 9">
              <a:extLst>
                <a:ext uri="{FF2B5EF4-FFF2-40B4-BE49-F238E27FC236}">
                  <a16:creationId xmlns:a16="http://schemas.microsoft.com/office/drawing/2014/main" id="{C8252398-61A2-4280-8106-D92BBFDE4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050" i="1">
                  <a:latin typeface="Times New Roman" panose="02020603050405020304" pitchFamily="18" charset="0"/>
                </a:rPr>
                <a:t>i</a:t>
              </a:r>
              <a:r>
                <a:rPr lang="en-US" altLang="en-US" sz="105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5722" name="Text Box 10">
              <a:extLst>
                <a:ext uri="{FF2B5EF4-FFF2-40B4-BE49-F238E27FC236}">
                  <a16:creationId xmlns:a16="http://schemas.microsoft.com/office/drawing/2014/main" id="{0F5C7145-545B-43C9-A542-3DAB9EDC3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050">
                  <a:latin typeface="Times New Roman" panose="02020603050405020304" pitchFamily="18" charset="0"/>
                </a:rPr>
                <a:t>log</a:t>
              </a:r>
              <a:r>
                <a:rPr lang="en-US" altLang="en-US" sz="1050" baseline="-25000">
                  <a:latin typeface="Times New Roman" panose="02020603050405020304" pitchFamily="18" charset="0"/>
                </a:rPr>
                <a:t>4</a:t>
              </a:r>
              <a:r>
                <a:rPr lang="en-US" altLang="en-US" sz="1050" i="1">
                  <a:latin typeface="Times New Roman" panose="02020603050405020304" pitchFamily="18" charset="0"/>
                </a:rPr>
                <a:t>n</a:t>
              </a:r>
              <a:r>
                <a:rPr lang="en-US" altLang="en-US" sz="105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05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5725" name="Group 13">
            <a:extLst>
              <a:ext uri="{FF2B5EF4-FFF2-40B4-BE49-F238E27FC236}">
                <a16:creationId xmlns:a16="http://schemas.microsoft.com/office/drawing/2014/main" id="{DC09D693-4263-4C6D-BE14-89B02E0B48A9}"/>
              </a:ext>
            </a:extLst>
          </p:cNvPr>
          <p:cNvGrpSpPr>
            <a:grpSpLocks/>
          </p:cNvGrpSpPr>
          <p:nvPr/>
        </p:nvGrpSpPr>
        <p:grpSpPr bwMode="auto">
          <a:xfrm>
            <a:off x="1725811" y="2750939"/>
            <a:ext cx="3239691" cy="710803"/>
            <a:chOff x="883" y="1621"/>
            <a:chExt cx="2721" cy="597"/>
          </a:xfrm>
        </p:grpSpPr>
        <p:sp>
          <p:nvSpPr>
            <p:cNvPr id="115726" name="Text Box 14">
              <a:extLst>
                <a:ext uri="{FF2B5EF4-FFF2-40B4-BE49-F238E27FC236}">
                  <a16:creationId xmlns:a16="http://schemas.microsoft.com/office/drawing/2014/main" id="{5FF26631-3B9E-45FD-8A05-F0A6D95B0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27" name="Text Box 15">
              <a:extLst>
                <a:ext uri="{FF2B5EF4-FFF2-40B4-BE49-F238E27FC236}">
                  <a16:creationId xmlns:a16="http://schemas.microsoft.com/office/drawing/2014/main" id="{D97156F5-5DCE-44EA-99D2-9E2008C2A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500">
                  <a:latin typeface="Times New Roman" panose="02020603050405020304" pitchFamily="18" charset="0"/>
                </a:rPr>
                <a:t>3/16</a:t>
              </a:r>
              <a:r>
                <a:rPr lang="en-US" altLang="en-US" sz="1950" i="1">
                  <a:latin typeface="Times New Roman" panose="02020603050405020304" pitchFamily="18" charset="0"/>
                </a:rPr>
                <a:t>)</a:t>
              </a:r>
              <a:r>
                <a:rPr lang="en-US" altLang="en-US" sz="1950" i="1" baseline="30000">
                  <a:latin typeface="Times New Roman" panose="02020603050405020304" pitchFamily="18" charset="0"/>
                </a:rPr>
                <a:t>i</a:t>
              </a:r>
              <a:r>
                <a:rPr lang="en-US" altLang="en-US" sz="195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1950">
                  <a:latin typeface="Times New Roman" panose="02020603050405020304" pitchFamily="18" charset="0"/>
                </a:rPr>
                <a:t> +</a:t>
              </a:r>
              <a:r>
                <a:rPr lang="en-US" altLang="en-US" sz="1350"/>
                <a:t> </a:t>
              </a:r>
              <a:r>
                <a:rPr lang="en-US" altLang="en-US" sz="195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5728" name="Text Box 16">
              <a:extLst>
                <a:ext uri="{FF2B5EF4-FFF2-40B4-BE49-F238E27FC236}">
                  <a16:creationId xmlns:a16="http://schemas.microsoft.com/office/drawing/2014/main" id="{2A2D4BCD-ABE4-4E83-94EC-48379F63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5729" name="Text Box 17">
              <a:extLst>
                <a:ext uri="{FF2B5EF4-FFF2-40B4-BE49-F238E27FC236}">
                  <a16:creationId xmlns:a16="http://schemas.microsoft.com/office/drawing/2014/main" id="{F853D350-960B-4949-BB33-01EAD00EA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050" i="1">
                  <a:latin typeface="Times New Roman" panose="02020603050405020304" pitchFamily="18" charset="0"/>
                </a:rPr>
                <a:t>i</a:t>
              </a:r>
              <a:r>
                <a:rPr lang="en-US" altLang="en-US" sz="105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5730" name="Text Box 18">
              <a:extLst>
                <a:ext uri="{FF2B5EF4-FFF2-40B4-BE49-F238E27FC236}">
                  <a16:creationId xmlns:a16="http://schemas.microsoft.com/office/drawing/2014/main" id="{642D22A6-37F8-437C-A726-1DE625298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500"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</a:p>
          </p:txBody>
        </p:sp>
      </p:grpSp>
      <p:grpSp>
        <p:nvGrpSpPr>
          <p:cNvPr id="115737" name="Group 25">
            <a:extLst>
              <a:ext uri="{FF2B5EF4-FFF2-40B4-BE49-F238E27FC236}">
                <a16:creationId xmlns:a16="http://schemas.microsoft.com/office/drawing/2014/main" id="{EABB67D2-219C-4A43-B1D8-8452BD006DC3}"/>
              </a:ext>
            </a:extLst>
          </p:cNvPr>
          <p:cNvGrpSpPr>
            <a:grpSpLocks/>
          </p:cNvGrpSpPr>
          <p:nvPr/>
        </p:nvGrpSpPr>
        <p:grpSpPr bwMode="auto">
          <a:xfrm>
            <a:off x="1725811" y="3702507"/>
            <a:ext cx="2992041" cy="394097"/>
            <a:chOff x="1492" y="2708"/>
            <a:chExt cx="2513" cy="331"/>
          </a:xfrm>
        </p:grpSpPr>
        <p:sp>
          <p:nvSpPr>
            <p:cNvPr id="115732" name="Text Box 20">
              <a:extLst>
                <a:ext uri="{FF2B5EF4-FFF2-40B4-BE49-F238E27FC236}">
                  <a16:creationId xmlns:a16="http://schemas.microsoft.com/office/drawing/2014/main" id="{387B44FD-A8A9-4400-87E1-01C62C8EF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33" name="Text Box 21">
              <a:extLst>
                <a:ext uri="{FF2B5EF4-FFF2-40B4-BE49-F238E27FC236}">
                  <a16:creationId xmlns:a16="http://schemas.microsoft.com/office/drawing/2014/main" id="{5C3EE10A-62F8-46EB-BAB6-51EFD2503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500" dirty="0">
                  <a:latin typeface="Times New Roman" panose="02020603050405020304" pitchFamily="18" charset="0"/>
                </a:rPr>
                <a:t>1/(1</a:t>
              </a:r>
              <a:r>
                <a:rPr lang="en-US" altLang="en-US" sz="15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500" dirty="0">
                  <a:latin typeface="Times New Roman" panose="02020603050405020304" pitchFamily="18" charset="0"/>
                </a:rPr>
                <a:t>3/16)</a:t>
              </a:r>
              <a:r>
                <a:rPr lang="en-US" altLang="en-US" dirty="0">
                  <a:latin typeface="Times New Roman" panose="02020603050405020304" pitchFamily="18" charset="0"/>
                </a:rPr>
                <a:t>)</a:t>
              </a:r>
              <a:r>
                <a:rPr lang="en-US" altLang="en-US" sz="195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 +</a:t>
              </a:r>
              <a:r>
                <a:rPr lang="en-US" altLang="en-US" sz="1350" dirty="0"/>
                <a:t> </a:t>
              </a:r>
              <a:r>
                <a:rPr lang="en-US" altLang="en-US" sz="195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</a:t>
              </a:r>
            </a:p>
          </p:txBody>
        </p:sp>
      </p:grpSp>
      <p:grpSp>
        <p:nvGrpSpPr>
          <p:cNvPr id="115738" name="Group 26">
            <a:extLst>
              <a:ext uri="{FF2B5EF4-FFF2-40B4-BE49-F238E27FC236}">
                <a16:creationId xmlns:a16="http://schemas.microsoft.com/office/drawing/2014/main" id="{6DE6F9DD-B14F-4CA6-B853-512AA6CE0AA4}"/>
              </a:ext>
            </a:extLst>
          </p:cNvPr>
          <p:cNvGrpSpPr>
            <a:grpSpLocks/>
          </p:cNvGrpSpPr>
          <p:nvPr/>
        </p:nvGrpSpPr>
        <p:grpSpPr bwMode="auto">
          <a:xfrm>
            <a:off x="1725811" y="4442814"/>
            <a:ext cx="2992041" cy="394097"/>
            <a:chOff x="1492" y="2708"/>
            <a:chExt cx="2513" cy="331"/>
          </a:xfrm>
        </p:grpSpPr>
        <p:sp>
          <p:nvSpPr>
            <p:cNvPr id="115739" name="Text Box 27">
              <a:extLst>
                <a:ext uri="{FF2B5EF4-FFF2-40B4-BE49-F238E27FC236}">
                  <a16:creationId xmlns:a16="http://schemas.microsoft.com/office/drawing/2014/main" id="{6AE946C1-A16E-462C-9125-5C695BD1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</a:t>
              </a:r>
            </a:p>
          </p:txBody>
        </p:sp>
        <p:sp>
          <p:nvSpPr>
            <p:cNvPr id="115740" name="Text Box 28">
              <a:extLst>
                <a:ext uri="{FF2B5EF4-FFF2-40B4-BE49-F238E27FC236}">
                  <a16:creationId xmlns:a16="http://schemas.microsoft.com/office/drawing/2014/main" id="{9CFBC47C-EBC7-4034-8DFE-9F3149218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500" dirty="0">
                  <a:latin typeface="Times New Roman" panose="02020603050405020304" pitchFamily="18" charset="0"/>
                </a:rPr>
                <a:t>16/13</a:t>
              </a:r>
              <a:r>
                <a:rPr lang="en-US" altLang="en-US" dirty="0">
                  <a:latin typeface="Times New Roman" panose="02020603050405020304" pitchFamily="18" charset="0"/>
                </a:rPr>
                <a:t>)</a:t>
              </a:r>
              <a:r>
                <a:rPr lang="en-US" altLang="en-US" sz="195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 +</a:t>
              </a:r>
              <a:r>
                <a:rPr lang="en-US" altLang="en-US" sz="1350" dirty="0"/>
                <a:t> </a:t>
              </a:r>
              <a:r>
                <a:rPr lang="en-US" altLang="en-US" sz="195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</a:t>
              </a:r>
            </a:p>
          </p:txBody>
        </p:sp>
      </p:grpSp>
      <p:grpSp>
        <p:nvGrpSpPr>
          <p:cNvPr id="115741" name="Group 29">
            <a:extLst>
              <a:ext uri="{FF2B5EF4-FFF2-40B4-BE49-F238E27FC236}">
                <a16:creationId xmlns:a16="http://schemas.microsoft.com/office/drawing/2014/main" id="{7BD0C8C1-EF3A-4E0B-9B75-04A3DF53C771}"/>
              </a:ext>
            </a:extLst>
          </p:cNvPr>
          <p:cNvGrpSpPr>
            <a:grpSpLocks/>
          </p:cNvGrpSpPr>
          <p:nvPr/>
        </p:nvGrpSpPr>
        <p:grpSpPr bwMode="auto">
          <a:xfrm>
            <a:off x="1725812" y="5201609"/>
            <a:ext cx="2992040" cy="394097"/>
            <a:chOff x="1492" y="2708"/>
            <a:chExt cx="2513" cy="331"/>
          </a:xfrm>
        </p:grpSpPr>
        <p:sp>
          <p:nvSpPr>
            <p:cNvPr id="115742" name="Text Box 30">
              <a:extLst>
                <a:ext uri="{FF2B5EF4-FFF2-40B4-BE49-F238E27FC236}">
                  <a16:creationId xmlns:a16="http://schemas.microsoft.com/office/drawing/2014/main" id="{A768044A-8CED-44B7-9706-C3AE1039B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709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5743" name="Text Box 31">
              <a:extLst>
                <a:ext uri="{FF2B5EF4-FFF2-40B4-BE49-F238E27FC236}">
                  <a16:creationId xmlns:a16="http://schemas.microsoft.com/office/drawing/2014/main" id="{8660FA9F-0603-4051-B1E9-CDAE52970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2708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 dirty="0">
                  <a:latin typeface="Times New Roman" panose="02020603050405020304" pitchFamily="18" charset="0"/>
                </a:rPr>
                <a:t>O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 dirty="0">
                  <a:latin typeface="Times New Roman" panose="02020603050405020304" pitchFamily="18" charset="0"/>
                </a:rPr>
                <a:t>2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6" name="Picture 4">
            <a:extLst>
              <a:ext uri="{FF2B5EF4-FFF2-40B4-BE49-F238E27FC236}">
                <a16:creationId xmlns:a16="http://schemas.microsoft.com/office/drawing/2014/main" id="{A8D99731-4B94-440D-B8FD-C0B3B3416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24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7" y="1136650"/>
            <a:ext cx="5207793" cy="4908550"/>
          </a:xfr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5237" name="Rectangle 5">
            <a:extLst>
              <a:ext uri="{FF2B5EF4-FFF2-40B4-BE49-F238E27FC236}">
                <a16:creationId xmlns:a16="http://schemas.microsoft.com/office/drawing/2014/main" id="{941FB902-075E-405F-9162-D9C498573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 Recursion-Tree Method</a:t>
            </a:r>
          </a:p>
        </p:txBody>
      </p:sp>
      <p:sp>
        <p:nvSpPr>
          <p:cNvPr id="95241" name="Text Box 9">
            <a:extLst>
              <a:ext uri="{FF2B5EF4-FFF2-40B4-BE49-F238E27FC236}">
                <a16:creationId xmlns:a16="http://schemas.microsoft.com/office/drawing/2014/main" id="{40BB5E9B-7497-4C66-BF7A-6B958FA8D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041" y="2138567"/>
            <a:ext cx="29787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>
                <a:latin typeface="Georgia" panose="02040502050405020303" pitchFamily="18" charset="0"/>
              </a:rPr>
              <a:t>T</a:t>
            </a:r>
            <a:r>
              <a:rPr lang="en-US" altLang="en-US" dirty="0">
                <a:latin typeface="Georgia" panose="02040502050405020303" pitchFamily="18" charset="0"/>
              </a:rPr>
              <a:t>(</a:t>
            </a:r>
            <a:r>
              <a:rPr lang="en-US" altLang="en-US" i="1" dirty="0">
                <a:latin typeface="Georgia" panose="02040502050405020303" pitchFamily="18" charset="0"/>
              </a:rPr>
              <a:t>n</a:t>
            </a:r>
            <a:r>
              <a:rPr lang="en-US" altLang="en-US" dirty="0">
                <a:latin typeface="Georgia" panose="02040502050405020303" pitchFamily="18" charset="0"/>
              </a:rPr>
              <a:t>) = </a:t>
            </a:r>
            <a:r>
              <a:rPr lang="en-US" altLang="en-US" i="1" dirty="0">
                <a:latin typeface="Georgia" panose="02040502050405020303" pitchFamily="18" charset="0"/>
              </a:rPr>
              <a:t>T</a:t>
            </a:r>
            <a:r>
              <a:rPr lang="en-US" altLang="en-US" dirty="0">
                <a:latin typeface="Georgia" panose="02040502050405020303" pitchFamily="18" charset="0"/>
              </a:rPr>
              <a:t>(</a:t>
            </a:r>
            <a:r>
              <a:rPr lang="en-US" altLang="en-US" i="1" dirty="0">
                <a:latin typeface="Georgia" panose="02040502050405020303" pitchFamily="18" charset="0"/>
              </a:rPr>
              <a:t>n</a:t>
            </a:r>
            <a:r>
              <a:rPr lang="en-US" altLang="en-US" dirty="0">
                <a:latin typeface="Georgia" panose="02040502050405020303" pitchFamily="18" charset="0"/>
              </a:rPr>
              <a:t>/3) + </a:t>
            </a:r>
            <a:r>
              <a:rPr lang="en-US" altLang="en-US" i="1" dirty="0">
                <a:latin typeface="Georgia" panose="02040502050405020303" pitchFamily="18" charset="0"/>
              </a:rPr>
              <a:t>T</a:t>
            </a:r>
            <a:r>
              <a:rPr lang="en-US" altLang="en-US" dirty="0">
                <a:latin typeface="Georgia" panose="02040502050405020303" pitchFamily="18" charset="0"/>
              </a:rPr>
              <a:t>(2</a:t>
            </a:r>
            <a:r>
              <a:rPr lang="en-US" altLang="en-US" i="1" dirty="0">
                <a:latin typeface="Georgia" panose="02040502050405020303" pitchFamily="18" charset="0"/>
              </a:rPr>
              <a:t>n</a:t>
            </a:r>
            <a:r>
              <a:rPr lang="en-US" altLang="en-US" dirty="0">
                <a:latin typeface="Georgia" panose="02040502050405020303" pitchFamily="18" charset="0"/>
              </a:rPr>
              <a:t>/3) +</a:t>
            </a:r>
            <a:r>
              <a:rPr lang="en-US" altLang="en-US" sz="1200" dirty="0">
                <a:latin typeface="Georgia" panose="02040502050405020303" pitchFamily="18" charset="0"/>
              </a:rPr>
              <a:t> </a:t>
            </a:r>
            <a:r>
              <a:rPr lang="en-US" altLang="en-US" i="1" dirty="0">
                <a:latin typeface="Georgia" panose="02040502050405020303" pitchFamily="18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Georgia" panose="02040502050405020303" pitchFamily="18" charset="0"/>
              </a:rPr>
              <a:t>(</a:t>
            </a:r>
            <a:r>
              <a:rPr lang="en-US" altLang="en-US" i="1" dirty="0">
                <a:latin typeface="Georgia" panose="02040502050405020303" pitchFamily="18" charset="0"/>
              </a:rPr>
              <a:t>n</a:t>
            </a:r>
            <a:r>
              <a:rPr lang="en-US" altLang="en-US" dirty="0">
                <a:latin typeface="Georgia" panose="02040502050405020303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664C-42B1-B956-52A6-616EA8A5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Methods for solving Recurrence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937C-CF89-58A7-CD9A-15298518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solidFill>
                  <a:srgbClr val="9F1649"/>
                </a:solidFill>
                <a:latin typeface="Georgia"/>
              </a:rPr>
              <a:t>Iteration Method</a:t>
            </a:r>
          </a:p>
          <a:p>
            <a:pPr lvl="1"/>
            <a:r>
              <a:rPr lang="en-US" sz="2000" dirty="0">
                <a:latin typeface="Georgia"/>
              </a:rPr>
              <a:t>It means to expand the recurrence and express it as a summation of terms of n and initial condition.</a:t>
            </a:r>
          </a:p>
          <a:p>
            <a:r>
              <a:rPr lang="en-US" sz="2000" b="1" dirty="0">
                <a:solidFill>
                  <a:srgbClr val="9F1649"/>
                </a:solidFill>
                <a:latin typeface="Georgia"/>
              </a:rPr>
              <a:t>Recursion Tree Method</a:t>
            </a:r>
          </a:p>
          <a:p>
            <a:pPr lvl="1"/>
            <a:r>
              <a:rPr lang="en-US" sz="2000" dirty="0">
                <a:latin typeface="Georgia"/>
              </a:rPr>
              <a:t>It is a pictorial representation of an iteration method which is in the form of a tree where at each level nodes are expanded. Good for divide and conquer problems.</a:t>
            </a:r>
          </a:p>
          <a:p>
            <a:r>
              <a:rPr lang="en-US" sz="2000" b="1" dirty="0">
                <a:solidFill>
                  <a:srgbClr val="9F1649"/>
                </a:solidFill>
                <a:latin typeface="Georgia"/>
              </a:rPr>
              <a:t>Master Method</a:t>
            </a:r>
          </a:p>
          <a:p>
            <a:pPr lvl="1"/>
            <a:r>
              <a:rPr lang="en-US" sz="2000" dirty="0">
                <a:latin typeface="Georgia"/>
              </a:rPr>
              <a:t>The Master Method is used for solving the following types of recurrence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latin typeface="Georgia"/>
              </a:rPr>
              <a:t>                        </a:t>
            </a:r>
            <a:r>
              <a:rPr lang="en-US" sz="2000" i="1" dirty="0">
                <a:latin typeface="Georgia"/>
              </a:rPr>
              <a:t>T(n) = </a:t>
            </a:r>
            <a:r>
              <a:rPr lang="en-US" sz="2000" i="1" dirty="0" err="1">
                <a:latin typeface="Georgia"/>
              </a:rPr>
              <a:t>aT</a:t>
            </a:r>
            <a:r>
              <a:rPr lang="en-US" sz="2000" i="1" dirty="0">
                <a:latin typeface="Georgia"/>
              </a:rPr>
              <a:t>(n/b) + f(n)</a:t>
            </a:r>
            <a:endParaRPr lang="en-US" sz="2000" dirty="0">
              <a:latin typeface="Georgia"/>
            </a:endParaRPr>
          </a:p>
          <a:p>
            <a:pPr lvl="3"/>
            <a:endParaRPr lang="en-US" i="1" dirty="0">
              <a:latin typeface="Georgia"/>
            </a:endParaRPr>
          </a:p>
          <a:p>
            <a:pPr lvl="3"/>
            <a:r>
              <a:rPr lang="en-US" i="1" dirty="0">
                <a:latin typeface="Georgia"/>
              </a:rPr>
              <a:t>a </a:t>
            </a:r>
            <a:r>
              <a:rPr lang="en-US" dirty="0">
                <a:latin typeface="Georgia"/>
              </a:rPr>
              <a:t>is number of subproblems</a:t>
            </a:r>
            <a:endParaRPr lang="en-US" dirty="0"/>
          </a:p>
          <a:p>
            <a:pPr lvl="3"/>
            <a:r>
              <a:rPr lang="en-US" i="1" dirty="0">
                <a:latin typeface="Georgia"/>
              </a:rPr>
              <a:t>n/b</a:t>
            </a:r>
            <a:r>
              <a:rPr lang="en-US" dirty="0">
                <a:latin typeface="Georgia"/>
              </a:rPr>
              <a:t> is size of each subproblem</a:t>
            </a:r>
          </a:p>
          <a:p>
            <a:pPr lvl="3"/>
            <a:r>
              <a:rPr lang="en-US" i="1" dirty="0">
                <a:latin typeface="Georgia"/>
              </a:rPr>
              <a:t>f(n)</a:t>
            </a:r>
            <a:r>
              <a:rPr lang="en-US" dirty="0">
                <a:latin typeface="Georgia"/>
              </a:rPr>
              <a:t> is cost of non-recursive part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8716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BFE0A0F-AED9-44AA-B2D4-530C8D778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 Recursion-Tree Method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5002EBC-2BB3-40C6-9C96-10FEC86F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78" y="1228456"/>
            <a:ext cx="6160294" cy="39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An overestimate of the total cost: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91F4E93F-BF7E-4304-B464-DA612B4BE962}"/>
              </a:ext>
            </a:extLst>
          </p:cNvPr>
          <p:cNvGrpSpPr>
            <a:grpSpLocks/>
          </p:cNvGrpSpPr>
          <p:nvPr/>
        </p:nvGrpSpPr>
        <p:grpSpPr bwMode="auto">
          <a:xfrm>
            <a:off x="2524720" y="1864846"/>
            <a:ext cx="3239691" cy="710803"/>
            <a:chOff x="883" y="1621"/>
            <a:chExt cx="2721" cy="597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D56F89AE-E7BE-40AC-A798-0A3C8B7EA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3" y="1772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=</a:t>
              </a:r>
            </a:p>
          </p:txBody>
        </p:sp>
        <p:sp>
          <p:nvSpPr>
            <p:cNvPr id="116742" name="Text Box 6">
              <a:extLst>
                <a:ext uri="{FF2B5EF4-FFF2-40B4-BE49-F238E27FC236}">
                  <a16:creationId xmlns:a16="http://schemas.microsoft.com/office/drawing/2014/main" id="{436C07B3-E975-4668-8A25-50D2C2942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1755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 +</a:t>
              </a:r>
              <a:r>
                <a:rPr lang="en-US" altLang="en-US" sz="1350"/>
                <a:t>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 baseline="30000">
                  <a:latin typeface="Times New Roman" panose="02020603050405020304" pitchFamily="18" charset="0"/>
                </a:rPr>
                <a:t>log</a:t>
              </a:r>
              <a:r>
                <a:rPr lang="en-US" altLang="en-US" sz="1050" baseline="30000">
                  <a:latin typeface="Times New Roman" panose="02020603050405020304" pitchFamily="18" charset="0"/>
                </a:rPr>
                <a:t>3/2</a:t>
              </a:r>
              <a:r>
                <a:rPr lang="en-US" altLang="en-US" sz="1950" baseline="30000">
                  <a:latin typeface="Times New Roman" panose="02020603050405020304" pitchFamily="18" charset="0"/>
                </a:rPr>
                <a:t>2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</a:p>
          </p:txBody>
        </p:sp>
        <p:sp>
          <p:nvSpPr>
            <p:cNvPr id="116743" name="Text Box 7">
              <a:extLst>
                <a:ext uri="{FF2B5EF4-FFF2-40B4-BE49-F238E27FC236}">
                  <a16:creationId xmlns:a16="http://schemas.microsoft.com/office/drawing/2014/main" id="{2F53B901-CDE5-4286-8E70-256CADD4A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703"/>
              <a:ext cx="30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3000">
                  <a:sym typeface="Symbol" panose="05050102010706020507" pitchFamily="18" charset="2"/>
                </a:rPr>
                <a:t></a:t>
              </a:r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B4AC46C1-0541-4FDF-867C-F2F0474FE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005"/>
              <a:ext cx="4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050" i="1">
                  <a:latin typeface="Times New Roman" panose="02020603050405020304" pitchFamily="18" charset="0"/>
                </a:rPr>
                <a:t>i</a:t>
              </a:r>
              <a:r>
                <a:rPr lang="en-US" altLang="en-US" sz="1050"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1A8938CA-A4D1-4724-B352-AA735DEAD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4" y="1621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050" dirty="0">
                  <a:latin typeface="Times New Roman" panose="02020603050405020304" pitchFamily="18" charset="0"/>
                </a:rPr>
                <a:t>log</a:t>
              </a:r>
              <a:r>
                <a:rPr lang="en-US" altLang="en-US" sz="1050" baseline="-25000" dirty="0">
                  <a:latin typeface="Times New Roman" panose="02020603050405020304" pitchFamily="18" charset="0"/>
                </a:rPr>
                <a:t>3/2</a:t>
              </a:r>
              <a:r>
                <a:rPr lang="en-US" altLang="en-US" sz="10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0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r>
                <a:rPr lang="en-US" altLang="en-US" sz="1050" dirty="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6763" name="Group 27">
            <a:extLst>
              <a:ext uri="{FF2B5EF4-FFF2-40B4-BE49-F238E27FC236}">
                <a16:creationId xmlns:a16="http://schemas.microsoft.com/office/drawing/2014/main" id="{33D82979-BDE8-4F4A-AA05-C08BAC14BFA6}"/>
              </a:ext>
            </a:extLst>
          </p:cNvPr>
          <p:cNvGrpSpPr>
            <a:grpSpLocks/>
          </p:cNvGrpSpPr>
          <p:nvPr/>
        </p:nvGrpSpPr>
        <p:grpSpPr bwMode="auto">
          <a:xfrm>
            <a:off x="2524720" y="3355515"/>
            <a:ext cx="3001566" cy="692944"/>
            <a:chOff x="1492" y="2488"/>
            <a:chExt cx="2521" cy="582"/>
          </a:xfrm>
        </p:grpSpPr>
        <p:sp>
          <p:nvSpPr>
            <p:cNvPr id="116747" name="Text Box 11">
              <a:extLst>
                <a:ext uri="{FF2B5EF4-FFF2-40B4-BE49-F238E27FC236}">
                  <a16:creationId xmlns:a16="http://schemas.microsoft.com/office/drawing/2014/main" id="{A4BB2433-72EB-47E3-9C79-7CFEEB8D3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495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6748" name="Text Box 12">
              <a:extLst>
                <a:ext uri="{FF2B5EF4-FFF2-40B4-BE49-F238E27FC236}">
                  <a16:creationId xmlns:a16="http://schemas.microsoft.com/office/drawing/2014/main" id="{00A45DA8-B264-497A-8082-AF78A1EA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488"/>
              <a:ext cx="186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1950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 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lg 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+</a:t>
              </a:r>
              <a:r>
                <a:rPr lang="en-US" altLang="en-US" sz="1350" dirty="0"/>
                <a:t> </a:t>
              </a:r>
              <a:r>
                <a:rPr lang="en-US" altLang="en-US" sz="195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 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lg </a:t>
              </a:r>
              <a:r>
                <a:rPr lang="en-US" altLang="en-US" sz="1950" i="1" dirty="0">
                  <a:latin typeface="Times New Roman" panose="02020603050405020304" pitchFamily="18" charset="0"/>
                </a:rPr>
                <a:t>n</a:t>
              </a:r>
              <a:r>
                <a:rPr lang="en-US" altLang="en-US" sz="1950" dirty="0">
                  <a:latin typeface="Times New Roman" panose="02020603050405020304" pitchFamily="18" charset="0"/>
                </a:rPr>
                <a:t>) </a:t>
              </a:r>
            </a:p>
          </p:txBody>
        </p:sp>
      </p:grpSp>
      <p:sp>
        <p:nvSpPr>
          <p:cNvPr id="116762" name="Rectangle 26">
            <a:extLst>
              <a:ext uri="{FF2B5EF4-FFF2-40B4-BE49-F238E27FC236}">
                <a16:creationId xmlns:a16="http://schemas.microsoft.com/office/drawing/2014/main" id="{72FCFF2C-8C17-4E22-BEBE-B1C2CCCE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69" y="2698286"/>
            <a:ext cx="6160294" cy="39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Counter-indications:</a:t>
            </a:r>
          </a:p>
        </p:txBody>
      </p:sp>
      <p:grpSp>
        <p:nvGrpSpPr>
          <p:cNvPr id="116764" name="Group 28">
            <a:extLst>
              <a:ext uri="{FF2B5EF4-FFF2-40B4-BE49-F238E27FC236}">
                <a16:creationId xmlns:a16="http://schemas.microsoft.com/office/drawing/2014/main" id="{FAF59861-B2FF-4608-A40D-D3B29F02E080}"/>
              </a:ext>
            </a:extLst>
          </p:cNvPr>
          <p:cNvGrpSpPr>
            <a:grpSpLocks/>
          </p:cNvGrpSpPr>
          <p:nvPr/>
        </p:nvGrpSpPr>
        <p:grpSpPr bwMode="auto">
          <a:xfrm>
            <a:off x="2524720" y="5066753"/>
            <a:ext cx="3001566" cy="401241"/>
            <a:chOff x="1492" y="2488"/>
            <a:chExt cx="2521" cy="337"/>
          </a:xfrm>
        </p:grpSpPr>
        <p:sp>
          <p:nvSpPr>
            <p:cNvPr id="116765" name="Text Box 29">
              <a:extLst>
                <a:ext uri="{FF2B5EF4-FFF2-40B4-BE49-F238E27FC236}">
                  <a16:creationId xmlns:a16="http://schemas.microsoft.com/office/drawing/2014/main" id="{AFDF4055-18E2-4D64-9236-B4104E60F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2495"/>
              <a:ext cx="7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</a:rPr>
                <a:t>T</a:t>
              </a:r>
              <a:r>
                <a:rPr lang="en-US" altLang="en-US" sz="1950">
                  <a:latin typeface="Times New Roman" panose="02020603050405020304" pitchFamily="18" charset="0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 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116766" name="Text Box 30">
              <a:extLst>
                <a:ext uri="{FF2B5EF4-FFF2-40B4-BE49-F238E27FC236}">
                  <a16:creationId xmlns:a16="http://schemas.microsoft.com/office/drawing/2014/main" id="{FDBB83BC-A698-4B09-90CA-D31E11355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2488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950" i="1">
                  <a:latin typeface="Times New Roman" panose="02020603050405020304" pitchFamily="18" charset="0"/>
                  <a:sym typeface="Symbol" panose="05050102010706020507" pitchFamily="18" charset="2"/>
                </a:rPr>
                <a:t>O</a:t>
              </a:r>
              <a:r>
                <a:rPr lang="en-US" altLang="en-US" sz="195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en-US" sz="1950" i="1">
                  <a:latin typeface="Times New Roman" panose="02020603050405020304" pitchFamily="18" charset="0"/>
                </a:rPr>
                <a:t>n </a:t>
              </a:r>
              <a:r>
                <a:rPr lang="en-US" altLang="en-US" sz="1950">
                  <a:latin typeface="Times New Roman" panose="02020603050405020304" pitchFamily="18" charset="0"/>
                </a:rPr>
                <a:t>lg </a:t>
              </a:r>
              <a:r>
                <a:rPr lang="en-US" altLang="en-US" sz="1950" i="1">
                  <a:latin typeface="Times New Roman" panose="02020603050405020304" pitchFamily="18" charset="0"/>
                </a:rPr>
                <a:t>n</a:t>
              </a:r>
              <a:r>
                <a:rPr lang="en-US" altLang="en-US" sz="1950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16767" name="Rectangle 31">
            <a:extLst>
              <a:ext uri="{FF2B5EF4-FFF2-40B4-BE49-F238E27FC236}">
                <a16:creationId xmlns:a16="http://schemas.microsoft.com/office/drawing/2014/main" id="{8FDA06AF-A4F9-4376-8A82-60DFA646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78" y="4345182"/>
            <a:ext cx="6160294" cy="39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1963" indent="-4619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62013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04913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Georgia" panose="02040502050405020303" pitchFamily="18" charset="0"/>
              </a:rPr>
              <a:t>Notwithstanding this, use as “guess”: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2" grpId="0"/>
      <p:bldP spid="1167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6BEE-D4F2-14E9-D65C-C72F0CF2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/>
              </a:rPr>
              <a:t>Take Home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FE80-5DD1-5082-E9EE-15BFDA98F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Georgia"/>
              </a:rPr>
              <a:t>T(n)=2T(n/2)+</a:t>
            </a:r>
            <a:r>
              <a:rPr lang="en-US" sz="2400" dirty="0" err="1">
                <a:latin typeface="Georgia"/>
              </a:rPr>
              <a:t>nlog</a:t>
            </a:r>
            <a:r>
              <a:rPr lang="en-US" sz="2400" dirty="0">
                <a:latin typeface="Georgia"/>
              </a:rPr>
              <a:t> 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572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05F364A1-0396-48AD-82AA-AFB0C303E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Steps: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Expand the recurrence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Express the expansion as a summation by plugging the recurrence back into itself until you see a pattern.  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/>
              <a:t>Evaluate the summation</a:t>
            </a:r>
          </a:p>
          <a:p>
            <a:pPr eaLnBrk="1" hangingPunct="1"/>
            <a:r>
              <a:rPr lang="en-US" altLang="en-US" sz="2000" dirty="0"/>
              <a:t>In evaluating the summation one or more of the following summation formulae may be used: </a:t>
            </a:r>
          </a:p>
          <a:p>
            <a:pPr eaLnBrk="1" hangingPunct="1"/>
            <a:r>
              <a:rPr lang="en-US" altLang="en-US" sz="1800" dirty="0"/>
              <a:t>Arithmetic series: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 sz="2000" dirty="0"/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 sz="2000" dirty="0"/>
              <a:t>Geometric Series: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37614253-070E-473C-90D0-A9C963571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Solving Recurrence Relations - Iteration method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F2EA151E-6477-4942-A524-FCD5BDB5C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7" y="3803283"/>
            <a:ext cx="2106215" cy="450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0883DFAE-C370-4923-B8A0-F6A9920C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58" y="4355987"/>
            <a:ext cx="2700338" cy="6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67AD4EA5-E41E-4D2D-BBED-BEBAA0C97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70" y="5514974"/>
            <a:ext cx="16192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5" name="Text Box 7">
            <a:extLst>
              <a:ext uri="{FF2B5EF4-FFF2-40B4-BE49-F238E27FC236}">
                <a16:creationId xmlns:a16="http://schemas.microsoft.com/office/drawing/2014/main" id="{ED1A11D0-1403-4D80-B561-AD7C6EC0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654" y="3414969"/>
            <a:ext cx="3294459" cy="61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Ctr="1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500" dirty="0"/>
              <a:t> </a:t>
            </a:r>
            <a:r>
              <a:rPr lang="en-US" altLang="en-US" sz="1400" dirty="0">
                <a:latin typeface="Georgia" panose="02040502050405020303" pitchFamily="18" charset="0"/>
                <a:cs typeface="+mn-cs"/>
              </a:rPr>
              <a:t>Special Cases of Geometric Series: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350" dirty="0"/>
          </a:p>
        </p:txBody>
      </p:sp>
      <p:pic>
        <p:nvPicPr>
          <p:cNvPr id="17416" name="Picture 8">
            <a:extLst>
              <a:ext uri="{FF2B5EF4-FFF2-40B4-BE49-F238E27FC236}">
                <a16:creationId xmlns:a16="http://schemas.microsoft.com/office/drawing/2014/main" id="{ABAEFB27-E106-4A53-A17A-66F40637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59" y="3744495"/>
            <a:ext cx="2593181" cy="121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6"/>
    </mc:Choice>
    <mc:Fallback xmlns="">
      <p:transition spd="slow" advTm="77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A8336661-72F3-4B49-8B09-7DA6A8292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Harmonic Series:</a:t>
            </a:r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endParaRPr lang="en-US" altLang="en-US"/>
          </a:p>
          <a:p>
            <a:pPr eaLnBrk="1" hangingPunct="1">
              <a:buFont typeface="Symbol" panose="05050102010706020507" pitchFamily="18" charset="2"/>
              <a:buChar char=""/>
            </a:pPr>
            <a:r>
              <a:rPr lang="en-US" altLang="en-US"/>
              <a:t>Others: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A071E07-E932-4479-9403-813912C75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100" b="1"/>
              <a:t>Solving Recurrence Relations - Iteration method (Cont’d)</a:t>
            </a:r>
          </a:p>
        </p:txBody>
      </p:sp>
      <p:pic>
        <p:nvPicPr>
          <p:cNvPr id="19460" name="Picture 9">
            <a:extLst>
              <a:ext uri="{FF2B5EF4-FFF2-40B4-BE49-F238E27FC236}">
                <a16:creationId xmlns:a16="http://schemas.microsoft.com/office/drawing/2014/main" id="{E24FD798-61FE-4E4B-B826-016CD372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086" y="1863330"/>
            <a:ext cx="3119674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0">
            <a:extLst>
              <a:ext uri="{FF2B5EF4-FFF2-40B4-BE49-F238E27FC236}">
                <a16:creationId xmlns:a16="http://schemas.microsoft.com/office/drawing/2014/main" id="{1A932D2C-32B8-41DF-84CC-A48745BC9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31" y="3744686"/>
            <a:ext cx="2168435" cy="181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2" name="Picture 11">
            <a:extLst>
              <a:ext uri="{FF2B5EF4-FFF2-40B4-BE49-F238E27FC236}">
                <a16:creationId xmlns:a16="http://schemas.microsoft.com/office/drawing/2014/main" id="{FBDBDBC1-8717-4CFD-B84F-EF4152E8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140" y="3591296"/>
            <a:ext cx="2431256" cy="212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:a16="http://schemas.microsoft.com/office/drawing/2014/main" id="{545DA887-56D4-48AD-8883-A1BBF0B59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altLang="en-US" sz="2000" dirty="0"/>
              <a:t>Example1: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350" b="1" dirty="0">
                <a:solidFill>
                  <a:schemeClr val="accent2"/>
                </a:solidFill>
              </a:rPr>
              <a:t>	  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35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35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35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35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35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350" b="1" dirty="0">
                <a:solidFill>
                  <a:srgbClr val="0000FF"/>
                </a:solidFill>
              </a:rPr>
              <a:t>T(0)  =  c                                             (1)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350" b="1" dirty="0">
                <a:solidFill>
                  <a:srgbClr val="0000FF"/>
                </a:solidFill>
              </a:rPr>
              <a:t>T(n) =  b + T(n - 1)</a:t>
            </a:r>
            <a:r>
              <a:rPr lang="fr-FR" altLang="en-US" sz="1350" b="1" dirty="0"/>
              <a:t>                          </a:t>
            </a:r>
            <a:r>
              <a:rPr lang="fr-FR" altLang="en-US" sz="1350" b="1" dirty="0">
                <a:solidFill>
                  <a:srgbClr val="0000FF"/>
                </a:solidFill>
              </a:rPr>
              <a:t>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350" b="1" dirty="0"/>
              <a:t>        =  b + b + T(n - 2)                    </a:t>
            </a:r>
            <a:r>
              <a:rPr lang="fr-FR" altLang="en-US" sz="1350" b="1" dirty="0">
                <a:solidFill>
                  <a:srgbClr val="0000FF"/>
                </a:solidFill>
              </a:rPr>
              <a:t>by </a:t>
            </a:r>
            <a:r>
              <a:rPr lang="fr-FR" altLang="en-US" sz="1350" b="1" dirty="0" err="1">
                <a:solidFill>
                  <a:srgbClr val="0000FF"/>
                </a:solidFill>
              </a:rPr>
              <a:t>substituting</a:t>
            </a:r>
            <a:r>
              <a:rPr lang="fr-FR" altLang="en-US" sz="1350" b="1" dirty="0">
                <a:solidFill>
                  <a:srgbClr val="0000FF"/>
                </a:solidFill>
              </a:rPr>
              <a:t> T(n – 1)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350" b="1" dirty="0"/>
              <a:t>        </a:t>
            </a:r>
            <a:r>
              <a:rPr lang="en-US" altLang="en-US" sz="1350" b="1" dirty="0"/>
              <a:t>=  b +b +b + T(n - 3)                </a:t>
            </a:r>
            <a:r>
              <a:rPr lang="en-US" altLang="en-US" sz="1350" b="1" dirty="0">
                <a:solidFill>
                  <a:srgbClr val="0000FF"/>
                </a:solidFill>
              </a:rPr>
              <a:t>by substituting T(n – 2) in (2)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350" b="1" dirty="0"/>
              <a:t>    	 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350" b="1" dirty="0"/>
              <a:t>        =  kb  + T(n - k)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350" b="1" dirty="0"/>
              <a:t>The base case is reached when </a:t>
            </a:r>
            <a:r>
              <a:rPr lang="en-US" altLang="en-US" sz="1350" b="1" dirty="0">
                <a:solidFill>
                  <a:srgbClr val="0000FF"/>
                </a:solidFill>
              </a:rPr>
              <a:t>n – k = 0</a:t>
            </a:r>
            <a:r>
              <a:rPr lang="en-US" altLang="en-US" sz="1350" b="1" dirty="0"/>
              <a:t> </a:t>
            </a:r>
            <a:r>
              <a:rPr lang="en-US" altLang="en-US" sz="1350" b="1" dirty="0">
                <a:sym typeface="Wingdings" panose="05000000000000000000" pitchFamily="2" charset="2"/>
              </a:rPr>
              <a:t></a:t>
            </a:r>
            <a:r>
              <a:rPr lang="en-US" altLang="en-US" sz="1350" b="1" dirty="0"/>
              <a:t> </a:t>
            </a:r>
            <a:r>
              <a:rPr lang="en-US" altLang="en-US" sz="1350" b="1" dirty="0">
                <a:solidFill>
                  <a:srgbClr val="0000FF"/>
                </a:solidFill>
              </a:rPr>
              <a:t>k = n</a:t>
            </a:r>
            <a:r>
              <a:rPr lang="en-US" altLang="en-US" sz="1350" b="1" dirty="0"/>
              <a:t>,  we then have: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350" b="1" dirty="0"/>
              <a:t>       </a:t>
            </a:r>
            <a:r>
              <a:rPr lang="fr-FR" altLang="en-US" sz="1350" b="1" dirty="0"/>
              <a:t>T(n) =  nb + T(n - n)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350" b="1" dirty="0"/>
              <a:t>  	   =  </a:t>
            </a:r>
            <a:r>
              <a:rPr lang="fr-FR" altLang="en-US" sz="1350" b="1" dirty="0" err="1"/>
              <a:t>bn</a:t>
            </a:r>
            <a:r>
              <a:rPr lang="fr-FR" altLang="en-US" sz="1350" b="1" dirty="0"/>
              <a:t> + T(0)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fr-FR" altLang="en-US" sz="1350" b="1" dirty="0"/>
              <a:t>	   </a:t>
            </a:r>
            <a:r>
              <a:rPr lang="en-US" altLang="en-US" sz="1350" b="1" dirty="0"/>
              <a:t>=  bn + c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350" b="1" dirty="0"/>
              <a:t>Therefore, the method factorial is O(n)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9B6DEE-46D3-493C-A860-B638DF9C2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Factorial method</a:t>
            </a:r>
          </a:p>
        </p:txBody>
      </p:sp>
      <p:sp>
        <p:nvSpPr>
          <p:cNvPr id="21508" name="Text Box 7">
            <a:extLst>
              <a:ext uri="{FF2B5EF4-FFF2-40B4-BE49-F238E27FC236}">
                <a16:creationId xmlns:a16="http://schemas.microsoft.com/office/drawing/2014/main" id="{DA4A9686-C885-4D21-8B1B-419B3F75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62" y="1735374"/>
            <a:ext cx="3935693" cy="133882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 (int n) 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0)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 (n – 1);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>
            <a:extLst>
              <a:ext uri="{FF2B5EF4-FFF2-40B4-BE49-F238E27FC236}">
                <a16:creationId xmlns:a16="http://schemas.microsoft.com/office/drawing/2014/main" id="{5A823520-24B2-44D2-9E16-D0354D259D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4" y="1137256"/>
            <a:ext cx="8407032" cy="3420936"/>
          </a:xfrm>
          <a:solidFill>
            <a:srgbClr val="FFFF99"/>
          </a:solidFill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void </a:t>
            </a:r>
            <a:r>
              <a:rPr lang="en-US" altLang="en-US" sz="1200" b="1" dirty="0" err="1">
                <a:latin typeface="Courier New"/>
                <a:cs typeface="Courier New"/>
              </a:rPr>
              <a:t>selectionSort</a:t>
            </a:r>
            <a:r>
              <a:rPr lang="en-US" altLang="en-US" sz="1200" b="1" dirty="0">
                <a:latin typeface="Courier New"/>
                <a:cs typeface="Courier New"/>
              </a:rPr>
              <a:t>(int x[],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&gt; 0)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s-AR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s-A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AR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findMinPos</a:t>
            </a:r>
            <a:r>
              <a:rPr lang="es-A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A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swap(x, </a:t>
            </a:r>
            <a:r>
              <a:rPr lang="es-AR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s-A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AR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 - 1);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int </a:t>
            </a:r>
            <a:r>
              <a:rPr lang="en-US" altLang="en-US" sz="1200" b="1" dirty="0" err="1">
                <a:latin typeface="Courier New"/>
                <a:cs typeface="Courier New"/>
              </a:rPr>
              <a:t>findMinPos</a:t>
            </a:r>
            <a:r>
              <a:rPr lang="en-US" altLang="en-US" sz="1200" b="1" dirty="0">
                <a:latin typeface="Courier New"/>
                <a:cs typeface="Courier New"/>
              </a:rPr>
              <a:t> (int x[],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k = n;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for(int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if(x[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&lt; x[k])  k =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k;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/>
                <a:cs typeface="Courier New"/>
              </a:rPr>
              <a:t>void swap(int x[], int </a:t>
            </a:r>
            <a:r>
              <a:rPr lang="en-US" altLang="en-US" sz="1200" b="1" dirty="0" err="1">
                <a:latin typeface="Courier New"/>
                <a:cs typeface="Courier New"/>
              </a:rPr>
              <a:t>minPos</a:t>
            </a:r>
            <a:r>
              <a:rPr lang="en-US" altLang="en-US" sz="1200" b="1" dirty="0">
                <a:latin typeface="Courier New"/>
                <a:cs typeface="Courier New"/>
              </a:rPr>
              <a:t>, int n)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temp=x[n]; x[n]=x[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x[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minPos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]=temp;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C72E6F3-3AD9-4614-B9DB-A362801A0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Selection Sort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40DC9D9E-54DF-4283-AAC9-1CD415306E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 err="1"/>
              <a:t>findMinPos</a:t>
            </a:r>
            <a:r>
              <a:rPr lang="en-US" altLang="en-US" sz="1800" dirty="0"/>
              <a:t> is O(n), and swap is O(1), therefore the recurrence relation for the running time of the </a:t>
            </a:r>
            <a:r>
              <a:rPr lang="en-US" altLang="en-US" sz="1800" dirty="0" err="1"/>
              <a:t>selectionSort</a:t>
            </a:r>
            <a:r>
              <a:rPr lang="en-US" altLang="en-US" sz="1800" dirty="0"/>
              <a:t> method is:</a:t>
            </a:r>
          </a:p>
          <a:p>
            <a:pPr eaLnBrk="1" hangingPunct="1">
              <a:buFontTx/>
              <a:buNone/>
            </a:pPr>
            <a:r>
              <a:rPr lang="en-US" altLang="en-US" sz="1125" b="1" dirty="0">
                <a:solidFill>
                  <a:srgbClr val="0000FF"/>
                </a:solidFill>
              </a:rPr>
              <a:t>		T(0) = a                                                          (1)</a:t>
            </a:r>
            <a:r>
              <a:rPr lang="en-US" altLang="en-US" sz="1125" b="1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1125" b="1" dirty="0">
                <a:solidFill>
                  <a:srgbClr val="0000FF"/>
                </a:solidFill>
              </a:rPr>
              <a:t>		T(n) =</a:t>
            </a:r>
            <a:r>
              <a:rPr lang="en-US" altLang="en-US" sz="1125" b="1" dirty="0"/>
              <a:t> </a:t>
            </a:r>
            <a:r>
              <a:rPr lang="en-US" altLang="en-US" sz="1125" b="1" dirty="0">
                <a:solidFill>
                  <a:srgbClr val="0000FF"/>
                </a:solidFill>
              </a:rPr>
              <a:t>T(n – 1) + n + c</a:t>
            </a:r>
            <a:r>
              <a:rPr lang="en-US" altLang="en-US" sz="1125" b="1" dirty="0"/>
              <a:t>	</a:t>
            </a:r>
            <a:r>
              <a:rPr lang="en-US" altLang="en-US" sz="1125" b="1" dirty="0">
                <a:solidFill>
                  <a:srgbClr val="0000FF"/>
                </a:solidFill>
              </a:rPr>
              <a:t>if</a:t>
            </a:r>
            <a:r>
              <a:rPr lang="en-US" altLang="en-US" sz="1125" b="1" dirty="0"/>
              <a:t> </a:t>
            </a:r>
            <a:r>
              <a:rPr lang="en-US" altLang="en-US" sz="1125" b="1" dirty="0">
                <a:solidFill>
                  <a:srgbClr val="0000FF"/>
                </a:solidFill>
              </a:rPr>
              <a:t>n &gt; 0          (2)</a:t>
            </a:r>
          </a:p>
          <a:p>
            <a:pPr eaLnBrk="1" hangingPunct="1">
              <a:buFontTx/>
              <a:buNone/>
            </a:pPr>
            <a:r>
              <a:rPr lang="en-US" altLang="en-US" sz="1050" dirty="0"/>
              <a:t>		</a:t>
            </a:r>
            <a:r>
              <a:rPr lang="fr-FR" altLang="en-US" sz="1050" b="1" dirty="0"/>
              <a:t>= [T(n-2) +(n-1) + c] + n + c   = </a:t>
            </a:r>
            <a:r>
              <a:rPr lang="fr-FR" altLang="en-US" sz="1050" b="1" dirty="0">
                <a:solidFill>
                  <a:srgbClr val="0000FF"/>
                </a:solidFill>
              </a:rPr>
              <a:t>T(n-2) + (n-1) + n + 2c</a:t>
            </a:r>
            <a:r>
              <a:rPr lang="fr-FR" altLang="en-US" sz="1050" dirty="0">
                <a:solidFill>
                  <a:srgbClr val="0000FF"/>
                </a:solidFill>
              </a:rPr>
              <a:t>                                     	by </a:t>
            </a:r>
            <a:r>
              <a:rPr lang="fr-FR" altLang="en-US" sz="1050" dirty="0" err="1">
                <a:solidFill>
                  <a:srgbClr val="0000FF"/>
                </a:solidFill>
              </a:rPr>
              <a:t>substituting</a:t>
            </a:r>
            <a:r>
              <a:rPr lang="fr-FR" altLang="en-US" sz="1050" dirty="0">
                <a:solidFill>
                  <a:srgbClr val="0000FF"/>
                </a:solidFill>
              </a:rPr>
              <a:t> T(n-1) in (2)</a:t>
            </a:r>
          </a:p>
          <a:p>
            <a:pPr eaLnBrk="1" hangingPunct="1">
              <a:buFontTx/>
              <a:buNone/>
            </a:pPr>
            <a:r>
              <a:rPr lang="fr-FR" altLang="en-US" sz="1050" dirty="0"/>
              <a:t>	 	 </a:t>
            </a:r>
            <a:r>
              <a:rPr lang="fr-FR" altLang="en-US" sz="1050" b="1" dirty="0"/>
              <a:t>= [T(n-3) + (n-2) + c] +(n-1) + n + 2c= </a:t>
            </a:r>
            <a:r>
              <a:rPr lang="fr-FR" altLang="en-US" sz="1050" b="1" dirty="0">
                <a:solidFill>
                  <a:srgbClr val="0000FF"/>
                </a:solidFill>
              </a:rPr>
              <a:t>T(n-3) + (n-2) + (n-1) + n + 3c</a:t>
            </a:r>
            <a:r>
              <a:rPr lang="fr-FR" altLang="en-US" sz="1050" dirty="0">
                <a:solidFill>
                  <a:srgbClr val="0000FF"/>
                </a:solidFill>
              </a:rPr>
              <a:t>             	 by </a:t>
            </a:r>
            <a:r>
              <a:rPr lang="fr-FR" altLang="en-US" sz="1050" dirty="0" err="1">
                <a:solidFill>
                  <a:srgbClr val="0000FF"/>
                </a:solidFill>
              </a:rPr>
              <a:t>substituting</a:t>
            </a:r>
            <a:r>
              <a:rPr lang="fr-FR" altLang="en-US" sz="1050" dirty="0">
                <a:solidFill>
                  <a:srgbClr val="0000FF"/>
                </a:solidFill>
              </a:rPr>
              <a:t> T(n-2) in (2)</a:t>
            </a:r>
          </a:p>
          <a:p>
            <a:pPr eaLnBrk="1" hangingPunct="1">
              <a:buFontTx/>
              <a:buNone/>
            </a:pPr>
            <a:r>
              <a:rPr lang="fr-FR" altLang="en-US" sz="1050" dirty="0"/>
              <a:t>	  	</a:t>
            </a:r>
            <a:r>
              <a:rPr lang="fr-FR" altLang="en-US" sz="1050" b="1" dirty="0"/>
              <a:t>= </a:t>
            </a:r>
            <a:r>
              <a:rPr lang="fr-FR" altLang="en-US" sz="1050" b="1" dirty="0">
                <a:solidFill>
                  <a:srgbClr val="0000FF"/>
                </a:solidFill>
              </a:rPr>
              <a:t>T(n-4) + (n-3) + (n-2) + (n-1) + n + 4c</a:t>
            </a:r>
          </a:p>
          <a:p>
            <a:pPr eaLnBrk="1" hangingPunct="1">
              <a:buFontTx/>
              <a:buNone/>
            </a:pPr>
            <a:r>
              <a:rPr lang="fr-FR" altLang="en-US" sz="1050" dirty="0"/>
              <a:t>	  	</a:t>
            </a:r>
            <a:r>
              <a:rPr lang="fr-FR" altLang="en-US" sz="1050" b="1" dirty="0"/>
              <a:t>=  ……</a:t>
            </a:r>
          </a:p>
          <a:p>
            <a:pPr eaLnBrk="1" hangingPunct="1">
              <a:buFontTx/>
              <a:buNone/>
            </a:pPr>
            <a:r>
              <a:rPr lang="fr-FR" altLang="en-US" sz="1050" dirty="0"/>
              <a:t>		  </a:t>
            </a:r>
            <a:r>
              <a:rPr lang="fr-FR" altLang="en-US" sz="1050" b="1" dirty="0"/>
              <a:t>= </a:t>
            </a:r>
            <a:r>
              <a:rPr lang="fr-FR" altLang="en-US" sz="1050" b="1" dirty="0">
                <a:solidFill>
                  <a:srgbClr val="0000FF"/>
                </a:solidFill>
              </a:rPr>
              <a:t>T(n-k) + (n-k + 1) + (n-k + 2) + …….+ n + </a:t>
            </a:r>
            <a:r>
              <a:rPr lang="fr-FR" altLang="en-US" sz="1050" b="1" dirty="0" err="1">
                <a:solidFill>
                  <a:srgbClr val="0000FF"/>
                </a:solidFill>
              </a:rPr>
              <a:t>kc</a:t>
            </a:r>
            <a:endParaRPr lang="en-US" altLang="en-US" sz="1050" b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1350" dirty="0"/>
              <a:t>The base case is reached when </a:t>
            </a:r>
            <a:r>
              <a:rPr lang="en-US" altLang="en-US" sz="1350" dirty="0">
                <a:solidFill>
                  <a:srgbClr val="0000FF"/>
                </a:solidFill>
              </a:rPr>
              <a:t>n – k = 0</a:t>
            </a:r>
            <a:r>
              <a:rPr lang="en-US" altLang="en-US" sz="1350" dirty="0"/>
              <a:t> </a:t>
            </a:r>
            <a:r>
              <a:rPr lang="en-US" altLang="en-US" sz="1350" dirty="0">
                <a:sym typeface="Wingdings" panose="05000000000000000000" pitchFamily="2" charset="2"/>
              </a:rPr>
              <a:t> </a:t>
            </a:r>
            <a:r>
              <a:rPr lang="en-US" altLang="en-US" sz="1350" dirty="0">
                <a:solidFill>
                  <a:srgbClr val="0000FF"/>
                </a:solidFill>
              </a:rPr>
              <a:t>k = n</a:t>
            </a:r>
            <a:r>
              <a:rPr lang="en-US" altLang="en-US" sz="1350" dirty="0"/>
              <a:t>, we then have :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D448585-350A-4527-B10A-046FF75E7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Selection Sort (Cont’d)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7417AE0-0951-45F3-B072-BECA1CDD4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6" y="2726533"/>
            <a:ext cx="1418035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25605" name="Text Box 8">
            <a:extLst>
              <a:ext uri="{FF2B5EF4-FFF2-40B4-BE49-F238E27FC236}">
                <a16:creationId xmlns:a16="http://schemas.microsoft.com/office/drawing/2014/main" id="{89347280-9684-4026-8AFC-16E2A2D5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203" y="4635436"/>
            <a:ext cx="3888581" cy="30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>
              <a:spcBef>
                <a:spcPct val="50000"/>
              </a:spcBef>
            </a:pPr>
            <a:r>
              <a:rPr lang="en-US" altLang="en-US" sz="1500" dirty="0">
                <a:latin typeface="Georgia" panose="02040502050405020303" pitchFamily="18" charset="0"/>
              </a:rPr>
              <a:t>Therefore, Recursive Selection Sort is </a:t>
            </a:r>
            <a:r>
              <a:rPr lang="en-US" altLang="en-US" sz="1500" b="1" dirty="0">
                <a:latin typeface="Georgia" panose="02040502050405020303" pitchFamily="18" charset="0"/>
              </a:rPr>
              <a:t>O(n</a:t>
            </a:r>
            <a:r>
              <a:rPr lang="en-US" altLang="en-US" sz="1500" b="1" baseline="30000" dirty="0">
                <a:latin typeface="Georgia" panose="02040502050405020303" pitchFamily="18" charset="0"/>
              </a:rPr>
              <a:t>2</a:t>
            </a:r>
            <a:r>
              <a:rPr lang="en-US" altLang="en-US" sz="1500" b="1" dirty="0">
                <a:latin typeface="Georgia" panose="02040502050405020303" pitchFamily="18" charset="0"/>
              </a:rPr>
              <a:t>)</a:t>
            </a:r>
          </a:p>
        </p:txBody>
      </p:sp>
      <p:pic>
        <p:nvPicPr>
          <p:cNvPr id="25606" name="Picture 9">
            <a:extLst>
              <a:ext uri="{FF2B5EF4-FFF2-40B4-BE49-F238E27FC236}">
                <a16:creationId xmlns:a16="http://schemas.microsoft.com/office/drawing/2014/main" id="{F925F292-4B63-4844-91C5-10CA41C2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637" y="4013668"/>
            <a:ext cx="2915840" cy="184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B27ABA90-D631-4FA0-A4AB-D18A3CC48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The recurrence relation for the running time of the method is:</a:t>
            </a:r>
          </a:p>
          <a:p>
            <a:pPr lvl="2">
              <a:buNone/>
            </a:pPr>
            <a:endParaRPr lang="en-US" altLang="en-US" sz="1400" dirty="0"/>
          </a:p>
          <a:p>
            <a:pPr lvl="2">
              <a:buNone/>
            </a:pPr>
            <a:r>
              <a:rPr lang="en-US" altLang="en-US" sz="1400" dirty="0"/>
              <a:t>	T(1)  = a	           		 if n = 1    (one element array)</a:t>
            </a:r>
          </a:p>
          <a:p>
            <a:pPr lvl="2">
              <a:buNone/>
            </a:pPr>
            <a:r>
              <a:rPr lang="en-US" altLang="en-US" sz="1400" dirty="0"/>
              <a:t>	T(n)  =  T(n / 2) +  b		 if n &gt; 1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C05ED8A-F1C5-436B-937F-398135083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Binary Search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19E9D688-268E-4DA8-8807-0842E9A11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6" y="2726533"/>
            <a:ext cx="1418035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69194E02-EABB-4F3C-BBC2-1C60AA72C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541" y="1376363"/>
            <a:ext cx="6644768" cy="300082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public int </a:t>
            </a:r>
            <a:r>
              <a:rPr lang="en-US" altLang="en-US" sz="1350" b="1" dirty="0" err="1">
                <a:latin typeface="Courier New"/>
                <a:cs typeface="Courier New"/>
              </a:rPr>
              <a:t>binarySearch</a:t>
            </a:r>
            <a:r>
              <a:rPr lang="en-US" altLang="en-US" sz="1350" b="1" dirty="0">
                <a:latin typeface="Courier New"/>
                <a:cs typeface="Courier New"/>
              </a:rPr>
              <a:t> (int target, int array[], </a:t>
            </a:r>
            <a:endParaRPr lang="en-US" alt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                     int low, int high) {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 if (low &gt; high)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 return -1;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 else {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 int middle = (low + high)/2;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 if (array[middle] == target)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    return middle;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 else if(array[middle] &lt; target)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    return </a:t>
            </a:r>
            <a:r>
              <a:rPr lang="en-US" altLang="en-US" sz="1350" b="1" dirty="0" err="1">
                <a:latin typeface="Courier New"/>
                <a:cs typeface="Courier New"/>
              </a:rPr>
              <a:t>binarySearch</a:t>
            </a:r>
            <a:r>
              <a:rPr lang="en-US" altLang="en-US" sz="1350" b="1" dirty="0">
                <a:latin typeface="Courier New"/>
                <a:cs typeface="Courier New"/>
              </a:rPr>
              <a:t>(target, array, middle + 1, high);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 else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     return </a:t>
            </a:r>
            <a:r>
              <a:rPr lang="en-US" altLang="en-US" sz="1350" b="1" dirty="0" err="1">
                <a:latin typeface="Courier New"/>
                <a:cs typeface="Courier New"/>
              </a:rPr>
              <a:t>binarySearch</a:t>
            </a:r>
            <a:r>
              <a:rPr lang="en-US" altLang="en-US" sz="1350" b="1" dirty="0">
                <a:latin typeface="Courier New"/>
                <a:cs typeface="Courier New"/>
              </a:rPr>
              <a:t>(target, array, low, middle - 1);</a:t>
            </a: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     } </a:t>
            </a:r>
            <a:endParaRPr lang="en-US" alt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rtl="0"/>
            <a:r>
              <a:rPr lang="en-US" altLang="en-US" sz="1350" b="1" dirty="0">
                <a:latin typeface="Courier New"/>
                <a:cs typeface="Courier New"/>
              </a:rPr>
              <a:t>} </a:t>
            </a:r>
            <a:endParaRPr lang="en-US" alt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C629589E-3F62-4656-BBEE-3B6B408D7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sz="1800" b="1" dirty="0"/>
              <a:t>Expanding:</a:t>
            </a:r>
          </a:p>
          <a:p>
            <a:pPr lvl="1" eaLnBrk="1" hangingPunct="1">
              <a:buFontTx/>
              <a:buNone/>
            </a:pPr>
            <a:r>
              <a:rPr lang="en-US" altLang="en-US" sz="1600" b="1" dirty="0"/>
              <a:t>    </a:t>
            </a:r>
            <a:r>
              <a:rPr lang="en-US" altLang="en-US" sz="1600" b="1" dirty="0">
                <a:solidFill>
                  <a:srgbClr val="0000FF"/>
                </a:solidFill>
              </a:rPr>
              <a:t>T(1) = a                             	 (1)</a:t>
            </a:r>
          </a:p>
          <a:p>
            <a:pPr lvl="1" eaLnBrk="1" hangingPunct="1">
              <a:buFontTx/>
              <a:buNone/>
            </a:pPr>
            <a:r>
              <a:rPr lang="fr-FR" altLang="en-US" sz="1600" b="1" dirty="0"/>
              <a:t>	</a:t>
            </a:r>
            <a:r>
              <a:rPr lang="fr-FR" altLang="en-US" sz="1600" b="1" dirty="0">
                <a:solidFill>
                  <a:srgbClr val="0000FF"/>
                </a:solidFill>
              </a:rPr>
              <a:t>T</a:t>
            </a:r>
            <a:r>
              <a:rPr lang="fr-FR" altLang="en-US" sz="1400" b="1" dirty="0">
                <a:solidFill>
                  <a:srgbClr val="0000FF"/>
                </a:solidFill>
              </a:rPr>
              <a:t>(n) = T(n / 2) + b                	 </a:t>
            </a:r>
            <a:r>
              <a:rPr lang="fr-FR" altLang="en-US" sz="1600" b="1" dirty="0">
                <a:solidFill>
                  <a:srgbClr val="0000FF"/>
                </a:solidFill>
              </a:rPr>
              <a:t>(2)</a:t>
            </a:r>
          </a:p>
          <a:p>
            <a:pPr lvl="1" eaLnBrk="1" hangingPunct="1">
              <a:buFontTx/>
              <a:buNone/>
            </a:pPr>
            <a:r>
              <a:rPr lang="fr-FR" altLang="en-US" sz="1600" b="1" dirty="0"/>
              <a:t>		     = </a:t>
            </a:r>
            <a:r>
              <a:rPr lang="fr-FR" altLang="en-US" sz="1400" b="1" dirty="0"/>
              <a:t>[T(n / 2</a:t>
            </a:r>
            <a:r>
              <a:rPr lang="fr-FR" altLang="en-US" sz="1400" b="1" baseline="30000" dirty="0"/>
              <a:t>2</a:t>
            </a:r>
            <a:r>
              <a:rPr lang="fr-FR" altLang="en-US" sz="1400" b="1" dirty="0"/>
              <a:t>) + b] + b = </a:t>
            </a:r>
            <a:r>
              <a:rPr lang="fr-FR" altLang="en-US" sz="1400" b="1" dirty="0">
                <a:solidFill>
                  <a:srgbClr val="0000FF"/>
                </a:solidFill>
              </a:rPr>
              <a:t>T (n / 2</a:t>
            </a:r>
            <a:r>
              <a:rPr lang="fr-FR" altLang="en-US" sz="1400" b="1" baseline="30000" dirty="0">
                <a:solidFill>
                  <a:srgbClr val="0000FF"/>
                </a:solidFill>
              </a:rPr>
              <a:t>2</a:t>
            </a:r>
            <a:r>
              <a:rPr lang="fr-FR" altLang="en-US" sz="1400" b="1" dirty="0">
                <a:solidFill>
                  <a:srgbClr val="0000FF"/>
                </a:solidFill>
              </a:rPr>
              <a:t>) + 2b                </a:t>
            </a:r>
            <a:r>
              <a:rPr lang="fr-FR" altLang="en-US" sz="1400" dirty="0">
                <a:solidFill>
                  <a:srgbClr val="0000FF"/>
                </a:solidFill>
              </a:rPr>
              <a:t>by </a:t>
            </a:r>
            <a:r>
              <a:rPr lang="fr-FR" altLang="en-US" sz="1400" dirty="0" err="1">
                <a:solidFill>
                  <a:srgbClr val="0000FF"/>
                </a:solidFill>
              </a:rPr>
              <a:t>substituting</a:t>
            </a:r>
            <a:r>
              <a:rPr lang="fr-FR" altLang="en-US" sz="1400" dirty="0">
                <a:solidFill>
                  <a:srgbClr val="0000FF"/>
                </a:solidFill>
              </a:rPr>
              <a:t> T(n/2) in (2)</a:t>
            </a:r>
            <a:r>
              <a:rPr lang="fr-FR" altLang="en-US" sz="1400" b="1" dirty="0">
                <a:solidFill>
                  <a:srgbClr val="0000FF"/>
                </a:solidFill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fr-FR" altLang="en-US" sz="1400" b="1" dirty="0"/>
              <a:t>		     = [T(n / 2</a:t>
            </a:r>
            <a:r>
              <a:rPr lang="fr-FR" altLang="en-US" sz="1400" b="1" baseline="30000" dirty="0"/>
              <a:t>3</a:t>
            </a:r>
            <a:r>
              <a:rPr lang="fr-FR" altLang="en-US" sz="1400" b="1" dirty="0"/>
              <a:t>) + b] + 2b = </a:t>
            </a:r>
            <a:r>
              <a:rPr lang="fr-FR" altLang="en-US" sz="1400" b="1" dirty="0">
                <a:solidFill>
                  <a:srgbClr val="0000FF"/>
                </a:solidFill>
              </a:rPr>
              <a:t>T(n /  2</a:t>
            </a:r>
            <a:r>
              <a:rPr lang="fr-FR" altLang="en-US" sz="1400" b="1" baseline="30000" dirty="0">
                <a:solidFill>
                  <a:srgbClr val="0000FF"/>
                </a:solidFill>
              </a:rPr>
              <a:t>3</a:t>
            </a:r>
            <a:r>
              <a:rPr lang="fr-FR" altLang="en-US" sz="1400" b="1" dirty="0">
                <a:solidFill>
                  <a:srgbClr val="0000FF"/>
                </a:solidFill>
              </a:rPr>
              <a:t>) + 3b              </a:t>
            </a:r>
            <a:r>
              <a:rPr lang="fr-FR" altLang="en-US" sz="1400" dirty="0">
                <a:solidFill>
                  <a:srgbClr val="0000FF"/>
                </a:solidFill>
              </a:rPr>
              <a:t>by </a:t>
            </a:r>
            <a:r>
              <a:rPr lang="fr-FR" altLang="en-US" sz="1400" dirty="0" err="1">
                <a:solidFill>
                  <a:srgbClr val="0000FF"/>
                </a:solidFill>
              </a:rPr>
              <a:t>substituting</a:t>
            </a:r>
            <a:r>
              <a:rPr lang="fr-FR" altLang="en-US" sz="1400" dirty="0">
                <a:solidFill>
                  <a:srgbClr val="0000FF"/>
                </a:solidFill>
              </a:rPr>
              <a:t> T(n/2</a:t>
            </a:r>
            <a:r>
              <a:rPr lang="fr-FR" altLang="en-US" sz="1400" baseline="30000" dirty="0">
                <a:solidFill>
                  <a:srgbClr val="0000FF"/>
                </a:solidFill>
              </a:rPr>
              <a:t>2</a:t>
            </a:r>
            <a:r>
              <a:rPr lang="fr-FR" altLang="en-US" sz="1400" dirty="0">
                <a:solidFill>
                  <a:srgbClr val="0000FF"/>
                </a:solidFill>
              </a:rPr>
              <a:t>) in (2)</a:t>
            </a:r>
          </a:p>
          <a:p>
            <a:pPr lvl="1" eaLnBrk="1" hangingPunct="1">
              <a:buFontTx/>
              <a:buNone/>
            </a:pPr>
            <a:r>
              <a:rPr lang="fr-FR" altLang="en-US" sz="1400" b="1" dirty="0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altLang="en-US" sz="1400" b="1" dirty="0"/>
              <a:t>		     = </a:t>
            </a:r>
            <a:r>
              <a:rPr lang="fr-FR" altLang="en-US" sz="1400" b="1" dirty="0">
                <a:solidFill>
                  <a:srgbClr val="0000FF"/>
                </a:solidFill>
              </a:rPr>
              <a:t>T( n / 2</a:t>
            </a:r>
            <a:r>
              <a:rPr lang="fr-FR" altLang="en-US" sz="1400" b="1" baseline="30000" dirty="0">
                <a:solidFill>
                  <a:srgbClr val="0000FF"/>
                </a:solidFill>
              </a:rPr>
              <a:t>k</a:t>
            </a:r>
            <a:r>
              <a:rPr lang="fr-FR" altLang="en-US" sz="1400" b="1" dirty="0">
                <a:solidFill>
                  <a:srgbClr val="0000FF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altLang="en-US" sz="1350" b="1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en-US" sz="1350" b="1" dirty="0"/>
              <a:t>The base case </a:t>
            </a:r>
            <a:r>
              <a:rPr lang="fr-FR" altLang="en-US" sz="1350" b="1" dirty="0" err="1"/>
              <a:t>is</a:t>
            </a:r>
            <a:r>
              <a:rPr lang="fr-FR" altLang="en-US" sz="1350" b="1" dirty="0"/>
              <a:t> </a:t>
            </a:r>
            <a:r>
              <a:rPr lang="fr-FR" altLang="en-US" sz="1350" b="1" dirty="0" err="1"/>
              <a:t>reached</a:t>
            </a:r>
            <a:r>
              <a:rPr lang="fr-FR" altLang="en-US" sz="1350" b="1" dirty="0"/>
              <a:t> </a:t>
            </a:r>
            <a:r>
              <a:rPr lang="fr-FR" altLang="en-US" sz="1350" b="1" dirty="0" err="1"/>
              <a:t>when</a:t>
            </a:r>
            <a:r>
              <a:rPr lang="fr-FR" altLang="en-US" sz="1350" b="1" dirty="0"/>
              <a:t> </a:t>
            </a:r>
            <a:r>
              <a:rPr lang="fr-FR" altLang="en-US" sz="1350" b="1" dirty="0">
                <a:solidFill>
                  <a:srgbClr val="0000FF"/>
                </a:solidFill>
              </a:rPr>
              <a:t>n / 2</a:t>
            </a:r>
            <a:r>
              <a:rPr lang="fr-FR" altLang="en-US" sz="1350" b="1" baseline="30000" dirty="0">
                <a:solidFill>
                  <a:srgbClr val="0000FF"/>
                </a:solidFill>
              </a:rPr>
              <a:t>k </a:t>
            </a:r>
            <a:r>
              <a:rPr lang="fr-FR" altLang="en-US" sz="1350" b="1" dirty="0">
                <a:solidFill>
                  <a:srgbClr val="0000FF"/>
                </a:solidFill>
              </a:rPr>
              <a:t> = 1</a:t>
            </a:r>
            <a:r>
              <a:rPr lang="fr-FR" altLang="en-US" sz="1350" b="1" dirty="0"/>
              <a:t>  </a:t>
            </a:r>
            <a:r>
              <a:rPr lang="fr-FR" altLang="en-US" sz="1350" b="1" dirty="0">
                <a:sym typeface="Wingdings" panose="05000000000000000000" pitchFamily="2" charset="2"/>
              </a:rPr>
              <a:t>  </a:t>
            </a:r>
            <a:r>
              <a:rPr lang="fr-FR" altLang="en-US" sz="1350" b="1" dirty="0">
                <a:solidFill>
                  <a:srgbClr val="0000FF"/>
                </a:solidFill>
                <a:sym typeface="Wingdings" panose="05000000000000000000" pitchFamily="2" charset="2"/>
              </a:rPr>
              <a:t>n = </a:t>
            </a:r>
            <a:r>
              <a:rPr lang="fr-FR" altLang="en-US" sz="1350" b="1" dirty="0">
                <a:solidFill>
                  <a:srgbClr val="0000FF"/>
                </a:solidFill>
              </a:rPr>
              <a:t>2</a:t>
            </a:r>
            <a:r>
              <a:rPr lang="fr-FR" altLang="en-US" sz="1350" b="1" baseline="30000" dirty="0">
                <a:solidFill>
                  <a:srgbClr val="0000FF"/>
                </a:solidFill>
              </a:rPr>
              <a:t>k</a:t>
            </a:r>
            <a:r>
              <a:rPr lang="fr-FR" altLang="en-US" sz="1350" b="1" dirty="0">
                <a:sym typeface="Wingdings" panose="05000000000000000000" pitchFamily="2" charset="2"/>
              </a:rPr>
              <a:t>   </a:t>
            </a:r>
            <a:r>
              <a:rPr lang="fr-FR" altLang="en-US" sz="1350" b="1" dirty="0">
                <a:solidFill>
                  <a:srgbClr val="0000FF"/>
                </a:solidFill>
                <a:sym typeface="Wingdings" panose="05000000000000000000" pitchFamily="2" charset="2"/>
              </a:rPr>
              <a:t>k = log</a:t>
            </a:r>
            <a:r>
              <a:rPr lang="fr-FR" altLang="en-US" sz="1350" b="1" baseline="-25000" dirty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fr-FR" altLang="en-US" sz="1350" b="1" dirty="0">
                <a:solidFill>
                  <a:srgbClr val="0000FF"/>
                </a:solidFill>
                <a:sym typeface="Wingdings" panose="05000000000000000000" pitchFamily="2" charset="2"/>
              </a:rPr>
              <a:t> n</a:t>
            </a:r>
            <a:r>
              <a:rPr lang="fr-FR" altLang="en-US" sz="1350" b="1" dirty="0">
                <a:sym typeface="Wingdings" panose="05000000000000000000" pitchFamily="2" charset="2"/>
              </a:rPr>
              <a:t>, </a:t>
            </a:r>
            <a:r>
              <a:rPr lang="fr-FR" altLang="en-US" sz="1350" b="1" dirty="0" err="1">
                <a:sym typeface="Wingdings" panose="05000000000000000000" pitchFamily="2" charset="2"/>
              </a:rPr>
              <a:t>we</a:t>
            </a:r>
            <a:r>
              <a:rPr lang="fr-FR" altLang="en-US" sz="1350" b="1" dirty="0">
                <a:sym typeface="Wingdings" panose="05000000000000000000" pitchFamily="2" charset="2"/>
              </a:rPr>
              <a:t> </a:t>
            </a:r>
            <a:r>
              <a:rPr lang="fr-FR" altLang="en-US" sz="1350" b="1" dirty="0" err="1">
                <a:sym typeface="Wingdings" panose="05000000000000000000" pitchFamily="2" charset="2"/>
              </a:rPr>
              <a:t>then</a:t>
            </a:r>
            <a:endParaRPr lang="fr-FR" altLang="en-US" sz="1350" b="1" dirty="0">
              <a:sym typeface="Wingdings" panose="05000000000000000000" pitchFamily="2" charset="2"/>
            </a:endParaRPr>
          </a:p>
          <a:p>
            <a:pPr lvl="1" eaLnBrk="1" hangingPunct="1">
              <a:buFontTx/>
              <a:buNone/>
            </a:pPr>
            <a:r>
              <a:rPr lang="fr-FR" altLang="en-US" sz="1350" b="1" dirty="0">
                <a:sym typeface="Wingdings" panose="05000000000000000000" pitchFamily="2" charset="2"/>
              </a:rPr>
              <a:t> have:</a:t>
            </a:r>
            <a:r>
              <a:rPr lang="fr-FR" altLang="en-US" sz="1350" b="1" dirty="0"/>
              <a:t> </a:t>
            </a:r>
          </a:p>
          <a:p>
            <a:pPr lvl="1" eaLnBrk="1" hangingPunct="1">
              <a:buFontTx/>
              <a:buNone/>
            </a:pPr>
            <a:endParaRPr lang="fr-FR" altLang="en-US" sz="1350" b="1" dirty="0"/>
          </a:p>
          <a:p>
            <a:pPr lvl="1" eaLnBrk="1" hangingPunct="1">
              <a:buFontTx/>
              <a:buNone/>
            </a:pPr>
            <a:r>
              <a:rPr lang="fr-FR" altLang="en-US" sz="1350" b="1" dirty="0"/>
              <a:t>	T(n) = T(1) + b </a:t>
            </a:r>
            <a:r>
              <a:rPr lang="fr-FR" altLang="en-US" sz="1350" b="1" dirty="0">
                <a:sym typeface="Wingdings" panose="05000000000000000000" pitchFamily="2" charset="2"/>
              </a:rPr>
              <a:t>log</a:t>
            </a:r>
            <a:r>
              <a:rPr lang="fr-FR" altLang="en-US" sz="1350" b="1" baseline="-25000" dirty="0">
                <a:sym typeface="Wingdings" panose="05000000000000000000" pitchFamily="2" charset="2"/>
              </a:rPr>
              <a:t>2</a:t>
            </a:r>
            <a:r>
              <a:rPr lang="fr-FR" altLang="en-US" sz="1350" b="1" dirty="0">
                <a:sym typeface="Wingdings" panose="05000000000000000000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r>
              <a:rPr lang="fr-FR" altLang="en-US" sz="1350" b="1" dirty="0">
                <a:sym typeface="Wingdings" panose="05000000000000000000" pitchFamily="2" charset="2"/>
              </a:rPr>
              <a:t>		     = a + </a:t>
            </a:r>
            <a:r>
              <a:rPr lang="fr-FR" altLang="en-US" sz="1350" b="1" dirty="0"/>
              <a:t>b </a:t>
            </a:r>
            <a:r>
              <a:rPr lang="fr-FR" altLang="en-US" sz="1350" b="1" dirty="0">
                <a:sym typeface="Wingdings" panose="05000000000000000000" pitchFamily="2" charset="2"/>
              </a:rPr>
              <a:t>log</a:t>
            </a:r>
            <a:r>
              <a:rPr lang="fr-FR" altLang="en-US" sz="1350" b="1" baseline="-25000" dirty="0">
                <a:sym typeface="Wingdings" panose="05000000000000000000" pitchFamily="2" charset="2"/>
              </a:rPr>
              <a:t>2</a:t>
            </a:r>
            <a:r>
              <a:rPr lang="fr-FR" altLang="en-US" sz="1350" b="1" dirty="0">
                <a:sym typeface="Wingdings" panose="05000000000000000000" pitchFamily="2" charset="2"/>
              </a:rPr>
              <a:t> n</a:t>
            </a:r>
          </a:p>
          <a:p>
            <a:pPr lvl="1" eaLnBrk="1" hangingPunct="1">
              <a:buFontTx/>
              <a:buNone/>
            </a:pPr>
            <a:endParaRPr lang="fr-FR" altLang="en-US" sz="1350" b="1" dirty="0"/>
          </a:p>
          <a:p>
            <a:pPr lvl="1" eaLnBrk="1" hangingPunct="1">
              <a:buFontTx/>
              <a:buNone/>
            </a:pPr>
            <a:r>
              <a:rPr lang="en-US" altLang="en-US" dirty="0"/>
              <a:t>Therefore, Recursive Binary Search is </a:t>
            </a:r>
            <a:r>
              <a:rPr lang="en-US" altLang="en-US" b="1" dirty="0"/>
              <a:t>O(log n)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6DB9EB5-3236-419D-86E4-C38AA2445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Analysis Of Recursive Binary Search (Cont’d)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B2A2D82-4A5A-4569-B4F5-7B18AFE54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26" y="2726533"/>
            <a:ext cx="1418035" cy="278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350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05161773-87B3-42EF-95C0-4C04E50DD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728" y="935804"/>
            <a:ext cx="387531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 anchorCtr="1">
            <a:spAutoFit/>
          </a:bodyPr>
          <a:lstStyle>
            <a:lvl1pPr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latin typeface="Georgia" panose="02040502050405020303" pitchFamily="18" charset="0"/>
              </a:rPr>
              <a:t>    Without loss of generality, assume n, the problem size, is a multiple of 2, i.e., n = 2</a:t>
            </a:r>
            <a:r>
              <a:rPr lang="en-US" altLang="en-US" sz="1200" baseline="30000" dirty="0">
                <a:latin typeface="Georgia" panose="02040502050405020303" pitchFamily="18" charset="0"/>
              </a:rPr>
              <a:t>k</a:t>
            </a:r>
            <a:r>
              <a:rPr lang="en-US" altLang="en-US" sz="1200" dirty="0">
                <a:latin typeface="Georgia" panose="02040502050405020303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6606</TotalTime>
  <Words>1993</Words>
  <Application>Microsoft Office PowerPoint</Application>
  <PresentationFormat>On-screen Show (4:3)</PresentationFormat>
  <Paragraphs>251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Methods for solving Recurrence</vt:lpstr>
      <vt:lpstr>Solving Recurrence Relations - Iteration method </vt:lpstr>
      <vt:lpstr>Solving Recurrence Relations - Iteration method (Cont’d)</vt:lpstr>
      <vt:lpstr>Analysis Of Recursive Factorial method</vt:lpstr>
      <vt:lpstr>Analysis Of Recursive Selection Sort</vt:lpstr>
      <vt:lpstr>Analysis Of Recursive Selection Sort (Cont’d)</vt:lpstr>
      <vt:lpstr>Analysis Of Recursive Binary Search</vt:lpstr>
      <vt:lpstr>Analysis Of Recursive Binary Search (Cont’d)</vt:lpstr>
      <vt:lpstr>Recursion-Tree Method</vt:lpstr>
      <vt:lpstr>Example 1 Recursion tree method</vt:lpstr>
      <vt:lpstr>Example 1 Recursion tree method</vt:lpstr>
      <vt:lpstr>Example 1 Recursion tree method</vt:lpstr>
      <vt:lpstr>Example 1 Recursion tree method</vt:lpstr>
      <vt:lpstr>Example 2</vt:lpstr>
      <vt:lpstr>Example 2 Recursion-Tree Method</vt:lpstr>
      <vt:lpstr>Example 2 Explanation</vt:lpstr>
      <vt:lpstr>Example 2 Recursion-Tree Method</vt:lpstr>
      <vt:lpstr>Example 3 Recursion-Tree Method</vt:lpstr>
      <vt:lpstr>Example 3 Recursion-Tree Method</vt:lpstr>
      <vt:lpstr>Take Home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Raman (Amrita Vishwa Vidyapeetham)</dc:creator>
  <cp:lastModifiedBy>saraths</cp:lastModifiedBy>
  <cp:revision>546</cp:revision>
  <dcterms:created xsi:type="dcterms:W3CDTF">2020-07-16T02:17:40Z</dcterms:created>
  <dcterms:modified xsi:type="dcterms:W3CDTF">2023-08-13T07:35:25Z</dcterms:modified>
</cp:coreProperties>
</file>