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9" r:id="rId7"/>
    <p:sldId id="268" r:id="rId8"/>
    <p:sldId id="258" r:id="rId9"/>
    <p:sldId id="260" r:id="rId10"/>
    <p:sldId id="267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16206-1342-4994-A06B-BFBD34046D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1726884-6C0E-45FC-8520-87A3CAD8D30B}">
      <dgm:prSet/>
      <dgm:spPr/>
      <dgm:t>
        <a:bodyPr/>
        <a:lstStyle/>
        <a:p>
          <a:r>
            <a:rPr lang="en-IN"/>
            <a:t>We can never avoid constants in the instruction .</a:t>
          </a:r>
          <a:endParaRPr lang="en-US"/>
        </a:p>
      </dgm:t>
    </dgm:pt>
    <dgm:pt modelId="{E10623EE-26B1-4398-ABDF-4D837D934B2E}" type="parTrans" cxnId="{6C88AF73-38FD-46D4-AA60-6B9F39761B5C}">
      <dgm:prSet/>
      <dgm:spPr/>
      <dgm:t>
        <a:bodyPr/>
        <a:lstStyle/>
        <a:p>
          <a:endParaRPr lang="en-US"/>
        </a:p>
      </dgm:t>
    </dgm:pt>
    <dgm:pt modelId="{EA9D194E-37C5-45BB-B0B6-4B90BFF86C20}" type="sibTrans" cxnId="{6C88AF73-38FD-46D4-AA60-6B9F39761B5C}">
      <dgm:prSet/>
      <dgm:spPr/>
      <dgm:t>
        <a:bodyPr/>
        <a:lstStyle/>
        <a:p>
          <a:endParaRPr lang="en-US"/>
        </a:p>
      </dgm:t>
    </dgm:pt>
    <dgm:pt modelId="{3458F022-5677-4B94-BA28-4F6F1A9D3A42}">
      <dgm:prSet/>
      <dgm:spPr/>
      <dgm:t>
        <a:bodyPr/>
        <a:lstStyle/>
        <a:p>
          <a:r>
            <a:rPr lang="en-IN"/>
            <a:t>Particularly when it comes to arithmetic instructions, constants remain inevitable.</a:t>
          </a:r>
          <a:endParaRPr lang="en-US"/>
        </a:p>
      </dgm:t>
    </dgm:pt>
    <dgm:pt modelId="{A23FEE7D-2615-48C7-8B02-7281271CB0CD}" type="parTrans" cxnId="{0ED53A15-553E-4228-BAED-5C690B3981FC}">
      <dgm:prSet/>
      <dgm:spPr/>
      <dgm:t>
        <a:bodyPr/>
        <a:lstStyle/>
        <a:p>
          <a:endParaRPr lang="en-US"/>
        </a:p>
      </dgm:t>
    </dgm:pt>
    <dgm:pt modelId="{C88A2502-7C77-4437-BE51-42D58B1F82FE}" type="sibTrans" cxnId="{0ED53A15-553E-4228-BAED-5C690B3981FC}">
      <dgm:prSet/>
      <dgm:spPr/>
      <dgm:t>
        <a:bodyPr/>
        <a:lstStyle/>
        <a:p>
          <a:endParaRPr lang="en-US"/>
        </a:p>
      </dgm:t>
    </dgm:pt>
    <dgm:pt modelId="{6945538C-4501-4827-B6AC-CF54AE3FEE6A}">
      <dgm:prSet/>
      <dgm:spPr/>
      <dgm:t>
        <a:bodyPr/>
        <a:lstStyle/>
        <a:p>
          <a:r>
            <a:rPr lang="en-IN"/>
            <a:t>Hence, use it as we used with immediate instructions as it would certainly be faster than it is getting loaded from memory.</a:t>
          </a:r>
          <a:endParaRPr lang="en-US"/>
        </a:p>
      </dgm:t>
    </dgm:pt>
    <dgm:pt modelId="{A9940A38-C816-441C-9757-44FF31BB0AC5}" type="parTrans" cxnId="{0A6464A6-2067-44BD-AFBA-EE1E7431C003}">
      <dgm:prSet/>
      <dgm:spPr/>
      <dgm:t>
        <a:bodyPr/>
        <a:lstStyle/>
        <a:p>
          <a:endParaRPr lang="en-US"/>
        </a:p>
      </dgm:t>
    </dgm:pt>
    <dgm:pt modelId="{276E61F5-298E-4FB6-AD22-A4C2BEB363ED}" type="sibTrans" cxnId="{0A6464A6-2067-44BD-AFBA-EE1E7431C003}">
      <dgm:prSet/>
      <dgm:spPr/>
      <dgm:t>
        <a:bodyPr/>
        <a:lstStyle/>
        <a:p>
          <a:endParaRPr lang="en-US"/>
        </a:p>
      </dgm:t>
    </dgm:pt>
    <dgm:pt modelId="{6A581360-9FBC-4C6D-BE22-CC12E7F91BB1}">
      <dgm:prSet/>
      <dgm:spPr/>
      <dgm:t>
        <a:bodyPr/>
        <a:lstStyle/>
        <a:p>
          <a:r>
            <a:rPr lang="en-US"/>
            <a:t>Arithmetic operands from the register file (load-store machine)</a:t>
          </a:r>
        </a:p>
      </dgm:t>
    </dgm:pt>
    <dgm:pt modelId="{9C53A8E6-55E1-4A1E-9484-0CE66BAF03E0}" type="parTrans" cxnId="{3C8E4860-0FF6-433E-A3C1-C2FC0297F34A}">
      <dgm:prSet/>
      <dgm:spPr/>
      <dgm:t>
        <a:bodyPr/>
        <a:lstStyle/>
        <a:p>
          <a:endParaRPr lang="en-US"/>
        </a:p>
      </dgm:t>
    </dgm:pt>
    <dgm:pt modelId="{4E4E9E86-A78D-45F9-8FF8-DF1987F8F6C7}" type="sibTrans" cxnId="{3C8E4860-0FF6-433E-A3C1-C2FC0297F34A}">
      <dgm:prSet/>
      <dgm:spPr/>
      <dgm:t>
        <a:bodyPr/>
        <a:lstStyle/>
        <a:p>
          <a:endParaRPr lang="en-US"/>
        </a:p>
      </dgm:t>
    </dgm:pt>
    <dgm:pt modelId="{8F1FB01E-0ABC-4CB2-AA22-5140D96FBBCB}">
      <dgm:prSet/>
      <dgm:spPr/>
      <dgm:t>
        <a:bodyPr/>
        <a:lstStyle/>
        <a:p>
          <a:r>
            <a:rPr lang="en-US"/>
            <a:t>Allow instructions to contain immediate operands</a:t>
          </a:r>
        </a:p>
      </dgm:t>
    </dgm:pt>
    <dgm:pt modelId="{B144AA1D-D14C-44AB-AA9E-DEA750542562}" type="parTrans" cxnId="{78263308-2268-42B9-B32C-19C5F9975F95}">
      <dgm:prSet/>
      <dgm:spPr/>
      <dgm:t>
        <a:bodyPr/>
        <a:lstStyle/>
        <a:p>
          <a:endParaRPr lang="en-US"/>
        </a:p>
      </dgm:t>
    </dgm:pt>
    <dgm:pt modelId="{7A2B71FB-2406-49F6-BA59-C9D8C7CAAF67}" type="sibTrans" cxnId="{78263308-2268-42B9-B32C-19C5F9975F95}">
      <dgm:prSet/>
      <dgm:spPr/>
      <dgm:t>
        <a:bodyPr/>
        <a:lstStyle/>
        <a:p>
          <a:endParaRPr lang="en-US"/>
        </a:p>
      </dgm:t>
    </dgm:pt>
    <dgm:pt modelId="{10F0AB5D-B27A-47C4-AF37-CBA9B0BB7758}" type="pres">
      <dgm:prSet presAssocID="{FB016206-1342-4994-A06B-BFBD34046DB7}" presName="root" presStyleCnt="0">
        <dgm:presLayoutVars>
          <dgm:dir/>
          <dgm:resizeHandles val="exact"/>
        </dgm:presLayoutVars>
      </dgm:prSet>
      <dgm:spPr/>
    </dgm:pt>
    <dgm:pt modelId="{6B65F99A-EA2C-46AB-B148-4DCB215BD765}" type="pres">
      <dgm:prSet presAssocID="{E1726884-6C0E-45FC-8520-87A3CAD8D30B}" presName="compNode" presStyleCnt="0"/>
      <dgm:spPr/>
    </dgm:pt>
    <dgm:pt modelId="{8130C717-523A-42D3-8846-308575412104}" type="pres">
      <dgm:prSet presAssocID="{E1726884-6C0E-45FC-8520-87A3CAD8D30B}" presName="bgRect" presStyleLbl="bgShp" presStyleIdx="0" presStyleCnt="5"/>
      <dgm:spPr/>
    </dgm:pt>
    <dgm:pt modelId="{D3FBE1AC-2560-44E9-965B-6A491657BA3E}" type="pres">
      <dgm:prSet presAssocID="{E1726884-6C0E-45FC-8520-87A3CAD8D30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BB4BC01-81DF-4FE8-9082-FD12E5498E22}" type="pres">
      <dgm:prSet presAssocID="{E1726884-6C0E-45FC-8520-87A3CAD8D30B}" presName="spaceRect" presStyleCnt="0"/>
      <dgm:spPr/>
    </dgm:pt>
    <dgm:pt modelId="{BF35C9D1-6159-40EC-A5CC-B18E53CE7FBF}" type="pres">
      <dgm:prSet presAssocID="{E1726884-6C0E-45FC-8520-87A3CAD8D30B}" presName="parTx" presStyleLbl="revTx" presStyleIdx="0" presStyleCnt="5">
        <dgm:presLayoutVars>
          <dgm:chMax val="0"/>
          <dgm:chPref val="0"/>
        </dgm:presLayoutVars>
      </dgm:prSet>
      <dgm:spPr/>
    </dgm:pt>
    <dgm:pt modelId="{D3D4693C-59FC-4F5A-A202-349157430A31}" type="pres">
      <dgm:prSet presAssocID="{EA9D194E-37C5-45BB-B0B6-4B90BFF86C20}" presName="sibTrans" presStyleCnt="0"/>
      <dgm:spPr/>
    </dgm:pt>
    <dgm:pt modelId="{46A2F79E-BC1D-4E6C-BE9E-BD6CD91304A0}" type="pres">
      <dgm:prSet presAssocID="{3458F022-5677-4B94-BA28-4F6F1A9D3A42}" presName="compNode" presStyleCnt="0"/>
      <dgm:spPr/>
    </dgm:pt>
    <dgm:pt modelId="{9F9607FF-5D55-488F-8065-DF13215F9F8C}" type="pres">
      <dgm:prSet presAssocID="{3458F022-5677-4B94-BA28-4F6F1A9D3A42}" presName="bgRect" presStyleLbl="bgShp" presStyleIdx="1" presStyleCnt="5"/>
      <dgm:spPr/>
    </dgm:pt>
    <dgm:pt modelId="{16172169-06C7-4283-923F-1E06C0A3FF07}" type="pres">
      <dgm:prSet presAssocID="{3458F022-5677-4B94-BA28-4F6F1A9D3A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96178A5A-8F9D-4797-8C97-76B12DBCBE6A}" type="pres">
      <dgm:prSet presAssocID="{3458F022-5677-4B94-BA28-4F6F1A9D3A42}" presName="spaceRect" presStyleCnt="0"/>
      <dgm:spPr/>
    </dgm:pt>
    <dgm:pt modelId="{21917DEE-C196-4A82-B017-98C6C063751B}" type="pres">
      <dgm:prSet presAssocID="{3458F022-5677-4B94-BA28-4F6F1A9D3A42}" presName="parTx" presStyleLbl="revTx" presStyleIdx="1" presStyleCnt="5">
        <dgm:presLayoutVars>
          <dgm:chMax val="0"/>
          <dgm:chPref val="0"/>
        </dgm:presLayoutVars>
      </dgm:prSet>
      <dgm:spPr/>
    </dgm:pt>
    <dgm:pt modelId="{6EC230CF-1FEF-4F9E-814E-17A51F15417E}" type="pres">
      <dgm:prSet presAssocID="{C88A2502-7C77-4437-BE51-42D58B1F82FE}" presName="sibTrans" presStyleCnt="0"/>
      <dgm:spPr/>
    </dgm:pt>
    <dgm:pt modelId="{B3797D92-B136-4D53-B093-3E333E25B2D0}" type="pres">
      <dgm:prSet presAssocID="{6945538C-4501-4827-B6AC-CF54AE3FEE6A}" presName="compNode" presStyleCnt="0"/>
      <dgm:spPr/>
    </dgm:pt>
    <dgm:pt modelId="{075E4853-ABC7-4787-81D0-3164590F8166}" type="pres">
      <dgm:prSet presAssocID="{6945538C-4501-4827-B6AC-CF54AE3FEE6A}" presName="bgRect" presStyleLbl="bgShp" presStyleIdx="2" presStyleCnt="5"/>
      <dgm:spPr/>
    </dgm:pt>
    <dgm:pt modelId="{3DD3CD5D-22B6-4BC6-9CE3-87E105D7D1A7}" type="pres">
      <dgm:prSet presAssocID="{6945538C-4501-4827-B6AC-CF54AE3FEE6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C68E4AB-967A-48B5-8DAD-E30FBA68F6D4}" type="pres">
      <dgm:prSet presAssocID="{6945538C-4501-4827-B6AC-CF54AE3FEE6A}" presName="spaceRect" presStyleCnt="0"/>
      <dgm:spPr/>
    </dgm:pt>
    <dgm:pt modelId="{18C30A29-D53A-4ADC-BDF3-5DF59671C3EE}" type="pres">
      <dgm:prSet presAssocID="{6945538C-4501-4827-B6AC-CF54AE3FEE6A}" presName="parTx" presStyleLbl="revTx" presStyleIdx="2" presStyleCnt="5">
        <dgm:presLayoutVars>
          <dgm:chMax val="0"/>
          <dgm:chPref val="0"/>
        </dgm:presLayoutVars>
      </dgm:prSet>
      <dgm:spPr/>
    </dgm:pt>
    <dgm:pt modelId="{E03D5E63-7782-4C9F-A91A-2F03C73542AE}" type="pres">
      <dgm:prSet presAssocID="{276E61F5-298E-4FB6-AD22-A4C2BEB363ED}" presName="sibTrans" presStyleCnt="0"/>
      <dgm:spPr/>
    </dgm:pt>
    <dgm:pt modelId="{1A0B51CC-17D0-409A-B4B3-A7FAAF153385}" type="pres">
      <dgm:prSet presAssocID="{6A581360-9FBC-4C6D-BE22-CC12E7F91BB1}" presName="compNode" presStyleCnt="0"/>
      <dgm:spPr/>
    </dgm:pt>
    <dgm:pt modelId="{A37E5366-339D-49FE-B1EE-5D0F5E4F8766}" type="pres">
      <dgm:prSet presAssocID="{6A581360-9FBC-4C6D-BE22-CC12E7F91BB1}" presName="bgRect" presStyleLbl="bgShp" presStyleIdx="3" presStyleCnt="5"/>
      <dgm:spPr/>
    </dgm:pt>
    <dgm:pt modelId="{5CE63BCD-C961-4BB1-9980-C54F0809C052}" type="pres">
      <dgm:prSet presAssocID="{6A581360-9FBC-4C6D-BE22-CC12E7F91BB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CB5B8DB-9DDD-487B-BD53-DC682A101679}" type="pres">
      <dgm:prSet presAssocID="{6A581360-9FBC-4C6D-BE22-CC12E7F91BB1}" presName="spaceRect" presStyleCnt="0"/>
      <dgm:spPr/>
    </dgm:pt>
    <dgm:pt modelId="{EF333F05-825A-4DB3-8A41-8358AECFE44D}" type="pres">
      <dgm:prSet presAssocID="{6A581360-9FBC-4C6D-BE22-CC12E7F91BB1}" presName="parTx" presStyleLbl="revTx" presStyleIdx="3" presStyleCnt="5">
        <dgm:presLayoutVars>
          <dgm:chMax val="0"/>
          <dgm:chPref val="0"/>
        </dgm:presLayoutVars>
      </dgm:prSet>
      <dgm:spPr/>
    </dgm:pt>
    <dgm:pt modelId="{AAB9609D-AA68-4763-8CAA-C228039B4E79}" type="pres">
      <dgm:prSet presAssocID="{4E4E9E86-A78D-45F9-8FF8-DF1987F8F6C7}" presName="sibTrans" presStyleCnt="0"/>
      <dgm:spPr/>
    </dgm:pt>
    <dgm:pt modelId="{7FA523C6-501D-4E4B-AEB2-FA14555AA1CD}" type="pres">
      <dgm:prSet presAssocID="{8F1FB01E-0ABC-4CB2-AA22-5140D96FBBCB}" presName="compNode" presStyleCnt="0"/>
      <dgm:spPr/>
    </dgm:pt>
    <dgm:pt modelId="{63F68D8C-2813-4C7A-83F7-9F8848009555}" type="pres">
      <dgm:prSet presAssocID="{8F1FB01E-0ABC-4CB2-AA22-5140D96FBBCB}" presName="bgRect" presStyleLbl="bgShp" presStyleIdx="4" presStyleCnt="5"/>
      <dgm:spPr/>
    </dgm:pt>
    <dgm:pt modelId="{9FCB5135-42C0-4387-94D0-570467A3B127}" type="pres">
      <dgm:prSet presAssocID="{8F1FB01E-0ABC-4CB2-AA22-5140D96FBBC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38E5C4CB-3F04-43F5-82EA-2721A6B97B5D}" type="pres">
      <dgm:prSet presAssocID="{8F1FB01E-0ABC-4CB2-AA22-5140D96FBBCB}" presName="spaceRect" presStyleCnt="0"/>
      <dgm:spPr/>
    </dgm:pt>
    <dgm:pt modelId="{030AE73B-8B6F-43C0-A623-13EFC8C3C60B}" type="pres">
      <dgm:prSet presAssocID="{8F1FB01E-0ABC-4CB2-AA22-5140D96FBBC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8263308-2268-42B9-B32C-19C5F9975F95}" srcId="{FB016206-1342-4994-A06B-BFBD34046DB7}" destId="{8F1FB01E-0ABC-4CB2-AA22-5140D96FBBCB}" srcOrd="4" destOrd="0" parTransId="{B144AA1D-D14C-44AB-AA9E-DEA750542562}" sibTransId="{7A2B71FB-2406-49F6-BA59-C9D8C7CAAF67}"/>
    <dgm:cxn modelId="{0ED53A15-553E-4228-BAED-5C690B3981FC}" srcId="{FB016206-1342-4994-A06B-BFBD34046DB7}" destId="{3458F022-5677-4B94-BA28-4F6F1A9D3A42}" srcOrd="1" destOrd="0" parTransId="{A23FEE7D-2615-48C7-8B02-7281271CB0CD}" sibTransId="{C88A2502-7C77-4437-BE51-42D58B1F82FE}"/>
    <dgm:cxn modelId="{235D5017-CFCB-48F1-BC3B-9945FFB7AC45}" type="presOf" srcId="{8F1FB01E-0ABC-4CB2-AA22-5140D96FBBCB}" destId="{030AE73B-8B6F-43C0-A623-13EFC8C3C60B}" srcOrd="0" destOrd="0" presId="urn:microsoft.com/office/officeart/2018/2/layout/IconVerticalSolidList"/>
    <dgm:cxn modelId="{3C8E4860-0FF6-433E-A3C1-C2FC0297F34A}" srcId="{FB016206-1342-4994-A06B-BFBD34046DB7}" destId="{6A581360-9FBC-4C6D-BE22-CC12E7F91BB1}" srcOrd="3" destOrd="0" parTransId="{9C53A8E6-55E1-4A1E-9484-0CE66BAF03E0}" sibTransId="{4E4E9E86-A78D-45F9-8FF8-DF1987F8F6C7}"/>
    <dgm:cxn modelId="{842EBD45-35FB-4BB5-BDDD-AC0CE51F71EB}" type="presOf" srcId="{6A581360-9FBC-4C6D-BE22-CC12E7F91BB1}" destId="{EF333F05-825A-4DB3-8A41-8358AECFE44D}" srcOrd="0" destOrd="0" presId="urn:microsoft.com/office/officeart/2018/2/layout/IconVerticalSolidList"/>
    <dgm:cxn modelId="{6C88AF73-38FD-46D4-AA60-6B9F39761B5C}" srcId="{FB016206-1342-4994-A06B-BFBD34046DB7}" destId="{E1726884-6C0E-45FC-8520-87A3CAD8D30B}" srcOrd="0" destOrd="0" parTransId="{E10623EE-26B1-4398-ABDF-4D837D934B2E}" sibTransId="{EA9D194E-37C5-45BB-B0B6-4B90BFF86C20}"/>
    <dgm:cxn modelId="{84F99F5A-276B-4CA3-B74C-2D16C742CC71}" type="presOf" srcId="{E1726884-6C0E-45FC-8520-87A3CAD8D30B}" destId="{BF35C9D1-6159-40EC-A5CC-B18E53CE7FBF}" srcOrd="0" destOrd="0" presId="urn:microsoft.com/office/officeart/2018/2/layout/IconVerticalSolidList"/>
    <dgm:cxn modelId="{2A5C047F-46EA-4A56-9B6D-C72ABBAA19C1}" type="presOf" srcId="{FB016206-1342-4994-A06B-BFBD34046DB7}" destId="{10F0AB5D-B27A-47C4-AF37-CBA9B0BB7758}" srcOrd="0" destOrd="0" presId="urn:microsoft.com/office/officeart/2018/2/layout/IconVerticalSolidList"/>
    <dgm:cxn modelId="{DFEEC98B-9B9A-4583-A767-4ECE70A2E4AD}" type="presOf" srcId="{6945538C-4501-4827-B6AC-CF54AE3FEE6A}" destId="{18C30A29-D53A-4ADC-BDF3-5DF59671C3EE}" srcOrd="0" destOrd="0" presId="urn:microsoft.com/office/officeart/2018/2/layout/IconVerticalSolidList"/>
    <dgm:cxn modelId="{D5701CA4-3FAE-48F4-BDD7-1045509088D0}" type="presOf" srcId="{3458F022-5677-4B94-BA28-4F6F1A9D3A42}" destId="{21917DEE-C196-4A82-B017-98C6C063751B}" srcOrd="0" destOrd="0" presId="urn:microsoft.com/office/officeart/2018/2/layout/IconVerticalSolidList"/>
    <dgm:cxn modelId="{0A6464A6-2067-44BD-AFBA-EE1E7431C003}" srcId="{FB016206-1342-4994-A06B-BFBD34046DB7}" destId="{6945538C-4501-4827-B6AC-CF54AE3FEE6A}" srcOrd="2" destOrd="0" parTransId="{A9940A38-C816-441C-9757-44FF31BB0AC5}" sibTransId="{276E61F5-298E-4FB6-AD22-A4C2BEB363ED}"/>
    <dgm:cxn modelId="{DE6B0EA4-9831-40BE-9FF7-7FE16D68D1E8}" type="presParOf" srcId="{10F0AB5D-B27A-47C4-AF37-CBA9B0BB7758}" destId="{6B65F99A-EA2C-46AB-B148-4DCB215BD765}" srcOrd="0" destOrd="0" presId="urn:microsoft.com/office/officeart/2018/2/layout/IconVerticalSolidList"/>
    <dgm:cxn modelId="{0A4E3BFF-3281-4A22-B0C6-7C958ED31CF3}" type="presParOf" srcId="{6B65F99A-EA2C-46AB-B148-4DCB215BD765}" destId="{8130C717-523A-42D3-8846-308575412104}" srcOrd="0" destOrd="0" presId="urn:microsoft.com/office/officeart/2018/2/layout/IconVerticalSolidList"/>
    <dgm:cxn modelId="{B9AB159F-E0F5-4902-ACA3-18A40AA8F9D5}" type="presParOf" srcId="{6B65F99A-EA2C-46AB-B148-4DCB215BD765}" destId="{D3FBE1AC-2560-44E9-965B-6A491657BA3E}" srcOrd="1" destOrd="0" presId="urn:microsoft.com/office/officeart/2018/2/layout/IconVerticalSolidList"/>
    <dgm:cxn modelId="{FFB8F2FE-505E-486D-9341-214DBEFF5A15}" type="presParOf" srcId="{6B65F99A-EA2C-46AB-B148-4DCB215BD765}" destId="{1BB4BC01-81DF-4FE8-9082-FD12E5498E22}" srcOrd="2" destOrd="0" presId="urn:microsoft.com/office/officeart/2018/2/layout/IconVerticalSolidList"/>
    <dgm:cxn modelId="{D823E127-ADC2-49AE-9A7B-A674104502C0}" type="presParOf" srcId="{6B65F99A-EA2C-46AB-B148-4DCB215BD765}" destId="{BF35C9D1-6159-40EC-A5CC-B18E53CE7FBF}" srcOrd="3" destOrd="0" presId="urn:microsoft.com/office/officeart/2018/2/layout/IconVerticalSolidList"/>
    <dgm:cxn modelId="{61AFBCC7-473A-4A39-9075-5E5D683F1DC3}" type="presParOf" srcId="{10F0AB5D-B27A-47C4-AF37-CBA9B0BB7758}" destId="{D3D4693C-59FC-4F5A-A202-349157430A31}" srcOrd="1" destOrd="0" presId="urn:microsoft.com/office/officeart/2018/2/layout/IconVerticalSolidList"/>
    <dgm:cxn modelId="{2178EE2F-AB02-4D5F-A124-C98258B3A2AC}" type="presParOf" srcId="{10F0AB5D-B27A-47C4-AF37-CBA9B0BB7758}" destId="{46A2F79E-BC1D-4E6C-BE9E-BD6CD91304A0}" srcOrd="2" destOrd="0" presId="urn:microsoft.com/office/officeart/2018/2/layout/IconVerticalSolidList"/>
    <dgm:cxn modelId="{530121BE-D6C7-47C3-8EC9-F7332BB1280A}" type="presParOf" srcId="{46A2F79E-BC1D-4E6C-BE9E-BD6CD91304A0}" destId="{9F9607FF-5D55-488F-8065-DF13215F9F8C}" srcOrd="0" destOrd="0" presId="urn:microsoft.com/office/officeart/2018/2/layout/IconVerticalSolidList"/>
    <dgm:cxn modelId="{75EC2CF6-B9EA-4A04-9330-D4FCE606A20F}" type="presParOf" srcId="{46A2F79E-BC1D-4E6C-BE9E-BD6CD91304A0}" destId="{16172169-06C7-4283-923F-1E06C0A3FF07}" srcOrd="1" destOrd="0" presId="urn:microsoft.com/office/officeart/2018/2/layout/IconVerticalSolidList"/>
    <dgm:cxn modelId="{8F27473C-8E33-45F0-8029-3AFBA41006F2}" type="presParOf" srcId="{46A2F79E-BC1D-4E6C-BE9E-BD6CD91304A0}" destId="{96178A5A-8F9D-4797-8C97-76B12DBCBE6A}" srcOrd="2" destOrd="0" presId="urn:microsoft.com/office/officeart/2018/2/layout/IconVerticalSolidList"/>
    <dgm:cxn modelId="{E8DCB647-2EDB-4D05-923E-62ADAFDAFD32}" type="presParOf" srcId="{46A2F79E-BC1D-4E6C-BE9E-BD6CD91304A0}" destId="{21917DEE-C196-4A82-B017-98C6C063751B}" srcOrd="3" destOrd="0" presId="urn:microsoft.com/office/officeart/2018/2/layout/IconVerticalSolidList"/>
    <dgm:cxn modelId="{EB5632C8-744D-4E40-875D-058FC2F761D5}" type="presParOf" srcId="{10F0AB5D-B27A-47C4-AF37-CBA9B0BB7758}" destId="{6EC230CF-1FEF-4F9E-814E-17A51F15417E}" srcOrd="3" destOrd="0" presId="urn:microsoft.com/office/officeart/2018/2/layout/IconVerticalSolidList"/>
    <dgm:cxn modelId="{48E2B47D-5250-40C2-B651-4238455664A5}" type="presParOf" srcId="{10F0AB5D-B27A-47C4-AF37-CBA9B0BB7758}" destId="{B3797D92-B136-4D53-B093-3E333E25B2D0}" srcOrd="4" destOrd="0" presId="urn:microsoft.com/office/officeart/2018/2/layout/IconVerticalSolidList"/>
    <dgm:cxn modelId="{09C252E8-ABCA-47AF-A424-C8F7AB09F5F0}" type="presParOf" srcId="{B3797D92-B136-4D53-B093-3E333E25B2D0}" destId="{075E4853-ABC7-4787-81D0-3164590F8166}" srcOrd="0" destOrd="0" presId="urn:microsoft.com/office/officeart/2018/2/layout/IconVerticalSolidList"/>
    <dgm:cxn modelId="{C9AB2D96-4079-44D2-A7C6-3890D852C186}" type="presParOf" srcId="{B3797D92-B136-4D53-B093-3E333E25B2D0}" destId="{3DD3CD5D-22B6-4BC6-9CE3-87E105D7D1A7}" srcOrd="1" destOrd="0" presId="urn:microsoft.com/office/officeart/2018/2/layout/IconVerticalSolidList"/>
    <dgm:cxn modelId="{770C80D7-71DD-4D51-81E3-8444DF5F9455}" type="presParOf" srcId="{B3797D92-B136-4D53-B093-3E333E25B2D0}" destId="{8C68E4AB-967A-48B5-8DAD-E30FBA68F6D4}" srcOrd="2" destOrd="0" presId="urn:microsoft.com/office/officeart/2018/2/layout/IconVerticalSolidList"/>
    <dgm:cxn modelId="{6C6D9837-F402-4CC3-8332-F27061A3048F}" type="presParOf" srcId="{B3797D92-B136-4D53-B093-3E333E25B2D0}" destId="{18C30A29-D53A-4ADC-BDF3-5DF59671C3EE}" srcOrd="3" destOrd="0" presId="urn:microsoft.com/office/officeart/2018/2/layout/IconVerticalSolidList"/>
    <dgm:cxn modelId="{CB1FD247-F66D-4B2D-AFDC-C410D4EA006F}" type="presParOf" srcId="{10F0AB5D-B27A-47C4-AF37-CBA9B0BB7758}" destId="{E03D5E63-7782-4C9F-A91A-2F03C73542AE}" srcOrd="5" destOrd="0" presId="urn:microsoft.com/office/officeart/2018/2/layout/IconVerticalSolidList"/>
    <dgm:cxn modelId="{0542D09E-0A97-48C3-A2EB-A195A5D42EF3}" type="presParOf" srcId="{10F0AB5D-B27A-47C4-AF37-CBA9B0BB7758}" destId="{1A0B51CC-17D0-409A-B4B3-A7FAAF153385}" srcOrd="6" destOrd="0" presId="urn:microsoft.com/office/officeart/2018/2/layout/IconVerticalSolidList"/>
    <dgm:cxn modelId="{02EBB3C5-45BC-4025-94D8-C3D8C4CAF55F}" type="presParOf" srcId="{1A0B51CC-17D0-409A-B4B3-A7FAAF153385}" destId="{A37E5366-339D-49FE-B1EE-5D0F5E4F8766}" srcOrd="0" destOrd="0" presId="urn:microsoft.com/office/officeart/2018/2/layout/IconVerticalSolidList"/>
    <dgm:cxn modelId="{B453CCAA-3CCF-48A0-BC18-241CC955EFC6}" type="presParOf" srcId="{1A0B51CC-17D0-409A-B4B3-A7FAAF153385}" destId="{5CE63BCD-C961-4BB1-9980-C54F0809C052}" srcOrd="1" destOrd="0" presId="urn:microsoft.com/office/officeart/2018/2/layout/IconVerticalSolidList"/>
    <dgm:cxn modelId="{C03925FC-ECF2-483F-8424-2317B48AA35B}" type="presParOf" srcId="{1A0B51CC-17D0-409A-B4B3-A7FAAF153385}" destId="{3CB5B8DB-9DDD-487B-BD53-DC682A101679}" srcOrd="2" destOrd="0" presId="urn:microsoft.com/office/officeart/2018/2/layout/IconVerticalSolidList"/>
    <dgm:cxn modelId="{03044E16-9E7F-425D-8D8C-A87DCBECD7D1}" type="presParOf" srcId="{1A0B51CC-17D0-409A-B4B3-A7FAAF153385}" destId="{EF333F05-825A-4DB3-8A41-8358AECFE44D}" srcOrd="3" destOrd="0" presId="urn:microsoft.com/office/officeart/2018/2/layout/IconVerticalSolidList"/>
    <dgm:cxn modelId="{CC8710D7-9F7A-4B7C-B360-6BFC07E633F2}" type="presParOf" srcId="{10F0AB5D-B27A-47C4-AF37-CBA9B0BB7758}" destId="{AAB9609D-AA68-4763-8CAA-C228039B4E79}" srcOrd="7" destOrd="0" presId="urn:microsoft.com/office/officeart/2018/2/layout/IconVerticalSolidList"/>
    <dgm:cxn modelId="{B234497A-F908-4801-BDB1-B3764D80A3CA}" type="presParOf" srcId="{10F0AB5D-B27A-47C4-AF37-CBA9B0BB7758}" destId="{7FA523C6-501D-4E4B-AEB2-FA14555AA1CD}" srcOrd="8" destOrd="0" presId="urn:microsoft.com/office/officeart/2018/2/layout/IconVerticalSolidList"/>
    <dgm:cxn modelId="{9E197084-3330-4A79-B829-6C0526C9B6D9}" type="presParOf" srcId="{7FA523C6-501D-4E4B-AEB2-FA14555AA1CD}" destId="{63F68D8C-2813-4C7A-83F7-9F8848009555}" srcOrd="0" destOrd="0" presId="urn:microsoft.com/office/officeart/2018/2/layout/IconVerticalSolidList"/>
    <dgm:cxn modelId="{56097C89-B3F6-468B-89E6-94C9D4823507}" type="presParOf" srcId="{7FA523C6-501D-4E4B-AEB2-FA14555AA1CD}" destId="{9FCB5135-42C0-4387-94D0-570467A3B127}" srcOrd="1" destOrd="0" presId="urn:microsoft.com/office/officeart/2018/2/layout/IconVerticalSolidList"/>
    <dgm:cxn modelId="{3385523B-999B-495E-818A-C8F7C7E1F60C}" type="presParOf" srcId="{7FA523C6-501D-4E4B-AEB2-FA14555AA1CD}" destId="{38E5C4CB-3F04-43F5-82EA-2721A6B97B5D}" srcOrd="2" destOrd="0" presId="urn:microsoft.com/office/officeart/2018/2/layout/IconVerticalSolidList"/>
    <dgm:cxn modelId="{008CCDE8-46E7-477B-B660-985C53F5818E}" type="presParOf" srcId="{7FA523C6-501D-4E4B-AEB2-FA14555AA1CD}" destId="{030AE73B-8B6F-43C0-A623-13EFC8C3C6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0FC91-5632-4B73-A0FC-FC83BBFE296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EB952C-A066-44F6-B910-AEF4DC14BE9A}">
      <dgm:prSet/>
      <dgm:spPr/>
      <dgm:t>
        <a:bodyPr/>
        <a:lstStyle/>
        <a:p>
          <a:r>
            <a:rPr lang="en-IN"/>
            <a:t>All MIPS instructions are of same size, ie, same instruction length . </a:t>
          </a:r>
          <a:endParaRPr lang="en-US"/>
        </a:p>
      </dgm:t>
    </dgm:pt>
    <dgm:pt modelId="{48830D93-0DE9-462B-8BFE-99071D2187AE}" type="parTrans" cxnId="{92A2631B-A5F3-4D92-AF5E-B79E99FF0F13}">
      <dgm:prSet/>
      <dgm:spPr/>
      <dgm:t>
        <a:bodyPr/>
        <a:lstStyle/>
        <a:p>
          <a:endParaRPr lang="en-US"/>
        </a:p>
      </dgm:t>
    </dgm:pt>
    <dgm:pt modelId="{B70E202B-19CD-450F-9CC5-4566B9358ACE}" type="sibTrans" cxnId="{92A2631B-A5F3-4D92-AF5E-B79E99FF0F13}">
      <dgm:prSet/>
      <dgm:spPr/>
      <dgm:t>
        <a:bodyPr/>
        <a:lstStyle/>
        <a:p>
          <a:endParaRPr lang="en-US"/>
        </a:p>
      </dgm:t>
    </dgm:pt>
    <dgm:pt modelId="{0C5CE752-021E-47B9-8205-C5C38F28A6CB}">
      <dgm:prSet/>
      <dgm:spPr/>
      <dgm:t>
        <a:bodyPr/>
        <a:lstStyle/>
        <a:p>
          <a:r>
            <a:rPr lang="en-IN"/>
            <a:t>32 bits long.</a:t>
          </a:r>
          <a:endParaRPr lang="en-US"/>
        </a:p>
      </dgm:t>
    </dgm:pt>
    <dgm:pt modelId="{6103D26B-0716-4AF2-B9EA-65DE8B3DD08A}" type="parTrans" cxnId="{59FCE84B-FD5A-4F35-B8DF-02CBDC88A138}">
      <dgm:prSet/>
      <dgm:spPr/>
      <dgm:t>
        <a:bodyPr/>
        <a:lstStyle/>
        <a:p>
          <a:endParaRPr lang="en-US"/>
        </a:p>
      </dgm:t>
    </dgm:pt>
    <dgm:pt modelId="{E14714B1-9E46-430E-A7CF-012117522815}" type="sibTrans" cxnId="{59FCE84B-FD5A-4F35-B8DF-02CBDC88A138}">
      <dgm:prSet/>
      <dgm:spPr/>
      <dgm:t>
        <a:bodyPr/>
        <a:lstStyle/>
        <a:p>
          <a:endParaRPr lang="en-US"/>
        </a:p>
      </dgm:t>
    </dgm:pt>
    <dgm:pt modelId="{0C36B3DF-7F1E-429A-B105-661946944862}">
      <dgm:prSet/>
      <dgm:spPr/>
      <dgm:t>
        <a:bodyPr/>
        <a:lstStyle/>
        <a:p>
          <a:r>
            <a:rPr lang="en-IN"/>
            <a:t>This has forces the designers to provide 3 different formats- I,J and R type to meet the requirements.</a:t>
          </a:r>
          <a:endParaRPr lang="en-US"/>
        </a:p>
      </dgm:t>
    </dgm:pt>
    <dgm:pt modelId="{3F469A75-21C5-4FD7-8EFF-2CEE7E5D633E}" type="parTrans" cxnId="{C835C435-977A-4628-AAE5-6CE7C40E4E84}">
      <dgm:prSet/>
      <dgm:spPr/>
      <dgm:t>
        <a:bodyPr/>
        <a:lstStyle/>
        <a:p>
          <a:endParaRPr lang="en-US"/>
        </a:p>
      </dgm:t>
    </dgm:pt>
    <dgm:pt modelId="{8F32F483-820A-45B3-9056-E515612BAF8F}" type="sibTrans" cxnId="{C835C435-977A-4628-AAE5-6CE7C40E4E84}">
      <dgm:prSet/>
      <dgm:spPr/>
      <dgm:t>
        <a:bodyPr/>
        <a:lstStyle/>
        <a:p>
          <a:endParaRPr lang="en-US"/>
        </a:p>
      </dgm:t>
    </dgm:pt>
    <dgm:pt modelId="{102159C6-EE49-4578-9A4B-5DDB3EFC6F37}">
      <dgm:prSet/>
      <dgm:spPr/>
      <dgm:t>
        <a:bodyPr/>
        <a:lstStyle/>
        <a:p>
          <a:r>
            <a:rPr lang="en-IN"/>
            <a:t>This is a compromise. Undoubtedly.</a:t>
          </a:r>
          <a:endParaRPr lang="en-US"/>
        </a:p>
      </dgm:t>
    </dgm:pt>
    <dgm:pt modelId="{A8D29B6E-7A11-4895-A585-BB92CA5E70DA}" type="parTrans" cxnId="{8FD01295-A836-4B18-A4B9-EB76422092EB}">
      <dgm:prSet/>
      <dgm:spPr/>
      <dgm:t>
        <a:bodyPr/>
        <a:lstStyle/>
        <a:p>
          <a:endParaRPr lang="en-US"/>
        </a:p>
      </dgm:t>
    </dgm:pt>
    <dgm:pt modelId="{6B191109-6EE2-4166-A89D-6D985A5204FB}" type="sibTrans" cxnId="{8FD01295-A836-4B18-A4B9-EB76422092EB}">
      <dgm:prSet/>
      <dgm:spPr/>
      <dgm:t>
        <a:bodyPr/>
        <a:lstStyle/>
        <a:p>
          <a:endParaRPr lang="en-US"/>
        </a:p>
      </dgm:t>
    </dgm:pt>
    <dgm:pt modelId="{10D1D418-6F65-4E6B-B8A4-4098E983A0F0}" type="pres">
      <dgm:prSet presAssocID="{E460FC91-5632-4B73-A0FC-FC83BBFE2969}" presName="diagram" presStyleCnt="0">
        <dgm:presLayoutVars>
          <dgm:dir/>
          <dgm:resizeHandles val="exact"/>
        </dgm:presLayoutVars>
      </dgm:prSet>
      <dgm:spPr/>
    </dgm:pt>
    <dgm:pt modelId="{1400A8DE-CFCB-4A12-92D1-4EBC466C977F}" type="pres">
      <dgm:prSet presAssocID="{ECEB952C-A066-44F6-B910-AEF4DC14BE9A}" presName="node" presStyleLbl="node1" presStyleIdx="0" presStyleCnt="4">
        <dgm:presLayoutVars>
          <dgm:bulletEnabled val="1"/>
        </dgm:presLayoutVars>
      </dgm:prSet>
      <dgm:spPr/>
    </dgm:pt>
    <dgm:pt modelId="{C1DADDB2-1998-4F32-B788-C26732E00C13}" type="pres">
      <dgm:prSet presAssocID="{B70E202B-19CD-450F-9CC5-4566B9358ACE}" presName="sibTrans" presStyleCnt="0"/>
      <dgm:spPr/>
    </dgm:pt>
    <dgm:pt modelId="{6199A6B2-05A2-45AA-856E-62373AF254CA}" type="pres">
      <dgm:prSet presAssocID="{0C5CE752-021E-47B9-8205-C5C38F28A6CB}" presName="node" presStyleLbl="node1" presStyleIdx="1" presStyleCnt="4">
        <dgm:presLayoutVars>
          <dgm:bulletEnabled val="1"/>
        </dgm:presLayoutVars>
      </dgm:prSet>
      <dgm:spPr/>
    </dgm:pt>
    <dgm:pt modelId="{EE4F2D91-54EF-44EA-86EC-C0EA5C5A30B1}" type="pres">
      <dgm:prSet presAssocID="{E14714B1-9E46-430E-A7CF-012117522815}" presName="sibTrans" presStyleCnt="0"/>
      <dgm:spPr/>
    </dgm:pt>
    <dgm:pt modelId="{AD89E53F-55FE-420A-B800-3DA43FD36853}" type="pres">
      <dgm:prSet presAssocID="{0C36B3DF-7F1E-429A-B105-661946944862}" presName="node" presStyleLbl="node1" presStyleIdx="2" presStyleCnt="4">
        <dgm:presLayoutVars>
          <dgm:bulletEnabled val="1"/>
        </dgm:presLayoutVars>
      </dgm:prSet>
      <dgm:spPr/>
    </dgm:pt>
    <dgm:pt modelId="{0A83293E-D051-4EEE-A1ED-F8B8EF8F2919}" type="pres">
      <dgm:prSet presAssocID="{8F32F483-820A-45B3-9056-E515612BAF8F}" presName="sibTrans" presStyleCnt="0"/>
      <dgm:spPr/>
    </dgm:pt>
    <dgm:pt modelId="{9AF1BE02-03E1-46FC-B44F-49444E3E4167}" type="pres">
      <dgm:prSet presAssocID="{102159C6-EE49-4578-9A4B-5DDB3EFC6F37}" presName="node" presStyleLbl="node1" presStyleIdx="3" presStyleCnt="4">
        <dgm:presLayoutVars>
          <dgm:bulletEnabled val="1"/>
        </dgm:presLayoutVars>
      </dgm:prSet>
      <dgm:spPr/>
    </dgm:pt>
  </dgm:ptLst>
  <dgm:cxnLst>
    <dgm:cxn modelId="{AE9EF605-6BAE-43DD-8B12-5ADCBBDC0F48}" type="presOf" srcId="{ECEB952C-A066-44F6-B910-AEF4DC14BE9A}" destId="{1400A8DE-CFCB-4A12-92D1-4EBC466C977F}" srcOrd="0" destOrd="0" presId="urn:microsoft.com/office/officeart/2005/8/layout/default"/>
    <dgm:cxn modelId="{F27F1306-E3B9-49F9-8B1A-28D3E1DB8B7F}" type="presOf" srcId="{E460FC91-5632-4B73-A0FC-FC83BBFE2969}" destId="{10D1D418-6F65-4E6B-B8A4-4098E983A0F0}" srcOrd="0" destOrd="0" presId="urn:microsoft.com/office/officeart/2005/8/layout/default"/>
    <dgm:cxn modelId="{208D3B0D-0F44-44B3-B206-BD8FD69C42A4}" type="presOf" srcId="{0C5CE752-021E-47B9-8205-C5C38F28A6CB}" destId="{6199A6B2-05A2-45AA-856E-62373AF254CA}" srcOrd="0" destOrd="0" presId="urn:microsoft.com/office/officeart/2005/8/layout/default"/>
    <dgm:cxn modelId="{92A2631B-A5F3-4D92-AF5E-B79E99FF0F13}" srcId="{E460FC91-5632-4B73-A0FC-FC83BBFE2969}" destId="{ECEB952C-A066-44F6-B910-AEF4DC14BE9A}" srcOrd="0" destOrd="0" parTransId="{48830D93-0DE9-462B-8BFE-99071D2187AE}" sibTransId="{B70E202B-19CD-450F-9CC5-4566B9358ACE}"/>
    <dgm:cxn modelId="{C835C435-977A-4628-AAE5-6CE7C40E4E84}" srcId="{E460FC91-5632-4B73-A0FC-FC83BBFE2969}" destId="{0C36B3DF-7F1E-429A-B105-661946944862}" srcOrd="2" destOrd="0" parTransId="{3F469A75-21C5-4FD7-8EFF-2CEE7E5D633E}" sibTransId="{8F32F483-820A-45B3-9056-E515612BAF8F}"/>
    <dgm:cxn modelId="{9DDA1E3B-4220-4A19-922D-BE23CA6FF5FC}" type="presOf" srcId="{0C36B3DF-7F1E-429A-B105-661946944862}" destId="{AD89E53F-55FE-420A-B800-3DA43FD36853}" srcOrd="0" destOrd="0" presId="urn:microsoft.com/office/officeart/2005/8/layout/default"/>
    <dgm:cxn modelId="{238F9649-9743-410A-B39C-CE11379A4D78}" type="presOf" srcId="{102159C6-EE49-4578-9A4B-5DDB3EFC6F37}" destId="{9AF1BE02-03E1-46FC-B44F-49444E3E4167}" srcOrd="0" destOrd="0" presId="urn:microsoft.com/office/officeart/2005/8/layout/default"/>
    <dgm:cxn modelId="{59FCE84B-FD5A-4F35-B8DF-02CBDC88A138}" srcId="{E460FC91-5632-4B73-A0FC-FC83BBFE2969}" destId="{0C5CE752-021E-47B9-8205-C5C38F28A6CB}" srcOrd="1" destOrd="0" parTransId="{6103D26B-0716-4AF2-B9EA-65DE8B3DD08A}" sibTransId="{E14714B1-9E46-430E-A7CF-012117522815}"/>
    <dgm:cxn modelId="{8FD01295-A836-4B18-A4B9-EB76422092EB}" srcId="{E460FC91-5632-4B73-A0FC-FC83BBFE2969}" destId="{102159C6-EE49-4578-9A4B-5DDB3EFC6F37}" srcOrd="3" destOrd="0" parTransId="{A8D29B6E-7A11-4895-A585-BB92CA5E70DA}" sibTransId="{6B191109-6EE2-4166-A89D-6D985A5204FB}"/>
    <dgm:cxn modelId="{8C931B52-C09C-4343-8A44-D6E4F8EFCAB5}" type="presParOf" srcId="{10D1D418-6F65-4E6B-B8A4-4098E983A0F0}" destId="{1400A8DE-CFCB-4A12-92D1-4EBC466C977F}" srcOrd="0" destOrd="0" presId="urn:microsoft.com/office/officeart/2005/8/layout/default"/>
    <dgm:cxn modelId="{7628A78D-68EC-4965-BD26-185AFB1D8200}" type="presParOf" srcId="{10D1D418-6F65-4E6B-B8A4-4098E983A0F0}" destId="{C1DADDB2-1998-4F32-B788-C26732E00C13}" srcOrd="1" destOrd="0" presId="urn:microsoft.com/office/officeart/2005/8/layout/default"/>
    <dgm:cxn modelId="{B34174B3-CE94-4070-B8EE-5238E0EB67EA}" type="presParOf" srcId="{10D1D418-6F65-4E6B-B8A4-4098E983A0F0}" destId="{6199A6B2-05A2-45AA-856E-62373AF254CA}" srcOrd="2" destOrd="0" presId="urn:microsoft.com/office/officeart/2005/8/layout/default"/>
    <dgm:cxn modelId="{6448D04A-5BD4-48E5-B40D-6E668DCCD292}" type="presParOf" srcId="{10D1D418-6F65-4E6B-B8A4-4098E983A0F0}" destId="{EE4F2D91-54EF-44EA-86EC-C0EA5C5A30B1}" srcOrd="3" destOrd="0" presId="urn:microsoft.com/office/officeart/2005/8/layout/default"/>
    <dgm:cxn modelId="{02807A6E-28D8-47E8-8F0E-EBB15156B395}" type="presParOf" srcId="{10D1D418-6F65-4E6B-B8A4-4098E983A0F0}" destId="{AD89E53F-55FE-420A-B800-3DA43FD36853}" srcOrd="4" destOrd="0" presId="urn:microsoft.com/office/officeart/2005/8/layout/default"/>
    <dgm:cxn modelId="{79D11058-8339-4B50-B81B-DA169E4FA089}" type="presParOf" srcId="{10D1D418-6F65-4E6B-B8A4-4098E983A0F0}" destId="{0A83293E-D051-4EEE-A1ED-F8B8EF8F2919}" srcOrd="5" destOrd="0" presId="urn:microsoft.com/office/officeart/2005/8/layout/default"/>
    <dgm:cxn modelId="{D811A987-A5C9-42C4-8079-3F705C37A258}" type="presParOf" srcId="{10D1D418-6F65-4E6B-B8A4-4098E983A0F0}" destId="{9AF1BE02-03E1-46FC-B44F-49444E3E416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0C717-523A-42D3-8846-308575412104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BE1AC-2560-44E9-965B-6A491657BA3E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5C9D1-6159-40EC-A5CC-B18E53CE7FBF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We can never avoid constants in the instruction .</a:t>
          </a:r>
          <a:endParaRPr lang="en-US" sz="1700" kern="1200"/>
        </a:p>
      </dsp:txBody>
      <dsp:txXfrm>
        <a:off x="1057996" y="4300"/>
        <a:ext cx="5205643" cy="916014"/>
      </dsp:txXfrm>
    </dsp:sp>
    <dsp:sp modelId="{9F9607FF-5D55-488F-8065-DF13215F9F8C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72169-06C7-4283-923F-1E06C0A3FF07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17DEE-C196-4A82-B017-98C6C063751B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Particularly when it comes to arithmetic instructions, constants remain inevitable.</a:t>
          </a:r>
          <a:endParaRPr lang="en-US" sz="1700" kern="1200"/>
        </a:p>
      </dsp:txBody>
      <dsp:txXfrm>
        <a:off x="1057996" y="1149318"/>
        <a:ext cx="5205643" cy="916014"/>
      </dsp:txXfrm>
    </dsp:sp>
    <dsp:sp modelId="{075E4853-ABC7-4787-81D0-3164590F8166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3CD5D-22B6-4BC6-9CE3-87E105D7D1A7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30A29-D53A-4ADC-BDF3-5DF59671C3EE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Hence, use it as we used with immediate instructions as it would certainly be faster than it is getting loaded from memory.</a:t>
          </a:r>
          <a:endParaRPr lang="en-US" sz="1700" kern="1200"/>
        </a:p>
      </dsp:txBody>
      <dsp:txXfrm>
        <a:off x="1057996" y="2294336"/>
        <a:ext cx="5205643" cy="916014"/>
      </dsp:txXfrm>
    </dsp:sp>
    <dsp:sp modelId="{A37E5366-339D-49FE-B1EE-5D0F5E4F8766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63BCD-C961-4BB1-9980-C54F0809C052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33F05-825A-4DB3-8A41-8358AECFE44D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Arithmetic operands from the register file (load-store machine)</a:t>
          </a:r>
        </a:p>
      </dsp:txBody>
      <dsp:txXfrm>
        <a:off x="1057996" y="3439354"/>
        <a:ext cx="5205643" cy="916014"/>
      </dsp:txXfrm>
    </dsp:sp>
    <dsp:sp modelId="{63F68D8C-2813-4C7A-83F7-9F8848009555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B5135-42C0-4387-94D0-570467A3B127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AE73B-8B6F-43C0-A623-13EFC8C3C60B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 instructions to contain immediate operands</a:t>
          </a:r>
        </a:p>
      </dsp:txBody>
      <dsp:txXfrm>
        <a:off x="1057996" y="4584372"/>
        <a:ext cx="5205643" cy="916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0A8DE-CFCB-4A12-92D1-4EBC466C977F}">
      <dsp:nvSpPr>
        <dsp:cNvPr id="0" name=""/>
        <dsp:cNvSpPr/>
      </dsp:nvSpPr>
      <dsp:spPr>
        <a:xfrm>
          <a:off x="630" y="1057309"/>
          <a:ext cx="2458084" cy="14748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All MIPS instructions are of same size, ie, same instruction length . </a:t>
          </a:r>
          <a:endParaRPr lang="en-US" sz="1900" kern="1200"/>
        </a:p>
      </dsp:txBody>
      <dsp:txXfrm>
        <a:off x="630" y="1057309"/>
        <a:ext cx="2458084" cy="1474850"/>
      </dsp:txXfrm>
    </dsp:sp>
    <dsp:sp modelId="{6199A6B2-05A2-45AA-856E-62373AF254CA}">
      <dsp:nvSpPr>
        <dsp:cNvPr id="0" name=""/>
        <dsp:cNvSpPr/>
      </dsp:nvSpPr>
      <dsp:spPr>
        <a:xfrm>
          <a:off x="2704523" y="1057309"/>
          <a:ext cx="2458084" cy="14748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32 bits long.</a:t>
          </a:r>
          <a:endParaRPr lang="en-US" sz="1900" kern="1200"/>
        </a:p>
      </dsp:txBody>
      <dsp:txXfrm>
        <a:off x="2704523" y="1057309"/>
        <a:ext cx="2458084" cy="1474850"/>
      </dsp:txXfrm>
    </dsp:sp>
    <dsp:sp modelId="{AD89E53F-55FE-420A-B800-3DA43FD36853}">
      <dsp:nvSpPr>
        <dsp:cNvPr id="0" name=""/>
        <dsp:cNvSpPr/>
      </dsp:nvSpPr>
      <dsp:spPr>
        <a:xfrm>
          <a:off x="630" y="2777969"/>
          <a:ext cx="2458084" cy="14748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This has forces the designers to provide 3 different formats- I,J and R type to meet the requirements.</a:t>
          </a:r>
          <a:endParaRPr lang="en-US" sz="1900" kern="1200"/>
        </a:p>
      </dsp:txBody>
      <dsp:txXfrm>
        <a:off x="630" y="2777969"/>
        <a:ext cx="2458084" cy="1474850"/>
      </dsp:txXfrm>
    </dsp:sp>
    <dsp:sp modelId="{9AF1BE02-03E1-46FC-B44F-49444E3E4167}">
      <dsp:nvSpPr>
        <dsp:cNvPr id="0" name=""/>
        <dsp:cNvSpPr/>
      </dsp:nvSpPr>
      <dsp:spPr>
        <a:xfrm>
          <a:off x="2704523" y="2777969"/>
          <a:ext cx="2458084" cy="14748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This is a compromise. Undoubtedly.</a:t>
          </a:r>
          <a:endParaRPr lang="en-US" sz="1900" kern="1200"/>
        </a:p>
      </dsp:txBody>
      <dsp:txXfrm>
        <a:off x="2704523" y="2777969"/>
        <a:ext cx="2458084" cy="1474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1F6D9-BE23-4720-A066-63D9DFC6B0BC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95558-21F2-495C-BE28-4EF3887AA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86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8005-673E-4740-B899-72684C039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E2DCA-B1E6-4D02-872F-1E456B84E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9C8FE-7E0F-499A-81AC-457CED7E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EA472-1A5F-47BD-A108-808C126D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6C6AD-AD29-4802-8127-9A0D4332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03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19BA-0873-4AD2-A572-D8798E4D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49E69-F9EF-4DEF-9DC5-A7EE79E17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EB05-AB5B-4952-A19F-C797A8BC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FE382-F22F-41EE-8C36-8E8A2618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6800C-CE42-44B1-978A-F72CD019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14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A2309-9398-43F8-B50F-4DEEBC2BA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484DB-3972-45C5-9B7B-A8C64529C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649B7-76C4-4572-A036-3C01D410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D786-3B2B-48BA-9006-DE16DD52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DC94-1F0F-47B6-BA28-0B50F5F0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0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530B-0E43-480E-9CAA-00B66D8E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52C4-F9EA-4612-9660-376A4121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36F54-7428-43D1-9F69-4022E7C5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B2ECA-2FE2-45D0-9AA9-602572D1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34A23-ABA7-4A10-9751-20111037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F589-DFDF-4499-8C09-1EE14EE2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83998-6E73-4BE7-9324-59121FA2D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2E135-5701-443B-94F0-FB0FB24A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78EA0-A275-4F6F-B786-53ED44C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357C4-39C9-4E7B-ABE0-6DE700A7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10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417A-F55D-4504-9249-24612D21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714E-7998-4806-B109-6C0A3D330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85CFF-EB1F-46BD-A9D7-A7E801A38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33898-7EE2-4DEF-98C8-5C03B3D4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F6FA0-0631-4D65-9661-23E39316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C2788-0DDA-4161-BE3E-5FA8E435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9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B7EF-993A-4633-9EE6-6BDBCA38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AC661-27E3-4B57-B616-5013534D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D21D3-497A-4E86-A395-74E48FC1F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D165D-B2C9-42A5-9906-CDA13B8A4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E4A0A-1657-4688-A7FD-A077D3693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F8FDD-F7A1-4B36-A62C-B3CB8404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81D2E-B47F-47C9-BEB2-28410F8F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12992-4CA7-415B-B400-02B29E67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5F53-2E6E-4FD1-9837-B5AE1F77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0CF94-6019-497D-A5EB-4815C8F9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63B86-1745-4A32-A082-5520EFDB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057B6-E1FA-4D13-80C7-E600458D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8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57224-2B7B-4B79-98FA-58B0A1F9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75C8A-2ED7-4185-A452-DA6925D9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42D4A-D0AB-4886-8E4A-97D59A1D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10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5B6F-639B-4A7B-BF57-0A6240E7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897D-5189-4F45-85E8-9D20E534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68B0-5868-4A6F-961E-DF86D5DE5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A5C9-DCF6-4A7D-8C8D-9E1F13E1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BF1EB-5ADD-4EEC-9B92-0F16D71F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8CC64-1673-4C6B-9AE0-4E0184E4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9BFA-1F10-45D0-8F76-12C087EB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050A9-BA3D-4959-831A-416DC1E8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B264D-DEC3-4CBA-88F0-462CAE7B8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0DB0F-08BF-4476-A40E-42BD107F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AED68-878D-4167-8696-A87BE7D8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91BBE-C753-4A25-8577-AF63BE81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38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26D58-6140-488A-8B56-F8B95977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827B3-4D22-4E20-8A6A-A2CCF68C7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DF80C-F669-4782-A44B-C07763067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E2E7-FB26-451E-85B9-B9D11F99832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7208-F4DC-4268-9796-C841FA993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F7A2-D1FA-46D7-9A60-3B5970009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73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E2DC57-A7F4-40DA-AEE9-B1BEB92D8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6891182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59F00-1E46-4AC3-8269-0F809B127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388" y="1383527"/>
            <a:ext cx="5811555" cy="4175166"/>
          </a:xfrm>
        </p:spPr>
        <p:txBody>
          <a:bodyPr anchor="ctr">
            <a:normAutofit/>
          </a:bodyPr>
          <a:lstStyle/>
          <a:p>
            <a:pPr algn="r"/>
            <a:r>
              <a:rPr lang="en-IN" sz="7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19CSE211 Computer Architecture &amp;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58F40-DC76-4564-A516-713DA7908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517" y="2545976"/>
            <a:ext cx="3086502" cy="1850270"/>
          </a:xfrm>
        </p:spPr>
        <p:txBody>
          <a:bodyPr anchor="ctr">
            <a:normAutofit/>
          </a:bodyPr>
          <a:lstStyle/>
          <a:p>
            <a:pPr algn="l"/>
            <a:r>
              <a:rPr lang="en-IN"/>
              <a:t>                Design Rules</a:t>
            </a:r>
          </a:p>
        </p:txBody>
      </p:sp>
    </p:spTree>
    <p:extLst>
      <p:ext uri="{BB962C8B-B14F-4D97-AF65-F5344CB8AC3E}">
        <p14:creationId xmlns:p14="http://schemas.microsoft.com/office/powerpoint/2010/main" val="14230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1"/>
    </mc:Choice>
    <mc:Fallback xmlns="">
      <p:transition spd="slow" advTm="1127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76CB-DF59-4A1C-A22A-57EFC48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br>
              <a:rPr lang="en-IN" b="1" i="0">
                <a:effectLst/>
                <a:latin typeface="arial" panose="020B0604020202020204" pitchFamily="34" charset="0"/>
              </a:rPr>
            </a:br>
            <a:br>
              <a:rPr lang="en-IN" b="1" i="0">
                <a:effectLst/>
                <a:latin typeface="arial" panose="020B0604020202020204" pitchFamily="34" charset="0"/>
              </a:rPr>
            </a:br>
            <a:r>
              <a:rPr lang="en-IN" b="1" i="0">
                <a:effectLst/>
                <a:latin typeface="arial" panose="020B0604020202020204" pitchFamily="34" charset="0"/>
              </a:rPr>
              <a:t>MIPS Design Principles</a:t>
            </a:r>
            <a:br>
              <a:rPr lang="en-IN" b="1" i="0">
                <a:effectLst/>
                <a:latin typeface="arial" panose="020B0604020202020204" pitchFamily="34" charset="0"/>
              </a:rPr>
            </a:br>
            <a:r>
              <a:rPr lang="en-IN" b="0" i="0">
                <a:effectLst/>
                <a:latin typeface="arial" panose="020B0604020202020204" pitchFamily="34" charset="0"/>
              </a:rPr>
              <a:t> </a:t>
            </a:r>
            <a:br>
              <a:rPr lang="en-IN" b="0" i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346C-9504-44BA-B651-EA0F7972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IN" sz="22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Simplicity favours regularity.</a:t>
            </a:r>
          </a:p>
          <a:p>
            <a:r>
              <a:rPr lang="en-IN" sz="22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Smaller is faster</a:t>
            </a:r>
          </a:p>
          <a:p>
            <a:r>
              <a:rPr lang="en-US" sz="22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Good design demands good compromises.</a:t>
            </a:r>
          </a:p>
          <a:p>
            <a:r>
              <a:rPr lang="en-US" sz="22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the common case fast.</a:t>
            </a:r>
            <a:endParaRPr lang="en-IN" sz="2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7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34">
            <a:extLst>
              <a:ext uri="{FF2B5EF4-FFF2-40B4-BE49-F238E27FC236}">
                <a16:creationId xmlns:a16="http://schemas.microsoft.com/office/drawing/2014/main" id="{6337C157-FA7C-44F7-8F26-8D60F1E4D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D1E6BDE-4282-4B03-AB6B-4B55BB5A5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85C833A-4CAA-4628-90AF-765B4D9CD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AB238B6B-BE4A-43D5-9BF4-F25E4B110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822A3114-5712-45A9-8D29-C017CBA9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B92AC81A-C7E1-484B-8CE8-35C3B082F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F04CC80-0868-47FF-81E3-284C107F9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7557CA5F-0383-45CC-ABD6-3F13DF5C1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90AA14ED-4772-4347-AB17-45AE5F24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E3A0F7B3-4CF0-4247-84C0-6588F359D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1084963C-5EA9-4967-9241-33487A7F9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4A92CEED-BBF5-4D27-BAEF-3CB7750A1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FE7A7AD6-5681-4FC3-8C0D-39608A2D1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5A1DD085-9573-46D7-96D8-FB79FAF0C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4A9B4107-3EEB-48E9-968B-A0A731458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8109B0A4-ED54-4DED-96E6-820DD6324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8C6847A-91A4-4A9B-B064-11CF6443A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C85C9753-33A0-4817-9B8C-3E8A6CC4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315F3C9-3634-4926-8C56-00168B1A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F28382E8-33D6-429A-B585-9579AA2E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21499034-1E36-46FE-AB69-42EBD104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78480B4D-FB9B-4DC7-BF42-94946CF13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83412C15-B417-4C20-A798-77F6B5BFD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C03EF63-B185-48A4-9905-A9BBA70F5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00FC753-51FF-49B1-AE2F-C9BAAFD0B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22">
              <a:extLst>
                <a:ext uri="{FF2B5EF4-FFF2-40B4-BE49-F238E27FC236}">
                  <a16:creationId xmlns:a16="http://schemas.microsoft.com/office/drawing/2014/main" id="{17B242DE-F1CC-479B-97B0-05C00AD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5338455-991A-4916-AD34-2C870B6DE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F517B6-8BE1-407B-9E8F-EC446AC9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IN" sz="3100">
                <a:solidFill>
                  <a:srgbClr val="FFFFFE"/>
                </a:solidFill>
              </a:rPr>
              <a:t>Design Rule 1 (Keep it simple(Referred as simplicity offers regularity)</a:t>
            </a:r>
            <a:br>
              <a:rPr lang="en-IN" sz="3100">
                <a:solidFill>
                  <a:srgbClr val="FFFFFE"/>
                </a:solidFill>
              </a:rPr>
            </a:br>
            <a:endParaRPr lang="en-IN" sz="3100">
              <a:solidFill>
                <a:srgbClr val="FFFFFE"/>
              </a:solidFill>
            </a:endParaRP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00324C0-3F86-4ACD-945B-4AD842C9C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7775D-F30D-45DF-9D2D-6DF719F6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60" y="1182260"/>
            <a:ext cx="5953177" cy="2217558"/>
          </a:xfrm>
          <a:prstGeom prst="rect">
            <a:avLst/>
          </a:prstGeom>
          <a:ln w="9525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52C5-7BEA-4136-9B43-7ADF4FCC1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 anchor="ctr">
            <a:normAutofit/>
          </a:bodyPr>
          <a:lstStyle/>
          <a:p>
            <a:r>
              <a:rPr lang="en-IN" sz="1800"/>
              <a:t>Rule 1 –It is all simple with MIPS.</a:t>
            </a:r>
          </a:p>
          <a:p>
            <a:endParaRPr lang="en-IN" sz="1800"/>
          </a:p>
          <a:p>
            <a:endParaRPr lang="en-IN" sz="1800"/>
          </a:p>
          <a:p>
            <a:endParaRPr lang="en-IN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469FC-28C3-463F-8CAE-683D5C7C9F38}"/>
              </a:ext>
            </a:extLst>
          </p:cNvPr>
          <p:cNvSpPr txBox="1"/>
          <p:nvPr/>
        </p:nvSpPr>
        <p:spPr>
          <a:xfrm>
            <a:off x="9515887" y="2988249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 err="1"/>
              <a:t>a,b,c</a:t>
            </a:r>
            <a:r>
              <a:rPr lang="en-IN" dirty="0"/>
              <a:t> are register contents 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B876B-E820-47D6-A9CD-040B1564A6AE}"/>
              </a:ext>
            </a:extLst>
          </p:cNvPr>
          <p:cNvSpPr txBox="1"/>
          <p:nvPr/>
        </p:nvSpPr>
        <p:spPr>
          <a:xfrm>
            <a:off x="528659" y="5165591"/>
            <a:ext cx="760340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fixed size instructions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small number of instruction formats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opcode always the first 6 bits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4259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D9B1-33BE-42D7-8330-01A3F6A7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271"/>
            <a:ext cx="10515600" cy="1325563"/>
          </a:xfrm>
        </p:spPr>
        <p:txBody>
          <a:bodyPr/>
          <a:lstStyle/>
          <a:p>
            <a:r>
              <a:rPr lang="en-IN" dirty="0"/>
              <a:t>Design rule 1 </a:t>
            </a:r>
            <a:r>
              <a:rPr lang="en-IN" dirty="0" err="1"/>
              <a:t>contd</a:t>
            </a:r>
            <a:r>
              <a:rPr lang="en-IN" dirty="0"/>
              <a:t>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8567F-C928-490A-864D-E5A91AD4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305960"/>
            <a:ext cx="10287000" cy="22383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0D2CFBC-E215-41B2-A05F-1D683BA22667}"/>
              </a:ext>
            </a:extLst>
          </p:cNvPr>
          <p:cNvSpPr/>
          <p:nvPr/>
        </p:nvSpPr>
        <p:spPr>
          <a:xfrm>
            <a:off x="2772696" y="3302241"/>
            <a:ext cx="487017" cy="599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B59241-9082-43F6-9244-30E76C90E3E1}"/>
              </a:ext>
            </a:extLst>
          </p:cNvPr>
          <p:cNvSpPr/>
          <p:nvPr/>
        </p:nvSpPr>
        <p:spPr>
          <a:xfrm>
            <a:off x="6610591" y="1202805"/>
            <a:ext cx="724274" cy="652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8D38CE-C990-43E9-A839-C1CFC1F25695}"/>
              </a:ext>
            </a:extLst>
          </p:cNvPr>
          <p:cNvSpPr/>
          <p:nvPr/>
        </p:nvSpPr>
        <p:spPr>
          <a:xfrm>
            <a:off x="7185778" y="2650192"/>
            <a:ext cx="724274" cy="652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C5013-B25A-4D1A-A731-76F85A217F08}"/>
              </a:ext>
            </a:extLst>
          </p:cNvPr>
          <p:cNvSpPr txBox="1"/>
          <p:nvPr/>
        </p:nvSpPr>
        <p:spPr>
          <a:xfrm>
            <a:off x="629265" y="4159045"/>
            <a:ext cx="11080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it is easy with MIPS . Simplicity rendered to perform operations as good as it is in high level languages is an added advantage.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7E121F-4188-4EDD-8423-4B0448A79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5370433"/>
            <a:ext cx="104965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9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DDDA-9FB7-4A91-B033-822C411B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/>
              <a:t>Design Rule 2(Make it smaller – as it would be faster)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0B5A-ABCE-458B-8EB3-0FEF132AF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If more number of registers are there, it would need more clock cycle time.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1"/>
                </a:solidFill>
              </a:rPr>
              <a:t>   - why ? 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1"/>
                </a:solidFill>
              </a:rPr>
              <a:t>   - simple. It will take electronic signals longer when they have to travel farther.</a:t>
            </a:r>
          </a:p>
          <a:p>
            <a:r>
              <a:rPr lang="en-IN" sz="2200" dirty="0">
                <a:solidFill>
                  <a:schemeClr val="bg1"/>
                </a:solidFill>
              </a:rPr>
              <a:t>limited instruction set</a:t>
            </a:r>
          </a:p>
          <a:p>
            <a:r>
              <a:rPr lang="en-US" sz="2200" dirty="0">
                <a:solidFill>
                  <a:schemeClr val="bg1"/>
                </a:solidFill>
              </a:rPr>
              <a:t>limited number of registers in register file</a:t>
            </a:r>
            <a:endParaRPr lang="en-IN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limited number of addressing modes</a:t>
            </a:r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60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A221E-15F4-4403-BFA0-533266ED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IN" sz="5200"/>
              <a:t>Rule 3 – Make the common case fast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62FD902-01A3-4266-9599-7B605AAD1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21884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46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90B6-929D-422C-A241-E34288E8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/>
              <a:t>Rule 3 – Make the common case fast….Contd…</a:t>
            </a:r>
          </a:p>
        </p:txBody>
      </p:sp>
      <p:sp>
        <p:nvSpPr>
          <p:cNvPr id="35" name="Freeform: Shape 22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4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447206E0-7841-4333-AED1-866CA340B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IN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 (Condition : Do not use ADDi)</a:t>
            </a:r>
          </a:p>
          <a:p>
            <a:pPr marL="0" indent="0">
              <a:buNone/>
            </a:pPr>
            <a:r>
              <a:rPr lang="en-IN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constant 5 to register $S4</a:t>
            </a:r>
          </a:p>
          <a:p>
            <a:pPr marL="0" indent="0">
              <a:buNone/>
            </a:pPr>
            <a:r>
              <a:rPr lang="en-IN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do this ??</a:t>
            </a:r>
          </a:p>
          <a:p>
            <a:pPr marL="0" indent="0">
              <a:buNone/>
            </a:pPr>
            <a:r>
              <a:rPr lang="en-IN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LW $t1,offset($S2) # Here , $t1=5</a:t>
            </a:r>
          </a:p>
          <a:p>
            <a:pPr marL="0" indent="0">
              <a:buNone/>
            </a:pPr>
            <a:r>
              <a:rPr lang="en-IN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ADD $S4,$S4,$t1   # $S4 = $S4 + $t1</a:t>
            </a:r>
          </a:p>
          <a:p>
            <a:pPr marL="0" indent="0">
              <a:buNone/>
            </a:pPr>
            <a:r>
              <a:rPr lang="en-IN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Is this not complex ? Yes. It is. </a:t>
            </a:r>
          </a:p>
          <a:p>
            <a:pPr marL="0" indent="0">
              <a:buNone/>
            </a:pPr>
            <a:r>
              <a:rPr lang="en-IN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So how do we sort this out ?</a:t>
            </a:r>
          </a:p>
          <a:p>
            <a:pPr marL="0" indent="0">
              <a:buNone/>
            </a:pPr>
            <a:r>
              <a:rPr lang="en-IN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ADDI $S4,$S4,5    #$S4 = $S4 + 5;</a:t>
            </a:r>
          </a:p>
          <a:p>
            <a:pPr marL="0" indent="0">
              <a:buNone/>
            </a:pPr>
            <a:endParaRPr lang="en-IN" sz="2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27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CC667-BE99-40CA-BF01-0B612A71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 Good design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C177FB4-DA6F-4FFD-9F5E-BB47E1B6C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4" r="3" b="6991"/>
          <a:stretch/>
        </p:blipFill>
        <p:spPr>
          <a:xfrm>
            <a:off x="331567" y="2426995"/>
            <a:ext cx="5455917" cy="3997283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87F061C-DBE9-4339-85C2-2C1BF488AC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2" r="3" b="3468"/>
          <a:stretch/>
        </p:blipFill>
        <p:spPr>
          <a:xfrm>
            <a:off x="6445073" y="2428623"/>
            <a:ext cx="5455917" cy="399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7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65AC-47C2-4C1D-A2F4-88858327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IN"/>
              <a:t>Rule 4 : We have to accept some compromises to get good design in place.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812DC9D-74B9-474B-B03A-CA799EECD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302675"/>
              </p:ext>
            </p:extLst>
          </p:nvPr>
        </p:nvGraphicFramePr>
        <p:xfrm>
          <a:off x="6096000" y="804231"/>
          <a:ext cx="5163239" cy="53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195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5FFB6F30C20945BBD90F07F9038E0F" ma:contentTypeVersion="5" ma:contentTypeDescription="Create a new document." ma:contentTypeScope="" ma:versionID="9182b67b429aea920974c894dd67793b">
  <xsd:schema xmlns:xsd="http://www.w3.org/2001/XMLSchema" xmlns:xs="http://www.w3.org/2001/XMLSchema" xmlns:p="http://schemas.microsoft.com/office/2006/metadata/properties" xmlns:ns2="bd71f726-4741-4975-98a1-22737653daf3" targetNamespace="http://schemas.microsoft.com/office/2006/metadata/properties" ma:root="true" ma:fieldsID="3fb6de50090d2cbc9dbea7a65c1514d0" ns2:_="">
    <xsd:import namespace="bd71f726-4741-4975-98a1-22737653da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1f726-4741-4975-98a1-22737653da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81E2AA-0611-409E-9563-AE27F99296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24613C-0F02-41AE-A836-E4227EC4B5DF}"/>
</file>

<file path=customXml/itemProps3.xml><?xml version="1.0" encoding="utf-8"?>
<ds:datastoreItem xmlns:ds="http://schemas.openxmlformats.org/officeDocument/2006/customXml" ds:itemID="{E7BB6750-BD6E-470E-B906-1D5A0D5BDCA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Times New Roman</vt:lpstr>
      <vt:lpstr>Office Theme</vt:lpstr>
      <vt:lpstr>19CSE211 Computer Architecture &amp; Organization</vt:lpstr>
      <vt:lpstr>  MIPS Design Principles   </vt:lpstr>
      <vt:lpstr>Design Rule 1 (Keep it simple(Referred as simplicity offers regularity) </vt:lpstr>
      <vt:lpstr>Design rule 1 contd….</vt:lpstr>
      <vt:lpstr>Design Rule 2(Make it smaller – as it would be faster)</vt:lpstr>
      <vt:lpstr>Rule 3 – Make the common case fast</vt:lpstr>
      <vt:lpstr>Rule 3 – Make the common case fast….Contd…</vt:lpstr>
      <vt:lpstr> Good design</vt:lpstr>
      <vt:lpstr>Rule 4 : We have to accept some compromises to get good design in place.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15CSE301 Computer Architecture &amp; Organization</dc:title>
  <dc:creator>jisha menon</dc:creator>
  <cp:lastModifiedBy>Asha Ashok</cp:lastModifiedBy>
  <cp:revision>2</cp:revision>
  <dcterms:created xsi:type="dcterms:W3CDTF">2020-09-30T19:51:20Z</dcterms:created>
  <dcterms:modified xsi:type="dcterms:W3CDTF">2021-03-09T09:29:52Z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0x010100C75FFB6F30C20945BBD90F07F9038E0F</vt:lpwstr>
  </property>
</Properties>
</file>