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58" r:id="rId6"/>
    <p:sldId id="259" r:id="rId7"/>
    <p:sldId id="260" r:id="rId8"/>
    <p:sldId id="262" r:id="rId9"/>
    <p:sldId id="263" r:id="rId10"/>
    <p:sldId id="287" r:id="rId11"/>
    <p:sldId id="28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59B27-D464-1423-FEF5-897F1AA6704C}" v="2" dt="2023-06-19T04:11:41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 Ashok" userId="S::ashaashok@am.amrita.edu::8054a749-2b58-4ee6-8032-0e4f0cc76675" providerId="AD" clId="Web-{2CB59B27-D464-1423-FEF5-897F1AA6704C}"/>
    <pc:docChg chg="addSld delSld">
      <pc:chgData name="Asha Ashok" userId="S::ashaashok@am.amrita.edu::8054a749-2b58-4ee6-8032-0e4f0cc76675" providerId="AD" clId="Web-{2CB59B27-D464-1423-FEF5-897F1AA6704C}" dt="2023-06-19T04:11:41.727" v="1"/>
      <pc:docMkLst>
        <pc:docMk/>
      </pc:docMkLst>
      <pc:sldChg chg="new del">
        <pc:chgData name="Asha Ashok" userId="S::ashaashok@am.amrita.edu::8054a749-2b58-4ee6-8032-0e4f0cc76675" providerId="AD" clId="Web-{2CB59B27-D464-1423-FEF5-897F1AA6704C}" dt="2023-06-19T04:11:41.727" v="1"/>
        <pc:sldMkLst>
          <pc:docMk/>
          <pc:sldMk cId="1324865316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813C1-6CD2-4BD4-B63D-35974E7061B7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0FDE7-A3EA-437A-97F3-92F2F5495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22EAD11-4A18-452B-90EB-5DEB54AA9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92B0A4D-1BD9-472C-9FAD-94F5220D4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5046C33-BDA0-415E-8D32-8C5268090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			Mcand: 0010	P: 0000 0011</a:t>
            </a:r>
          </a:p>
          <a:p>
            <a:r>
              <a:rPr lang="en-US" altLang="en-US"/>
              <a:t>1a. 1=&gt;P=P+Mcand 		Mcand: 0010	P: </a:t>
            </a:r>
            <a:r>
              <a:rPr lang="en-US" altLang="en-US" u="sng"/>
              <a:t>0010</a:t>
            </a:r>
            <a:r>
              <a:rPr lang="en-US" altLang="en-US"/>
              <a:t> 0011</a:t>
            </a:r>
            <a:endParaRPr lang="en-US" altLang="en-US" u="sng"/>
          </a:p>
          <a:p>
            <a:r>
              <a:rPr lang="en-US" altLang="en-US"/>
              <a:t>2. Shr P 			Mcand: 0010	P: </a:t>
            </a:r>
            <a:r>
              <a:rPr lang="en-US" altLang="en-US" u="sng"/>
              <a:t>0001</a:t>
            </a:r>
            <a:r>
              <a:rPr lang="en-US" altLang="en-US"/>
              <a:t> </a:t>
            </a:r>
            <a:r>
              <a:rPr lang="en-US" altLang="en-US" u="sng"/>
              <a:t>0001</a:t>
            </a:r>
            <a:endParaRPr lang="en-US" altLang="en-US"/>
          </a:p>
          <a:p>
            <a:r>
              <a:rPr lang="en-US" altLang="en-US"/>
              <a:t>1a. 1=&gt;P=P+Mcand 		Mcand: 0010	P: </a:t>
            </a:r>
            <a:r>
              <a:rPr lang="en-US" altLang="en-US" u="sng"/>
              <a:t>0011</a:t>
            </a:r>
            <a:r>
              <a:rPr lang="en-US" altLang="en-US"/>
              <a:t> 0001</a:t>
            </a:r>
            <a:endParaRPr lang="en-US" altLang="en-US" u="sng"/>
          </a:p>
          <a:p>
            <a:r>
              <a:rPr lang="en-US" altLang="en-US"/>
              <a:t>2. Shr P 			Mcand: 0010	P: </a:t>
            </a:r>
            <a:r>
              <a:rPr lang="en-US" altLang="en-US" u="sng"/>
              <a:t>0001</a:t>
            </a:r>
            <a:r>
              <a:rPr lang="en-US" altLang="en-US"/>
              <a:t> </a:t>
            </a:r>
            <a:r>
              <a:rPr lang="en-US" altLang="en-US" u="sng"/>
              <a:t>1000</a:t>
            </a:r>
          </a:p>
          <a:p>
            <a:r>
              <a:rPr lang="en-US" altLang="en-US"/>
              <a:t>1. 0=&gt;nop 			Mcand: 0010	P: 0001 1000</a:t>
            </a:r>
            <a:endParaRPr lang="en-US" altLang="en-US" u="sng"/>
          </a:p>
          <a:p>
            <a:r>
              <a:rPr lang="en-US" altLang="en-US"/>
              <a:t>2. Shr P 			Mcand: 0010	P: </a:t>
            </a:r>
            <a:r>
              <a:rPr lang="en-US" altLang="en-US" u="sng"/>
              <a:t>0000</a:t>
            </a:r>
            <a:r>
              <a:rPr lang="en-US" altLang="en-US"/>
              <a:t> </a:t>
            </a:r>
            <a:r>
              <a:rPr lang="en-US" altLang="en-US" u="sng"/>
              <a:t>1100</a:t>
            </a:r>
          </a:p>
          <a:p>
            <a:r>
              <a:rPr lang="en-US" altLang="en-US"/>
              <a:t>1. 0=&gt;nop 			Mcand: 0010	P: 0000 1100</a:t>
            </a:r>
            <a:endParaRPr lang="en-US" altLang="en-US" u="sng"/>
          </a:p>
          <a:p>
            <a:r>
              <a:rPr lang="en-US" altLang="en-US"/>
              <a:t>2. Shr P 			Mcand: 0010	P: </a:t>
            </a:r>
            <a:r>
              <a:rPr lang="en-US" altLang="en-US" u="sng"/>
              <a:t>0000</a:t>
            </a:r>
            <a:r>
              <a:rPr lang="en-US" altLang="en-US"/>
              <a:t> </a:t>
            </a:r>
            <a:r>
              <a:rPr lang="en-US" altLang="en-US" u="sng"/>
              <a:t>0110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5254928-974B-474D-8523-C586CC83F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6A4A-0E11-4549-9707-7A08DAAD9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B1BB4-3C26-442D-8FFF-E04BC1F3F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BB2E-BF57-4C66-A846-3D613917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7645A-4A94-464F-9A1F-05885B89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C35FA-1ADA-4E06-87C9-2011C9D3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CCAE-E436-480E-A6D3-8825BB12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A786A-B706-4944-919A-77C809B3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BF82-9042-4ABB-AC25-B7337B50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F069-45CC-47CC-A8C6-E09711AA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99F5-DEF7-4137-AE93-EE068D45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7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E19B5-F992-4362-AACD-D8BFC29EC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2539A-D992-4A00-8CC1-F1C2A9B7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CE788-316B-4B04-8AAD-E9AA6FAE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58B3-9C79-47E3-AA29-475B5B8D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4E84-6CD7-408E-99EC-B1EF20CB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731F-CE08-4FA4-8759-0DE89AF2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12F2-14A7-4256-9451-B2290156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D151-59B7-47CB-895B-BC43E1E0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4F3E-0797-476D-98C7-1219E157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F6DC4-3B3A-4B7E-9682-565FEDAE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C90D-1FF3-4B54-9695-50A05E40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0419-3B7E-4AC1-9B7D-17C55BA9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BC055-AEA1-4986-A3F9-3483E1D5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2901C-25B4-4C82-8319-497E4D1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AE6D-EBCD-41BF-B710-A59E558F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8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7000-5307-40DB-B41E-EF280017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AB17-CF23-481D-A4B2-628BCDCE8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5617D-E0F2-40BA-B002-628AB6F6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E0616-DAEA-4EAA-9155-3BCDE55D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B633A-0DCA-49F3-9AA5-4F297FCA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5FC7B-FBDE-4A4F-BEE1-990EDDB9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6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DFE3-7725-41AF-BFF6-27463789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B256A-93F4-49EA-913D-B8AE33D4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7AFBA-7045-479A-A88F-BEB9F422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BA6F1-D364-4EF2-85DF-DC20F728B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3803F-C17E-4A67-BBDE-F084A95AD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88E3A-ED30-4325-9FF9-55D98DB1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1FCE7-B7EA-41B8-A2D4-FD398233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6512F-7450-47D6-9FC5-FB6310DF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9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523B-63E4-458A-A26E-9CE17237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BD5F6-9C73-47D6-BEF6-50219D0C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6BD5C-359E-44FB-9FCF-2ABDA975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3A4D8-4A54-441E-9415-9ADD4D45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EB568-9A95-4224-86D7-DAA9CEA7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84BDC-6F8F-4B40-9ACB-BCC82632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98804-0BA8-4F2B-A390-D0570A4A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4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B71A-50B2-47F3-BFA5-7736907C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F970-122C-486C-AA9F-6DE7976C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16904-FA87-465A-98A6-D42B447E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C5389-288D-4390-940F-DF9173A5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D5226-8A37-4AFF-B83E-DC09E6FB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F9D58-0EAB-4DFA-B8D6-9EEDF1BB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2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36CF-2539-4118-A22C-F6E1C586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E1035-6E75-43F7-ABD9-1CF3EE3D3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7279E-6EEB-41F8-AA3A-8442FDDB7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4B180-C094-4DE9-ABE6-2ECE9E8F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DA671-083C-4255-AF08-EF469D96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5E465-72A8-415C-B5F6-64F5A9CC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15CE1-06A3-4BAB-8D1E-E27FC95B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1365-7B9F-452A-A51E-A6F78949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CA97-C7B0-4DF2-9DFE-B72AC6D4C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305A-D1C0-4E25-9DF7-D81C90327152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41A56-419C-4C20-B74A-24F0BA0C6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7C016-FF64-49E5-B8AF-EE3CBE153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D999-7622-453D-8735-C5E69084D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37B36A1-8BDF-4454-806F-86F26A753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N" altLang="en-US"/>
              <a:t>19CSE211 </a:t>
            </a:r>
            <a:r>
              <a:rPr lang="en-IN" altLang="en-US" dirty="0"/>
              <a:t>Computer Architecture &amp; Organization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5332E-B5F9-45F4-B4C1-3D91B8A5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3256805"/>
            <a:ext cx="9144000" cy="16557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/>
              <a:t>Arithmetic for Computers – Part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A154-689E-43E3-8C15-7E34C4BC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41F5-B46A-441D-9308-559978E2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488"/>
            <a:ext cx="10515600" cy="4351338"/>
          </a:xfrm>
        </p:spPr>
        <p:txBody>
          <a:bodyPr/>
          <a:lstStyle/>
          <a:p>
            <a:r>
              <a:rPr lang="en-US" altLang="en-US" dirty="0"/>
              <a:t>Start with long-multiplication approach</a:t>
            </a: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E11B7635-E24D-4D11-BA7A-D6C1EADEBB31}"/>
              </a:ext>
            </a:extLst>
          </p:cNvPr>
          <p:cNvSpPr>
            <a:spLocks/>
          </p:cNvSpPr>
          <p:nvPr/>
        </p:nvSpPr>
        <p:spPr bwMode="auto">
          <a:xfrm>
            <a:off x="1196425" y="2706559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multiplicand</a:t>
            </a:r>
            <a:endParaRPr lang="en-AU" altLang="en-US" sz="1600" dirty="0"/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015EA3AE-E137-4AF0-9E9E-A3D7FA839CFA}"/>
              </a:ext>
            </a:extLst>
          </p:cNvPr>
          <p:cNvSpPr>
            <a:spLocks/>
          </p:cNvSpPr>
          <p:nvPr/>
        </p:nvSpPr>
        <p:spPr bwMode="auto">
          <a:xfrm>
            <a:off x="1204832" y="315823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multiplier</a:t>
            </a:r>
            <a:endParaRPr lang="en-AU" altLang="en-US" sz="1600" dirty="0"/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9C54B36C-1897-43B8-8AC9-9C592074D69B}"/>
              </a:ext>
            </a:extLst>
          </p:cNvPr>
          <p:cNvSpPr>
            <a:spLocks/>
          </p:cNvSpPr>
          <p:nvPr/>
        </p:nvSpPr>
        <p:spPr bwMode="auto">
          <a:xfrm>
            <a:off x="1196425" y="4811162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product</a:t>
            </a:r>
            <a:endParaRPr lang="en-AU" altLang="en-US" sz="16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07B4647-A581-4EF9-A1A7-36E3A9CE2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30" y="2965320"/>
            <a:ext cx="12509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×  1001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0000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0000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1000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1001000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7901875D-8922-42FA-8653-D9A246EB7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7096" y="3613021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40B53DCA-89E3-428C-BECC-1373EE4BD9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2878" y="4811162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BB3A03D5-E38A-4730-93AD-0B4EF5973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09" y="5375939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Length of product is the sum of operand lengths</a:t>
            </a:r>
            <a:endParaRPr lang="en-AU" alt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ECF4C-6E15-4A27-888E-92C63E7C85B7}"/>
              </a:ext>
            </a:extLst>
          </p:cNvPr>
          <p:cNvSpPr txBox="1"/>
          <p:nvPr/>
        </p:nvSpPr>
        <p:spPr>
          <a:xfrm>
            <a:off x="5225374" y="4027424"/>
            <a:ext cx="25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products</a:t>
            </a:r>
            <a:endParaRPr lang="en-IN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CB8146C-46F5-4DC6-B88C-2AA454E25B5F}"/>
              </a:ext>
            </a:extLst>
          </p:cNvPr>
          <p:cNvSpPr/>
          <p:nvPr/>
        </p:nvSpPr>
        <p:spPr>
          <a:xfrm>
            <a:off x="4707830" y="3613021"/>
            <a:ext cx="151589" cy="11981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091122-0E1F-4A9A-9B75-06711669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IN" altLang="en-US" dirty="0"/>
              <a:t>The first multiplication algorithm – Sequential Algorithm</a:t>
            </a:r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1020AF3-8B02-4BE0-AA06-91162B9EB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7032" y="1386607"/>
            <a:ext cx="7336934" cy="50180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94B0C-1409-456C-94F9-A1831AB2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64" y="6492875"/>
            <a:ext cx="12001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2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F73693C-D0B4-47BA-8F39-C5641EF5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6949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Multiplication hardware – </a:t>
            </a:r>
            <a:r>
              <a:rPr lang="en-IN" altLang="en-US" dirty="0"/>
              <a:t>Sequential Algorithm</a:t>
            </a:r>
            <a:endParaRPr lang="en-US" altLang="en-US" dirty="0"/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E8C0067B-9B51-4BF9-A32B-F322816C26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1522" y="1828005"/>
            <a:ext cx="7367588" cy="42529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8D0332-2307-4F79-A7C0-5454B45CD96B}"/>
              </a:ext>
            </a:extLst>
          </p:cNvPr>
          <p:cNvSpPr txBox="1"/>
          <p:nvPr/>
        </p:nvSpPr>
        <p:spPr>
          <a:xfrm>
            <a:off x="7086600" y="4569381"/>
            <a:ext cx="230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3.5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C02-CC6C-47B2-8A58-CD40C30B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: </a:t>
            </a:r>
            <a:r>
              <a:rPr lang="en-US" dirty="0"/>
              <a:t>A Multiply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D087-593E-4533-A12D-AF60819F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Using 4-bit numbers to save space, multiply 2</a:t>
            </a:r>
            <a:r>
              <a:rPr lang="en-US" baseline="-25000" dirty="0"/>
              <a:t>ten</a:t>
            </a:r>
            <a:r>
              <a:rPr lang="en-US" dirty="0"/>
              <a:t> × 3</a:t>
            </a:r>
            <a:r>
              <a:rPr lang="en-US" baseline="-25000" dirty="0"/>
              <a:t>ten</a:t>
            </a:r>
            <a:r>
              <a:rPr lang="en-US" dirty="0"/>
              <a:t>, or 0010</a:t>
            </a:r>
            <a:r>
              <a:rPr lang="en-US" baseline="-25000" dirty="0"/>
              <a:t>two</a:t>
            </a:r>
            <a:r>
              <a:rPr lang="en-US" dirty="0"/>
              <a:t> × 0011</a:t>
            </a:r>
            <a:r>
              <a:rPr lang="en-US" baseline="-25000" dirty="0"/>
              <a:t>two</a:t>
            </a:r>
            <a:r>
              <a:rPr lang="en-US" dirty="0"/>
              <a:t>. Figure 3.7 shows the value of each register for each of the steps labeled according to Figure 3.5, with the final value of 0000 0110</a:t>
            </a:r>
            <a:r>
              <a:rPr lang="en-US" baseline="-25000" dirty="0"/>
              <a:t>two</a:t>
            </a:r>
            <a:r>
              <a:rPr lang="en-US" dirty="0"/>
              <a:t> or 6</a:t>
            </a:r>
            <a:r>
              <a:rPr lang="en-US" baseline="-25000" dirty="0"/>
              <a:t>ten</a:t>
            </a:r>
            <a:r>
              <a:rPr lang="en-US" dirty="0"/>
              <a:t>. Color is used to indicate the register values that change on that step, and the bit circled is the one examined to determine the operation of the next step.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18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175A-40BF-43FC-81D1-7FC34F1D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Multiply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546CE-0FE8-4D8E-95F3-81F6B290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4" y="1607736"/>
            <a:ext cx="10229850" cy="51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5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92A1A69-063F-48CF-AF52-AAEAD5CCE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199" y="553245"/>
            <a:ext cx="7979611" cy="368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/>
              <a:t>MULTIPLY HARDWARE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9A462B-C6E3-47B8-A278-BFAE8AEB7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9300" y="1295400"/>
            <a:ext cx="8191500" cy="673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32-bit Multiplicand reg, 32 -bit ALU, 64-bit Product reg,  (</a:t>
            </a:r>
            <a:r>
              <a:rPr lang="en-US" altLang="en-US" sz="2400" u="sng" dirty="0">
                <a:solidFill>
                  <a:schemeClr val="accent1"/>
                </a:solidFill>
              </a:rPr>
              <a:t>0</a:t>
            </a:r>
            <a:r>
              <a:rPr lang="en-US" altLang="en-US" sz="2400" dirty="0"/>
              <a:t>-bit Multiplier reg)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0228148-F1E9-4A06-B4B2-5933A2E86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1" y="4713288"/>
            <a:ext cx="2830513" cy="392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26EF904E-EFE9-45F5-A071-372D2169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1" y="4725989"/>
            <a:ext cx="2828925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F6940FB6-C08D-4B54-B354-2C842677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4" y="4732339"/>
            <a:ext cx="91800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29F0E425-8E3E-4F0D-AC41-C52F1C98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1" y="4743451"/>
            <a:ext cx="12359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i="1">
                <a:solidFill>
                  <a:schemeClr val="accent1"/>
                </a:solidFill>
              </a:rPr>
              <a:t>(Multiplier)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29291932-780F-4EF6-8E17-874BCB37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2797176"/>
            <a:ext cx="1339850" cy="390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E9BA3C28-94FD-4A32-BB9D-09FD6B56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1" y="2763839"/>
            <a:ext cx="14636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Multiplicand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86668906-C98E-4433-92C8-BBBD5B86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3879851"/>
            <a:ext cx="11652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32-bit ALU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68B016AD-7220-4F02-B338-020D3EEF1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1" y="5103814"/>
            <a:ext cx="70410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49164" name="AutoShape 12">
            <a:extLst>
              <a:ext uri="{FF2B5EF4-FFF2-40B4-BE49-F238E27FC236}">
                <a16:creationId xmlns:a16="http://schemas.microsoft.com/office/drawing/2014/main" id="{C4091ABC-215C-43BC-B2AE-212CE85A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4591050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B8539EA6-5AE5-4342-A030-66317BCB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588" y="4827589"/>
            <a:ext cx="87581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Control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9391F1F3-476E-4347-AF52-94C105E39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1" y="3209925"/>
            <a:ext cx="8350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49167" name="Rectangle 15">
            <a:extLst>
              <a:ext uri="{FF2B5EF4-FFF2-40B4-BE49-F238E27FC236}">
                <a16:creationId xmlns:a16="http://schemas.microsoft.com/office/drawing/2014/main" id="{1D35D9A3-4DB7-408F-95A6-AF38C494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9" y="5126039"/>
            <a:ext cx="8350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64 bits</a:t>
            </a:r>
          </a:p>
        </p:txBody>
      </p:sp>
      <p:sp>
        <p:nvSpPr>
          <p:cNvPr id="49168" name="Freeform 16">
            <a:extLst>
              <a:ext uri="{FF2B5EF4-FFF2-40B4-BE49-F238E27FC236}">
                <a16:creationId xmlns:a16="http://schemas.microsoft.com/office/drawing/2014/main" id="{45351F9E-5957-4BDE-A20D-72109E5E3EC2}"/>
              </a:ext>
            </a:extLst>
          </p:cNvPr>
          <p:cNvSpPr>
            <a:spLocks/>
          </p:cNvSpPr>
          <p:nvPr/>
        </p:nvSpPr>
        <p:spPr bwMode="auto">
          <a:xfrm>
            <a:off x="4538663" y="4021138"/>
            <a:ext cx="2557462" cy="646112"/>
          </a:xfrm>
          <a:custGeom>
            <a:avLst/>
            <a:gdLst>
              <a:gd name="T0" fmla="*/ 1610 w 1611"/>
              <a:gd name="T1" fmla="*/ 406 h 407"/>
              <a:gd name="T2" fmla="*/ 1610 w 1611"/>
              <a:gd name="T3" fmla="*/ 0 h 407"/>
              <a:gd name="T4" fmla="*/ 0 w 1611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1" h="407">
                <a:moveTo>
                  <a:pt x="1610" y="406"/>
                </a:moveTo>
                <a:lnTo>
                  <a:pt x="161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9" name="Freeform 17">
            <a:extLst>
              <a:ext uri="{FF2B5EF4-FFF2-40B4-BE49-F238E27FC236}">
                <a16:creationId xmlns:a16="http://schemas.microsoft.com/office/drawing/2014/main" id="{B340BCBF-D451-463A-A9CD-BD3A80FB9FD2}"/>
              </a:ext>
            </a:extLst>
          </p:cNvPr>
          <p:cNvSpPr>
            <a:spLocks/>
          </p:cNvSpPr>
          <p:nvPr/>
        </p:nvSpPr>
        <p:spPr bwMode="auto">
          <a:xfrm>
            <a:off x="5875338" y="4986339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0" name="Freeform 18">
            <a:extLst>
              <a:ext uri="{FF2B5EF4-FFF2-40B4-BE49-F238E27FC236}">
                <a16:creationId xmlns:a16="http://schemas.microsoft.com/office/drawing/2014/main" id="{5B8C41A9-EE20-4EE5-907F-FC3F4BF63162}"/>
              </a:ext>
            </a:extLst>
          </p:cNvPr>
          <p:cNvSpPr>
            <a:spLocks/>
          </p:cNvSpPr>
          <p:nvPr/>
        </p:nvSpPr>
        <p:spPr bwMode="auto">
          <a:xfrm>
            <a:off x="3071813" y="3775075"/>
            <a:ext cx="1611312" cy="579438"/>
          </a:xfrm>
          <a:custGeom>
            <a:avLst/>
            <a:gdLst>
              <a:gd name="T0" fmla="*/ 0 w 1015"/>
              <a:gd name="T1" fmla="*/ 7 h 365"/>
              <a:gd name="T2" fmla="*/ 264 w 1015"/>
              <a:gd name="T3" fmla="*/ 364 h 365"/>
              <a:gd name="T4" fmla="*/ 757 w 1015"/>
              <a:gd name="T5" fmla="*/ 364 h 365"/>
              <a:gd name="T6" fmla="*/ 1014 w 1015"/>
              <a:gd name="T7" fmla="*/ 14 h 365"/>
              <a:gd name="T8" fmla="*/ 607 w 1015"/>
              <a:gd name="T9" fmla="*/ 14 h 365"/>
              <a:gd name="T10" fmla="*/ 514 w 1015"/>
              <a:gd name="T11" fmla="*/ 135 h 365"/>
              <a:gd name="T12" fmla="*/ 407 w 1015"/>
              <a:gd name="T13" fmla="*/ 0 h 365"/>
              <a:gd name="T14" fmla="*/ 0 w 1015"/>
              <a:gd name="T15" fmla="*/ 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365">
                <a:moveTo>
                  <a:pt x="0" y="7"/>
                </a:moveTo>
                <a:lnTo>
                  <a:pt x="264" y="364"/>
                </a:lnTo>
                <a:lnTo>
                  <a:pt x="757" y="364"/>
                </a:lnTo>
                <a:lnTo>
                  <a:pt x="1014" y="14"/>
                </a:lnTo>
                <a:lnTo>
                  <a:pt x="607" y="14"/>
                </a:lnTo>
                <a:lnTo>
                  <a:pt x="514" y="135"/>
                </a:lnTo>
                <a:lnTo>
                  <a:pt x="407" y="0"/>
                </a:lnTo>
                <a:lnTo>
                  <a:pt x="0" y="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1" name="Freeform 19">
            <a:extLst>
              <a:ext uri="{FF2B5EF4-FFF2-40B4-BE49-F238E27FC236}">
                <a16:creationId xmlns:a16="http://schemas.microsoft.com/office/drawing/2014/main" id="{E39A34F5-4585-4A13-91A8-DA39D21CEA71}"/>
              </a:ext>
            </a:extLst>
          </p:cNvPr>
          <p:cNvSpPr>
            <a:spLocks/>
          </p:cNvSpPr>
          <p:nvPr/>
        </p:nvSpPr>
        <p:spPr bwMode="auto">
          <a:xfrm>
            <a:off x="3860800" y="4376738"/>
            <a:ext cx="1588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2" name="Freeform 20">
            <a:extLst>
              <a:ext uri="{FF2B5EF4-FFF2-40B4-BE49-F238E27FC236}">
                <a16:creationId xmlns:a16="http://schemas.microsoft.com/office/drawing/2014/main" id="{019D72DF-B746-441A-A1C9-8235B064FF57}"/>
              </a:ext>
            </a:extLst>
          </p:cNvPr>
          <p:cNvSpPr>
            <a:spLocks/>
          </p:cNvSpPr>
          <p:nvPr/>
        </p:nvSpPr>
        <p:spPr bwMode="auto">
          <a:xfrm>
            <a:off x="1981201" y="3395664"/>
            <a:ext cx="1914525" cy="2168525"/>
          </a:xfrm>
          <a:custGeom>
            <a:avLst/>
            <a:gdLst>
              <a:gd name="T0" fmla="*/ 1205 w 1206"/>
              <a:gd name="T1" fmla="*/ 1114 h 1366"/>
              <a:gd name="T2" fmla="*/ 1205 w 1206"/>
              <a:gd name="T3" fmla="*/ 1365 h 1366"/>
              <a:gd name="T4" fmla="*/ 0 w 1206"/>
              <a:gd name="T5" fmla="*/ 1365 h 1366"/>
              <a:gd name="T6" fmla="*/ 0 w 1206"/>
              <a:gd name="T7" fmla="*/ 0 h 1366"/>
              <a:gd name="T8" fmla="*/ 779 w 1206"/>
              <a:gd name="T9" fmla="*/ 0 h 1366"/>
              <a:gd name="T10" fmla="*/ 779 w 1206"/>
              <a:gd name="T11" fmla="*/ 243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366">
                <a:moveTo>
                  <a:pt x="1205" y="1114"/>
                </a:moveTo>
                <a:lnTo>
                  <a:pt x="1205" y="1365"/>
                </a:lnTo>
                <a:lnTo>
                  <a:pt x="0" y="1365"/>
                </a:lnTo>
                <a:lnTo>
                  <a:pt x="0" y="0"/>
                </a:lnTo>
                <a:lnTo>
                  <a:pt x="779" y="0"/>
                </a:lnTo>
                <a:lnTo>
                  <a:pt x="779" y="24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3" name="Freeform 21">
            <a:extLst>
              <a:ext uri="{FF2B5EF4-FFF2-40B4-BE49-F238E27FC236}">
                <a16:creationId xmlns:a16="http://schemas.microsoft.com/office/drawing/2014/main" id="{068C87DE-CFF2-45E7-A05C-3BD3FE6BFCE7}"/>
              </a:ext>
            </a:extLst>
          </p:cNvPr>
          <p:cNvSpPr>
            <a:spLocks/>
          </p:cNvSpPr>
          <p:nvPr/>
        </p:nvSpPr>
        <p:spPr bwMode="auto">
          <a:xfrm>
            <a:off x="4283075" y="3208338"/>
            <a:ext cx="1588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4" name="Line 22">
            <a:extLst>
              <a:ext uri="{FF2B5EF4-FFF2-40B4-BE49-F238E27FC236}">
                <a16:creationId xmlns:a16="http://schemas.microsoft.com/office/drawing/2014/main" id="{ABA21B48-76CF-4E60-83D7-84AF815D7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938" y="4779963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75" name="Line 23">
            <a:extLst>
              <a:ext uri="{FF2B5EF4-FFF2-40B4-BE49-F238E27FC236}">
                <a16:creationId xmlns:a16="http://schemas.microsoft.com/office/drawing/2014/main" id="{3A1BD5E9-1E2A-42A3-911E-7459C41B6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4026" y="4592638"/>
            <a:ext cx="684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76" name="Freeform 24">
            <a:extLst>
              <a:ext uri="{FF2B5EF4-FFF2-40B4-BE49-F238E27FC236}">
                <a16:creationId xmlns:a16="http://schemas.microsoft.com/office/drawing/2014/main" id="{F5B95E1F-40B6-43F9-98A0-C27E7A531895}"/>
              </a:ext>
            </a:extLst>
          </p:cNvPr>
          <p:cNvSpPr>
            <a:spLocks/>
          </p:cNvSpPr>
          <p:nvPr/>
        </p:nvSpPr>
        <p:spPr bwMode="auto">
          <a:xfrm>
            <a:off x="5891213" y="4833939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0F8BA3C5-1EF0-430A-A2EA-E2A23514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4398964"/>
            <a:ext cx="114723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Shift Right</a:t>
            </a:r>
          </a:p>
        </p:txBody>
      </p:sp>
      <p:sp>
        <p:nvSpPr>
          <p:cNvPr id="49178" name="Rectangle 26">
            <a:extLst>
              <a:ext uri="{FF2B5EF4-FFF2-40B4-BE49-F238E27FC236}">
                <a16:creationId xmlns:a16="http://schemas.microsoft.com/office/drawing/2014/main" id="{EDC5A5CA-B912-449A-8208-B4DC3125B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6" y="3492501"/>
            <a:ext cx="1616075" cy="2968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79" name="Rectangle 27">
            <a:extLst>
              <a:ext uri="{FF2B5EF4-FFF2-40B4-BE49-F238E27FC236}">
                <a16:creationId xmlns:a16="http://schemas.microsoft.com/office/drawing/2014/main" id="{D10DE56B-EFE2-43D8-8EB2-E59C45EA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4730750"/>
            <a:ext cx="139700" cy="3683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80" name="Freeform 28">
            <a:extLst>
              <a:ext uri="{FF2B5EF4-FFF2-40B4-BE49-F238E27FC236}">
                <a16:creationId xmlns:a16="http://schemas.microsoft.com/office/drawing/2014/main" id="{DF4771EC-340C-4A88-A24B-10DD822F67DD}"/>
              </a:ext>
            </a:extLst>
          </p:cNvPr>
          <p:cNvSpPr>
            <a:spLocks/>
          </p:cNvSpPr>
          <p:nvPr/>
        </p:nvSpPr>
        <p:spPr bwMode="auto">
          <a:xfrm>
            <a:off x="5791200" y="5105400"/>
            <a:ext cx="1373188" cy="458788"/>
          </a:xfrm>
          <a:custGeom>
            <a:avLst/>
            <a:gdLst>
              <a:gd name="T0" fmla="*/ 0 w 865"/>
              <a:gd name="T1" fmla="*/ 0 h 289"/>
              <a:gd name="T2" fmla="*/ 0 w 865"/>
              <a:gd name="T3" fmla="*/ 288 h 289"/>
              <a:gd name="T4" fmla="*/ 768 w 865"/>
              <a:gd name="T5" fmla="*/ 288 h 289"/>
              <a:gd name="T6" fmla="*/ 864 w 865"/>
              <a:gd name="T7" fmla="*/ 14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5" h="289">
                <a:moveTo>
                  <a:pt x="0" y="0"/>
                </a:moveTo>
                <a:lnTo>
                  <a:pt x="0" y="288"/>
                </a:lnTo>
                <a:lnTo>
                  <a:pt x="768" y="288"/>
                </a:lnTo>
                <a:lnTo>
                  <a:pt x="864" y="144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C58C732-274E-48EA-B3F1-400DDC475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4" y="966789"/>
            <a:ext cx="4254500" cy="368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/>
              <a:t>Multiply Algorithm – Refined algorithm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CDFA08F9-01E9-4C4E-B738-2246F3E28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4" y="4624389"/>
            <a:ext cx="2541587" cy="280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5" name="AutoShape 5">
            <a:extLst>
              <a:ext uri="{FF2B5EF4-FFF2-40B4-BE49-F238E27FC236}">
                <a16:creationId xmlns:a16="http://schemas.microsoft.com/office/drawing/2014/main" id="{F478ABF1-D3EE-46D0-82A3-7B807B08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6" y="6326189"/>
            <a:ext cx="898525" cy="257175"/>
          </a:xfrm>
          <a:prstGeom prst="roundRect">
            <a:avLst>
              <a:gd name="adj" fmla="val 43542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73E22A91-481C-4046-AFEC-DAA35317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1" y="6248400"/>
            <a:ext cx="7016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Done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9E129382-C765-43DD-8B26-3AA5C7E1E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9" y="5937251"/>
            <a:ext cx="19076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Yes: 32 repetitions</a:t>
            </a: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168DA6DA-88A3-441E-AE9B-6CB1A2D3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1" y="3852863"/>
            <a:ext cx="2689225" cy="169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A9D599E5-8B56-4E27-82DE-02A06683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3746501"/>
            <a:ext cx="37819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2. Shift the Product register right 1 bit.</a:t>
            </a: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ACB47AD3-BEF0-44C0-BED1-8105041A4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773488"/>
            <a:ext cx="4248150" cy="311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FE1F77D3-077A-458D-88B8-414250330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38" y="5275264"/>
            <a:ext cx="21209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No: &lt; 32 repetitions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23E8D9A0-2F8D-428C-B439-D95E8F02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1335089"/>
            <a:ext cx="1071562" cy="4651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1217" name="Group 17">
            <a:extLst>
              <a:ext uri="{FF2B5EF4-FFF2-40B4-BE49-F238E27FC236}">
                <a16:creationId xmlns:a16="http://schemas.microsoft.com/office/drawing/2014/main" id="{78E2081C-9D5D-4013-9C8A-4F4F798E0AC7}"/>
              </a:ext>
            </a:extLst>
          </p:cNvPr>
          <p:cNvGrpSpPr>
            <a:grpSpLocks/>
          </p:cNvGrpSpPr>
          <p:nvPr/>
        </p:nvGrpSpPr>
        <p:grpSpPr bwMode="auto">
          <a:xfrm>
            <a:off x="7178673" y="1196976"/>
            <a:ext cx="1155700" cy="576263"/>
            <a:chOff x="3562" y="754"/>
            <a:chExt cx="728" cy="363"/>
          </a:xfrm>
        </p:grpSpPr>
        <p:sp>
          <p:nvSpPr>
            <p:cNvPr id="51213" name="Rectangle 13">
              <a:extLst>
                <a:ext uri="{FF2B5EF4-FFF2-40B4-BE49-F238E27FC236}">
                  <a16:creationId xmlns:a16="http://schemas.microsoft.com/office/drawing/2014/main" id="{77B32614-EB31-4D73-BC04-315C529A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754"/>
              <a:ext cx="23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1.</a:t>
              </a:r>
            </a:p>
          </p:txBody>
        </p:sp>
        <p:grpSp>
          <p:nvGrpSpPr>
            <p:cNvPr id="51216" name="Group 16">
              <a:extLst>
                <a:ext uri="{FF2B5EF4-FFF2-40B4-BE49-F238E27FC236}">
                  <a16:creationId xmlns:a16="http://schemas.microsoft.com/office/drawing/2014/main" id="{16124240-1BCA-4CC4-A543-EB73C5C0E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8" y="780"/>
              <a:ext cx="652" cy="337"/>
              <a:chOff x="3638" y="780"/>
              <a:chExt cx="652" cy="337"/>
            </a:xfrm>
          </p:grpSpPr>
          <p:sp>
            <p:nvSpPr>
              <p:cNvPr id="51214" name="Rectangle 14">
                <a:extLst>
                  <a:ext uri="{FF2B5EF4-FFF2-40B4-BE49-F238E27FC236}">
                    <a16:creationId xmlns:a16="http://schemas.microsoft.com/office/drawing/2014/main" id="{20DFF6B8-84CA-4CB5-B5C1-3D0B2D62D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780"/>
                <a:ext cx="3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Test</a:t>
                </a:r>
              </a:p>
            </p:txBody>
          </p:sp>
          <p:sp>
            <p:nvSpPr>
              <p:cNvPr id="51215" name="Rectangle 15">
                <a:extLst>
                  <a:ext uri="{FF2B5EF4-FFF2-40B4-BE49-F238E27FC236}">
                    <a16:creationId xmlns:a16="http://schemas.microsoft.com/office/drawing/2014/main" id="{794B6F55-4AF0-46D8-86EF-870647AD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886"/>
                <a:ext cx="6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en-US" u="sng">
                    <a:solidFill>
                      <a:schemeClr val="accent1"/>
                    </a:solidFill>
                  </a:rPr>
                  <a:t>Product0</a:t>
                </a:r>
              </a:p>
            </p:txBody>
          </p:sp>
        </p:grpSp>
      </p:grpSp>
      <p:sp>
        <p:nvSpPr>
          <p:cNvPr id="51218" name="Rectangle 18">
            <a:extLst>
              <a:ext uri="{FF2B5EF4-FFF2-40B4-BE49-F238E27FC236}">
                <a16:creationId xmlns:a16="http://schemas.microsoft.com/office/drawing/2014/main" id="{BD5D79B6-4A28-482E-B9C4-A1B70C1A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675" y="1177926"/>
            <a:ext cx="13732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u="sng">
                <a:solidFill>
                  <a:schemeClr val="accent1"/>
                </a:solidFill>
              </a:rPr>
              <a:t>Product0</a:t>
            </a:r>
            <a:r>
              <a:rPr lang="en-US" altLang="en-US">
                <a:solidFill>
                  <a:srgbClr val="000000"/>
                </a:solidFill>
              </a:rPr>
              <a:t> = 0</a:t>
            </a:r>
          </a:p>
        </p:txBody>
      </p:sp>
      <p:sp>
        <p:nvSpPr>
          <p:cNvPr id="51219" name="Rectangle 19">
            <a:extLst>
              <a:ext uri="{FF2B5EF4-FFF2-40B4-BE49-F238E27FC236}">
                <a16:creationId xmlns:a16="http://schemas.microsoft.com/office/drawing/2014/main" id="{383F968D-3D08-4AEF-8429-8105B1E99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1095376"/>
            <a:ext cx="13732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u="sng">
                <a:solidFill>
                  <a:schemeClr val="accent1"/>
                </a:solidFill>
              </a:rPr>
              <a:t>Product0</a:t>
            </a:r>
            <a:r>
              <a:rPr lang="en-US" altLang="en-US">
                <a:solidFill>
                  <a:srgbClr val="000000"/>
                </a:solidFill>
              </a:rPr>
              <a:t> = 1</a:t>
            </a:r>
          </a:p>
        </p:txBody>
      </p:sp>
      <p:sp>
        <p:nvSpPr>
          <p:cNvPr id="51220" name="Rectangle 20">
            <a:extLst>
              <a:ext uri="{FF2B5EF4-FFF2-40B4-BE49-F238E27FC236}">
                <a16:creationId xmlns:a16="http://schemas.microsoft.com/office/drawing/2014/main" id="{A242F5AC-F35F-45A2-AC1A-B5631DEA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2584450"/>
            <a:ext cx="2963862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1223" name="Group 23">
            <a:extLst>
              <a:ext uri="{FF2B5EF4-FFF2-40B4-BE49-F238E27FC236}">
                <a16:creationId xmlns:a16="http://schemas.microsoft.com/office/drawing/2014/main" id="{77DD6CAA-11A4-4067-BB5D-D01E2470975E}"/>
              </a:ext>
            </a:extLst>
          </p:cNvPr>
          <p:cNvGrpSpPr>
            <a:grpSpLocks/>
          </p:cNvGrpSpPr>
          <p:nvPr/>
        </p:nvGrpSpPr>
        <p:grpSpPr bwMode="auto">
          <a:xfrm>
            <a:off x="2824164" y="2449513"/>
            <a:ext cx="5292725" cy="658812"/>
            <a:chOff x="819" y="1543"/>
            <a:chExt cx="3334" cy="415"/>
          </a:xfrm>
        </p:grpSpPr>
        <p:sp>
          <p:nvSpPr>
            <p:cNvPr id="51221" name="Rectangle 21">
              <a:extLst>
                <a:ext uri="{FF2B5EF4-FFF2-40B4-BE49-F238E27FC236}">
                  <a16:creationId xmlns:a16="http://schemas.microsoft.com/office/drawing/2014/main" id="{9A45463E-8708-49A0-B2B8-CC3E35AF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" y="1552"/>
              <a:ext cx="3226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/>
                <a:t>1a. Add multiplicand to the left half of product &amp; </a:t>
              </a:r>
            </a:p>
            <a:p>
              <a:r>
                <a:rPr lang="en-US" altLang="en-US"/>
                <a:t>      place the result in the left half of Product register</a:t>
              </a:r>
            </a:p>
          </p:txBody>
        </p:sp>
        <p:sp>
          <p:nvSpPr>
            <p:cNvPr id="51222" name="Rectangle 22">
              <a:extLst>
                <a:ext uri="{FF2B5EF4-FFF2-40B4-BE49-F238E27FC236}">
                  <a16:creationId xmlns:a16="http://schemas.microsoft.com/office/drawing/2014/main" id="{17C3F675-3B4C-4588-A0C5-DC039A3BD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" y="1543"/>
              <a:ext cx="3334" cy="3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224" name="Freeform 24">
            <a:extLst>
              <a:ext uri="{FF2B5EF4-FFF2-40B4-BE49-F238E27FC236}">
                <a16:creationId xmlns:a16="http://schemas.microsoft.com/office/drawing/2014/main" id="{5A2CAAB2-05F6-4938-848D-F8653F6D9165}"/>
              </a:ext>
            </a:extLst>
          </p:cNvPr>
          <p:cNvSpPr>
            <a:spLocks/>
          </p:cNvSpPr>
          <p:nvPr/>
        </p:nvSpPr>
        <p:spPr bwMode="auto">
          <a:xfrm>
            <a:off x="6924676" y="5156200"/>
            <a:ext cx="1624013" cy="889000"/>
          </a:xfrm>
          <a:custGeom>
            <a:avLst/>
            <a:gdLst>
              <a:gd name="T0" fmla="*/ 493 w 1023"/>
              <a:gd name="T1" fmla="*/ 0 h 560"/>
              <a:gd name="T2" fmla="*/ 1022 w 1023"/>
              <a:gd name="T3" fmla="*/ 274 h 560"/>
              <a:gd name="T4" fmla="*/ 493 w 1023"/>
              <a:gd name="T5" fmla="*/ 559 h 560"/>
              <a:gd name="T6" fmla="*/ 0 w 1023"/>
              <a:gd name="T7" fmla="*/ 274 h 560"/>
              <a:gd name="T8" fmla="*/ 493 w 1023"/>
              <a:gd name="T9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3" h="560">
                <a:moveTo>
                  <a:pt x="493" y="0"/>
                </a:moveTo>
                <a:lnTo>
                  <a:pt x="1022" y="274"/>
                </a:lnTo>
                <a:lnTo>
                  <a:pt x="493" y="559"/>
                </a:lnTo>
                <a:lnTo>
                  <a:pt x="0" y="274"/>
                </a:lnTo>
                <a:lnTo>
                  <a:pt x="49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BF8B2DDE-48A2-4DA9-9E3B-D8DFBD77F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1" y="5524500"/>
            <a:ext cx="1108075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26" name="Rectangle 26">
            <a:extLst>
              <a:ext uri="{FF2B5EF4-FFF2-40B4-BE49-F238E27FC236}">
                <a16:creationId xmlns:a16="http://schemas.microsoft.com/office/drawing/2014/main" id="{AEDBEFB7-F099-489E-8514-DBCBA717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1" y="5218114"/>
            <a:ext cx="12604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32nd 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repetition?</a:t>
            </a:r>
          </a:p>
        </p:txBody>
      </p:sp>
      <p:sp>
        <p:nvSpPr>
          <p:cNvPr id="51227" name="AutoShape 27">
            <a:extLst>
              <a:ext uri="{FF2B5EF4-FFF2-40B4-BE49-F238E27FC236}">
                <a16:creationId xmlns:a16="http://schemas.microsoft.com/office/drawing/2014/main" id="{01CDDB0B-0EDB-4081-BA32-44333701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6" y="274639"/>
            <a:ext cx="879475" cy="300037"/>
          </a:xfrm>
          <a:prstGeom prst="roundRect">
            <a:avLst>
              <a:gd name="adj" fmla="val 43778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28" name="Rectangle 28">
            <a:extLst>
              <a:ext uri="{FF2B5EF4-FFF2-40B4-BE49-F238E27FC236}">
                <a16:creationId xmlns:a16="http://schemas.microsoft.com/office/drawing/2014/main" id="{08ABCF9B-36C8-438F-B88B-9C25C78A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241301"/>
            <a:ext cx="63036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Start</a:t>
            </a:r>
          </a:p>
        </p:txBody>
      </p:sp>
      <p:sp>
        <p:nvSpPr>
          <p:cNvPr id="51229" name="AutoShape 29">
            <a:extLst>
              <a:ext uri="{FF2B5EF4-FFF2-40B4-BE49-F238E27FC236}">
                <a16:creationId xmlns:a16="http://schemas.microsoft.com/office/drawing/2014/main" id="{27AD9CB5-8AF6-47F9-8C89-AB8B4251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1003300"/>
            <a:ext cx="1955800" cy="990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30" name="AutoShape 30">
            <a:extLst>
              <a:ext uri="{FF2B5EF4-FFF2-40B4-BE49-F238E27FC236}">
                <a16:creationId xmlns:a16="http://schemas.microsoft.com/office/drawing/2014/main" id="{583BC3B8-2523-4F6C-8A92-9350B38D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5168901"/>
            <a:ext cx="1635125" cy="855663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31" name="Freeform 31">
            <a:extLst>
              <a:ext uri="{FF2B5EF4-FFF2-40B4-BE49-F238E27FC236}">
                <a16:creationId xmlns:a16="http://schemas.microsoft.com/office/drawing/2014/main" id="{2C20801B-C39E-4800-BB72-F7056399A96C}"/>
              </a:ext>
            </a:extLst>
          </p:cNvPr>
          <p:cNvSpPr>
            <a:spLocks/>
          </p:cNvSpPr>
          <p:nvPr/>
        </p:nvSpPr>
        <p:spPr bwMode="auto">
          <a:xfrm>
            <a:off x="5468939" y="1516064"/>
            <a:ext cx="1304925" cy="898525"/>
          </a:xfrm>
          <a:custGeom>
            <a:avLst/>
            <a:gdLst>
              <a:gd name="T0" fmla="*/ 821 w 822"/>
              <a:gd name="T1" fmla="*/ 0 h 566"/>
              <a:gd name="T2" fmla="*/ 0 w 822"/>
              <a:gd name="T3" fmla="*/ 0 h 566"/>
              <a:gd name="T4" fmla="*/ 0 w 822"/>
              <a:gd name="T5" fmla="*/ 565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2" h="566">
                <a:moveTo>
                  <a:pt x="821" y="0"/>
                </a:moveTo>
                <a:lnTo>
                  <a:pt x="0" y="0"/>
                </a:lnTo>
                <a:lnTo>
                  <a:pt x="0" y="56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32" name="Freeform 32">
            <a:extLst>
              <a:ext uri="{FF2B5EF4-FFF2-40B4-BE49-F238E27FC236}">
                <a16:creationId xmlns:a16="http://schemas.microsoft.com/office/drawing/2014/main" id="{4D6BC77D-50C9-44F2-81D3-89FC680B253D}"/>
              </a:ext>
            </a:extLst>
          </p:cNvPr>
          <p:cNvSpPr>
            <a:spLocks/>
          </p:cNvSpPr>
          <p:nvPr/>
        </p:nvSpPr>
        <p:spPr bwMode="auto">
          <a:xfrm>
            <a:off x="5503863" y="3040063"/>
            <a:ext cx="2051050" cy="728662"/>
          </a:xfrm>
          <a:custGeom>
            <a:avLst/>
            <a:gdLst>
              <a:gd name="T0" fmla="*/ 0 w 1292"/>
              <a:gd name="T1" fmla="*/ 0 h 459"/>
              <a:gd name="T2" fmla="*/ 0 w 1292"/>
              <a:gd name="T3" fmla="*/ 181 h 459"/>
              <a:gd name="T4" fmla="*/ 1291 w 1292"/>
              <a:gd name="T5" fmla="*/ 181 h 459"/>
              <a:gd name="T6" fmla="*/ 1291 w 1292"/>
              <a:gd name="T7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2" h="459">
                <a:moveTo>
                  <a:pt x="0" y="0"/>
                </a:moveTo>
                <a:lnTo>
                  <a:pt x="0" y="181"/>
                </a:lnTo>
                <a:lnTo>
                  <a:pt x="1291" y="181"/>
                </a:lnTo>
                <a:lnTo>
                  <a:pt x="1291" y="4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33" name="Freeform 33">
            <a:extLst>
              <a:ext uri="{FF2B5EF4-FFF2-40B4-BE49-F238E27FC236}">
                <a16:creationId xmlns:a16="http://schemas.microsoft.com/office/drawing/2014/main" id="{2D150C00-0EFD-477F-83E8-1DB94226D1F0}"/>
              </a:ext>
            </a:extLst>
          </p:cNvPr>
          <p:cNvSpPr>
            <a:spLocks/>
          </p:cNvSpPr>
          <p:nvPr/>
        </p:nvSpPr>
        <p:spPr bwMode="auto">
          <a:xfrm>
            <a:off x="8027988" y="1516064"/>
            <a:ext cx="1389062" cy="2236787"/>
          </a:xfrm>
          <a:custGeom>
            <a:avLst/>
            <a:gdLst>
              <a:gd name="T0" fmla="*/ 480 w 875"/>
              <a:gd name="T1" fmla="*/ 0 h 1409"/>
              <a:gd name="T2" fmla="*/ 874 w 875"/>
              <a:gd name="T3" fmla="*/ 0 h 1409"/>
              <a:gd name="T4" fmla="*/ 874 w 875"/>
              <a:gd name="T5" fmla="*/ 1152 h 1409"/>
              <a:gd name="T6" fmla="*/ 0 w 875"/>
              <a:gd name="T7" fmla="*/ 1152 h 1409"/>
              <a:gd name="T8" fmla="*/ 0 w 875"/>
              <a:gd name="T9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5" h="1409">
                <a:moveTo>
                  <a:pt x="480" y="0"/>
                </a:moveTo>
                <a:lnTo>
                  <a:pt x="874" y="0"/>
                </a:lnTo>
                <a:lnTo>
                  <a:pt x="874" y="1152"/>
                </a:lnTo>
                <a:lnTo>
                  <a:pt x="0" y="1152"/>
                </a:lnTo>
                <a:lnTo>
                  <a:pt x="0" y="140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34" name="Freeform 34">
            <a:extLst>
              <a:ext uri="{FF2B5EF4-FFF2-40B4-BE49-F238E27FC236}">
                <a16:creationId xmlns:a16="http://schemas.microsoft.com/office/drawing/2014/main" id="{5F6FB8AA-E9E4-4BDB-BFB6-DA34B6EFD5FC}"/>
              </a:ext>
            </a:extLst>
          </p:cNvPr>
          <p:cNvSpPr>
            <a:spLocks/>
          </p:cNvSpPr>
          <p:nvPr/>
        </p:nvSpPr>
        <p:spPr bwMode="auto">
          <a:xfrm>
            <a:off x="7754939" y="4122738"/>
            <a:ext cx="1587" cy="1052512"/>
          </a:xfrm>
          <a:custGeom>
            <a:avLst/>
            <a:gdLst>
              <a:gd name="T0" fmla="*/ 0 w 1"/>
              <a:gd name="T1" fmla="*/ 0 h 663"/>
              <a:gd name="T2" fmla="*/ 0 w 1"/>
              <a:gd name="T3" fmla="*/ 662 h 66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63">
                <a:moveTo>
                  <a:pt x="0" y="0"/>
                </a:moveTo>
                <a:lnTo>
                  <a:pt x="0" y="66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35" name="Freeform 35">
            <a:extLst>
              <a:ext uri="{FF2B5EF4-FFF2-40B4-BE49-F238E27FC236}">
                <a16:creationId xmlns:a16="http://schemas.microsoft.com/office/drawing/2014/main" id="{8BAED40F-9162-427C-8604-C52BFAC10056}"/>
              </a:ext>
            </a:extLst>
          </p:cNvPr>
          <p:cNvSpPr>
            <a:spLocks/>
          </p:cNvSpPr>
          <p:nvPr/>
        </p:nvSpPr>
        <p:spPr bwMode="auto">
          <a:xfrm>
            <a:off x="7739064" y="6070600"/>
            <a:ext cx="1587" cy="222250"/>
          </a:xfrm>
          <a:custGeom>
            <a:avLst/>
            <a:gdLst>
              <a:gd name="T0" fmla="*/ 0 w 1"/>
              <a:gd name="T1" fmla="*/ 0 h 140"/>
              <a:gd name="T2" fmla="*/ 0 w 1"/>
              <a:gd name="T3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0">
                <a:moveTo>
                  <a:pt x="0" y="0"/>
                </a:moveTo>
                <a:lnTo>
                  <a:pt x="0" y="13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36" name="Freeform 36">
            <a:extLst>
              <a:ext uri="{FF2B5EF4-FFF2-40B4-BE49-F238E27FC236}">
                <a16:creationId xmlns:a16="http://schemas.microsoft.com/office/drawing/2014/main" id="{33B65274-6BDD-420A-97FB-8867463CCE77}"/>
              </a:ext>
            </a:extLst>
          </p:cNvPr>
          <p:cNvSpPr>
            <a:spLocks/>
          </p:cNvSpPr>
          <p:nvPr/>
        </p:nvSpPr>
        <p:spPr bwMode="auto">
          <a:xfrm>
            <a:off x="7739064" y="787400"/>
            <a:ext cx="2828925" cy="4827588"/>
          </a:xfrm>
          <a:custGeom>
            <a:avLst/>
            <a:gdLst>
              <a:gd name="T0" fmla="*/ 501 w 1782"/>
              <a:gd name="T1" fmla="*/ 3040 h 3041"/>
              <a:gd name="T2" fmla="*/ 1781 w 1782"/>
              <a:gd name="T3" fmla="*/ 3040 h 3041"/>
              <a:gd name="T4" fmla="*/ 1781 w 1782"/>
              <a:gd name="T5" fmla="*/ 0 h 3041"/>
              <a:gd name="T6" fmla="*/ 0 w 1782"/>
              <a:gd name="T7" fmla="*/ 0 h 3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2" h="3041">
                <a:moveTo>
                  <a:pt x="501" y="3040"/>
                </a:moveTo>
                <a:lnTo>
                  <a:pt x="1781" y="3040"/>
                </a:lnTo>
                <a:lnTo>
                  <a:pt x="1781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37" name="Freeform 37">
            <a:extLst>
              <a:ext uri="{FF2B5EF4-FFF2-40B4-BE49-F238E27FC236}">
                <a16:creationId xmlns:a16="http://schemas.microsoft.com/office/drawing/2014/main" id="{C5A34337-32AA-4D4B-9112-0003337134EE}"/>
              </a:ext>
            </a:extLst>
          </p:cNvPr>
          <p:cNvSpPr>
            <a:spLocks/>
          </p:cNvSpPr>
          <p:nvPr/>
        </p:nvSpPr>
        <p:spPr bwMode="auto">
          <a:xfrm>
            <a:off x="7754939" y="601664"/>
            <a:ext cx="1587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46">
                <a:moveTo>
                  <a:pt x="0" y="0"/>
                </a:moveTo>
                <a:lnTo>
                  <a:pt x="0" y="24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38" name="Rectangle 38">
            <a:extLst>
              <a:ext uri="{FF2B5EF4-FFF2-40B4-BE49-F238E27FC236}">
                <a16:creationId xmlns:a16="http://schemas.microsoft.com/office/drawing/2014/main" id="{AFCB12CA-47F4-4B9A-8185-9AF6FBF4E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4508501"/>
            <a:ext cx="3175000" cy="2968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39" name="Rectangle 39">
            <a:extLst>
              <a:ext uri="{FF2B5EF4-FFF2-40B4-BE49-F238E27FC236}">
                <a16:creationId xmlns:a16="http://schemas.microsoft.com/office/drawing/2014/main" id="{443E0287-8E39-402B-BEC3-4EEA6566A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3886201"/>
            <a:ext cx="3789363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190500"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1800">
                <a:latin typeface="Arial" panose="020B0604020202020204" pitchFamily="34" charset="0"/>
              </a:rPr>
              <a:t>  	   0000 0011     0010       </a:t>
            </a:r>
          </a:p>
          <a:p>
            <a:pPr>
              <a:lnSpc>
                <a:spcPct val="75000"/>
              </a:lnSpc>
            </a:pPr>
            <a:r>
              <a:rPr lang="en-US" altLang="en-US" sz="1800">
                <a:latin typeface="Arial" panose="020B0604020202020204" pitchFamily="34" charset="0"/>
              </a:rPr>
              <a:t>1:   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0010 0011</a:t>
            </a:r>
            <a:r>
              <a:rPr lang="en-US" altLang="en-US" sz="1800">
                <a:latin typeface="Arial" panose="020B0604020202020204" pitchFamily="34" charset="0"/>
              </a:rPr>
              <a:t>     0010 </a:t>
            </a:r>
          </a:p>
          <a:p>
            <a:pPr>
              <a:lnSpc>
                <a:spcPct val="75000"/>
              </a:lnSpc>
            </a:pPr>
            <a:r>
              <a:rPr lang="en-US" altLang="en-US" sz="1800">
                <a:latin typeface="Arial" panose="020B0604020202020204" pitchFamily="34" charset="0"/>
              </a:rPr>
              <a:t>2:   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0001 0001</a:t>
            </a:r>
            <a:r>
              <a:rPr lang="en-US" altLang="en-US" sz="1800">
                <a:latin typeface="Arial" panose="020B0604020202020204" pitchFamily="34" charset="0"/>
              </a:rPr>
              <a:t>     0010 </a:t>
            </a:r>
          </a:p>
          <a:p>
            <a:pPr>
              <a:lnSpc>
                <a:spcPct val="75000"/>
              </a:lnSpc>
            </a:pPr>
            <a:r>
              <a:rPr lang="en-US" altLang="en-US" sz="1800">
                <a:latin typeface="Arial" panose="020B0604020202020204" pitchFamily="34" charset="0"/>
              </a:rPr>
              <a:t>1:   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0011 0000</a:t>
            </a:r>
            <a:r>
              <a:rPr lang="en-US" altLang="en-US" sz="1800">
                <a:latin typeface="Arial" panose="020B0604020202020204" pitchFamily="34" charset="0"/>
              </a:rPr>
              <a:t>     0010 </a:t>
            </a:r>
          </a:p>
          <a:p>
            <a:pPr>
              <a:lnSpc>
                <a:spcPct val="75000"/>
              </a:lnSpc>
            </a:pPr>
            <a:r>
              <a:rPr lang="en-US" altLang="en-US" sz="1800">
                <a:latin typeface="Arial" panose="020B0604020202020204" pitchFamily="34" charset="0"/>
              </a:rPr>
              <a:t>2:   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0001 1000</a:t>
            </a:r>
            <a:r>
              <a:rPr lang="en-US" altLang="en-US" sz="1800">
                <a:latin typeface="Arial" panose="020B0604020202020204" pitchFamily="34" charset="0"/>
              </a:rPr>
              <a:t>     0010 </a:t>
            </a:r>
          </a:p>
          <a:p>
            <a:pPr>
              <a:lnSpc>
                <a:spcPct val="75000"/>
              </a:lnSpc>
            </a:pPr>
            <a:r>
              <a:rPr lang="en-US" altLang="en-US" sz="1800">
                <a:latin typeface="Arial" panose="020B0604020202020204" pitchFamily="34" charset="0"/>
              </a:rPr>
              <a:t>1:   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0001 1000</a:t>
            </a:r>
            <a:r>
              <a:rPr lang="en-US" altLang="en-US" sz="1800">
                <a:latin typeface="Arial" panose="020B0604020202020204" pitchFamily="34" charset="0"/>
              </a:rPr>
              <a:t>     0010 </a:t>
            </a:r>
          </a:p>
          <a:p>
            <a:pPr>
              <a:lnSpc>
                <a:spcPct val="75000"/>
              </a:lnSpc>
            </a:pPr>
            <a:r>
              <a:rPr lang="en-US" altLang="en-US" sz="1800">
                <a:latin typeface="Arial" panose="020B0604020202020204" pitchFamily="34" charset="0"/>
              </a:rPr>
              <a:t>2:   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0000 1100</a:t>
            </a:r>
            <a:r>
              <a:rPr lang="en-US" altLang="en-US" sz="1800">
                <a:latin typeface="Arial" panose="020B0604020202020204" pitchFamily="34" charset="0"/>
              </a:rPr>
              <a:t>     0010 </a:t>
            </a:r>
          </a:p>
          <a:p>
            <a:pPr>
              <a:lnSpc>
                <a:spcPct val="75000"/>
              </a:lnSpc>
            </a:pPr>
            <a:r>
              <a:rPr lang="en-US" altLang="en-US" sz="1800">
                <a:latin typeface="Arial" panose="020B0604020202020204" pitchFamily="34" charset="0"/>
              </a:rPr>
              <a:t>1:   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0000 1100</a:t>
            </a:r>
            <a:r>
              <a:rPr lang="en-US" altLang="en-US" sz="1800">
                <a:latin typeface="Arial" panose="020B0604020202020204" pitchFamily="34" charset="0"/>
              </a:rPr>
              <a:t>     0010 </a:t>
            </a:r>
          </a:p>
          <a:p>
            <a:pPr>
              <a:lnSpc>
                <a:spcPct val="75000"/>
              </a:lnSpc>
            </a:pPr>
            <a:r>
              <a:rPr lang="en-US" altLang="en-US" sz="1800">
                <a:latin typeface="Arial" panose="020B0604020202020204" pitchFamily="34" charset="0"/>
              </a:rPr>
              <a:t>2:   </a:t>
            </a: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0000 0110</a:t>
            </a:r>
            <a:r>
              <a:rPr lang="en-US" altLang="en-US" sz="1800">
                <a:latin typeface="Arial" panose="020B0604020202020204" pitchFamily="34" charset="0"/>
              </a:rPr>
              <a:t>     0010 </a:t>
            </a:r>
          </a:p>
          <a:p>
            <a:pPr>
              <a:lnSpc>
                <a:spcPct val="75000"/>
              </a:lnSpc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      0000 0110     0010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40" name="Rectangle 40">
            <a:extLst>
              <a:ext uri="{FF2B5EF4-FFF2-40B4-BE49-F238E27FC236}">
                <a16:creationId xmlns:a16="http://schemas.microsoft.com/office/drawing/2014/main" id="{9CC5BA32-C07F-4445-944D-392CA975E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3492501"/>
            <a:ext cx="32019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190500"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8138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1800" u="sng">
                <a:solidFill>
                  <a:schemeClr val="accent2"/>
                </a:solidFill>
                <a:latin typeface="Arial" panose="020B0604020202020204" pitchFamily="34" charset="0"/>
              </a:rPr>
              <a:t>Product   Multiplicand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9" grpId="0" build="p" autoUpdateAnimBg="0"/>
      <p:bldP spid="512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69BB-5507-4353-828B-BC202E1D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Multiply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287D-6D0E-4915-869B-04058EF5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03632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Product stored in two 32 bit registers called Hi and Low.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mult</a:t>
            </a:r>
            <a:r>
              <a:rPr lang="en-IN" dirty="0"/>
              <a:t> $s0,$s1   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multu</a:t>
            </a:r>
            <a:r>
              <a:rPr lang="en-IN" dirty="0"/>
              <a:t> $s0,$s1     </a:t>
            </a:r>
          </a:p>
          <a:p>
            <a:r>
              <a:rPr lang="en-IN" dirty="0"/>
              <a:t>Results are moved from Hi/Low 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mfhi</a:t>
            </a:r>
            <a:r>
              <a:rPr lang="en-IN" dirty="0"/>
              <a:t> $t0     # $t0=Hi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mflo</a:t>
            </a:r>
            <a:r>
              <a:rPr lang="en-IN" dirty="0"/>
              <a:t>  $t1    # $t1 = Low</a:t>
            </a:r>
          </a:p>
          <a:p>
            <a:r>
              <a:rPr lang="en-IN" dirty="0"/>
              <a:t>Pseudo Instruction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mul</a:t>
            </a:r>
            <a:r>
              <a:rPr lang="en-IN" dirty="0"/>
              <a:t> $t0,$s0,$s1     # $t0 = $s0 * $s1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180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45B6A-8AD3-4BF2-A788-8F6B51E9E7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61b00e-b2b2-4ea8-a6a8-d08d7a40d5ee"/>
    <ds:schemaRef ds:uri="da31a880-f362-4c10-986e-5dd3ed29c0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29FD3C-596D-4582-AE82-58AE0A552636}">
  <ds:schemaRefs>
    <ds:schemaRef ds:uri="http://schemas.microsoft.com/office/2006/metadata/properties"/>
    <ds:schemaRef ds:uri="http://schemas.microsoft.com/office/infopath/2007/PartnerControls"/>
    <ds:schemaRef ds:uri="da31a880-f362-4c10-986e-5dd3ed29c00f"/>
    <ds:schemaRef ds:uri="e661b00e-b2b2-4ea8-a6a8-d08d7a40d5ee"/>
  </ds:schemaRefs>
</ds:datastoreItem>
</file>

<file path=customXml/itemProps3.xml><?xml version="1.0" encoding="utf-8"?>
<ds:datastoreItem xmlns:ds="http://schemas.openxmlformats.org/officeDocument/2006/customXml" ds:itemID="{80315F2F-6E59-4061-856D-987EEF3E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503</Words>
  <Application>Microsoft Office PowerPoint</Application>
  <PresentationFormat>Widescreen</PresentationFormat>
  <Paragraphs>79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19CSE211 Computer Architecture &amp; Organization </vt:lpstr>
      <vt:lpstr>Multiplication</vt:lpstr>
      <vt:lpstr>The first multiplication algorithm – Sequential Algorithm</vt:lpstr>
      <vt:lpstr>Multiplication hardware – Sequential Algorithm</vt:lpstr>
      <vt:lpstr>EXAMPLE : A Multiply Algorithm </vt:lpstr>
      <vt:lpstr>Multiply example</vt:lpstr>
      <vt:lpstr>MULTIPLY HARDWARE </vt:lpstr>
      <vt:lpstr>Multiply Algorithm – Refined algorithm</vt:lpstr>
      <vt:lpstr>Multiply in MIPS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jisha menon</dc:creator>
  <cp:lastModifiedBy>Asha Ashok</cp:lastModifiedBy>
  <cp:revision>40</cp:revision>
  <dcterms:created xsi:type="dcterms:W3CDTF">2020-11-22T12:35:27Z</dcterms:created>
  <dcterms:modified xsi:type="dcterms:W3CDTF">2023-06-19T04:11:41Z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