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77"/>
  </p:notesMasterIdLst>
  <p:sldIdLst>
    <p:sldId id="256" r:id="rId2"/>
    <p:sldId id="257" r:id="rId3"/>
    <p:sldId id="258" r:id="rId4"/>
    <p:sldId id="277" r:id="rId5"/>
    <p:sldId id="291" r:id="rId6"/>
    <p:sldId id="292" r:id="rId7"/>
    <p:sldId id="293" r:id="rId8"/>
    <p:sldId id="294" r:id="rId9"/>
    <p:sldId id="295" r:id="rId10"/>
    <p:sldId id="296" r:id="rId11"/>
    <p:sldId id="297" r:id="rId12"/>
    <p:sldId id="298" r:id="rId13"/>
    <p:sldId id="299"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3" r:id="rId36"/>
    <p:sldId id="324" r:id="rId37"/>
    <p:sldId id="325" r:id="rId38"/>
    <p:sldId id="326" r:id="rId39"/>
    <p:sldId id="327" r:id="rId40"/>
    <p:sldId id="328" r:id="rId41"/>
    <p:sldId id="329" r:id="rId42"/>
    <p:sldId id="330" r:id="rId43"/>
    <p:sldId id="341" r:id="rId44"/>
    <p:sldId id="342" r:id="rId45"/>
    <p:sldId id="343" r:id="rId46"/>
    <p:sldId id="344"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364" r:id="rId65"/>
    <p:sldId id="365" r:id="rId66"/>
    <p:sldId id="366" r:id="rId67"/>
    <p:sldId id="367" r:id="rId68"/>
    <p:sldId id="368" r:id="rId69"/>
    <p:sldId id="369" r:id="rId70"/>
    <p:sldId id="370" r:id="rId71"/>
    <p:sldId id="371" r:id="rId72"/>
    <p:sldId id="372" r:id="rId73"/>
    <p:sldId id="373" r:id="rId74"/>
    <p:sldId id="374" r:id="rId75"/>
    <p:sldId id="37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41BB9-A702-4555-8AAC-BE05C1AA0A4E}" type="datetimeFigureOut">
              <a:rPr lang="en-US" smtClean="0"/>
              <a:t>7/31/2025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09457-A97A-45B9-927E-B8EECA4D28A0}" type="slidenum">
              <a:rPr lang="en-US" smtClean="0"/>
              <a:t>‹#›</a:t>
            </a:fld>
            <a:endParaRPr lang="en-US"/>
          </a:p>
        </p:txBody>
      </p:sp>
    </p:spTree>
    <p:extLst>
      <p:ext uri="{BB962C8B-B14F-4D97-AF65-F5344CB8AC3E}">
        <p14:creationId xmlns:p14="http://schemas.microsoft.com/office/powerpoint/2010/main" val="189271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42458-E045-421E-AA26-B0043F13FC66}" type="slidenum">
              <a:rPr lang="en-US" smtClean="0"/>
              <a:t>59</a:t>
            </a:fld>
            <a:endParaRPr lang="en-US"/>
          </a:p>
        </p:txBody>
      </p:sp>
    </p:spTree>
    <p:extLst>
      <p:ext uri="{BB962C8B-B14F-4D97-AF65-F5344CB8AC3E}">
        <p14:creationId xmlns:p14="http://schemas.microsoft.com/office/powerpoint/2010/main" val="2763136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EA64B5-D3FA-45ED-9543-9E1EBE78B53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53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E4976-9D1D-4521-A290-C01C7D7D04AD}"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A64B5-D3FA-45ED-9543-9E1EBE78B53B}" type="slidenum">
              <a:rPr lang="en-US" smtClean="0"/>
              <a:t>‹#›</a:t>
            </a:fld>
            <a:endParaRPr lang="en-US"/>
          </a:p>
        </p:txBody>
      </p:sp>
    </p:spTree>
    <p:extLst>
      <p:ext uri="{BB962C8B-B14F-4D97-AF65-F5344CB8AC3E}">
        <p14:creationId xmlns:p14="http://schemas.microsoft.com/office/powerpoint/2010/main" val="335672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15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155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spTree>
    <p:extLst>
      <p:ext uri="{BB962C8B-B14F-4D97-AF65-F5344CB8AC3E}">
        <p14:creationId xmlns:p14="http://schemas.microsoft.com/office/powerpoint/2010/main" val="688260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230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348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658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881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68800" y="6596063"/>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defRPr/>
            </a:pPr>
            <a:r>
              <a:rPr lang="en-US" sz="1100" smtClean="0">
                <a:solidFill>
                  <a:srgbClr val="101141"/>
                </a:solidFill>
                <a:latin typeface="Arial" panose="020B0604020202020204" pitchFamily="34" charset="0"/>
                <a:cs typeface="Arial" panose="020B0604020202020204" pitchFamily="34" charset="0"/>
              </a:rPr>
              <a:t>Presidency University, Bengaluru</a:t>
            </a:r>
          </a:p>
        </p:txBody>
      </p:sp>
      <p:grpSp>
        <p:nvGrpSpPr>
          <p:cNvPr id="3" name="Group 16"/>
          <p:cNvGrpSpPr>
            <a:grpSpLocks/>
          </p:cNvGrpSpPr>
          <p:nvPr userDrawn="1"/>
        </p:nvGrpSpPr>
        <p:grpSpPr bwMode="auto">
          <a:xfrm>
            <a:off x="0" y="868363"/>
            <a:ext cx="12192000" cy="46037"/>
            <a:chOff x="1905000" y="6553200"/>
            <a:chExt cx="7010400" cy="45719"/>
          </a:xfrm>
        </p:grpSpPr>
        <p:sp>
          <p:nvSpPr>
            <p:cNvPr id="4" name="Rectangle 3"/>
            <p:cNvSpPr/>
            <p:nvPr/>
          </p:nvSpPr>
          <p:spPr>
            <a:xfrm>
              <a:off x="4267359" y="6553200"/>
              <a:ext cx="2328585"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6586816" y="6553200"/>
              <a:ext cx="232858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7" name="Group 16"/>
          <p:cNvGrpSpPr>
            <a:grpSpLocks/>
          </p:cNvGrpSpPr>
          <p:nvPr userDrawn="1"/>
        </p:nvGrpSpPr>
        <p:grpSpPr bwMode="auto">
          <a:xfrm>
            <a:off x="0" y="6583363"/>
            <a:ext cx="12192000" cy="46037"/>
            <a:chOff x="1905000" y="6553200"/>
            <a:chExt cx="7010400" cy="45719"/>
          </a:xfrm>
        </p:grpSpPr>
        <p:sp>
          <p:nvSpPr>
            <p:cNvPr id="8" name="Rectangle 7"/>
            <p:cNvSpPr/>
            <p:nvPr/>
          </p:nvSpPr>
          <p:spPr>
            <a:xfrm>
              <a:off x="4267359" y="6553200"/>
              <a:ext cx="2328585"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9"/>
            <p:cNvSpPr/>
            <p:nvPr userDrawn="1"/>
          </p:nvSpPr>
          <p:spPr>
            <a:xfrm>
              <a:off x="6586816" y="6553200"/>
              <a:ext cx="232858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11" name="Picture 15" descr="j presidencyuniversitylogom.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42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21254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spTree>
    <p:extLst>
      <p:ext uri="{BB962C8B-B14F-4D97-AF65-F5344CB8AC3E}">
        <p14:creationId xmlns:p14="http://schemas.microsoft.com/office/powerpoint/2010/main" val="97452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E4976-9D1D-4521-A290-C01C7D7D04AD}"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A64B5-D3FA-45ED-9543-9E1EBE78B53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47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7E4976-9D1D-4521-A290-C01C7D7D04AD}"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A64B5-D3FA-45ED-9543-9E1EBE78B53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867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7E4976-9D1D-4521-A290-C01C7D7D04AD}" type="datetimeFigureOut">
              <a:rPr lang="en-US" smtClean="0"/>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A64B5-D3FA-45ED-9543-9E1EBE78B53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E4976-9D1D-4521-A290-C01C7D7D04AD}" type="datetimeFigureOut">
              <a:rPr lang="en-US" smtClean="0"/>
              <a:t>7/31/2025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A64B5-D3FA-45ED-9543-9E1EBE78B53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85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E4976-9D1D-4521-A290-C01C7D7D04AD}" type="datetimeFigureOut">
              <a:rPr lang="en-US" smtClean="0"/>
              <a:t>7/31/2025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A64B5-D3FA-45ED-9543-9E1EBE78B53B}" type="slidenum">
              <a:rPr lang="en-US" smtClean="0"/>
              <a:t>‹#›</a:t>
            </a:fld>
            <a:endParaRPr lang="en-US"/>
          </a:p>
        </p:txBody>
      </p:sp>
    </p:spTree>
    <p:extLst>
      <p:ext uri="{BB962C8B-B14F-4D97-AF65-F5344CB8AC3E}">
        <p14:creationId xmlns:p14="http://schemas.microsoft.com/office/powerpoint/2010/main" val="7285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E4976-9D1D-4521-A290-C01C7D7D04AD}"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A64B5-D3FA-45ED-9543-9E1EBE78B53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93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E4976-9D1D-4521-A290-C01C7D7D04AD}"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A64B5-D3FA-45ED-9543-9E1EBE78B53B}" type="slidenum">
              <a:rPr lang="en-US" smtClean="0"/>
              <a:t>‹#›</a:t>
            </a:fld>
            <a:endParaRPr lang="en-US"/>
          </a:p>
        </p:txBody>
      </p:sp>
    </p:spTree>
    <p:extLst>
      <p:ext uri="{BB962C8B-B14F-4D97-AF65-F5344CB8AC3E}">
        <p14:creationId xmlns:p14="http://schemas.microsoft.com/office/powerpoint/2010/main" val="59386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7E4976-9D1D-4521-A290-C01C7D7D04AD}" type="datetimeFigureOut">
              <a:rPr lang="en-US" smtClean="0"/>
              <a:t>7/31/2025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EA64B5-D3FA-45ED-9543-9E1EBE78B53B}" type="slidenum">
              <a:rPr lang="en-US" smtClean="0"/>
              <a:t>‹#›</a:t>
            </a:fld>
            <a:endParaRPr lang="en-US"/>
          </a:p>
        </p:txBody>
      </p:sp>
    </p:spTree>
    <p:extLst>
      <p:ext uri="{BB962C8B-B14F-4D97-AF65-F5344CB8AC3E}">
        <p14:creationId xmlns:p14="http://schemas.microsoft.com/office/powerpoint/2010/main" val="22870617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tutorialspoint.com/cprogramming/c_dot_operator.ht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c_standard_library/c_function_getchar.ht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2629" y="2239328"/>
            <a:ext cx="8615362" cy="1938992"/>
          </a:xfrm>
          <a:prstGeom prst="rect">
            <a:avLst/>
          </a:prstGeom>
          <a:noFill/>
        </p:spPr>
        <p:txBody>
          <a:bodyPr wrap="square" rtlCol="0">
            <a:spAutoFit/>
          </a:bodyPr>
          <a:lstStyle/>
          <a:p>
            <a:pPr algn="ctr"/>
            <a:r>
              <a:rPr lang="en-US" sz="6000" b="1" dirty="0" smtClean="0">
                <a:solidFill>
                  <a:srgbClr val="FF0000"/>
                </a:solidFill>
              </a:rPr>
              <a:t>Data Structures</a:t>
            </a:r>
          </a:p>
          <a:p>
            <a:pPr algn="ctr"/>
            <a:r>
              <a:rPr lang="en-US" sz="6000" dirty="0" smtClean="0"/>
              <a:t>CSE2253</a:t>
            </a:r>
            <a:endParaRPr lang="en-US" sz="6000" dirty="0"/>
          </a:p>
        </p:txBody>
      </p:sp>
    </p:spTree>
    <p:extLst>
      <p:ext uri="{BB962C8B-B14F-4D97-AF65-F5344CB8AC3E}">
        <p14:creationId xmlns:p14="http://schemas.microsoft.com/office/powerpoint/2010/main" val="2729771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57275"/>
            <a:ext cx="9601196" cy="471488"/>
          </a:xfrm>
        </p:spPr>
        <p:txBody>
          <a:bodyPr>
            <a:normAutofit fontScale="90000"/>
          </a:bodyPr>
          <a:lstStyle/>
          <a:p>
            <a:r>
              <a:rPr lang="en-US" b="1" dirty="0"/>
              <a:t>Formatted Input &amp; Output Functions</a:t>
            </a:r>
            <a:r>
              <a:rPr lang="en-US" dirty="0"/>
              <a:t/>
            </a:r>
            <a:br>
              <a:rPr lang="en-US" dirty="0"/>
            </a:br>
            <a:endParaRPr lang="en-US" dirty="0"/>
          </a:p>
        </p:txBody>
      </p:sp>
      <p:sp>
        <p:nvSpPr>
          <p:cNvPr id="3" name="Content Placeholder 2"/>
          <p:cNvSpPr>
            <a:spLocks noGrp="1"/>
          </p:cNvSpPr>
          <p:nvPr>
            <p:ph idx="1"/>
          </p:nvPr>
        </p:nvSpPr>
        <p:spPr>
          <a:xfrm>
            <a:off x="685800" y="1371600"/>
            <a:ext cx="10887075" cy="4504268"/>
          </a:xfrm>
        </p:spPr>
        <p:txBody>
          <a:bodyPr/>
          <a:lstStyle/>
          <a:p>
            <a:r>
              <a:rPr lang="en-US" dirty="0"/>
              <a:t> help to display the output to the user in different formats using the format specifiers</a:t>
            </a:r>
            <a:r>
              <a:rPr lang="en-US" dirty="0" smtClean="0"/>
              <a:t>.</a:t>
            </a:r>
          </a:p>
          <a:p>
            <a:r>
              <a:rPr lang="en-US" dirty="0" smtClean="0"/>
              <a:t>we </a:t>
            </a:r>
            <a:r>
              <a:rPr lang="en-US" dirty="0"/>
              <a:t>can format these functions according to our needs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571500" y="2266949"/>
            <a:ext cx="10872787" cy="4591051"/>
          </a:xfrm>
          <a:prstGeom prst="rect">
            <a:avLst/>
          </a:prstGeom>
        </p:spPr>
      </p:pic>
    </p:spTree>
    <p:extLst>
      <p:ext uri="{BB962C8B-B14F-4D97-AF65-F5344CB8AC3E}">
        <p14:creationId xmlns:p14="http://schemas.microsoft.com/office/powerpoint/2010/main" val="1753452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85788"/>
            <a:ext cx="9601196" cy="814387"/>
          </a:xfrm>
        </p:spPr>
        <p:txBody>
          <a:bodyPr/>
          <a:lstStyle/>
          <a:p>
            <a:r>
              <a:rPr lang="en-US" b="1" dirty="0" smtClean="0"/>
              <a:t>printf( )</a:t>
            </a:r>
            <a:endParaRPr lang="en-US" b="1" dirty="0"/>
          </a:p>
        </p:txBody>
      </p:sp>
      <p:sp>
        <p:nvSpPr>
          <p:cNvPr id="3" name="Content Placeholder 2"/>
          <p:cNvSpPr>
            <a:spLocks noGrp="1"/>
          </p:cNvSpPr>
          <p:nvPr>
            <p:ph idx="1"/>
          </p:nvPr>
        </p:nvSpPr>
        <p:spPr>
          <a:xfrm>
            <a:off x="714374" y="1400175"/>
            <a:ext cx="10729913" cy="4557713"/>
          </a:xfrm>
        </p:spPr>
        <p:txBody>
          <a:bodyPr/>
          <a:lstStyle/>
          <a:p>
            <a:r>
              <a:rPr lang="en-US" dirty="0"/>
              <a:t>to display any value like float, integer, character, string, </a:t>
            </a:r>
            <a:r>
              <a:rPr lang="en-US" dirty="0" err="1"/>
              <a:t>etc</a:t>
            </a:r>
            <a:r>
              <a:rPr lang="en-US" dirty="0"/>
              <a:t> on the console </a:t>
            </a:r>
            <a:endParaRPr lang="en-US" dirty="0" smtClean="0"/>
          </a:p>
          <a:p>
            <a:r>
              <a:rPr lang="en-US" dirty="0"/>
              <a:t>pre-defined function that is already declared in the </a:t>
            </a:r>
            <a:r>
              <a:rPr lang="en-US" dirty="0" err="1" smtClean="0"/>
              <a:t>stdio.h</a:t>
            </a:r>
            <a:endParaRPr lang="en-US" dirty="0" smtClean="0"/>
          </a:p>
          <a:p>
            <a:r>
              <a:rPr lang="sv-SE" b="1" i="1" dirty="0"/>
              <a:t>printf(“Format Specifier”, var1, var2, …., varn);  </a:t>
            </a:r>
            <a:endParaRPr lang="sv-SE" b="1" i="1" dirty="0" smtClean="0"/>
          </a:p>
          <a:p>
            <a:endParaRPr lang="en-US" dirty="0"/>
          </a:p>
        </p:txBody>
      </p:sp>
      <p:pic>
        <p:nvPicPr>
          <p:cNvPr id="5" name="Picture 4"/>
          <p:cNvPicPr>
            <a:picLocks noChangeAspect="1"/>
          </p:cNvPicPr>
          <p:nvPr/>
        </p:nvPicPr>
        <p:blipFill>
          <a:blip r:embed="rId2"/>
          <a:stretch>
            <a:fillRect/>
          </a:stretch>
        </p:blipFill>
        <p:spPr>
          <a:xfrm>
            <a:off x="714374" y="2971800"/>
            <a:ext cx="3328989" cy="3214688"/>
          </a:xfrm>
          <a:prstGeom prst="rect">
            <a:avLst/>
          </a:prstGeom>
        </p:spPr>
      </p:pic>
      <p:pic>
        <p:nvPicPr>
          <p:cNvPr id="6" name="Picture 5"/>
          <p:cNvPicPr>
            <a:picLocks noChangeAspect="1"/>
          </p:cNvPicPr>
          <p:nvPr/>
        </p:nvPicPr>
        <p:blipFill>
          <a:blip r:embed="rId3"/>
          <a:stretch>
            <a:fillRect/>
          </a:stretch>
        </p:blipFill>
        <p:spPr>
          <a:xfrm>
            <a:off x="4171950" y="2971800"/>
            <a:ext cx="3000375" cy="3214688"/>
          </a:xfrm>
          <a:prstGeom prst="rect">
            <a:avLst/>
          </a:prstGeom>
        </p:spPr>
      </p:pic>
    </p:spTree>
    <p:extLst>
      <p:ext uri="{BB962C8B-B14F-4D97-AF65-F5344CB8AC3E}">
        <p14:creationId xmlns:p14="http://schemas.microsoft.com/office/powerpoint/2010/main" val="2364963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3520"/>
            <a:ext cx="9601196" cy="818093"/>
          </a:xfrm>
        </p:spPr>
        <p:txBody>
          <a:bodyPr/>
          <a:lstStyle/>
          <a:p>
            <a:r>
              <a:rPr lang="en-US" b="1" dirty="0" err="1"/>
              <a:t>s</a:t>
            </a:r>
            <a:r>
              <a:rPr lang="en-US" b="1" dirty="0" err="1" smtClean="0"/>
              <a:t>canf</a:t>
            </a:r>
            <a:r>
              <a:rPr lang="en-US" b="1" dirty="0" smtClean="0"/>
              <a:t>( )</a:t>
            </a:r>
            <a:endParaRPr lang="en-US" b="1" dirty="0"/>
          </a:p>
        </p:txBody>
      </p:sp>
      <p:sp>
        <p:nvSpPr>
          <p:cNvPr id="3" name="Content Placeholder 2"/>
          <p:cNvSpPr>
            <a:spLocks noGrp="1"/>
          </p:cNvSpPr>
          <p:nvPr>
            <p:ph idx="1"/>
          </p:nvPr>
        </p:nvSpPr>
        <p:spPr>
          <a:xfrm>
            <a:off x="657224" y="1585913"/>
            <a:ext cx="10901363" cy="4289955"/>
          </a:xfrm>
        </p:spPr>
        <p:txBody>
          <a:bodyPr/>
          <a:lstStyle/>
          <a:p>
            <a:r>
              <a:rPr lang="en-US" dirty="0" smtClean="0"/>
              <a:t>reading </a:t>
            </a:r>
            <a:r>
              <a:rPr lang="en-US" dirty="0"/>
              <a:t>or taking any value from the keyboard by the </a:t>
            </a:r>
            <a:r>
              <a:rPr lang="en-US" dirty="0" smtClean="0"/>
              <a:t>user</a:t>
            </a:r>
          </a:p>
          <a:p>
            <a:r>
              <a:rPr lang="en-US" dirty="0" smtClean="0"/>
              <a:t>these </a:t>
            </a:r>
            <a:r>
              <a:rPr lang="en-US" dirty="0"/>
              <a:t>values can be of any data type like integer, float, character, string, and many more</a:t>
            </a:r>
            <a:r>
              <a:rPr lang="en-US" dirty="0" smtClean="0"/>
              <a:t>.</a:t>
            </a:r>
          </a:p>
          <a:p>
            <a:r>
              <a:rPr lang="en-US" dirty="0" smtClean="0"/>
              <a:t>declared </a:t>
            </a:r>
            <a:r>
              <a:rPr lang="en-US" dirty="0"/>
              <a:t>in </a:t>
            </a:r>
            <a:r>
              <a:rPr lang="en-US" dirty="0" err="1" smtClean="0"/>
              <a:t>stdio.h</a:t>
            </a:r>
            <a:r>
              <a:rPr lang="en-US" dirty="0" smtClean="0"/>
              <a:t> </a:t>
            </a:r>
          </a:p>
          <a:p>
            <a:r>
              <a:rPr lang="en-US" dirty="0" smtClean="0"/>
              <a:t>In </a:t>
            </a:r>
            <a:r>
              <a:rPr lang="en-US" dirty="0" err="1"/>
              <a:t>scanf</a:t>
            </a:r>
            <a:r>
              <a:rPr lang="en-US" dirty="0"/>
              <a:t>() function we use </a:t>
            </a:r>
            <a:r>
              <a:rPr lang="en-US" dirty="0" smtClean="0"/>
              <a:t>&amp; (</a:t>
            </a:r>
            <a:r>
              <a:rPr lang="en-US" dirty="0"/>
              <a:t>address-of operator) which is used to store the variable value on the memory location of that variable</a:t>
            </a:r>
            <a:r>
              <a:rPr lang="en-US" dirty="0" smtClean="0"/>
              <a:t>.</a:t>
            </a:r>
          </a:p>
          <a:p>
            <a:r>
              <a:rPr lang="sv-SE" b="1" i="1" dirty="0"/>
              <a:t>scanf(“Format Specifier”, &amp;var1, &amp;var2, …., &amp;varn); </a:t>
            </a:r>
            <a:endParaRPr lang="en-US" dirty="0"/>
          </a:p>
        </p:txBody>
      </p:sp>
    </p:spTree>
    <p:extLst>
      <p:ext uri="{BB962C8B-B14F-4D97-AF65-F5344CB8AC3E}">
        <p14:creationId xmlns:p14="http://schemas.microsoft.com/office/powerpoint/2010/main" val="384896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7238"/>
            <a:ext cx="9601196" cy="485776"/>
          </a:xfrm>
        </p:spPr>
        <p:txBody>
          <a:bodyPr>
            <a:normAutofit fontScale="90000"/>
          </a:bodyPr>
          <a:lstStyle/>
          <a:p>
            <a:r>
              <a:rPr lang="en-US" b="1" dirty="0" smtClean="0"/>
              <a:t>Examples of </a:t>
            </a:r>
            <a:r>
              <a:rPr lang="en-US" b="1" dirty="0" err="1" smtClean="0"/>
              <a:t>scanf</a:t>
            </a:r>
            <a:r>
              <a:rPr lang="en-US" b="1" dirty="0" smtClean="0"/>
              <a:t>( )</a:t>
            </a:r>
            <a:endParaRPr lang="en-US" b="1" dirty="0"/>
          </a:p>
        </p:txBody>
      </p:sp>
      <p:pic>
        <p:nvPicPr>
          <p:cNvPr id="4" name="Content Placeholder 3"/>
          <p:cNvPicPr>
            <a:picLocks noGrp="1" noChangeAspect="1"/>
          </p:cNvPicPr>
          <p:nvPr>
            <p:ph idx="1"/>
          </p:nvPr>
        </p:nvPicPr>
        <p:blipFill>
          <a:blip r:embed="rId2"/>
          <a:stretch>
            <a:fillRect/>
          </a:stretch>
        </p:blipFill>
        <p:spPr>
          <a:xfrm>
            <a:off x="671513" y="1443038"/>
            <a:ext cx="5086350" cy="4857750"/>
          </a:xfrm>
          <a:prstGeom prst="rect">
            <a:avLst/>
          </a:prstGeom>
        </p:spPr>
      </p:pic>
    </p:spTree>
    <p:extLst>
      <p:ext uri="{BB962C8B-B14F-4D97-AF65-F5344CB8AC3E}">
        <p14:creationId xmlns:p14="http://schemas.microsoft.com/office/powerpoint/2010/main" val="3510232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89185"/>
            <a:ext cx="9601196" cy="1303867"/>
          </a:xfrm>
        </p:spPr>
        <p:txBody>
          <a:bodyPr/>
          <a:lstStyle/>
          <a:p>
            <a:r>
              <a:rPr lang="en-US" dirty="0">
                <a:latin typeface="Algerian" panose="04020705040A02060702" pitchFamily="82" charset="0"/>
              </a:rPr>
              <a:t>BRANCHING</a:t>
            </a:r>
            <a:endParaRPr lang="en-US" dirty="0"/>
          </a:p>
        </p:txBody>
      </p:sp>
      <p:sp>
        <p:nvSpPr>
          <p:cNvPr id="3" name="Content Placeholder 2"/>
          <p:cNvSpPr>
            <a:spLocks noGrp="1"/>
          </p:cNvSpPr>
          <p:nvPr>
            <p:ph idx="1"/>
          </p:nvPr>
        </p:nvSpPr>
        <p:spPr>
          <a:xfrm>
            <a:off x="1295402" y="1993052"/>
            <a:ext cx="9601196" cy="3318936"/>
          </a:xfrm>
        </p:spPr>
        <p:txBody>
          <a:bodyPr>
            <a:normAutofit fontScale="62500" lnSpcReduction="20000"/>
          </a:bodyPr>
          <a:lstStyle/>
          <a:p>
            <a:r>
              <a:rPr lang="en-US" sz="3800" b="1" dirty="0">
                <a:latin typeface="Times New Roman" panose="02020603050405020304" pitchFamily="18" charset="0"/>
                <a:cs typeface="Times New Roman" panose="02020603050405020304" pitchFamily="18" charset="0"/>
              </a:rPr>
              <a:t>Decision Making and Branching:</a:t>
            </a:r>
          </a:p>
          <a:p>
            <a:endParaRPr lang="en-US" sz="300" dirty="0"/>
          </a:p>
          <a:p>
            <a:pPr algn="just">
              <a:lnSpc>
                <a:spcPct val="150000"/>
              </a:lnSpc>
            </a:pPr>
            <a:r>
              <a:rPr lang="en-US" dirty="0">
                <a:latin typeface="Times New Roman" panose="02020603050405020304" pitchFamily="18" charset="0"/>
                <a:cs typeface="Times New Roman" panose="02020603050405020304" pitchFamily="18" charset="0"/>
              </a:rPr>
              <a:t>Simple -if</a:t>
            </a:r>
          </a:p>
          <a:p>
            <a:pPr algn="just">
              <a:lnSpc>
                <a:spcPct val="150000"/>
              </a:lnSpc>
            </a:pPr>
            <a:r>
              <a:rPr lang="en-US" dirty="0">
                <a:latin typeface="Times New Roman" panose="02020603050405020304" pitchFamily="18" charset="0"/>
                <a:cs typeface="Times New Roman" panose="02020603050405020304" pitchFamily="18" charset="0"/>
              </a:rPr>
              <a:t>if-else</a:t>
            </a:r>
          </a:p>
          <a:p>
            <a:pPr algn="just">
              <a:lnSpc>
                <a:spcPct val="150000"/>
              </a:lnSpc>
            </a:pPr>
            <a:r>
              <a:rPr lang="en-US" dirty="0">
                <a:latin typeface="Times New Roman" panose="02020603050405020304" pitchFamily="18" charset="0"/>
                <a:cs typeface="Times New Roman" panose="02020603050405020304" pitchFamily="18" charset="0"/>
              </a:rPr>
              <a:t>If-else-if-else(else-if ladder)</a:t>
            </a:r>
          </a:p>
          <a:p>
            <a:pPr algn="just">
              <a:lnSpc>
                <a:spcPct val="150000"/>
              </a:lnSpc>
            </a:pPr>
            <a:r>
              <a:rPr lang="en-US" dirty="0">
                <a:latin typeface="Times New Roman" panose="02020603050405020304" pitchFamily="18" charset="0"/>
                <a:cs typeface="Times New Roman" panose="02020603050405020304" pitchFamily="18" charset="0"/>
              </a:rPr>
              <a:t>Switch case </a:t>
            </a:r>
          </a:p>
          <a:p>
            <a:pPr algn="just">
              <a:lnSpc>
                <a:spcPct val="150000"/>
              </a:lnSpc>
            </a:pPr>
            <a:r>
              <a:rPr lang="en-US" dirty="0">
                <a:latin typeface="Times New Roman" panose="02020603050405020304" pitchFamily="18" charset="0"/>
                <a:cs typeface="Times New Roman" panose="02020603050405020304" pitchFamily="18" charset="0"/>
              </a:rPr>
              <a:t>Nested-if</a:t>
            </a:r>
          </a:p>
          <a:p>
            <a:pPr algn="just">
              <a:lnSpc>
                <a:spcPct val="150000"/>
              </a:lnSpc>
            </a:pPr>
            <a:r>
              <a:rPr lang="en-US" dirty="0">
                <a:latin typeface="Times New Roman" panose="02020603050405020304" pitchFamily="18" charset="0"/>
                <a:cs typeface="Times New Roman" panose="02020603050405020304" pitchFamily="18" charset="0"/>
              </a:rPr>
              <a:t>Conditional Operator.</a:t>
            </a:r>
          </a:p>
          <a:p>
            <a:endParaRPr lang="en-US" dirty="0"/>
          </a:p>
        </p:txBody>
      </p:sp>
    </p:spTree>
    <p:extLst>
      <p:ext uri="{BB962C8B-B14F-4D97-AF65-F5344CB8AC3E}">
        <p14:creationId xmlns:p14="http://schemas.microsoft.com/office/powerpoint/2010/main" val="360765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SIMPLE if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simple </a:t>
            </a:r>
            <a:r>
              <a:rPr lang="en-US" b="1" i="1" dirty="0">
                <a:latin typeface="Times New Roman" panose="02020603050405020304" pitchFamily="18" charset="0"/>
                <a:cs typeface="Times New Roman" panose="02020603050405020304" pitchFamily="18" charset="0"/>
              </a:rPr>
              <a:t>if statement</a:t>
            </a:r>
            <a:r>
              <a:rPr lang="en-US" dirty="0">
                <a:latin typeface="Times New Roman" panose="02020603050405020304" pitchFamily="18" charset="0"/>
                <a:cs typeface="Times New Roman" panose="02020603050405020304" pitchFamily="18" charset="0"/>
              </a:rPr>
              <a:t> has the following syntax:</a:t>
            </a:r>
          </a:p>
          <a:p>
            <a:pPr>
              <a:buFontTx/>
              <a:buNone/>
            </a:pPr>
            <a:endParaRPr lang="en-US" sz="1000" dirty="0">
              <a:latin typeface="Times New Roman" panose="02020603050405020304" pitchFamily="18" charset="0"/>
              <a:cs typeface="Times New Roman" panose="02020603050405020304" pitchFamily="18" charset="0"/>
            </a:endParaRPr>
          </a:p>
          <a:p>
            <a:pPr>
              <a:spcAft>
                <a:spcPct val="25000"/>
              </a:spcAft>
              <a:buFontTx/>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if (test-expression)</a:t>
            </a:r>
          </a:p>
          <a:p>
            <a:pPr>
              <a:spcAft>
                <a:spcPct val="25000"/>
              </a:spcAft>
              <a:buFontTx/>
              <a:buNone/>
            </a:pPr>
            <a:r>
              <a:rPr lang="en-US" b="1" dirty="0">
                <a:latin typeface="Times New Roman" panose="02020603050405020304" pitchFamily="18" charset="0"/>
                <a:cs typeface="Times New Roman" panose="02020603050405020304" pitchFamily="18" charset="0"/>
              </a:rPr>
              <a:t>             {</a:t>
            </a:r>
          </a:p>
          <a:p>
            <a:pPr>
              <a:buFontTx/>
              <a:buNone/>
            </a:pPr>
            <a:r>
              <a:rPr lang="en-US" b="1" dirty="0">
                <a:latin typeface="Times New Roman" panose="02020603050405020304" pitchFamily="18" charset="0"/>
                <a:cs typeface="Times New Roman" panose="02020603050405020304" pitchFamily="18" charset="0"/>
              </a:rPr>
              <a:t>             </a:t>
            </a:r>
          </a:p>
          <a:p>
            <a:pPr>
              <a:buFontTx/>
              <a:buNone/>
            </a:pPr>
            <a:r>
              <a:rPr lang="en-US" b="1" dirty="0">
                <a:latin typeface="Times New Roman" panose="02020603050405020304" pitchFamily="18" charset="0"/>
                <a:cs typeface="Times New Roman" panose="02020603050405020304" pitchFamily="18" charset="0"/>
              </a:rPr>
              <a:t>              statement-block;</a:t>
            </a:r>
          </a:p>
          <a:p>
            <a:pPr>
              <a:buFontTx/>
              <a:buNone/>
            </a:pPr>
            <a:r>
              <a:rPr lang="en-US" b="1" dirty="0">
                <a:latin typeface="Times New Roman" panose="02020603050405020304" pitchFamily="18" charset="0"/>
                <a:cs typeface="Times New Roman" panose="02020603050405020304" pitchFamily="18" charset="0"/>
              </a:rPr>
              <a:t>             </a:t>
            </a:r>
          </a:p>
          <a:p>
            <a:pPr>
              <a:buFontTx/>
              <a:buNone/>
            </a:pPr>
            <a:r>
              <a:rPr lang="en-US" b="1" dirty="0">
                <a:latin typeface="Times New Roman" panose="02020603050405020304" pitchFamily="18" charset="0"/>
                <a:cs typeface="Times New Roman" panose="02020603050405020304" pitchFamily="18" charset="0"/>
              </a:rPr>
              <a:t>              }</a:t>
            </a:r>
          </a:p>
          <a:p>
            <a:pPr>
              <a:buFontTx/>
              <a:buNone/>
            </a:pPr>
            <a:r>
              <a:rPr lang="en-US" b="1" dirty="0">
                <a:latin typeface="Times New Roman" panose="02020603050405020304" pitchFamily="18" charset="0"/>
                <a:cs typeface="Times New Roman" panose="02020603050405020304" pitchFamily="18" charset="0"/>
              </a:rPr>
              <a:t>          statement x;</a:t>
            </a:r>
          </a:p>
          <a:p>
            <a:endParaRPr lang="en-US" dirty="0"/>
          </a:p>
        </p:txBody>
      </p:sp>
      <p:pic>
        <p:nvPicPr>
          <p:cNvPr id="4" name="Picture 3"/>
          <p:cNvPicPr>
            <a:picLocks noChangeAspect="1"/>
          </p:cNvPicPr>
          <p:nvPr/>
        </p:nvPicPr>
        <p:blipFill>
          <a:blip r:embed="rId2"/>
          <a:stretch>
            <a:fillRect/>
          </a:stretch>
        </p:blipFill>
        <p:spPr>
          <a:xfrm>
            <a:off x="7277100" y="2014538"/>
            <a:ext cx="4310063" cy="4614862"/>
          </a:xfrm>
          <a:prstGeom prst="rect">
            <a:avLst/>
          </a:prstGeom>
        </p:spPr>
      </p:pic>
    </p:spTree>
    <p:extLst>
      <p:ext uri="{BB962C8B-B14F-4D97-AF65-F5344CB8AC3E}">
        <p14:creationId xmlns:p14="http://schemas.microsoft.com/office/powerpoint/2010/main" val="377786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if( age&gt;=18</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printf</a:t>
            </a:r>
            <a:r>
              <a:rPr lang="en-US" dirty="0">
                <a:latin typeface="Times New Roman" panose="02020603050405020304" pitchFamily="18" charset="0"/>
                <a:cs typeface="Times New Roman" panose="02020603050405020304" pitchFamily="18" charset="0"/>
              </a:rPr>
              <a:t>(“ Eligible to vote”);</a:t>
            </a: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7994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1196" cy="1303867"/>
          </a:xfrm>
        </p:spPr>
        <p:txBody>
          <a:bodyPr/>
          <a:lstStyle/>
          <a:p>
            <a:r>
              <a:rPr lang="en-US" dirty="0">
                <a:latin typeface="Algerian" panose="04020705040A02060702" pitchFamily="82" charset="0"/>
              </a:rPr>
              <a:t>if-else Statement</a:t>
            </a:r>
            <a:endParaRPr lang="en-US" dirty="0"/>
          </a:p>
        </p:txBody>
      </p:sp>
      <p:sp>
        <p:nvSpPr>
          <p:cNvPr id="3" name="Content Placeholder 2"/>
          <p:cNvSpPr>
            <a:spLocks noGrp="1"/>
          </p:cNvSpPr>
          <p:nvPr>
            <p:ph idx="1"/>
          </p:nvPr>
        </p:nvSpPr>
        <p:spPr>
          <a:xfrm>
            <a:off x="1295401" y="2057400"/>
            <a:ext cx="9601196" cy="3818468"/>
          </a:xfrm>
        </p:spPr>
        <p:txBody>
          <a:bodyPr>
            <a:normAutofit fontScale="70000" lnSpcReduction="20000"/>
          </a:bodyPr>
          <a:lstStyle/>
          <a:p>
            <a:pPr marL="0" indent="0">
              <a:buNone/>
            </a:pPr>
            <a:r>
              <a:rPr lang="en-US" dirty="0"/>
              <a:t>The  </a:t>
            </a:r>
            <a:r>
              <a:rPr lang="en-US" b="1" i="1" dirty="0"/>
              <a:t>if-else statement</a:t>
            </a:r>
            <a:r>
              <a:rPr lang="en-US" dirty="0"/>
              <a:t> has the following syntax:</a:t>
            </a:r>
          </a:p>
          <a:p>
            <a:pPr>
              <a:buFontTx/>
              <a:buNone/>
            </a:pPr>
            <a:endParaRPr lang="en-US" sz="1000" dirty="0"/>
          </a:p>
          <a:p>
            <a:pPr>
              <a:spcAft>
                <a:spcPct val="25000"/>
              </a:spcAft>
              <a:buFontTx/>
              <a:buNone/>
            </a:pPr>
            <a:r>
              <a:rPr lang="en-US" dirty="0">
                <a:latin typeface="Courier New" panose="02070309020205020404" pitchFamily="49" charset="0"/>
              </a:rPr>
              <a:t>          </a:t>
            </a:r>
            <a:r>
              <a:rPr lang="en-US" b="1" dirty="0">
                <a:latin typeface="Courier New" panose="02070309020205020404" pitchFamily="49" charset="0"/>
              </a:rPr>
              <a:t>if (test-expression)</a:t>
            </a:r>
          </a:p>
          <a:p>
            <a:pPr>
              <a:spcAft>
                <a:spcPct val="25000"/>
              </a:spcAft>
              <a:buFontTx/>
              <a:buNone/>
            </a:pPr>
            <a:r>
              <a:rPr lang="en-US" b="1" dirty="0">
                <a:latin typeface="Courier New" panose="02070309020205020404" pitchFamily="49" charset="0"/>
              </a:rPr>
              <a:t>             {             </a:t>
            </a:r>
          </a:p>
          <a:p>
            <a:pPr>
              <a:buFontTx/>
              <a:buNone/>
            </a:pPr>
            <a:r>
              <a:rPr lang="en-US" b="1" dirty="0">
                <a:latin typeface="Courier New" panose="02070309020205020404" pitchFamily="49" charset="0"/>
              </a:rPr>
              <a:t>             True-statement-block;             </a:t>
            </a:r>
          </a:p>
          <a:p>
            <a:pPr>
              <a:buFontTx/>
              <a:buNone/>
            </a:pPr>
            <a:r>
              <a:rPr lang="en-US" b="1" dirty="0">
                <a:latin typeface="Courier New" panose="02070309020205020404" pitchFamily="49" charset="0"/>
              </a:rPr>
              <a:t>              }</a:t>
            </a:r>
          </a:p>
          <a:p>
            <a:pPr>
              <a:buFontTx/>
              <a:buNone/>
            </a:pPr>
            <a:r>
              <a:rPr lang="en-US" b="1" dirty="0">
                <a:latin typeface="Courier New" panose="02070309020205020404" pitchFamily="49" charset="0"/>
              </a:rPr>
              <a:t>          else</a:t>
            </a:r>
          </a:p>
          <a:p>
            <a:pPr>
              <a:buFontTx/>
              <a:buNone/>
            </a:pPr>
            <a:r>
              <a:rPr lang="en-US" b="1" dirty="0">
                <a:latin typeface="Courier New" panose="02070309020205020404" pitchFamily="49" charset="0"/>
              </a:rPr>
              <a:t>              {</a:t>
            </a:r>
          </a:p>
          <a:p>
            <a:pPr>
              <a:buFontTx/>
              <a:buNone/>
            </a:pPr>
            <a:r>
              <a:rPr lang="en-US" b="1" dirty="0">
                <a:latin typeface="Courier New" panose="02070309020205020404" pitchFamily="49" charset="0"/>
              </a:rPr>
              <a:t>                False-statement-block; </a:t>
            </a:r>
          </a:p>
          <a:p>
            <a:pPr>
              <a:buFontTx/>
              <a:buNone/>
            </a:pPr>
            <a:r>
              <a:rPr lang="en-US" b="1" dirty="0">
                <a:latin typeface="Courier New" panose="02070309020205020404" pitchFamily="49" charset="0"/>
              </a:rPr>
              <a:t>              }</a:t>
            </a:r>
          </a:p>
          <a:p>
            <a:pPr>
              <a:buFontTx/>
              <a:buNone/>
            </a:pPr>
            <a:r>
              <a:rPr lang="en-US" b="1" dirty="0">
                <a:latin typeface="Courier New" panose="02070309020205020404" pitchFamily="49" charset="0"/>
              </a:rPr>
              <a:t>                Statement x;</a:t>
            </a:r>
          </a:p>
          <a:p>
            <a:endParaRPr lang="en-US" dirty="0"/>
          </a:p>
        </p:txBody>
      </p:sp>
      <p:pic>
        <p:nvPicPr>
          <p:cNvPr id="4" name="Picture 3"/>
          <p:cNvPicPr>
            <a:picLocks noChangeAspect="1"/>
          </p:cNvPicPr>
          <p:nvPr/>
        </p:nvPicPr>
        <p:blipFill>
          <a:blip r:embed="rId2"/>
          <a:stretch>
            <a:fillRect/>
          </a:stretch>
        </p:blipFill>
        <p:spPr>
          <a:xfrm>
            <a:off x="6629400" y="1909762"/>
            <a:ext cx="4914900" cy="4448176"/>
          </a:xfrm>
          <a:prstGeom prst="rect">
            <a:avLst/>
          </a:prstGeom>
        </p:spPr>
      </p:pic>
    </p:spTree>
    <p:extLst>
      <p:ext uri="{BB962C8B-B14F-4D97-AF65-F5344CB8AC3E}">
        <p14:creationId xmlns:p14="http://schemas.microsoft.com/office/powerpoint/2010/main" val="339662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Example</a:t>
            </a:r>
            <a:br>
              <a:rPr lang="en-US" dirty="0">
                <a:latin typeface="Algerian" panose="04020705040A02060702" pitchFamily="82" charset="0"/>
              </a:rPr>
            </a:br>
            <a:endParaRPr lang="en-US" dirty="0"/>
          </a:p>
        </p:txBody>
      </p:sp>
      <p:sp>
        <p:nvSpPr>
          <p:cNvPr id="3" name="Content Placeholder 2"/>
          <p:cNvSpPr>
            <a:spLocks noGrp="1"/>
          </p:cNvSpPr>
          <p:nvPr>
            <p:ph idx="1"/>
          </p:nvPr>
        </p:nvSpPr>
        <p:spPr>
          <a:xfrm>
            <a:off x="1295401" y="2500313"/>
            <a:ext cx="9601196" cy="3375555"/>
          </a:xfrm>
        </p:spPr>
        <p:txBody>
          <a:bodyPr>
            <a:normAutofit fontScale="32500" lnSpcReduction="20000"/>
          </a:bodyPr>
          <a:lstStyle/>
          <a:p>
            <a:pPr marL="0" indent="0">
              <a:buNone/>
            </a:pPr>
            <a:r>
              <a:rPr lang="en-US" sz="5500" dirty="0">
                <a:latin typeface="Times New Roman" panose="02020603050405020304" pitchFamily="18" charset="0"/>
                <a:cs typeface="Times New Roman" panose="02020603050405020304" pitchFamily="18" charset="0"/>
              </a:rPr>
              <a:t>if ( age&gt;=18)</a:t>
            </a:r>
          </a:p>
          <a:p>
            <a:pPr marL="0" indent="0">
              <a:buNone/>
            </a:pPr>
            <a:r>
              <a:rPr lang="en-US" sz="5500" dirty="0" smtClean="0">
                <a:latin typeface="Times New Roman" panose="02020603050405020304" pitchFamily="18" charset="0"/>
                <a:cs typeface="Times New Roman" panose="02020603050405020304" pitchFamily="18" charset="0"/>
              </a:rPr>
              <a:t>{</a:t>
            </a:r>
            <a:endParaRPr lang="en-US" sz="5500" dirty="0">
              <a:latin typeface="Times New Roman" panose="02020603050405020304" pitchFamily="18" charset="0"/>
              <a:cs typeface="Times New Roman" panose="02020603050405020304" pitchFamily="18" charset="0"/>
            </a:endParaRPr>
          </a:p>
          <a:p>
            <a:pPr marL="0" indent="0">
              <a:buNone/>
            </a:pPr>
            <a:r>
              <a:rPr lang="en-US" sz="5500" dirty="0" smtClean="0">
                <a:latin typeface="Times New Roman" panose="02020603050405020304" pitchFamily="18" charset="0"/>
                <a:cs typeface="Times New Roman" panose="02020603050405020304" pitchFamily="18" charset="0"/>
              </a:rPr>
              <a:t>      printf</a:t>
            </a:r>
            <a:r>
              <a:rPr lang="en-US" sz="5500" dirty="0">
                <a:latin typeface="Times New Roman" panose="02020603050405020304" pitchFamily="18" charset="0"/>
                <a:cs typeface="Times New Roman" panose="02020603050405020304" pitchFamily="18" charset="0"/>
              </a:rPr>
              <a:t>(“Eligible to vote”);</a:t>
            </a:r>
          </a:p>
          <a:p>
            <a:pPr marL="0" indent="0">
              <a:buNone/>
            </a:pPr>
            <a:r>
              <a:rPr lang="en-US" sz="5500" dirty="0" smtClean="0">
                <a:latin typeface="Times New Roman" panose="02020603050405020304" pitchFamily="18" charset="0"/>
                <a:cs typeface="Times New Roman" panose="02020603050405020304" pitchFamily="18" charset="0"/>
              </a:rPr>
              <a:t>}</a:t>
            </a:r>
            <a:endParaRPr lang="en-US" sz="5500" dirty="0">
              <a:latin typeface="Times New Roman" panose="02020603050405020304" pitchFamily="18" charset="0"/>
              <a:cs typeface="Times New Roman" panose="02020603050405020304" pitchFamily="18" charset="0"/>
            </a:endParaRPr>
          </a:p>
          <a:p>
            <a:pPr marL="0" indent="0">
              <a:buNone/>
            </a:pPr>
            <a:r>
              <a:rPr lang="en-US" sz="5500" dirty="0">
                <a:latin typeface="Times New Roman" panose="02020603050405020304" pitchFamily="18" charset="0"/>
                <a:cs typeface="Times New Roman" panose="02020603050405020304" pitchFamily="18" charset="0"/>
              </a:rPr>
              <a:t>else</a:t>
            </a:r>
          </a:p>
          <a:p>
            <a:pPr marL="0" indent="0">
              <a:buNone/>
            </a:pPr>
            <a:r>
              <a:rPr lang="en-US" sz="5500" dirty="0" smtClean="0">
                <a:latin typeface="Times New Roman" panose="02020603050405020304" pitchFamily="18" charset="0"/>
                <a:cs typeface="Times New Roman" panose="02020603050405020304" pitchFamily="18" charset="0"/>
              </a:rPr>
              <a:t>{</a:t>
            </a:r>
            <a:endParaRPr lang="en-US" sz="5500" dirty="0">
              <a:latin typeface="Times New Roman" panose="02020603050405020304" pitchFamily="18" charset="0"/>
              <a:cs typeface="Times New Roman" panose="02020603050405020304" pitchFamily="18" charset="0"/>
            </a:endParaRPr>
          </a:p>
          <a:p>
            <a:pPr marL="0" indent="0">
              <a:buNone/>
            </a:pPr>
            <a:r>
              <a:rPr lang="en-US" sz="5500" dirty="0" smtClean="0">
                <a:latin typeface="Times New Roman" panose="02020603050405020304" pitchFamily="18" charset="0"/>
                <a:cs typeface="Times New Roman" panose="02020603050405020304" pitchFamily="18" charset="0"/>
              </a:rPr>
              <a:t>     printf</a:t>
            </a:r>
            <a:r>
              <a:rPr lang="en-US" sz="5500" dirty="0">
                <a:latin typeface="Times New Roman" panose="02020603050405020304" pitchFamily="18" charset="0"/>
                <a:cs typeface="Times New Roman" panose="02020603050405020304" pitchFamily="18" charset="0"/>
              </a:rPr>
              <a:t>(“Not eligible to vote”);</a:t>
            </a:r>
          </a:p>
          <a:p>
            <a:pPr marL="0" indent="0">
              <a:buNone/>
            </a:pPr>
            <a:r>
              <a:rPr lang="en-US" sz="5500" dirty="0" smtClean="0">
                <a:latin typeface="Times New Roman" panose="02020603050405020304" pitchFamily="18" charset="0"/>
                <a:cs typeface="Times New Roman" panose="02020603050405020304" pitchFamily="18" charset="0"/>
              </a:rPr>
              <a:t>}</a:t>
            </a:r>
            <a:endParaRPr lang="en-US" sz="5500" dirty="0">
              <a:latin typeface="Times New Roman" panose="02020603050405020304" pitchFamily="18" charset="0"/>
              <a:cs typeface="Times New Roman" panose="02020603050405020304" pitchFamily="18" charset="0"/>
            </a:endParaRPr>
          </a:p>
          <a:p>
            <a:pPr marL="0" indent="0">
              <a:buNone/>
            </a:pPr>
            <a:r>
              <a:rPr lang="en-US" sz="55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12808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If-else-if-else  (ELSE – IF LADDER)</a:t>
            </a:r>
            <a:br>
              <a:rPr lang="en-US" dirty="0">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3843338" y="1785938"/>
            <a:ext cx="4743450" cy="5072061"/>
          </a:xfrm>
          <a:prstGeom prst="rect">
            <a:avLst/>
          </a:prstGeom>
        </p:spPr>
      </p:pic>
    </p:spTree>
    <p:extLst>
      <p:ext uri="{BB962C8B-B14F-4D97-AF65-F5344CB8AC3E}">
        <p14:creationId xmlns:p14="http://schemas.microsoft.com/office/powerpoint/2010/main" val="6628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7" y="1125009"/>
            <a:ext cx="9601196" cy="889530"/>
          </a:xfrm>
        </p:spPr>
        <p:txBody>
          <a:bodyPr/>
          <a:lstStyle/>
          <a:p>
            <a:r>
              <a:rPr lang="en-US" dirty="0" smtClean="0"/>
              <a:t>Module-1</a:t>
            </a:r>
            <a:endParaRPr lang="en-US" dirty="0"/>
          </a:p>
        </p:txBody>
      </p:sp>
      <p:sp>
        <p:nvSpPr>
          <p:cNvPr id="3" name="Content Placeholder 2"/>
          <p:cNvSpPr>
            <a:spLocks noGrp="1"/>
          </p:cNvSpPr>
          <p:nvPr>
            <p:ph idx="1"/>
          </p:nvPr>
        </p:nvSpPr>
        <p:spPr>
          <a:xfrm>
            <a:off x="670560" y="2486025"/>
            <a:ext cx="10927079" cy="3286125"/>
          </a:xfrm>
        </p:spPr>
        <p:txBody>
          <a:bodyPr>
            <a:noAutofit/>
          </a:bodyPr>
          <a:lstStyle/>
          <a:p>
            <a:pPr marL="0" indent="0">
              <a:buNone/>
            </a:pPr>
            <a:r>
              <a:rPr lang="en-US" sz="8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Review of C </a:t>
            </a:r>
          </a:p>
          <a:p>
            <a:pPr marL="0" indent="0">
              <a:buNone/>
            </a:pPr>
            <a:r>
              <a:rPr lang="en-US" sz="8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Programming Concepts</a:t>
            </a:r>
            <a:endParaRPr lang="en-US" sz="8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86199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FLOWCHART OF ELSE-IF LADDER</a:t>
            </a:r>
            <a:br>
              <a:rPr lang="en-US" dirty="0">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1571626" y="1714500"/>
            <a:ext cx="9058274" cy="5143500"/>
          </a:xfrm>
          <a:prstGeom prst="rect">
            <a:avLst/>
          </a:prstGeom>
        </p:spPr>
      </p:pic>
    </p:spTree>
    <p:extLst>
      <p:ext uri="{BB962C8B-B14F-4D97-AF65-F5344CB8AC3E}">
        <p14:creationId xmlns:p14="http://schemas.microsoft.com/office/powerpoint/2010/main" val="2678085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EXAMPLE</a:t>
            </a:r>
          </a:p>
        </p:txBody>
      </p:sp>
      <p:sp>
        <p:nvSpPr>
          <p:cNvPr id="3" name="Content Placeholder 2"/>
          <p:cNvSpPr>
            <a:spLocks noGrp="1"/>
          </p:cNvSpPr>
          <p:nvPr>
            <p:ph idx="1"/>
          </p:nvPr>
        </p:nvSpPr>
        <p:spPr/>
        <p:txBody>
          <a:bodyPr>
            <a:normAutofit fontScale="55000" lnSpcReduction="2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if (code==1</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r>
              <a:rPr lang="en-US" dirty="0" smtClean="0">
                <a:latin typeface="Times New Roman" panose="02020603050405020304" pitchFamily="18" charset="0"/>
                <a:cs typeface="Times New Roman" panose="02020603050405020304" pitchFamily="18" charset="0"/>
              </a:rPr>
              <a:t>         printf(“</a:t>
            </a:r>
            <a:r>
              <a:rPr lang="en-US" dirty="0" err="1" smtClean="0">
                <a:latin typeface="Times New Roman" panose="02020603050405020304" pitchFamily="18" charset="0"/>
                <a:cs typeface="Times New Roman" panose="02020603050405020304" pitchFamily="18" charset="0"/>
              </a:rPr>
              <a:t>colour</a:t>
            </a:r>
            <a:r>
              <a:rPr lang="en-US" dirty="0" smtClean="0">
                <a:latin typeface="Times New Roman" panose="02020603050405020304" pitchFamily="18" charset="0"/>
                <a:cs typeface="Times New Roman" panose="02020603050405020304" pitchFamily="18" charset="0"/>
              </a:rPr>
              <a:t>=“red”);</a:t>
            </a:r>
          </a:p>
          <a:p>
            <a:pPr marL="0" indent="0">
              <a:lnSpc>
                <a:spcPct val="150000"/>
              </a:lnSpc>
              <a:buNone/>
            </a:pPr>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if( code ==2)</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=“yellow”);</a:t>
            </a:r>
          </a:p>
          <a:p>
            <a:pPr marL="0" indent="0">
              <a:lnSpc>
                <a:spcPct val="150000"/>
              </a:lnSpc>
              <a:buNone/>
            </a:pPr>
            <a:r>
              <a:rPr lang="en-US" dirty="0" smtClean="0">
                <a:latin typeface="Times New Roman" panose="02020603050405020304" pitchFamily="18" charset="0"/>
                <a:cs typeface="Times New Roman" panose="02020603050405020304" pitchFamily="18" charset="0"/>
              </a:rPr>
              <a:t>        else </a:t>
            </a:r>
            <a:r>
              <a:rPr lang="en-US" dirty="0">
                <a:latin typeface="Times New Roman" panose="02020603050405020304" pitchFamily="18" charset="0"/>
                <a:cs typeface="Times New Roman" panose="02020603050405020304" pitchFamily="18" charset="0"/>
              </a:rPr>
              <a:t>if(code==3)</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=“green”);</a:t>
            </a:r>
          </a:p>
          <a:p>
            <a:pPr marL="0" indent="0">
              <a:lnSpc>
                <a:spcPct val="150000"/>
              </a:lnSpc>
              <a:buNone/>
            </a:pPr>
            <a:r>
              <a:rPr lang="en-US" dirty="0" smtClean="0">
                <a:latin typeface="Times New Roman" panose="02020603050405020304" pitchFamily="18" charset="0"/>
                <a:cs typeface="Times New Roman" panose="02020603050405020304" pitchFamily="18" charset="0"/>
              </a:rPr>
              <a:t>              else</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printf</a:t>
            </a:r>
            <a:r>
              <a:rPr lang="en-US" dirty="0">
                <a:latin typeface="Times New Roman" panose="02020603050405020304" pitchFamily="18" charset="0"/>
                <a:cs typeface="Times New Roman" panose="02020603050405020304" pitchFamily="18" charset="0"/>
              </a:rPr>
              <a:t>(“invalid input”);</a:t>
            </a:r>
          </a:p>
          <a:p>
            <a:pPr marL="0" indent="0">
              <a:buNone/>
            </a:pPr>
            <a:r>
              <a:rPr lang="en-US" dirty="0" smtClean="0"/>
              <a:t>  </a:t>
            </a:r>
            <a:endParaRPr lang="en-US" dirty="0"/>
          </a:p>
        </p:txBody>
      </p:sp>
    </p:spTree>
    <p:extLst>
      <p:ext uri="{BB962C8B-B14F-4D97-AF65-F5344CB8AC3E}">
        <p14:creationId xmlns:p14="http://schemas.microsoft.com/office/powerpoint/2010/main" val="367187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Switch case</a:t>
            </a:r>
            <a:br>
              <a:rPr lang="en-US" dirty="0">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3314700" y="1914525"/>
            <a:ext cx="4872038" cy="4943475"/>
          </a:xfrm>
          <a:prstGeom prst="rect">
            <a:avLst/>
          </a:prstGeom>
        </p:spPr>
      </p:pic>
    </p:spTree>
    <p:extLst>
      <p:ext uri="{BB962C8B-B14F-4D97-AF65-F5344CB8AC3E}">
        <p14:creationId xmlns:p14="http://schemas.microsoft.com/office/powerpoint/2010/main" val="272393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FLOWCHART OF SWITCH –CASE STATEMENT</a:t>
            </a:r>
            <a:br>
              <a:rPr lang="en-US" dirty="0">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2443163" y="2171700"/>
            <a:ext cx="7043737" cy="4543425"/>
          </a:xfrm>
          <a:prstGeom prst="rect">
            <a:avLst/>
          </a:prstGeom>
        </p:spPr>
      </p:pic>
    </p:spTree>
    <p:extLst>
      <p:ext uri="{BB962C8B-B14F-4D97-AF65-F5344CB8AC3E}">
        <p14:creationId xmlns:p14="http://schemas.microsoft.com/office/powerpoint/2010/main" val="636376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EXAMPLE</a:t>
            </a:r>
            <a:br>
              <a:rPr lang="en-US" dirty="0">
                <a:latin typeface="Algerian" panose="04020705040A02060702" pitchFamily="82" charset="0"/>
              </a:rPr>
            </a:br>
            <a:endParaRPr lang="en-US" dirty="0"/>
          </a:p>
        </p:txBody>
      </p:sp>
      <p:sp>
        <p:nvSpPr>
          <p:cNvPr id="3" name="Content Placeholder 2"/>
          <p:cNvSpPr>
            <a:spLocks noGrp="1"/>
          </p:cNvSpPr>
          <p:nvPr>
            <p:ph idx="1"/>
          </p:nvPr>
        </p:nvSpPr>
        <p:spPr/>
        <p:txBody>
          <a:bodyPr>
            <a:normAutofit fontScale="40000" lnSpcReduction="2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Switch(character</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smtClean="0">
                <a:latin typeface="Times New Roman" panose="02020603050405020304" pitchFamily="18" charset="0"/>
                <a:cs typeface="Times New Roman" panose="02020603050405020304" pitchFamily="18" charset="0"/>
              </a:rPr>
              <a:t>      case </a:t>
            </a:r>
            <a:r>
              <a:rPr lang="en-US" dirty="0">
                <a:latin typeface="Times New Roman" panose="02020603050405020304" pitchFamily="18" charset="0"/>
                <a:cs typeface="Times New Roman" panose="02020603050405020304" pitchFamily="18" charset="0"/>
              </a:rPr>
              <a:t>‘A’ : printf(“</a:t>
            </a:r>
            <a:r>
              <a:rPr lang="en-US" dirty="0" smtClean="0">
                <a:latin typeface="Times New Roman" panose="02020603050405020304" pitchFamily="18" charset="0"/>
                <a:cs typeface="Times New Roman" panose="02020603050405020304" pitchFamily="18" charset="0"/>
              </a:rPr>
              <a:t>Green”);</a:t>
            </a:r>
          </a:p>
          <a:p>
            <a:pPr marL="0" indent="0">
              <a:lnSpc>
                <a:spcPct val="150000"/>
              </a:lnSpc>
              <a:buNone/>
            </a:pPr>
            <a:r>
              <a:rPr lang="en-US" dirty="0" smtClean="0">
                <a:latin typeface="Times New Roman" panose="02020603050405020304" pitchFamily="18" charset="0"/>
                <a:cs typeface="Times New Roman" panose="02020603050405020304" pitchFamily="18" charset="0"/>
              </a:rPr>
              <a:t>                       break;</a:t>
            </a:r>
          </a:p>
          <a:p>
            <a:pPr marL="0" indent="0">
              <a:lnSpc>
                <a:spcPct val="150000"/>
              </a:lnSpc>
              <a:buNone/>
            </a:pPr>
            <a:r>
              <a:rPr lang="en-US" dirty="0" smtClean="0">
                <a:latin typeface="Times New Roman" panose="02020603050405020304" pitchFamily="18" charset="0"/>
                <a:cs typeface="Times New Roman" panose="02020603050405020304" pitchFamily="18" charset="0"/>
              </a:rPr>
              <a:t>      case </a:t>
            </a:r>
            <a:r>
              <a:rPr lang="en-US" dirty="0">
                <a:latin typeface="Times New Roman" panose="02020603050405020304" pitchFamily="18" charset="0"/>
                <a:cs typeface="Times New Roman" panose="02020603050405020304" pitchFamily="18" charset="0"/>
              </a:rPr>
              <a:t>‘B’: printf(“Yellow”);</a:t>
            </a:r>
          </a:p>
          <a:p>
            <a:pPr marL="0" indent="0">
              <a:lnSpc>
                <a:spcPct val="150000"/>
              </a:lnSpc>
              <a:buNone/>
            </a:pPr>
            <a:r>
              <a:rPr lang="en-US" dirty="0" smtClean="0">
                <a:latin typeface="Times New Roman" panose="02020603050405020304" pitchFamily="18" charset="0"/>
                <a:cs typeface="Times New Roman" panose="02020603050405020304" pitchFamily="18" charset="0"/>
              </a:rPr>
              <a:t>                     break</a:t>
            </a:r>
            <a:r>
              <a:rPr lang="en-US" dirty="0">
                <a:latin typeface="Times New Roman" panose="02020603050405020304" pitchFamily="18" charset="0"/>
                <a:cs typeface="Times New Roman" panose="02020603050405020304" pitchFamily="18" charset="0"/>
              </a:rPr>
              <a:t>;</a:t>
            </a:r>
          </a:p>
          <a:p>
            <a:pPr marL="0" indent="0">
              <a:lnSpc>
                <a:spcPct val="150000"/>
              </a:lnSpc>
              <a:buNone/>
            </a:pPr>
            <a:r>
              <a:rPr lang="en-US" dirty="0" smtClean="0">
                <a:latin typeface="Times New Roman" panose="02020603050405020304" pitchFamily="18" charset="0"/>
                <a:cs typeface="Times New Roman" panose="02020603050405020304" pitchFamily="18" charset="0"/>
              </a:rPr>
              <a:t>      case </a:t>
            </a:r>
            <a:r>
              <a:rPr lang="en-US" dirty="0">
                <a:latin typeface="Times New Roman" panose="02020603050405020304" pitchFamily="18" charset="0"/>
                <a:cs typeface="Times New Roman" panose="02020603050405020304" pitchFamily="18" charset="0"/>
              </a:rPr>
              <a:t>‘C’: printf(“Red”);</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break;</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default </a:t>
            </a:r>
            <a:r>
              <a:rPr lang="en-US" dirty="0">
                <a:latin typeface="Times New Roman" panose="02020603050405020304" pitchFamily="18" charset="0"/>
                <a:cs typeface="Times New Roman" panose="02020603050405020304" pitchFamily="18" charset="0"/>
              </a:rPr>
              <a:t>: printf(“ no choice</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601127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Nested if-else</a:t>
            </a:r>
            <a:br>
              <a:rPr lang="en-US" dirty="0">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914400" y="1614488"/>
            <a:ext cx="3409949" cy="4614861"/>
          </a:xfrm>
          <a:prstGeom prst="rect">
            <a:avLst/>
          </a:prstGeom>
        </p:spPr>
      </p:pic>
      <p:pic>
        <p:nvPicPr>
          <p:cNvPr id="5" name="Picture 4"/>
          <p:cNvPicPr>
            <a:picLocks noChangeAspect="1"/>
          </p:cNvPicPr>
          <p:nvPr/>
        </p:nvPicPr>
        <p:blipFill>
          <a:blip r:embed="rId3"/>
          <a:stretch>
            <a:fillRect/>
          </a:stretch>
        </p:blipFill>
        <p:spPr>
          <a:xfrm>
            <a:off x="4705351" y="1614489"/>
            <a:ext cx="6572249" cy="4614860"/>
          </a:xfrm>
          <a:prstGeom prst="rect">
            <a:avLst/>
          </a:prstGeom>
        </p:spPr>
      </p:pic>
    </p:spTree>
    <p:extLst>
      <p:ext uri="{BB962C8B-B14F-4D97-AF65-F5344CB8AC3E}">
        <p14:creationId xmlns:p14="http://schemas.microsoft.com/office/powerpoint/2010/main" val="3315880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328989" y="2285999"/>
            <a:ext cx="5686424" cy="4414839"/>
          </a:xfrm>
          <a:prstGeom prst="rect">
            <a:avLst/>
          </a:prstGeom>
        </p:spPr>
      </p:pic>
    </p:spTree>
    <p:extLst>
      <p:ext uri="{BB962C8B-B14F-4D97-AF65-F5344CB8AC3E}">
        <p14:creationId xmlns:p14="http://schemas.microsoft.com/office/powerpoint/2010/main" val="966511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LOOPING</a:t>
            </a:r>
            <a:br>
              <a:rPr lang="en-US" dirty="0">
                <a:latin typeface="Algerian" panose="04020705040A02060702" pitchFamily="82" charset="0"/>
              </a:rPr>
            </a:br>
            <a:endParaRPr lang="en-US" dirty="0"/>
          </a:p>
        </p:txBody>
      </p:sp>
      <p:sp>
        <p:nvSpPr>
          <p:cNvPr id="3" name="Content Placeholder 2"/>
          <p:cNvSpPr>
            <a:spLocks noGrp="1"/>
          </p:cNvSpPr>
          <p:nvPr>
            <p:ph idx="1"/>
          </p:nvPr>
        </p:nvSpPr>
        <p:spPr/>
        <p:txBody>
          <a:bodyPr>
            <a:normAutofit fontScale="92500"/>
          </a:bodyPr>
          <a:lstStyle/>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a:t>
            </a:r>
          </a:p>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Do-While</a:t>
            </a:r>
          </a:p>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a:t>
            </a:r>
          </a:p>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Nested looping statements</a:t>
            </a:r>
          </a:p>
          <a:p>
            <a:endParaRPr lang="en-US" dirty="0"/>
          </a:p>
        </p:txBody>
      </p:sp>
    </p:spTree>
    <p:extLst>
      <p:ext uri="{BB962C8B-B14F-4D97-AF65-F5344CB8AC3E}">
        <p14:creationId xmlns:p14="http://schemas.microsoft.com/office/powerpoint/2010/main" val="42668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WHILE STATEMENT</a:t>
            </a:r>
            <a:br>
              <a:rPr lang="en-US" dirty="0">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1566862" y="2500314"/>
            <a:ext cx="2428875" cy="1971674"/>
          </a:xfrm>
          <a:prstGeom prst="rect">
            <a:avLst/>
          </a:prstGeom>
        </p:spPr>
      </p:pic>
      <p:pic>
        <p:nvPicPr>
          <p:cNvPr id="5" name="Picture 4"/>
          <p:cNvPicPr>
            <a:picLocks noChangeAspect="1"/>
          </p:cNvPicPr>
          <p:nvPr/>
        </p:nvPicPr>
        <p:blipFill>
          <a:blip r:embed="rId3"/>
          <a:stretch>
            <a:fillRect/>
          </a:stretch>
        </p:blipFill>
        <p:spPr>
          <a:xfrm>
            <a:off x="4448174" y="2500314"/>
            <a:ext cx="2867026" cy="2686049"/>
          </a:xfrm>
          <a:prstGeom prst="rect">
            <a:avLst/>
          </a:prstGeom>
        </p:spPr>
      </p:pic>
      <p:pic>
        <p:nvPicPr>
          <p:cNvPr id="6" name="Picture 5"/>
          <p:cNvPicPr>
            <a:picLocks noChangeAspect="1"/>
          </p:cNvPicPr>
          <p:nvPr/>
        </p:nvPicPr>
        <p:blipFill>
          <a:blip r:embed="rId4"/>
          <a:stretch>
            <a:fillRect/>
          </a:stretch>
        </p:blipFill>
        <p:spPr>
          <a:xfrm>
            <a:off x="7767637" y="2000250"/>
            <a:ext cx="4424363" cy="4857750"/>
          </a:xfrm>
          <a:prstGeom prst="rect">
            <a:avLst/>
          </a:prstGeom>
        </p:spPr>
      </p:pic>
    </p:spTree>
    <p:extLst>
      <p:ext uri="{BB962C8B-B14F-4D97-AF65-F5344CB8AC3E}">
        <p14:creationId xmlns:p14="http://schemas.microsoft.com/office/powerpoint/2010/main" val="2151723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571875" y="2171700"/>
            <a:ext cx="4943475" cy="3800475"/>
          </a:xfrm>
          <a:prstGeom prst="rect">
            <a:avLst/>
          </a:prstGeom>
        </p:spPr>
      </p:pic>
    </p:spTree>
    <p:extLst>
      <p:ext uri="{BB962C8B-B14F-4D97-AF65-F5344CB8AC3E}">
        <p14:creationId xmlns:p14="http://schemas.microsoft.com/office/powerpoint/2010/main" val="117529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53544"/>
            <a:ext cx="9601200" cy="640080"/>
          </a:xfrm>
        </p:spPr>
        <p:txBody>
          <a:bodyPr>
            <a:normAutofit fontScale="90000"/>
          </a:bodyPr>
          <a:lstStyle/>
          <a:p>
            <a:r>
              <a:rPr lang="en-US" b="1" dirty="0" smtClean="0"/>
              <a:t>Introduction to C programming</a:t>
            </a:r>
            <a:endParaRPr lang="en-US" b="1" dirty="0"/>
          </a:p>
        </p:txBody>
      </p:sp>
      <p:sp>
        <p:nvSpPr>
          <p:cNvPr id="3" name="Content Placeholder 2"/>
          <p:cNvSpPr>
            <a:spLocks noGrp="1"/>
          </p:cNvSpPr>
          <p:nvPr>
            <p:ph idx="1"/>
          </p:nvPr>
        </p:nvSpPr>
        <p:spPr>
          <a:xfrm>
            <a:off x="1295402" y="1820333"/>
            <a:ext cx="4206238" cy="4364250"/>
          </a:xfrm>
        </p:spPr>
        <p:txBody>
          <a:bodyPr>
            <a:normAutofit/>
          </a:bodyPr>
          <a:lstStyle/>
          <a:p>
            <a:r>
              <a:rPr lang="en-US" dirty="0" smtClean="0"/>
              <a:t>Overview of C</a:t>
            </a:r>
          </a:p>
          <a:p>
            <a:r>
              <a:rPr lang="en-US" dirty="0" smtClean="0"/>
              <a:t>Basic structure of C program</a:t>
            </a:r>
          </a:p>
          <a:p>
            <a:r>
              <a:rPr lang="en-US" dirty="0" smtClean="0"/>
              <a:t>I/O statements</a:t>
            </a:r>
          </a:p>
          <a:p>
            <a:r>
              <a:rPr lang="en-US" dirty="0"/>
              <a:t>Conditional Statement</a:t>
            </a:r>
          </a:p>
          <a:p>
            <a:r>
              <a:rPr lang="en-US" dirty="0"/>
              <a:t>Unconditional Statement</a:t>
            </a:r>
          </a:p>
          <a:p>
            <a:r>
              <a:rPr lang="en-US" dirty="0"/>
              <a:t>Looping Statements</a:t>
            </a:r>
          </a:p>
          <a:p>
            <a:r>
              <a:rPr lang="en-US" dirty="0" smtClean="0"/>
              <a:t>Switch</a:t>
            </a:r>
          </a:p>
          <a:p>
            <a:r>
              <a:rPr lang="en-US" dirty="0" smtClean="0"/>
              <a:t>1D and 2D arrays</a:t>
            </a:r>
          </a:p>
          <a:p>
            <a:pPr marL="0" indent="0">
              <a:buNone/>
            </a:pPr>
            <a:endParaRPr lang="en-US" dirty="0"/>
          </a:p>
        </p:txBody>
      </p:sp>
      <p:sp>
        <p:nvSpPr>
          <p:cNvPr id="4" name="TextBox 3"/>
          <p:cNvSpPr txBox="1"/>
          <p:nvPr/>
        </p:nvSpPr>
        <p:spPr>
          <a:xfrm>
            <a:off x="7071360" y="2487893"/>
            <a:ext cx="1691640" cy="2376035"/>
          </a:xfrm>
          <a:prstGeom prst="rect">
            <a:avLst/>
          </a:prstGeom>
          <a:noFill/>
        </p:spPr>
        <p:txBody>
          <a:bodyPr wrap="square" rtlCol="0">
            <a:spAutoFit/>
          </a:bodyPr>
          <a:lstStyle/>
          <a:p>
            <a:pPr marL="285750" indent="-285750" defTabSz="457200">
              <a:spcBef>
                <a:spcPct val="20000"/>
              </a:spcBef>
              <a:spcAft>
                <a:spcPts val="600"/>
              </a:spcAft>
              <a:buClr>
                <a:schemeClr val="accent1"/>
              </a:buClr>
              <a:buSzPct val="115000"/>
              <a:buFont typeface="Arial"/>
              <a:buChar char="•"/>
            </a:pPr>
            <a:r>
              <a:rPr lang="en-US" sz="2400" dirty="0">
                <a:solidFill>
                  <a:schemeClr val="tx1">
                    <a:lumMod val="85000"/>
                    <a:lumOff val="15000"/>
                  </a:schemeClr>
                </a:solidFill>
              </a:rPr>
              <a:t>Pointers</a:t>
            </a:r>
          </a:p>
          <a:p>
            <a:pPr marL="285750" indent="-285750" defTabSz="457200">
              <a:spcBef>
                <a:spcPct val="20000"/>
              </a:spcBef>
              <a:spcAft>
                <a:spcPts val="600"/>
              </a:spcAft>
              <a:buClr>
                <a:schemeClr val="accent1"/>
              </a:buClr>
              <a:buSzPct val="115000"/>
              <a:buFont typeface="Arial"/>
              <a:buChar char="•"/>
            </a:pPr>
            <a:r>
              <a:rPr lang="en-US" sz="2400" dirty="0">
                <a:solidFill>
                  <a:schemeClr val="tx1">
                    <a:lumMod val="85000"/>
                    <a:lumOff val="15000"/>
                  </a:schemeClr>
                </a:solidFill>
              </a:rPr>
              <a:t>Functions</a:t>
            </a:r>
          </a:p>
          <a:p>
            <a:pPr marL="285750" indent="-285750" defTabSz="457200">
              <a:spcBef>
                <a:spcPct val="20000"/>
              </a:spcBef>
              <a:spcAft>
                <a:spcPts val="600"/>
              </a:spcAft>
              <a:buClr>
                <a:schemeClr val="accent1"/>
              </a:buClr>
              <a:buSzPct val="115000"/>
              <a:buFont typeface="Arial"/>
              <a:buChar char="•"/>
            </a:pPr>
            <a:r>
              <a:rPr lang="en-US" sz="2400" dirty="0">
                <a:solidFill>
                  <a:schemeClr val="tx1">
                    <a:lumMod val="85000"/>
                    <a:lumOff val="15000"/>
                  </a:schemeClr>
                </a:solidFill>
              </a:rPr>
              <a:t>Structures</a:t>
            </a:r>
          </a:p>
          <a:p>
            <a:pPr marL="285750" indent="-285750" defTabSz="457200">
              <a:spcBef>
                <a:spcPct val="20000"/>
              </a:spcBef>
              <a:spcAft>
                <a:spcPts val="600"/>
              </a:spcAft>
              <a:buClr>
                <a:schemeClr val="accent1"/>
              </a:buClr>
              <a:buSzPct val="115000"/>
              <a:buFont typeface="Arial"/>
              <a:buChar char="•"/>
            </a:pPr>
            <a:r>
              <a:rPr lang="en-US" sz="2400" dirty="0">
                <a:solidFill>
                  <a:schemeClr val="tx1">
                    <a:lumMod val="85000"/>
                    <a:lumOff val="15000"/>
                  </a:schemeClr>
                </a:solidFill>
              </a:rPr>
              <a:t>Unions</a:t>
            </a:r>
          </a:p>
          <a:p>
            <a:endParaRPr lang="en-US" dirty="0" smtClean="0"/>
          </a:p>
        </p:txBody>
      </p:sp>
    </p:spTree>
    <p:extLst>
      <p:ext uri="{BB962C8B-B14F-4D97-AF65-F5344CB8AC3E}">
        <p14:creationId xmlns:p14="http://schemas.microsoft.com/office/powerpoint/2010/main" val="4161789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latin typeface="Algerian" panose="04020705040A02060702" pitchFamily="82" charset="0"/>
              </a:rPr>
              <a:t>FOR STATEMENT</a:t>
            </a:r>
            <a:br>
              <a:rPr lang="en-US" dirty="0">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1428750" y="2668588"/>
            <a:ext cx="3876675" cy="2532062"/>
          </a:xfrm>
          <a:prstGeom prst="rect">
            <a:avLst/>
          </a:prstGeom>
        </p:spPr>
      </p:pic>
      <p:pic>
        <p:nvPicPr>
          <p:cNvPr id="5" name="Picture 4"/>
          <p:cNvPicPr>
            <a:picLocks noChangeAspect="1"/>
          </p:cNvPicPr>
          <p:nvPr/>
        </p:nvPicPr>
        <p:blipFill>
          <a:blip r:embed="rId3"/>
          <a:stretch>
            <a:fillRect/>
          </a:stretch>
        </p:blipFill>
        <p:spPr>
          <a:xfrm>
            <a:off x="6715125" y="671513"/>
            <a:ext cx="4786313" cy="5672137"/>
          </a:xfrm>
          <a:prstGeom prst="rect">
            <a:avLst/>
          </a:prstGeom>
        </p:spPr>
      </p:pic>
    </p:spTree>
    <p:extLst>
      <p:ext uri="{BB962C8B-B14F-4D97-AF65-F5344CB8AC3E}">
        <p14:creationId xmlns:p14="http://schemas.microsoft.com/office/powerpoint/2010/main" val="3460693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95400" y="2285998"/>
            <a:ext cx="3348037" cy="3771901"/>
          </a:xfrm>
          <a:prstGeom prst="rect">
            <a:avLst/>
          </a:prstGeom>
        </p:spPr>
      </p:pic>
    </p:spTree>
    <p:extLst>
      <p:ext uri="{BB962C8B-B14F-4D97-AF65-F5344CB8AC3E}">
        <p14:creationId xmlns:p14="http://schemas.microsoft.com/office/powerpoint/2010/main" val="30749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US" dirty="0"/>
          </a:p>
        </p:txBody>
      </p:sp>
      <p:pic>
        <p:nvPicPr>
          <p:cNvPr id="4" name="Content Placeholder 3"/>
          <p:cNvPicPr>
            <a:picLocks noGrp="1" noChangeAspect="1"/>
          </p:cNvPicPr>
          <p:nvPr>
            <p:ph idx="1"/>
          </p:nvPr>
        </p:nvPicPr>
        <p:blipFill>
          <a:blip r:embed="rId2"/>
          <a:stretch>
            <a:fillRect/>
          </a:stretch>
        </p:blipFill>
        <p:spPr>
          <a:xfrm>
            <a:off x="1757363" y="2728913"/>
            <a:ext cx="2628899" cy="1871662"/>
          </a:xfrm>
          <a:prstGeom prst="rect">
            <a:avLst/>
          </a:prstGeom>
        </p:spPr>
      </p:pic>
      <p:pic>
        <p:nvPicPr>
          <p:cNvPr id="5" name="Picture 4"/>
          <p:cNvPicPr>
            <a:picLocks noChangeAspect="1"/>
          </p:cNvPicPr>
          <p:nvPr/>
        </p:nvPicPr>
        <p:blipFill>
          <a:blip r:embed="rId3"/>
          <a:stretch>
            <a:fillRect/>
          </a:stretch>
        </p:blipFill>
        <p:spPr>
          <a:xfrm>
            <a:off x="6572250" y="2285999"/>
            <a:ext cx="3671888" cy="4572001"/>
          </a:xfrm>
          <a:prstGeom prst="rect">
            <a:avLst/>
          </a:prstGeom>
        </p:spPr>
      </p:pic>
    </p:spTree>
    <p:extLst>
      <p:ext uri="{BB962C8B-B14F-4D97-AF65-F5344CB8AC3E}">
        <p14:creationId xmlns:p14="http://schemas.microsoft.com/office/powerpoint/2010/main" val="2987985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295402" y="1943099"/>
            <a:ext cx="4376736" cy="4443414"/>
          </a:xfrm>
          <a:prstGeom prst="rect">
            <a:avLst/>
          </a:prstGeom>
        </p:spPr>
      </p:pic>
    </p:spTree>
    <p:extLst>
      <p:ext uri="{BB962C8B-B14F-4D97-AF65-F5344CB8AC3E}">
        <p14:creationId xmlns:p14="http://schemas.microsoft.com/office/powerpoint/2010/main" val="1062636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96395"/>
            <a:ext cx="9601196" cy="418043"/>
          </a:xfrm>
        </p:spPr>
        <p:txBody>
          <a:bodyPr>
            <a:normAutofit fontScale="90000"/>
          </a:bodyPr>
          <a:lstStyle/>
          <a:p>
            <a:r>
              <a:rPr lang="en-US" dirty="0" smtClean="0"/>
              <a:t>Program to add numbers until user enters zero</a:t>
            </a:r>
            <a:endParaRPr lang="en-US" dirty="0"/>
          </a:p>
        </p:txBody>
      </p:sp>
      <p:sp>
        <p:nvSpPr>
          <p:cNvPr id="4" name="Rectangle 1"/>
          <p:cNvSpPr>
            <a:spLocks noGrp="1" noChangeArrowheads="1"/>
          </p:cNvSpPr>
          <p:nvPr>
            <p:ph idx="1"/>
          </p:nvPr>
        </p:nvSpPr>
        <p:spPr bwMode="auto">
          <a:xfrm>
            <a:off x="995597" y="1321238"/>
            <a:ext cx="5929860" cy="5170646"/>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1AEEE"/>
                </a:solidFill>
                <a:effectLst/>
                <a:latin typeface="Droid Sans Mono"/>
              </a:rPr>
              <a:t>#include </a:t>
            </a:r>
            <a:r>
              <a:rPr kumimoji="0" lang="en-US" b="0" i="0" u="none" strike="noStrike" cap="none" normalizeH="0" baseline="0" dirty="0" smtClean="0">
                <a:ln>
                  <a:noFill/>
                </a:ln>
                <a:solidFill>
                  <a:srgbClr val="98C379"/>
                </a:solidFill>
                <a:effectLst/>
                <a:latin typeface="Droid Sans Mono"/>
              </a:rPr>
              <a:t>&lt;</a:t>
            </a:r>
            <a:r>
              <a:rPr kumimoji="0" lang="en-US" b="0" i="0" u="none" strike="noStrike" cap="none" normalizeH="0" baseline="0" dirty="0" err="1" smtClean="0">
                <a:ln>
                  <a:noFill/>
                </a:ln>
                <a:solidFill>
                  <a:srgbClr val="98C379"/>
                </a:solidFill>
                <a:effectLst/>
                <a:latin typeface="Droid Sans Mono"/>
              </a:rPr>
              <a:t>stdio.h</a:t>
            </a:r>
            <a:r>
              <a:rPr kumimoji="0" lang="en-US" b="0" i="0" u="none" strike="noStrike" cap="none" normalizeH="0" baseline="0" dirty="0" smtClean="0">
                <a:ln>
                  <a:noFill/>
                </a:ln>
                <a:solidFill>
                  <a:srgbClr val="98C379"/>
                </a:solidFill>
                <a:effectLst/>
                <a:latin typeface="Droid Sans Mono"/>
              </a:rPr>
              <a:t>&gt;</a:t>
            </a:r>
            <a:r>
              <a:rPr kumimoji="0" lang="en-US"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678DD"/>
                </a:solidFill>
                <a:effectLst/>
                <a:latin typeface="Droid Sans Mono"/>
              </a:rPr>
              <a:t>int</a:t>
            </a: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smtClean="0">
                <a:ln>
                  <a:noFill/>
                </a:ln>
                <a:solidFill>
                  <a:srgbClr val="61AEEE"/>
                </a:solidFill>
                <a:effectLst/>
                <a:latin typeface="Droid Sans Mono"/>
              </a:rPr>
              <a:t>main</a:t>
            </a:r>
            <a:r>
              <a:rPr kumimoji="0" lang="en-US"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smtClean="0">
                <a:ln>
                  <a:noFill/>
                </a:ln>
                <a:solidFill>
                  <a:srgbClr val="C678DD"/>
                </a:solidFill>
                <a:effectLst/>
                <a:latin typeface="Droid Sans Mono"/>
              </a:rPr>
              <a:t>double</a:t>
            </a:r>
            <a:r>
              <a:rPr kumimoji="0" lang="en-US" b="0" i="0" u="none" strike="noStrike" cap="none" normalizeH="0" baseline="0" dirty="0" smtClean="0">
                <a:ln>
                  <a:noFill/>
                </a:ln>
                <a:solidFill>
                  <a:srgbClr val="D3D3D3"/>
                </a:solidFill>
                <a:effectLst/>
                <a:latin typeface="Droid Sans Mono"/>
              </a:rPr>
              <a:t> number, sum = </a:t>
            </a:r>
            <a:r>
              <a:rPr kumimoji="0" lang="en-US" b="0" i="0" u="none" strike="noStrike" cap="none" normalizeH="0" baseline="0" dirty="0" smtClean="0">
                <a:ln>
                  <a:noFill/>
                </a:ln>
                <a:solidFill>
                  <a:srgbClr val="D19A66"/>
                </a:solidFill>
                <a:effectLst/>
                <a:latin typeface="Droid Sans Mono"/>
              </a:rPr>
              <a:t>0</a:t>
            </a: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smtClean="0">
                <a:ln>
                  <a:noFill/>
                </a:ln>
                <a:solidFill>
                  <a:srgbClr val="FFDDBE"/>
                </a:solidFill>
                <a:effectLst/>
                <a:latin typeface="Droid Sans Mono"/>
              </a:rPr>
              <a:t>// the body of the loop is executed at least once</a:t>
            </a:r>
            <a:r>
              <a:rPr kumimoji="0" lang="en-US"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678DD"/>
                </a:solidFill>
                <a:effectLst/>
                <a:latin typeface="Droid Sans Mono"/>
              </a:rPr>
              <a:t>    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3D3D3"/>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E6C07B"/>
                </a:solidFill>
                <a:effectLst/>
                <a:latin typeface="Droid Sans Mono"/>
              </a:rPr>
              <a:t>	printf</a:t>
            </a:r>
            <a:r>
              <a:rPr kumimoji="0" lang="en-US" b="0" i="0" u="none" strike="noStrike" cap="none" normalizeH="0" baseline="0" dirty="0" smtClean="0">
                <a:ln>
                  <a:noFill/>
                </a:ln>
                <a:solidFill>
                  <a:srgbClr val="D3D3D3"/>
                </a:solidFill>
                <a:effectLst/>
                <a:latin typeface="Droid Sans Mono"/>
              </a:rPr>
              <a:t>(</a:t>
            </a:r>
            <a:r>
              <a:rPr kumimoji="0" lang="en-US" b="0" i="0" u="none" strike="noStrike" cap="none" normalizeH="0" baseline="0" dirty="0" smtClean="0">
                <a:ln>
                  <a:noFill/>
                </a:ln>
                <a:solidFill>
                  <a:srgbClr val="98C379"/>
                </a:solidFill>
                <a:effectLst/>
                <a:latin typeface="Droid Sans Mono"/>
              </a:rPr>
              <a:t>"Enter a number: "</a:t>
            </a:r>
            <a:r>
              <a:rPr kumimoji="0" lang="en-US" b="0" i="0" u="none" strike="noStrike" cap="none" normalizeH="0" baseline="0" dirty="0" smtClean="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err="1" smtClean="0">
                <a:ln>
                  <a:noFill/>
                </a:ln>
                <a:solidFill>
                  <a:srgbClr val="E6C07B"/>
                </a:solidFill>
                <a:effectLst/>
                <a:latin typeface="Droid Sans Mono"/>
              </a:rPr>
              <a:t>scanf</a:t>
            </a:r>
            <a:r>
              <a:rPr kumimoji="0" lang="en-US" b="0" i="0" u="none" strike="noStrike" cap="none" normalizeH="0" baseline="0" dirty="0" smtClean="0">
                <a:ln>
                  <a:noFill/>
                </a:ln>
                <a:solidFill>
                  <a:srgbClr val="D3D3D3"/>
                </a:solidFill>
                <a:effectLst/>
                <a:latin typeface="Droid Sans Mono"/>
              </a:rPr>
              <a:t>(</a:t>
            </a:r>
            <a:r>
              <a:rPr kumimoji="0" lang="en-US" b="0" i="0" u="none" strike="noStrike" cap="none" normalizeH="0" baseline="0" dirty="0" smtClean="0">
                <a:ln>
                  <a:noFill/>
                </a:ln>
                <a:solidFill>
                  <a:srgbClr val="98C379"/>
                </a:solidFill>
                <a:effectLst/>
                <a:latin typeface="Droid Sans Mono"/>
              </a:rPr>
              <a:t>"%lf"</a:t>
            </a:r>
            <a:r>
              <a:rPr kumimoji="0" lang="en-US" b="0" i="0" u="none" strike="noStrike" cap="none" normalizeH="0" baseline="0" dirty="0" smtClean="0">
                <a:ln>
                  <a:noFill/>
                </a:ln>
                <a:solidFill>
                  <a:srgbClr val="D3D3D3"/>
                </a:solidFill>
                <a:effectLst/>
                <a:latin typeface="Droid Sans Mono"/>
              </a:rPr>
              <a:t>, &amp;number); sum += number;</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D3D3D3"/>
                </a:solidFill>
                <a:latin typeface="Droid Sans Mono"/>
              </a:rPr>
              <a:t> </a:t>
            </a:r>
            <a:r>
              <a:rPr lang="en-US" dirty="0" smtClean="0">
                <a:solidFill>
                  <a:srgbClr val="D3D3D3"/>
                </a:solidFill>
                <a:latin typeface="Droid Sans Mono"/>
              </a:rPr>
              <a:t>   </a:t>
            </a: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smtClean="0">
                <a:ln>
                  <a:noFill/>
                </a:ln>
                <a:solidFill>
                  <a:srgbClr val="C678DD"/>
                </a:solidFill>
                <a:effectLst/>
                <a:latin typeface="Droid Sans Mono"/>
              </a:rPr>
              <a:t>while</a:t>
            </a:r>
            <a:r>
              <a:rPr kumimoji="0" lang="en-US" b="0" i="0" u="none" strike="noStrike" cap="none" normalizeH="0" baseline="0" dirty="0" smtClean="0">
                <a:ln>
                  <a:noFill/>
                </a:ln>
                <a:solidFill>
                  <a:srgbClr val="D3D3D3"/>
                </a:solidFill>
                <a:effectLst/>
                <a:latin typeface="Droid Sans Mono"/>
              </a:rPr>
              <a:t>(number != </a:t>
            </a:r>
            <a:r>
              <a:rPr kumimoji="0" lang="en-US" b="0" i="0" u="none" strike="noStrike" cap="none" normalizeH="0" baseline="0" dirty="0" smtClean="0">
                <a:ln>
                  <a:noFill/>
                </a:ln>
                <a:solidFill>
                  <a:srgbClr val="D19A66"/>
                </a:solidFill>
                <a:effectLst/>
                <a:latin typeface="Droid Sans Mono"/>
              </a:rPr>
              <a:t>0.0</a:t>
            </a:r>
            <a:r>
              <a:rPr kumimoji="0" lang="en-US" b="0" i="0" u="none" strike="noStrike" cap="none" normalizeH="0" baseline="0" dirty="0" smtClean="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D3D3D3"/>
                </a:solidFill>
                <a:latin typeface="Droid Sans Mono"/>
              </a:rPr>
              <a:t> </a:t>
            </a:r>
            <a:r>
              <a:rPr lang="en-US" dirty="0" smtClean="0">
                <a:solidFill>
                  <a:srgbClr val="D3D3D3"/>
                </a:solidFill>
                <a:latin typeface="Droid Sans Mono"/>
              </a:rPr>
              <a:t>    </a:t>
            </a:r>
            <a:r>
              <a:rPr kumimoji="0" lang="en-US" b="0" i="0" u="none" strike="noStrike" cap="none" normalizeH="0" baseline="0" dirty="0" smtClean="0">
                <a:ln>
                  <a:noFill/>
                </a:ln>
                <a:solidFill>
                  <a:srgbClr val="E6C07B"/>
                </a:solidFill>
                <a:effectLst/>
                <a:latin typeface="Droid Sans Mono"/>
              </a:rPr>
              <a:t>printf</a:t>
            </a:r>
            <a:r>
              <a:rPr kumimoji="0" lang="en-US" b="0" i="0" u="none" strike="noStrike" cap="none" normalizeH="0" baseline="0" dirty="0" smtClean="0">
                <a:ln>
                  <a:noFill/>
                </a:ln>
                <a:solidFill>
                  <a:srgbClr val="D3D3D3"/>
                </a:solidFill>
                <a:effectLst/>
                <a:latin typeface="Droid Sans Mono"/>
              </a:rPr>
              <a:t>(</a:t>
            </a:r>
            <a:r>
              <a:rPr kumimoji="0" lang="en-US" b="0" i="0" u="none" strike="noStrike" cap="none" normalizeH="0" baseline="0" dirty="0" smtClean="0">
                <a:ln>
                  <a:noFill/>
                </a:ln>
                <a:solidFill>
                  <a:srgbClr val="98C379"/>
                </a:solidFill>
                <a:effectLst/>
                <a:latin typeface="Droid Sans Mono"/>
              </a:rPr>
              <a:t>"Sum = %.2lf"</a:t>
            </a:r>
            <a:r>
              <a:rPr kumimoji="0" lang="en-US" b="0" i="0" u="none" strike="noStrike" cap="none" normalizeH="0" baseline="0" dirty="0" smtClean="0">
                <a:ln>
                  <a:noFill/>
                </a:ln>
                <a:solidFill>
                  <a:srgbClr val="D3D3D3"/>
                </a:solidFill>
                <a:effectLst/>
                <a:latin typeface="Droid Sans Mono"/>
              </a:rPr>
              <a:t>,sum);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smtClean="0">
                <a:ln>
                  <a:noFill/>
                </a:ln>
                <a:solidFill>
                  <a:srgbClr val="C678DD"/>
                </a:solidFill>
                <a:effectLst/>
                <a:latin typeface="Droid Sans Mono"/>
              </a:rPr>
              <a:t>return</a:t>
            </a: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smtClean="0">
                <a:ln>
                  <a:noFill/>
                </a:ln>
                <a:solidFill>
                  <a:srgbClr val="D19A66"/>
                </a:solidFill>
                <a:effectLst/>
                <a:latin typeface="Droid Sans Mono"/>
              </a:rPr>
              <a:t>0</a:t>
            </a:r>
            <a:r>
              <a:rPr kumimoji="0" lang="en-US" b="0" i="0" u="none" strike="noStrike" cap="none" normalizeH="0" baseline="0" dirty="0" smtClean="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3D3D3"/>
                </a:solidFill>
                <a:effectLst/>
                <a:latin typeface="Droid Sans Mono"/>
              </a:rPr>
              <a:t> }</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719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txBox="1">
            <a:spLocks/>
          </p:cNvSpPr>
          <p:nvPr/>
        </p:nvSpPr>
        <p:spPr bwMode="auto">
          <a:xfrm>
            <a:off x="685800" y="812801"/>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a:latin typeface="Bahnschrift SemiBold" panose="020B0502040204020203" pitchFamily="34" charset="0"/>
              </a:rPr>
              <a:t>Array</a:t>
            </a:r>
          </a:p>
        </p:txBody>
      </p:sp>
      <p:sp>
        <p:nvSpPr>
          <p:cNvPr id="8195" name="Title 1"/>
          <p:cNvSpPr txBox="1">
            <a:spLocks/>
          </p:cNvSpPr>
          <p:nvPr/>
        </p:nvSpPr>
        <p:spPr bwMode="auto">
          <a:xfrm>
            <a:off x="838200" y="1544638"/>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spcBef>
                <a:spcPct val="0"/>
              </a:spcBef>
            </a:pPr>
            <a:r>
              <a:rPr lang="en-IN" sz="4400" dirty="0">
                <a:latin typeface="Calibri Light" panose="020F0302020204030204" pitchFamily="34" charset="0"/>
              </a:rPr>
              <a:t>Array is the derived data type.</a:t>
            </a:r>
            <a:endParaRPr lang="en-US" sz="4400" dirty="0">
              <a:latin typeface="Calibri Light" panose="020F0302020204030204" pitchFamily="34" charset="0"/>
            </a:endParaRPr>
          </a:p>
          <a:p>
            <a:pPr algn="just" eaLnBrk="1" hangingPunct="1">
              <a:spcBef>
                <a:spcPct val="0"/>
              </a:spcBef>
            </a:pPr>
            <a:r>
              <a:rPr lang="en-IN" sz="4400" dirty="0">
                <a:latin typeface="Calibri Light" panose="020F0302020204030204" pitchFamily="34" charset="0"/>
              </a:rPr>
              <a:t>Array is the homogeneous collection of data items.</a:t>
            </a:r>
            <a:endParaRPr lang="en-US" sz="4400" dirty="0">
              <a:latin typeface="Calibri Light" panose="020F0302020204030204" pitchFamily="34" charset="0"/>
            </a:endParaRPr>
          </a:p>
          <a:p>
            <a:pPr algn="just" eaLnBrk="1" hangingPunct="1">
              <a:spcBef>
                <a:spcPct val="0"/>
              </a:spcBef>
            </a:pPr>
            <a:r>
              <a:rPr lang="en-IN" sz="4400" dirty="0">
                <a:latin typeface="Calibri Light" panose="020F0302020204030204" pitchFamily="34" charset="0"/>
              </a:rPr>
              <a:t>The elements of an array are of same data type and each item can be accessed using the same name.</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54444512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txBox="1">
            <a:spLocks/>
          </p:cNvSpPr>
          <p:nvPr/>
        </p:nvSpPr>
        <p:spPr bwMode="auto">
          <a:xfrm>
            <a:off x="838200" y="812801"/>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Classification of arrays</a:t>
            </a:r>
          </a:p>
        </p:txBody>
      </p:sp>
      <p:sp>
        <p:nvSpPr>
          <p:cNvPr id="8" name="Title 1"/>
          <p:cNvSpPr txBox="1">
            <a:spLocks/>
          </p:cNvSpPr>
          <p:nvPr/>
        </p:nvSpPr>
        <p:spPr>
          <a:xfrm>
            <a:off x="838200" y="1544638"/>
            <a:ext cx="10515600" cy="7318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just" fontAlgn="auto">
              <a:spcAft>
                <a:spcPts val="0"/>
              </a:spcAft>
              <a:buFont typeface="Arial" panose="020B0604020202020204" pitchFamily="34" charset="0"/>
              <a:buChar char="•"/>
              <a:defRPr/>
            </a:pPr>
            <a:r>
              <a:rPr lang="it-IT" dirty="0" smtClean="0"/>
              <a:t>Single </a:t>
            </a:r>
            <a:r>
              <a:rPr lang="it-IT" dirty="0"/>
              <a:t>Dimension Array</a:t>
            </a:r>
          </a:p>
          <a:p>
            <a:pPr marL="571500" indent="-571500" algn="just" fontAlgn="auto">
              <a:spcAft>
                <a:spcPts val="0"/>
              </a:spcAft>
              <a:buFont typeface="Arial" panose="020B0604020202020204" pitchFamily="34" charset="0"/>
              <a:buChar char="•"/>
              <a:defRPr/>
            </a:pPr>
            <a:r>
              <a:rPr lang="it-IT" dirty="0" smtClean="0"/>
              <a:t>Two </a:t>
            </a:r>
            <a:r>
              <a:rPr lang="it-IT" dirty="0"/>
              <a:t>Dimension </a:t>
            </a:r>
            <a:r>
              <a:rPr lang="it-IT" dirty="0" smtClean="0"/>
              <a:t>Array</a:t>
            </a:r>
          </a:p>
          <a:p>
            <a:pPr algn="just" fontAlgn="auto">
              <a:spcAft>
                <a:spcPts val="0"/>
              </a:spcAft>
              <a:defRPr/>
            </a:pPr>
            <a:endParaRPr lang="it-IT" dirty="0" smtClean="0"/>
          </a:p>
          <a:p>
            <a:pPr marL="571500" indent="-571500" algn="just" fontAlgn="auto">
              <a:spcAft>
                <a:spcPts val="0"/>
              </a:spcAft>
              <a:buFont typeface="Arial" panose="020B0604020202020204" pitchFamily="34" charset="0"/>
              <a:buChar char="•"/>
              <a:defRPr/>
            </a:pPr>
            <a:r>
              <a:rPr lang="it-IT" dirty="0" smtClean="0"/>
              <a:t>Single Dimension array: </a:t>
            </a:r>
            <a:r>
              <a:rPr lang="en-IN" dirty="0"/>
              <a:t>A single-dimensional array is a linear list containing the data items of the same type and stored in continuous memory location.</a:t>
            </a:r>
            <a:endParaRPr lang="en-US" dirty="0"/>
          </a:p>
          <a:p>
            <a:pPr algn="just" fontAlgn="auto">
              <a:spcAft>
                <a:spcPts val="0"/>
              </a:spcAft>
              <a:defRPr/>
            </a:pPr>
            <a:endParaRPr lang="it-IT" dirty="0"/>
          </a:p>
        </p:txBody>
      </p:sp>
    </p:spTree>
    <p:extLst>
      <p:ext uri="{BB962C8B-B14F-4D97-AF65-F5344CB8AC3E}">
        <p14:creationId xmlns:p14="http://schemas.microsoft.com/office/powerpoint/2010/main" val="383535091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txBox="1">
            <a:spLocks/>
          </p:cNvSpPr>
          <p:nvPr/>
        </p:nvSpPr>
        <p:spPr bwMode="auto">
          <a:xfrm>
            <a:off x="716280" y="837883"/>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Single Dimension Array (1D - Array)</a:t>
            </a:r>
          </a:p>
        </p:txBody>
      </p:sp>
      <p:sp>
        <p:nvSpPr>
          <p:cNvPr id="10243" name="Title 1"/>
          <p:cNvSpPr txBox="1">
            <a:spLocks/>
          </p:cNvSpPr>
          <p:nvPr/>
        </p:nvSpPr>
        <p:spPr bwMode="auto">
          <a:xfrm>
            <a:off x="838200" y="1569720"/>
            <a:ext cx="105156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IN" sz="3200" b="1" u="sng" dirty="0">
                <a:latin typeface="Bahnschrift Light SemiCondensed" panose="020B0502040204020203" pitchFamily="34" charset="0"/>
              </a:rPr>
              <a:t>Declaration of 1D Array</a:t>
            </a:r>
          </a:p>
          <a:p>
            <a:pPr eaLnBrk="1" hangingPunct="1">
              <a:lnSpc>
                <a:spcPct val="100000"/>
              </a:lnSpc>
              <a:spcBef>
                <a:spcPct val="0"/>
              </a:spcBef>
              <a:spcAft>
                <a:spcPts val="600"/>
              </a:spcAft>
              <a:buFontTx/>
              <a:buNone/>
            </a:pPr>
            <a:r>
              <a:rPr lang="en-IN" sz="3200" dirty="0" err="1">
                <a:latin typeface="Bahnschrift Light SemiCondensed" panose="020B0502040204020203" pitchFamily="34" charset="0"/>
              </a:rPr>
              <a:t>Syntax:</a:t>
            </a:r>
            <a:r>
              <a:rPr lang="en-IN" sz="3200" b="1" dirty="0" err="1">
                <a:latin typeface="Bahnschrift Light SemiCondensed" panose="020B0502040204020203" pitchFamily="34" charset="0"/>
              </a:rPr>
              <a:t>Data_type</a:t>
            </a:r>
            <a:r>
              <a:rPr lang="en-IN" sz="3200" b="1" dirty="0">
                <a:latin typeface="Bahnschrift Light SemiCondensed" panose="020B0502040204020203" pitchFamily="34" charset="0"/>
              </a:rPr>
              <a:t>  </a:t>
            </a:r>
            <a:r>
              <a:rPr lang="en-IN" sz="3200" b="1" dirty="0" err="1">
                <a:latin typeface="Bahnschrift Light SemiCondensed" panose="020B0502040204020203" pitchFamily="34" charset="0"/>
              </a:rPr>
              <a:t>Array_name</a:t>
            </a:r>
            <a:r>
              <a:rPr lang="en-IN" sz="3200" b="1" dirty="0">
                <a:latin typeface="Bahnschrift Light SemiCondensed" panose="020B0502040204020203" pitchFamily="34" charset="0"/>
              </a:rPr>
              <a:t>[ </a:t>
            </a:r>
            <a:r>
              <a:rPr lang="en-IN" sz="3200" b="1" dirty="0" err="1">
                <a:latin typeface="Bahnschrift Light SemiCondensed" panose="020B0502040204020203" pitchFamily="34" charset="0"/>
              </a:rPr>
              <a:t>Array_size</a:t>
            </a:r>
            <a:r>
              <a:rPr lang="en-IN" sz="3200" b="1" dirty="0">
                <a:latin typeface="Bahnschrift Light SemiCondensed" panose="020B0502040204020203" pitchFamily="34" charset="0"/>
              </a:rPr>
              <a:t>];</a:t>
            </a:r>
            <a:endParaRPr lang="en-US" sz="3200"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IN" sz="2400" b="1" dirty="0" err="1">
                <a:latin typeface="Bahnschrift Light SemiCondensed" panose="020B0502040204020203" pitchFamily="34" charset="0"/>
              </a:rPr>
              <a:t>Data_type</a:t>
            </a:r>
            <a:r>
              <a:rPr lang="en-IN" sz="2400" b="1" dirty="0">
                <a:latin typeface="Bahnschrift Light SemiCondensed" panose="020B0502040204020203" pitchFamily="34" charset="0"/>
              </a:rPr>
              <a:t> –</a:t>
            </a:r>
            <a:r>
              <a:rPr lang="en-IN" sz="2400" dirty="0">
                <a:latin typeface="Bahnschrift Light SemiCondensed" panose="020B0502040204020203" pitchFamily="34" charset="0"/>
              </a:rPr>
              <a:t>general data types like - int, char, float, double.</a:t>
            </a:r>
            <a:endParaRPr lang="en-US" sz="2400"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IN" sz="2400" b="1" dirty="0" err="1">
                <a:latin typeface="Bahnschrift Light SemiCondensed" panose="020B0502040204020203" pitchFamily="34" charset="0"/>
              </a:rPr>
              <a:t>Array_name</a:t>
            </a:r>
            <a:r>
              <a:rPr lang="en-IN" sz="2400" b="1" dirty="0">
                <a:latin typeface="Bahnschrift Light SemiCondensed" panose="020B0502040204020203" pitchFamily="34" charset="0"/>
              </a:rPr>
              <a:t> –</a:t>
            </a:r>
            <a:r>
              <a:rPr lang="en-IN" sz="2400" dirty="0">
                <a:latin typeface="Bahnschrift Light SemiCondensed" panose="020B0502040204020203" pitchFamily="34" charset="0"/>
              </a:rPr>
              <a:t> valid identifier.</a:t>
            </a:r>
            <a:endParaRPr lang="en-US" sz="2400"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IN" sz="2400" b="1" dirty="0" err="1">
                <a:latin typeface="Bahnschrift Light SemiCondensed" panose="020B0502040204020203" pitchFamily="34" charset="0"/>
              </a:rPr>
              <a:t>Array_size</a:t>
            </a:r>
            <a:r>
              <a:rPr lang="en-IN" sz="2400" b="1" dirty="0">
                <a:latin typeface="Bahnschrift Light SemiCondensed" panose="020B0502040204020203" pitchFamily="34" charset="0"/>
              </a:rPr>
              <a:t> -</a:t>
            </a:r>
            <a:r>
              <a:rPr lang="en-IN" sz="2400" dirty="0">
                <a:latin typeface="Bahnschrift Light SemiCondensed" panose="020B0502040204020203" pitchFamily="34" charset="0"/>
              </a:rPr>
              <a:t> maximum number of elements.</a:t>
            </a:r>
            <a:endParaRPr lang="en-US" sz="2400"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IN" sz="3200" b="1" dirty="0">
                <a:latin typeface="Bahnschrift Light SemiCondensed" panose="020B0502040204020203" pitchFamily="34" charset="0"/>
              </a:rPr>
              <a:t>Example:</a:t>
            </a:r>
          </a:p>
          <a:p>
            <a:pPr eaLnBrk="1" hangingPunct="1">
              <a:lnSpc>
                <a:spcPct val="100000"/>
              </a:lnSpc>
              <a:spcBef>
                <a:spcPct val="0"/>
              </a:spcBef>
              <a:spcAft>
                <a:spcPts val="600"/>
              </a:spcAft>
              <a:buFontTx/>
              <a:buNone/>
            </a:pPr>
            <a:r>
              <a:rPr lang="en-IN" sz="3200" dirty="0">
                <a:latin typeface="Bahnschrift Light SemiCondensed" panose="020B0502040204020203" pitchFamily="34" charset="0"/>
              </a:rPr>
              <a:t>1. int </a:t>
            </a:r>
            <a:r>
              <a:rPr lang="en-IN" sz="3200" dirty="0" err="1">
                <a:latin typeface="Bahnschrift Light SemiCondensed" panose="020B0502040204020203" pitchFamily="34" charset="0"/>
              </a:rPr>
              <a:t>arr</a:t>
            </a:r>
            <a:r>
              <a:rPr lang="en-IN" sz="3200" dirty="0">
                <a:latin typeface="Bahnschrift Light SemiCondensed" panose="020B0502040204020203" pitchFamily="34" charset="0"/>
              </a:rPr>
              <a:t> [20] ;</a:t>
            </a:r>
            <a:endParaRPr lang="en-US" sz="3200"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IN" sz="3200" dirty="0">
                <a:latin typeface="Bahnschrift Light SemiCondensed" panose="020B0502040204020203" pitchFamily="34" charset="0"/>
              </a:rPr>
              <a:t>2. float  arr1 [30] ;</a:t>
            </a:r>
            <a:endParaRPr lang="en-US" sz="3200"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IN" sz="3200" dirty="0">
                <a:latin typeface="Bahnschrift Light SemiCondensed" panose="020B0502040204020203" pitchFamily="34" charset="0"/>
              </a:rPr>
              <a:t>3. double  arr2 [30] ;</a:t>
            </a:r>
            <a:endParaRPr lang="en-US" sz="3200" dirty="0">
              <a:latin typeface="Bahnschrift Light SemiCondensed" panose="020B0502040204020203" pitchFamily="34" charset="0"/>
            </a:endParaRPr>
          </a:p>
        </p:txBody>
      </p:sp>
    </p:spTree>
    <p:extLst>
      <p:ext uri="{BB962C8B-B14F-4D97-AF65-F5344CB8AC3E}">
        <p14:creationId xmlns:p14="http://schemas.microsoft.com/office/powerpoint/2010/main" val="10667958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txBox="1">
            <a:spLocks/>
          </p:cNvSpPr>
          <p:nvPr/>
        </p:nvSpPr>
        <p:spPr bwMode="auto">
          <a:xfrm>
            <a:off x="838200" y="943294"/>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Single Dimension Array (1D - Array)</a:t>
            </a:r>
          </a:p>
        </p:txBody>
      </p:sp>
      <p:sp>
        <p:nvSpPr>
          <p:cNvPr id="11267" name="Title 1"/>
          <p:cNvSpPr txBox="1">
            <a:spLocks/>
          </p:cNvSpPr>
          <p:nvPr/>
        </p:nvSpPr>
        <p:spPr bwMode="auto">
          <a:xfrm>
            <a:off x="838200" y="1675131"/>
            <a:ext cx="10515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US" sz="3200" b="1" dirty="0">
                <a:latin typeface="Bahnschrift Light SemiCondensed" panose="020B0502040204020203" pitchFamily="34" charset="0"/>
              </a:rPr>
              <a:t>Pictorial Representation of Single Dimensional array</a:t>
            </a:r>
          </a:p>
          <a:p>
            <a:pPr eaLnBrk="1" hangingPunct="1">
              <a:lnSpc>
                <a:spcPct val="100000"/>
              </a:lnSpc>
              <a:spcBef>
                <a:spcPct val="0"/>
              </a:spcBef>
              <a:spcAft>
                <a:spcPts val="600"/>
              </a:spcAft>
              <a:buFontTx/>
              <a:buNone/>
            </a:pPr>
            <a:endParaRPr lang="en-US" sz="3200" b="1"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US" sz="3200" dirty="0">
                <a:latin typeface="Bahnschrift Light SemiCondensed" panose="020B0502040204020203" pitchFamily="34" charset="0"/>
              </a:rPr>
              <a:t>Representation of an array int </a:t>
            </a:r>
            <a:r>
              <a:rPr lang="en-US" sz="3200" dirty="0" err="1">
                <a:latin typeface="Bahnschrift Light SemiCondensed" panose="020B0502040204020203" pitchFamily="34" charset="0"/>
              </a:rPr>
              <a:t>arr</a:t>
            </a:r>
            <a:r>
              <a:rPr lang="en-US" sz="3200" dirty="0">
                <a:latin typeface="Bahnschrift Light SemiCondensed" panose="020B0502040204020203" pitchFamily="34" charset="0"/>
              </a:rPr>
              <a:t>[5], with five integers array elements and by assuming the memory location starting from 1024 </a:t>
            </a:r>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3839528"/>
            <a:ext cx="630555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7805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p:cNvSpPr>
          <p:nvPr/>
        </p:nvSpPr>
        <p:spPr bwMode="auto">
          <a:xfrm>
            <a:off x="624840" y="1070611"/>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Single Dimension Array (1D - Array)</a:t>
            </a:r>
          </a:p>
        </p:txBody>
      </p:sp>
      <p:sp>
        <p:nvSpPr>
          <p:cNvPr id="12291" name="Title 1"/>
          <p:cNvSpPr txBox="1">
            <a:spLocks/>
          </p:cNvSpPr>
          <p:nvPr/>
        </p:nvSpPr>
        <p:spPr bwMode="auto">
          <a:xfrm>
            <a:off x="838200" y="1802448"/>
            <a:ext cx="10515600"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IN" sz="3200" b="1" dirty="0">
                <a:latin typeface="Bahnschrift Light SemiCondensed" panose="020B0502040204020203" pitchFamily="34" charset="0"/>
              </a:rPr>
              <a:t>Initialization of Arrays</a:t>
            </a:r>
          </a:p>
          <a:p>
            <a:pPr eaLnBrk="1" hangingPunct="1">
              <a:lnSpc>
                <a:spcPct val="100000"/>
              </a:lnSpc>
              <a:spcBef>
                <a:spcPct val="0"/>
              </a:spcBef>
              <a:spcAft>
                <a:spcPts val="600"/>
              </a:spcAft>
              <a:buFontTx/>
              <a:buNone/>
            </a:pPr>
            <a:r>
              <a:rPr lang="en-US" sz="3200" dirty="0">
                <a:latin typeface="Bahnschrift Light SemiCondensed" panose="020B0502040204020203" pitchFamily="34" charset="0"/>
              </a:rPr>
              <a:t>(</a:t>
            </a:r>
            <a:r>
              <a:rPr lang="en-US" sz="3200" dirty="0" err="1">
                <a:latin typeface="Bahnschrift Light SemiCondensed" panose="020B0502040204020203" pitchFamily="34" charset="0"/>
              </a:rPr>
              <a:t>i</a:t>
            </a:r>
            <a:r>
              <a:rPr lang="en-US" sz="3200" dirty="0">
                <a:latin typeface="Bahnschrift Light SemiCondensed" panose="020B0502040204020203" pitchFamily="34" charset="0"/>
              </a:rPr>
              <a:t>) Complete array initialization.</a:t>
            </a:r>
          </a:p>
          <a:p>
            <a:pPr eaLnBrk="1" hangingPunct="1">
              <a:lnSpc>
                <a:spcPct val="100000"/>
              </a:lnSpc>
              <a:spcBef>
                <a:spcPct val="0"/>
              </a:spcBef>
              <a:spcAft>
                <a:spcPts val="600"/>
              </a:spcAft>
              <a:buFontTx/>
              <a:buNone/>
            </a:pPr>
            <a:r>
              <a:rPr lang="en-US" sz="3200" dirty="0">
                <a:latin typeface="Bahnschrift Light SemiCondensed" panose="020B0502040204020203" pitchFamily="34" charset="0"/>
              </a:rPr>
              <a:t>(ii) Partial array initialization.</a:t>
            </a:r>
          </a:p>
          <a:p>
            <a:pPr eaLnBrk="1" hangingPunct="1">
              <a:lnSpc>
                <a:spcPct val="100000"/>
              </a:lnSpc>
              <a:spcBef>
                <a:spcPct val="0"/>
              </a:spcBef>
              <a:spcAft>
                <a:spcPts val="600"/>
              </a:spcAft>
              <a:buFontTx/>
              <a:buNone/>
            </a:pPr>
            <a:r>
              <a:rPr lang="en-US" sz="3200" dirty="0">
                <a:latin typeface="Bahnschrift Light SemiCondensed" panose="020B0502040204020203" pitchFamily="34" charset="0"/>
              </a:rPr>
              <a:t>(iii) Initialization without size. </a:t>
            </a:r>
          </a:p>
          <a:p>
            <a:pPr eaLnBrk="1" hangingPunct="1">
              <a:lnSpc>
                <a:spcPct val="100000"/>
              </a:lnSpc>
              <a:spcBef>
                <a:spcPct val="0"/>
              </a:spcBef>
              <a:spcAft>
                <a:spcPts val="600"/>
              </a:spcAft>
              <a:buFontTx/>
              <a:buNone/>
            </a:pPr>
            <a:r>
              <a:rPr lang="en-US" sz="3200" dirty="0">
                <a:latin typeface="Bahnschrift Light SemiCondensed" panose="020B0502040204020203" pitchFamily="34" charset="0"/>
              </a:rPr>
              <a:t>(iv) String initialization. </a:t>
            </a: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p:txBody>
      </p:sp>
    </p:spTree>
    <p:extLst>
      <p:ext uri="{BB962C8B-B14F-4D97-AF65-F5344CB8AC3E}">
        <p14:creationId xmlns:p14="http://schemas.microsoft.com/office/powerpoint/2010/main" val="35715896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8650"/>
            <a:ext cx="9601196" cy="828675"/>
          </a:xfrm>
        </p:spPr>
        <p:txBody>
          <a:bodyPr/>
          <a:lstStyle/>
          <a:p>
            <a:r>
              <a:rPr lang="en-US" b="1" dirty="0"/>
              <a:t>Basic structure of C program</a:t>
            </a:r>
          </a:p>
        </p:txBody>
      </p:sp>
      <p:pic>
        <p:nvPicPr>
          <p:cNvPr id="4" name="image19.png" descr="http://3.bp.blogspot.com/-y2kz7SsZhn8/VSa9Kk9HwDI/AAAAAAAAB5g/l1oV8aA_JcQ/s1600/Capture.PNG"/>
          <p:cNvPicPr>
            <a:picLocks noGrp="1"/>
          </p:cNvPicPr>
          <p:nvPr>
            <p:ph idx="1"/>
          </p:nvPr>
        </p:nvPicPr>
        <p:blipFill>
          <a:blip r:embed="rId2" cstate="print"/>
          <a:stretch>
            <a:fillRect/>
          </a:stretch>
        </p:blipFill>
        <p:spPr>
          <a:xfrm>
            <a:off x="1295402" y="1457325"/>
            <a:ext cx="9601196" cy="4843463"/>
          </a:xfrm>
          <a:prstGeom prst="rect">
            <a:avLst/>
          </a:prstGeom>
        </p:spPr>
      </p:pic>
    </p:spTree>
    <p:extLst>
      <p:ext uri="{BB962C8B-B14F-4D97-AF65-F5344CB8AC3E}">
        <p14:creationId xmlns:p14="http://schemas.microsoft.com/office/powerpoint/2010/main" val="34602579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p:cNvSpPr>
          <p:nvPr/>
        </p:nvSpPr>
        <p:spPr bwMode="auto">
          <a:xfrm>
            <a:off x="838200" y="857251"/>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Single Dimension Array (1D - Array)</a:t>
            </a:r>
          </a:p>
        </p:txBody>
      </p:sp>
      <p:sp>
        <p:nvSpPr>
          <p:cNvPr id="13315" name="Title 1"/>
          <p:cNvSpPr txBox="1">
            <a:spLocks/>
          </p:cNvSpPr>
          <p:nvPr/>
        </p:nvSpPr>
        <p:spPr bwMode="auto">
          <a:xfrm>
            <a:off x="838200" y="1589088"/>
            <a:ext cx="10515600"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US" b="1" u="sng" dirty="0">
                <a:latin typeface="Bahnschrift Light SemiCondensed" panose="020B0502040204020203" pitchFamily="34" charset="0"/>
              </a:rPr>
              <a:t>(</a:t>
            </a:r>
            <a:r>
              <a:rPr lang="en-US" b="1" u="sng" dirty="0" err="1">
                <a:latin typeface="Bahnschrift Light SemiCondensed" panose="020B0502040204020203" pitchFamily="34" charset="0"/>
              </a:rPr>
              <a:t>i</a:t>
            </a:r>
            <a:r>
              <a:rPr lang="en-US" b="1" u="sng" dirty="0">
                <a:latin typeface="Bahnschrift Light SemiCondensed" panose="020B0502040204020203" pitchFamily="34" charset="0"/>
              </a:rPr>
              <a:t>) Complete array initialization</a:t>
            </a:r>
            <a:r>
              <a:rPr lang="en-US" u="sng" dirty="0">
                <a:latin typeface="Bahnschrift Light SemiCondensed" panose="020B0502040204020203" pitchFamily="34" charset="0"/>
              </a:rPr>
              <a:t>.</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In the complete array initialization all the locations of an array is assigned with some value during declaration.</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Ex:-int </a:t>
            </a:r>
            <a:r>
              <a:rPr lang="en-US" dirty="0" err="1">
                <a:latin typeface="Bahnschrift Light SemiCondensed" panose="020B0502040204020203" pitchFamily="34" charset="0"/>
              </a:rPr>
              <a:t>arr</a:t>
            </a:r>
            <a:r>
              <a:rPr lang="en-US" dirty="0">
                <a:latin typeface="Bahnschrift Light SemiCondensed" panose="020B0502040204020203" pitchFamily="34" charset="0"/>
              </a:rPr>
              <a:t>[5]={10,15,1,3,20};</a:t>
            </a:r>
          </a:p>
          <a:p>
            <a:pPr eaLnBrk="1" hangingPunct="1">
              <a:lnSpc>
                <a:spcPct val="100000"/>
              </a:lnSpc>
              <a:spcBef>
                <a:spcPct val="0"/>
              </a:spcBef>
              <a:spcAft>
                <a:spcPts val="600"/>
              </a:spcAft>
              <a:buFontTx/>
              <a:buNone/>
            </a:pPr>
            <a:endParaRPr lang="en-US" dirty="0">
              <a:latin typeface="Bahnschrift Light SemiCondensed" panose="020B0502040204020203" pitchFamily="34" charset="0"/>
            </a:endParaRPr>
          </a:p>
          <a:p>
            <a:pPr eaLnBrk="1" hangingPunct="1">
              <a:lnSpc>
                <a:spcPct val="100000"/>
              </a:lnSpc>
              <a:spcBef>
                <a:spcPct val="0"/>
              </a:spcBef>
              <a:spcAft>
                <a:spcPts val="600"/>
              </a:spcAft>
              <a:buFontTx/>
              <a:buNone/>
            </a:pPr>
            <a:r>
              <a:rPr lang="en-US" b="1" dirty="0">
                <a:latin typeface="Bahnschrift Light SemiCondensed" panose="020B0502040204020203" pitchFamily="34" charset="0"/>
              </a:rPr>
              <a:t>(ii) </a:t>
            </a:r>
            <a:r>
              <a:rPr lang="en-US" b="1" u="sng" dirty="0">
                <a:latin typeface="Bahnschrift Light SemiCondensed" panose="020B0502040204020203" pitchFamily="34" charset="0"/>
              </a:rPr>
              <a:t>Partial array initialization.</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If the number of values to be initialized is less than the size of the array, then the remaining locations  will be initialized to zero automatically. </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Ex- int a[5]={10,15}; // Remaining Locations are initialized to 0</a:t>
            </a: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p:txBody>
      </p:sp>
    </p:spTree>
    <p:extLst>
      <p:ext uri="{BB962C8B-B14F-4D97-AF65-F5344CB8AC3E}">
        <p14:creationId xmlns:p14="http://schemas.microsoft.com/office/powerpoint/2010/main" val="404837206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838200" y="822643"/>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Single Dimension Array (1D - Array)</a:t>
            </a:r>
          </a:p>
        </p:txBody>
      </p:sp>
      <p:sp>
        <p:nvSpPr>
          <p:cNvPr id="14339" name="Title 1"/>
          <p:cNvSpPr txBox="1">
            <a:spLocks/>
          </p:cNvSpPr>
          <p:nvPr/>
        </p:nvSpPr>
        <p:spPr bwMode="auto">
          <a:xfrm>
            <a:off x="838200" y="1406208"/>
            <a:ext cx="10515600"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US" b="1" u="sng" dirty="0">
                <a:latin typeface="Bahnschrift Light SemiCondensed" panose="020B0502040204020203" pitchFamily="34" charset="0"/>
              </a:rPr>
              <a:t>(iii) Initialization without size. </a:t>
            </a:r>
          </a:p>
          <a:p>
            <a:pPr eaLnBrk="1" hangingPunct="1">
              <a:lnSpc>
                <a:spcPct val="100000"/>
              </a:lnSpc>
              <a:spcBef>
                <a:spcPct val="0"/>
              </a:spcBef>
              <a:spcAft>
                <a:spcPts val="600"/>
              </a:spcAft>
              <a:buFontTx/>
              <a:buNone/>
            </a:pPr>
            <a:r>
              <a:rPr lang="en-US" dirty="0">
                <a:latin typeface="Bahnschrift Light SemiCondensed" panose="020B0502040204020203" pitchFamily="34" charset="0"/>
                <a:sym typeface="Wingdings" panose="05000000000000000000" pitchFamily="2" charset="2"/>
              </a:rPr>
              <a:t> </a:t>
            </a:r>
            <a:r>
              <a:rPr lang="en-US" dirty="0">
                <a:latin typeface="Bahnschrift Light SemiCondensed" panose="020B0502040204020203" pitchFamily="34" charset="0"/>
              </a:rPr>
              <a:t>In initialization without size of an array the size is not specified during the declaration but the values are specified.</a:t>
            </a:r>
          </a:p>
          <a:p>
            <a:pPr eaLnBrk="1" hangingPunct="1">
              <a:lnSpc>
                <a:spcPct val="100000"/>
              </a:lnSpc>
              <a:spcBef>
                <a:spcPct val="0"/>
              </a:spcBef>
              <a:spcAft>
                <a:spcPts val="600"/>
              </a:spcAft>
              <a:buFontTx/>
              <a:buNone/>
            </a:pPr>
            <a:r>
              <a:rPr lang="en-US" dirty="0">
                <a:latin typeface="Bahnschrift Light SemiCondensed" panose="020B0502040204020203" pitchFamily="34" charset="0"/>
                <a:sym typeface="Wingdings" panose="05000000000000000000" pitchFamily="2" charset="2"/>
              </a:rPr>
              <a:t> </a:t>
            </a:r>
            <a:r>
              <a:rPr lang="en-US" dirty="0">
                <a:latin typeface="Bahnschrift Light SemiCondensed" panose="020B0502040204020203" pitchFamily="34" charset="0"/>
              </a:rPr>
              <a:t>Consider the declaration along with the initialization. </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Ex:-int </a:t>
            </a:r>
            <a:r>
              <a:rPr lang="en-US" dirty="0" err="1">
                <a:latin typeface="Bahnschrift Light SemiCondensed" panose="020B0502040204020203" pitchFamily="34" charset="0"/>
              </a:rPr>
              <a:t>arr</a:t>
            </a:r>
            <a:r>
              <a:rPr lang="en-US" dirty="0">
                <a:latin typeface="Bahnschrift Light SemiCondensed" panose="020B0502040204020203" pitchFamily="34" charset="0"/>
              </a:rPr>
              <a:t> [ ]={10, 15, 1, 3, 20}; </a:t>
            </a:r>
          </a:p>
          <a:p>
            <a:pPr eaLnBrk="1" hangingPunct="1">
              <a:lnSpc>
                <a:spcPct val="100000"/>
              </a:lnSpc>
              <a:spcBef>
                <a:spcPct val="0"/>
              </a:spcBef>
              <a:spcAft>
                <a:spcPts val="600"/>
              </a:spcAft>
              <a:buFontTx/>
              <a:buNone/>
            </a:pPr>
            <a:r>
              <a:rPr lang="en-US" b="1" u="sng" dirty="0" smtClean="0">
                <a:latin typeface="Bahnschrift Light SemiCondensed" panose="020B0502040204020203" pitchFamily="34" charset="0"/>
              </a:rPr>
              <a:t>(</a:t>
            </a:r>
            <a:r>
              <a:rPr lang="en-US" b="1" u="sng" dirty="0">
                <a:latin typeface="Bahnschrift Light SemiCondensed" panose="020B0502040204020203" pitchFamily="34" charset="0"/>
              </a:rPr>
              <a:t>iv) String initialization. </a:t>
            </a:r>
          </a:p>
          <a:p>
            <a:pPr eaLnBrk="1" hangingPunct="1">
              <a:lnSpc>
                <a:spcPct val="100000"/>
              </a:lnSpc>
              <a:spcBef>
                <a:spcPct val="0"/>
              </a:spcBef>
              <a:spcAft>
                <a:spcPts val="600"/>
              </a:spcAft>
              <a:buFontTx/>
              <a:buNone/>
            </a:pPr>
            <a:r>
              <a:rPr lang="en-US" dirty="0">
                <a:latin typeface="Bahnschrift Light SemiCondensed" panose="020B0502040204020203" pitchFamily="34" charset="0"/>
                <a:sym typeface="Wingdings" panose="05000000000000000000" pitchFamily="2" charset="2"/>
              </a:rPr>
              <a:t> </a:t>
            </a:r>
            <a:r>
              <a:rPr lang="en-US" dirty="0">
                <a:latin typeface="Bahnschrift Light SemiCondensed" panose="020B0502040204020203" pitchFamily="34" charset="0"/>
              </a:rPr>
              <a:t>Here the string is initialized to the array and the data type will be character only.</a:t>
            </a:r>
          </a:p>
          <a:p>
            <a:pPr eaLnBrk="1" hangingPunct="1">
              <a:lnSpc>
                <a:spcPct val="100000"/>
              </a:lnSpc>
              <a:spcBef>
                <a:spcPct val="0"/>
              </a:spcBef>
              <a:spcAft>
                <a:spcPts val="600"/>
              </a:spcAft>
              <a:buFontTx/>
              <a:buNone/>
            </a:pPr>
            <a:r>
              <a:rPr lang="en-US" dirty="0">
                <a:latin typeface="Bahnschrift Light SemiCondensed" panose="020B0502040204020203" pitchFamily="34" charset="0"/>
                <a:sym typeface="Wingdings" panose="05000000000000000000" pitchFamily="2" charset="2"/>
              </a:rPr>
              <a:t> </a:t>
            </a:r>
            <a:r>
              <a:rPr lang="en-US" dirty="0">
                <a:latin typeface="Bahnschrift Light SemiCondensed" panose="020B0502040204020203" pitchFamily="34" charset="0"/>
              </a:rPr>
              <a:t>Consider the declaration with string initialization. </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Ex:- char </a:t>
            </a:r>
            <a:r>
              <a:rPr lang="en-US" dirty="0" err="1">
                <a:latin typeface="Bahnschrift Light SemiCondensed" panose="020B0502040204020203" pitchFamily="34" charset="0"/>
              </a:rPr>
              <a:t>str</a:t>
            </a:r>
            <a:r>
              <a:rPr lang="en-US" dirty="0">
                <a:latin typeface="Bahnschrift Light SemiCondensed" panose="020B0502040204020203" pitchFamily="34" charset="0"/>
              </a:rPr>
              <a:t>[ 6 ]=“PINKU";</a:t>
            </a: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p:txBody>
      </p:sp>
    </p:spTree>
    <p:extLst>
      <p:ext uri="{BB962C8B-B14F-4D97-AF65-F5344CB8AC3E}">
        <p14:creationId xmlns:p14="http://schemas.microsoft.com/office/powerpoint/2010/main" val="220936616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838200" y="963931"/>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Single Dimension Array (1D - Array)</a:t>
            </a:r>
          </a:p>
        </p:txBody>
      </p:sp>
      <p:sp>
        <p:nvSpPr>
          <p:cNvPr id="8" name="Title 1"/>
          <p:cNvSpPr txBox="1">
            <a:spLocks/>
          </p:cNvSpPr>
          <p:nvPr/>
        </p:nvSpPr>
        <p:spPr>
          <a:xfrm>
            <a:off x="838200" y="1695768"/>
            <a:ext cx="10515600" cy="1220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600"/>
              </a:spcAft>
              <a:defRPr/>
            </a:pPr>
            <a:r>
              <a:rPr lang="en-US" sz="2800" b="1" u="sng" dirty="0" smtClean="0">
                <a:latin typeface="Bahnschrift Light SemiCondensed" panose="020B0502040204020203" pitchFamily="34" charset="0"/>
              </a:rPr>
              <a:t>Reading Elements to 1D array </a:t>
            </a:r>
          </a:p>
          <a:p>
            <a:pPr marL="457200" indent="-457200" fontAlgn="auto">
              <a:lnSpc>
                <a:spcPct val="100000"/>
              </a:lnSpc>
              <a:spcAft>
                <a:spcPts val="600"/>
              </a:spcAft>
              <a:buFont typeface="Wingdings" panose="05000000000000000000" pitchFamily="2" charset="2"/>
              <a:buChar char="à"/>
              <a:defRPr/>
            </a:pPr>
            <a:r>
              <a:rPr lang="en-US" sz="2800" dirty="0" smtClean="0">
                <a:latin typeface="Bahnschrift Light SemiCondensed" panose="020B0502040204020203" pitchFamily="34" charset="0"/>
              </a:rPr>
              <a:t>If ‘n’ elements have to be stored in an array a[] of </a:t>
            </a:r>
            <a:r>
              <a:rPr lang="en-US" sz="2800" dirty="0" err="1" smtClean="0">
                <a:latin typeface="Bahnschrift Light SemiCondensed" panose="020B0502040204020203" pitchFamily="34" charset="0"/>
              </a:rPr>
              <a:t>int</a:t>
            </a:r>
            <a:r>
              <a:rPr lang="en-US" sz="2800" dirty="0" smtClean="0">
                <a:latin typeface="Bahnschrift Light SemiCondensed" panose="020B0502040204020203" pitchFamily="34" charset="0"/>
              </a:rPr>
              <a:t> type then </a:t>
            </a:r>
          </a:p>
          <a:p>
            <a:pPr fontAlgn="auto">
              <a:lnSpc>
                <a:spcPct val="100000"/>
              </a:lnSpc>
              <a:spcAft>
                <a:spcPts val="600"/>
              </a:spcAft>
              <a:defRPr/>
            </a:pPr>
            <a:r>
              <a:rPr lang="en-US" sz="2800" dirty="0">
                <a:latin typeface="Bahnschrift Light SemiCondensed" panose="020B0502040204020203" pitchFamily="34" charset="0"/>
              </a:rPr>
              <a:t> </a:t>
            </a:r>
            <a:r>
              <a:rPr lang="en-US" sz="2800" dirty="0" smtClean="0">
                <a:latin typeface="Bahnschrift Light SemiCondensed" panose="020B0502040204020203" pitchFamily="34" charset="0"/>
              </a:rPr>
              <a:t>                    for(</a:t>
            </a:r>
            <a:r>
              <a:rPr lang="en-US" sz="2800" dirty="0" err="1" smtClean="0">
                <a:latin typeface="Bahnschrift Light SemiCondensed" panose="020B0502040204020203" pitchFamily="34" charset="0"/>
              </a:rPr>
              <a:t>i</a:t>
            </a:r>
            <a:r>
              <a:rPr lang="en-US" sz="2800" dirty="0" smtClean="0">
                <a:latin typeface="Bahnschrift Light SemiCondensed" panose="020B0502040204020203" pitchFamily="34" charset="0"/>
              </a:rPr>
              <a:t>=0;i&lt;</a:t>
            </a:r>
            <a:r>
              <a:rPr lang="en-US" sz="2800" dirty="0" err="1" smtClean="0">
                <a:latin typeface="Bahnschrift Light SemiCondensed" panose="020B0502040204020203" pitchFamily="34" charset="0"/>
              </a:rPr>
              <a:t>n;i</a:t>
            </a:r>
            <a:r>
              <a:rPr lang="en-US" sz="2800" dirty="0" smtClean="0">
                <a:latin typeface="Bahnschrift Light SemiCondensed" panose="020B0502040204020203" pitchFamily="34" charset="0"/>
              </a:rPr>
              <a:t>++)</a:t>
            </a:r>
          </a:p>
          <a:p>
            <a:pPr fontAlgn="auto">
              <a:lnSpc>
                <a:spcPct val="100000"/>
              </a:lnSpc>
              <a:spcAft>
                <a:spcPts val="600"/>
              </a:spcAft>
              <a:defRPr/>
            </a:pPr>
            <a:r>
              <a:rPr lang="en-US" sz="2800" dirty="0">
                <a:latin typeface="Bahnschrift Light SemiCondensed" panose="020B0502040204020203" pitchFamily="34" charset="0"/>
              </a:rPr>
              <a:t> </a:t>
            </a:r>
            <a:r>
              <a:rPr lang="en-US" sz="2800" dirty="0" smtClean="0">
                <a:latin typeface="Bahnschrift Light SemiCondensed" panose="020B0502040204020203" pitchFamily="34" charset="0"/>
              </a:rPr>
              <a:t>                            </a:t>
            </a:r>
            <a:r>
              <a:rPr lang="en-US" sz="2800" dirty="0" err="1" smtClean="0">
                <a:latin typeface="Bahnschrift Light SemiCondensed" panose="020B0502040204020203" pitchFamily="34" charset="0"/>
              </a:rPr>
              <a:t>scanf</a:t>
            </a:r>
            <a:r>
              <a:rPr lang="en-US" sz="2800" dirty="0" smtClean="0">
                <a:latin typeface="Bahnschrift Light SemiCondensed" panose="020B0502040204020203" pitchFamily="34" charset="0"/>
              </a:rPr>
              <a:t>(“%</a:t>
            </a:r>
            <a:r>
              <a:rPr lang="en-US" sz="2800" dirty="0" err="1" smtClean="0">
                <a:latin typeface="Bahnschrift Light SemiCondensed" panose="020B0502040204020203" pitchFamily="34" charset="0"/>
              </a:rPr>
              <a:t>d”,&amp;a</a:t>
            </a:r>
            <a:r>
              <a:rPr lang="en-US" sz="2800" dirty="0" smtClean="0">
                <a:latin typeface="Bahnschrift Light SemiCondensed" panose="020B0502040204020203" pitchFamily="34" charset="0"/>
              </a:rPr>
              <a:t>[</a:t>
            </a:r>
            <a:r>
              <a:rPr lang="en-US" sz="2800" dirty="0" err="1" smtClean="0">
                <a:latin typeface="Bahnschrift Light SemiCondensed" panose="020B0502040204020203" pitchFamily="34" charset="0"/>
              </a:rPr>
              <a:t>i</a:t>
            </a:r>
            <a:r>
              <a:rPr lang="en-US" sz="2800" dirty="0" smtClean="0">
                <a:latin typeface="Bahnschrift Light SemiCondensed" panose="020B0502040204020203" pitchFamily="34" charset="0"/>
              </a:rPr>
              <a:t>]);</a:t>
            </a:r>
            <a:endParaRPr lang="en-US" sz="2800" dirty="0">
              <a:latin typeface="Bahnschrift Light SemiCondensed" panose="020B0502040204020203" pitchFamily="34" charset="0"/>
            </a:endParaRPr>
          </a:p>
          <a:p>
            <a:pPr fontAlgn="auto">
              <a:lnSpc>
                <a:spcPct val="100000"/>
              </a:lnSpc>
              <a:spcAft>
                <a:spcPts val="600"/>
              </a:spcAft>
              <a:defRPr/>
            </a:pPr>
            <a:endParaRPr lang="en-US" sz="2800" b="1" u="sng" dirty="0" smtClean="0">
              <a:latin typeface="Bahnschrift Light SemiCondensed" panose="020B0502040204020203" pitchFamily="34" charset="0"/>
            </a:endParaRPr>
          </a:p>
          <a:p>
            <a:pPr fontAlgn="auto">
              <a:lnSpc>
                <a:spcPct val="100000"/>
              </a:lnSpc>
              <a:spcAft>
                <a:spcPts val="600"/>
              </a:spcAft>
              <a:defRPr/>
            </a:pPr>
            <a:r>
              <a:rPr lang="en-US" sz="2800" b="1" u="sng" dirty="0" smtClean="0">
                <a:latin typeface="Bahnschrift Light SemiCondensed" panose="020B0502040204020203" pitchFamily="34" charset="0"/>
              </a:rPr>
              <a:t>Displaying </a:t>
            </a:r>
            <a:r>
              <a:rPr lang="en-US" sz="2800" b="1" u="sng" dirty="0">
                <a:latin typeface="Bahnschrift Light SemiCondensed" panose="020B0502040204020203" pitchFamily="34" charset="0"/>
              </a:rPr>
              <a:t>Elements to 1D array </a:t>
            </a:r>
          </a:p>
          <a:p>
            <a:pPr marL="457200" indent="-457200" fontAlgn="auto">
              <a:lnSpc>
                <a:spcPct val="100000"/>
              </a:lnSpc>
              <a:spcAft>
                <a:spcPts val="600"/>
              </a:spcAft>
              <a:buFont typeface="Wingdings" panose="05000000000000000000" pitchFamily="2" charset="2"/>
              <a:buChar char="à"/>
              <a:defRPr/>
            </a:pPr>
            <a:r>
              <a:rPr lang="en-US" sz="2800" dirty="0">
                <a:latin typeface="Bahnschrift Light SemiCondensed" panose="020B0502040204020203" pitchFamily="34" charset="0"/>
              </a:rPr>
              <a:t>If ‘n’ elements have to be </a:t>
            </a:r>
            <a:r>
              <a:rPr lang="en-US" sz="2800" dirty="0" smtClean="0">
                <a:latin typeface="Bahnschrift Light SemiCondensed" panose="020B0502040204020203" pitchFamily="34" charset="0"/>
              </a:rPr>
              <a:t>displayed of an  </a:t>
            </a:r>
            <a:r>
              <a:rPr lang="en-US" sz="2800" dirty="0">
                <a:latin typeface="Bahnschrift Light SemiCondensed" panose="020B0502040204020203" pitchFamily="34" charset="0"/>
              </a:rPr>
              <a:t>array a[] </a:t>
            </a:r>
            <a:r>
              <a:rPr lang="en-US" sz="2800" dirty="0" smtClean="0">
                <a:latin typeface="Bahnschrift Light SemiCondensed" panose="020B0502040204020203" pitchFamily="34" charset="0"/>
              </a:rPr>
              <a:t>of </a:t>
            </a:r>
            <a:r>
              <a:rPr lang="en-US" sz="2800" dirty="0" err="1" smtClean="0">
                <a:latin typeface="Bahnschrift Light SemiCondensed" panose="020B0502040204020203" pitchFamily="34" charset="0"/>
              </a:rPr>
              <a:t>int</a:t>
            </a:r>
            <a:r>
              <a:rPr lang="en-US" sz="2800" dirty="0" smtClean="0">
                <a:latin typeface="Bahnschrift Light SemiCondensed" panose="020B0502040204020203" pitchFamily="34" charset="0"/>
              </a:rPr>
              <a:t> type then </a:t>
            </a:r>
            <a:endParaRPr lang="en-US" sz="2800" dirty="0">
              <a:latin typeface="Bahnschrift Light SemiCondensed" panose="020B0502040204020203" pitchFamily="34" charset="0"/>
            </a:endParaRPr>
          </a:p>
          <a:p>
            <a:pPr fontAlgn="auto">
              <a:lnSpc>
                <a:spcPct val="100000"/>
              </a:lnSpc>
              <a:spcAft>
                <a:spcPts val="600"/>
              </a:spcAft>
              <a:defRPr/>
            </a:pPr>
            <a:r>
              <a:rPr lang="en-US" sz="2800" dirty="0">
                <a:latin typeface="Bahnschrift Light SemiCondensed" panose="020B0502040204020203" pitchFamily="34" charset="0"/>
              </a:rPr>
              <a:t>                     </a:t>
            </a:r>
            <a:r>
              <a:rPr lang="en-US" sz="2800" dirty="0" smtClean="0">
                <a:latin typeface="Bahnschrift Light SemiCondensed" panose="020B0502040204020203" pitchFamily="34" charset="0"/>
              </a:rPr>
              <a:t>for(</a:t>
            </a:r>
            <a:r>
              <a:rPr lang="en-US" sz="2800" dirty="0" err="1" smtClean="0">
                <a:latin typeface="Bahnschrift Light SemiCondensed" panose="020B0502040204020203" pitchFamily="34" charset="0"/>
              </a:rPr>
              <a:t>i</a:t>
            </a:r>
            <a:r>
              <a:rPr lang="en-US" sz="2800" dirty="0" smtClean="0">
                <a:latin typeface="Bahnschrift Light SemiCondensed" panose="020B0502040204020203" pitchFamily="34" charset="0"/>
              </a:rPr>
              <a:t>=0;i&lt;</a:t>
            </a:r>
            <a:r>
              <a:rPr lang="en-US" sz="2800" dirty="0" err="1" smtClean="0">
                <a:latin typeface="Bahnschrift Light SemiCondensed" panose="020B0502040204020203" pitchFamily="34" charset="0"/>
              </a:rPr>
              <a:t>n;i</a:t>
            </a:r>
            <a:r>
              <a:rPr lang="en-US" sz="2800" dirty="0">
                <a:latin typeface="Bahnschrift Light SemiCondensed" panose="020B0502040204020203" pitchFamily="34" charset="0"/>
              </a:rPr>
              <a:t>++)</a:t>
            </a:r>
          </a:p>
          <a:p>
            <a:pPr fontAlgn="auto">
              <a:lnSpc>
                <a:spcPct val="100000"/>
              </a:lnSpc>
              <a:spcAft>
                <a:spcPts val="600"/>
              </a:spcAft>
              <a:defRPr/>
            </a:pPr>
            <a:r>
              <a:rPr lang="en-US" sz="2800" dirty="0">
                <a:latin typeface="Bahnschrift Light SemiCondensed" panose="020B0502040204020203" pitchFamily="34" charset="0"/>
              </a:rPr>
              <a:t>                             </a:t>
            </a:r>
            <a:r>
              <a:rPr lang="en-US" sz="2800" dirty="0" err="1" smtClean="0">
                <a:latin typeface="Bahnschrift Light SemiCondensed" panose="020B0502040204020203" pitchFamily="34" charset="0"/>
              </a:rPr>
              <a:t>printf</a:t>
            </a:r>
            <a:r>
              <a:rPr lang="en-US" sz="2800" dirty="0" smtClean="0">
                <a:latin typeface="Bahnschrift Light SemiCondensed" panose="020B0502040204020203" pitchFamily="34" charset="0"/>
              </a:rPr>
              <a:t>(“%d\</a:t>
            </a:r>
            <a:r>
              <a:rPr lang="en-US" sz="2800" dirty="0" err="1" smtClean="0">
                <a:latin typeface="Bahnschrift Light SemiCondensed" panose="020B0502040204020203" pitchFamily="34" charset="0"/>
              </a:rPr>
              <a:t>t”,a</a:t>
            </a:r>
            <a:r>
              <a:rPr lang="en-US" sz="2800" dirty="0" smtClean="0">
                <a:latin typeface="Bahnschrift Light SemiCondensed" panose="020B0502040204020203" pitchFamily="34" charset="0"/>
              </a:rPr>
              <a:t>[</a:t>
            </a:r>
            <a:r>
              <a:rPr lang="en-US" sz="2800" dirty="0" err="1" smtClean="0">
                <a:latin typeface="Bahnschrift Light SemiCondensed" panose="020B0502040204020203" pitchFamily="34" charset="0"/>
              </a:rPr>
              <a:t>i</a:t>
            </a:r>
            <a:r>
              <a:rPr lang="en-US" sz="2800" dirty="0">
                <a:latin typeface="Bahnschrift Light SemiCondensed" panose="020B0502040204020203" pitchFamily="34" charset="0"/>
              </a:rPr>
              <a:t>]);</a:t>
            </a:r>
          </a:p>
          <a:p>
            <a:pPr fontAlgn="auto">
              <a:lnSpc>
                <a:spcPct val="100000"/>
              </a:lnSpc>
              <a:spcAft>
                <a:spcPts val="600"/>
              </a:spcAft>
              <a:defRPr/>
            </a:pPr>
            <a:endParaRPr lang="en-US" sz="3200" dirty="0" smtClean="0">
              <a:latin typeface="Bahnschrift Light SemiCondensed" panose="020B0502040204020203" pitchFamily="34" charset="0"/>
            </a:endParaRPr>
          </a:p>
          <a:p>
            <a:pPr fontAlgn="auto">
              <a:lnSpc>
                <a:spcPct val="100000"/>
              </a:lnSpc>
              <a:spcAft>
                <a:spcPts val="600"/>
              </a:spcAft>
              <a:defRPr/>
            </a:pPr>
            <a:endParaRPr lang="en-US" sz="3200" dirty="0">
              <a:latin typeface="Bahnschrift Light SemiCondensed" panose="020B0502040204020203" pitchFamily="34" charset="0"/>
            </a:endParaRPr>
          </a:p>
        </p:txBody>
      </p:sp>
    </p:spTree>
    <p:extLst>
      <p:ext uri="{BB962C8B-B14F-4D97-AF65-F5344CB8AC3E}">
        <p14:creationId xmlns:p14="http://schemas.microsoft.com/office/powerpoint/2010/main" val="327362630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p:cNvSpPr>
          <p:nvPr/>
        </p:nvSpPr>
        <p:spPr bwMode="auto">
          <a:xfrm>
            <a:off x="777240" y="990283"/>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Two Dimension Array (2D - Array)</a:t>
            </a:r>
          </a:p>
        </p:txBody>
      </p:sp>
      <p:sp>
        <p:nvSpPr>
          <p:cNvPr id="8" name="Title 1"/>
          <p:cNvSpPr txBox="1">
            <a:spLocks/>
          </p:cNvSpPr>
          <p:nvPr/>
        </p:nvSpPr>
        <p:spPr>
          <a:xfrm>
            <a:off x="951865" y="1887538"/>
            <a:ext cx="10515600" cy="1616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fontAlgn="auto">
              <a:lnSpc>
                <a:spcPct val="100000"/>
              </a:lnSpc>
              <a:spcAft>
                <a:spcPts val="600"/>
              </a:spcAft>
              <a:buFont typeface="Wingdings" panose="05000000000000000000" pitchFamily="2" charset="2"/>
              <a:buChar char="ü"/>
              <a:defRPr/>
            </a:pPr>
            <a:r>
              <a:rPr lang="en-IN" sz="2800" b="1" dirty="0">
                <a:latin typeface="Bahnschrift Light SemiCondensed" panose="020B0502040204020203" pitchFamily="34" charset="0"/>
              </a:rPr>
              <a:t>Declaration of 2D arrays</a:t>
            </a:r>
            <a:r>
              <a:rPr lang="en-IN" sz="2800" b="1" dirty="0" smtClean="0">
                <a:latin typeface="Bahnschrift Light SemiCondensed" panose="020B0502040204020203" pitchFamily="34" charset="0"/>
              </a:rPr>
              <a:t>:</a:t>
            </a:r>
          </a:p>
          <a:p>
            <a:pPr fontAlgn="auto">
              <a:lnSpc>
                <a:spcPct val="100000"/>
              </a:lnSpc>
              <a:spcAft>
                <a:spcPts val="600"/>
              </a:spcAft>
              <a:defRPr/>
            </a:pPr>
            <a:endParaRPr lang="en-IN" sz="2800" b="1" dirty="0">
              <a:latin typeface="Bahnschrift Light SemiCondensed" panose="020B0502040204020203" pitchFamily="34" charset="0"/>
            </a:endParaRPr>
          </a:p>
          <a:p>
            <a:pPr fontAlgn="auto">
              <a:lnSpc>
                <a:spcPct val="100000"/>
              </a:lnSpc>
              <a:spcAft>
                <a:spcPts val="600"/>
              </a:spcAft>
              <a:defRPr/>
            </a:pPr>
            <a:r>
              <a:rPr lang="en-US" sz="2800" b="1" dirty="0" smtClean="0">
                <a:latin typeface="Bahnschrift Light SemiCondensed" panose="020B0502040204020203" pitchFamily="34" charset="0"/>
              </a:rPr>
              <a:t>Syntax:  </a:t>
            </a:r>
            <a:r>
              <a:rPr lang="en-US" sz="2800" b="1" dirty="0" err="1" smtClean="0">
                <a:latin typeface="Bahnschrift Light SemiCondensed" panose="020B0502040204020203" pitchFamily="34" charset="0"/>
              </a:rPr>
              <a:t>Data_type</a:t>
            </a:r>
            <a:r>
              <a:rPr lang="en-US" sz="2800" b="1" dirty="0" smtClean="0">
                <a:latin typeface="Bahnschrift Light SemiCondensed" panose="020B0502040204020203" pitchFamily="34" charset="0"/>
              </a:rPr>
              <a:t>   </a:t>
            </a:r>
            <a:r>
              <a:rPr lang="en-US" sz="2800" b="1" dirty="0" err="1">
                <a:latin typeface="Bahnschrift Light SemiCondensed" panose="020B0502040204020203" pitchFamily="34" charset="0"/>
              </a:rPr>
              <a:t>Array_name</a:t>
            </a:r>
            <a:r>
              <a:rPr lang="en-US" sz="2800" b="1" dirty="0">
                <a:latin typeface="Bahnschrift Light SemiCondensed" panose="020B0502040204020203" pitchFamily="34" charset="0"/>
              </a:rPr>
              <a:t>[</a:t>
            </a:r>
            <a:r>
              <a:rPr lang="en-US" sz="2800" b="1" dirty="0" err="1">
                <a:latin typeface="Bahnschrift Light SemiCondensed" panose="020B0502040204020203" pitchFamily="34" charset="0"/>
              </a:rPr>
              <a:t>row_size</a:t>
            </a:r>
            <a:r>
              <a:rPr lang="en-US" sz="2800" b="1" dirty="0">
                <a:latin typeface="Bahnschrift Light SemiCondensed" panose="020B0502040204020203" pitchFamily="34" charset="0"/>
              </a:rPr>
              <a:t>][</a:t>
            </a:r>
            <a:r>
              <a:rPr lang="en-US" sz="2800" b="1" dirty="0" err="1">
                <a:latin typeface="Bahnschrift Light SemiCondensed" panose="020B0502040204020203" pitchFamily="34" charset="0"/>
              </a:rPr>
              <a:t>column_size</a:t>
            </a:r>
            <a:r>
              <a:rPr lang="en-US" sz="2800" b="1" dirty="0">
                <a:latin typeface="Bahnschrift Light SemiCondensed" panose="020B0502040204020203" pitchFamily="34" charset="0"/>
              </a:rPr>
              <a:t>];</a:t>
            </a:r>
          </a:p>
          <a:p>
            <a:pPr marL="457200" indent="-457200" fontAlgn="auto">
              <a:lnSpc>
                <a:spcPct val="100000"/>
              </a:lnSpc>
              <a:spcAft>
                <a:spcPts val="600"/>
              </a:spcAft>
              <a:buFont typeface="Wingdings" panose="05000000000000000000" pitchFamily="2" charset="2"/>
              <a:buChar char="Ø"/>
              <a:defRPr/>
            </a:pPr>
            <a:r>
              <a:rPr lang="en-US" sz="2800" dirty="0" err="1" smtClean="0">
                <a:latin typeface="Bahnschrift Light SemiCondensed" panose="020B0502040204020203" pitchFamily="34" charset="0"/>
              </a:rPr>
              <a:t>Data_type</a:t>
            </a:r>
            <a:r>
              <a:rPr lang="en-US" sz="2800" dirty="0" smtClean="0">
                <a:latin typeface="Bahnschrift Light SemiCondensed" panose="020B0502040204020203" pitchFamily="34" charset="0"/>
              </a:rPr>
              <a:t> </a:t>
            </a:r>
            <a:r>
              <a:rPr lang="en-US" sz="2800" dirty="0">
                <a:latin typeface="Bahnschrift Light SemiCondensed" panose="020B0502040204020203" pitchFamily="34" charset="0"/>
              </a:rPr>
              <a:t>–general data types like - </a:t>
            </a:r>
            <a:r>
              <a:rPr lang="en-US" sz="2800" dirty="0" err="1">
                <a:latin typeface="Bahnschrift Light SemiCondensed" panose="020B0502040204020203" pitchFamily="34" charset="0"/>
              </a:rPr>
              <a:t>int</a:t>
            </a:r>
            <a:r>
              <a:rPr lang="en-US" sz="2800" dirty="0">
                <a:latin typeface="Bahnschrift Light SemiCondensed" panose="020B0502040204020203" pitchFamily="34" charset="0"/>
              </a:rPr>
              <a:t>, char, float, </a:t>
            </a:r>
            <a:r>
              <a:rPr lang="en-US" sz="2800" dirty="0" smtClean="0">
                <a:latin typeface="Bahnschrift Light SemiCondensed" panose="020B0502040204020203" pitchFamily="34" charset="0"/>
              </a:rPr>
              <a:t>double.</a:t>
            </a:r>
          </a:p>
          <a:p>
            <a:pPr marL="457200" indent="-457200" fontAlgn="auto">
              <a:lnSpc>
                <a:spcPct val="100000"/>
              </a:lnSpc>
              <a:spcAft>
                <a:spcPts val="600"/>
              </a:spcAft>
              <a:buFont typeface="Wingdings" panose="05000000000000000000" pitchFamily="2" charset="2"/>
              <a:buChar char="Ø"/>
              <a:defRPr/>
            </a:pPr>
            <a:r>
              <a:rPr lang="en-US" sz="2800" dirty="0" err="1" smtClean="0">
                <a:latin typeface="Bahnschrift Light SemiCondensed" panose="020B0502040204020203" pitchFamily="34" charset="0"/>
              </a:rPr>
              <a:t>Array_name</a:t>
            </a:r>
            <a:r>
              <a:rPr lang="en-US" sz="2800" dirty="0" smtClean="0">
                <a:latin typeface="Bahnschrift Light SemiCondensed" panose="020B0502040204020203" pitchFamily="34" charset="0"/>
              </a:rPr>
              <a:t> </a:t>
            </a:r>
            <a:r>
              <a:rPr lang="en-US" sz="2800" dirty="0">
                <a:latin typeface="Bahnschrift Light SemiCondensed" panose="020B0502040204020203" pitchFamily="34" charset="0"/>
              </a:rPr>
              <a:t>– valid </a:t>
            </a:r>
            <a:r>
              <a:rPr lang="en-US" sz="2800" dirty="0" smtClean="0">
                <a:latin typeface="Bahnschrift Light SemiCondensed" panose="020B0502040204020203" pitchFamily="34" charset="0"/>
              </a:rPr>
              <a:t>identifier.</a:t>
            </a:r>
          </a:p>
          <a:p>
            <a:pPr marL="457200" indent="-457200" fontAlgn="auto">
              <a:lnSpc>
                <a:spcPct val="100000"/>
              </a:lnSpc>
              <a:spcAft>
                <a:spcPts val="600"/>
              </a:spcAft>
              <a:buFont typeface="Wingdings" panose="05000000000000000000" pitchFamily="2" charset="2"/>
              <a:buChar char="Ø"/>
              <a:defRPr/>
            </a:pPr>
            <a:r>
              <a:rPr lang="en-US" sz="2800" dirty="0" err="1" smtClean="0">
                <a:latin typeface="Bahnschrift Light SemiCondensed" panose="020B0502040204020203" pitchFamily="34" charset="0"/>
              </a:rPr>
              <a:t>row_size</a:t>
            </a:r>
            <a:r>
              <a:rPr lang="en-US" sz="2800" dirty="0" smtClean="0">
                <a:latin typeface="Bahnschrift Light SemiCondensed" panose="020B0502040204020203" pitchFamily="34" charset="0"/>
              </a:rPr>
              <a:t>- </a:t>
            </a:r>
            <a:r>
              <a:rPr lang="en-US" sz="2800" dirty="0">
                <a:latin typeface="Bahnschrift Light SemiCondensed" panose="020B0502040204020203" pitchFamily="34" charset="0"/>
              </a:rPr>
              <a:t>indicates the subscript value for the maximum number of </a:t>
            </a:r>
            <a:r>
              <a:rPr lang="en-US" sz="2800" dirty="0" smtClean="0">
                <a:latin typeface="Bahnschrift Light SemiCondensed" panose="020B0502040204020203" pitchFamily="34" charset="0"/>
              </a:rPr>
              <a:t>rows.</a:t>
            </a:r>
          </a:p>
          <a:p>
            <a:pPr marL="457200" indent="-457200" fontAlgn="auto">
              <a:lnSpc>
                <a:spcPct val="100000"/>
              </a:lnSpc>
              <a:spcAft>
                <a:spcPts val="600"/>
              </a:spcAft>
              <a:buFont typeface="Wingdings" panose="05000000000000000000" pitchFamily="2" charset="2"/>
              <a:buChar char="Ø"/>
              <a:defRPr/>
            </a:pPr>
            <a:r>
              <a:rPr lang="en-US" sz="2800" dirty="0" err="1" smtClean="0">
                <a:latin typeface="Bahnschrift Light SemiCondensed" panose="020B0502040204020203" pitchFamily="34" charset="0"/>
              </a:rPr>
              <a:t>column_size</a:t>
            </a:r>
            <a:r>
              <a:rPr lang="en-US" sz="2800" dirty="0" smtClean="0">
                <a:latin typeface="Bahnschrift Light SemiCondensed" panose="020B0502040204020203" pitchFamily="34" charset="0"/>
              </a:rPr>
              <a:t>-  </a:t>
            </a:r>
            <a:r>
              <a:rPr lang="en-US" sz="2800" dirty="0">
                <a:latin typeface="Bahnschrift Light SemiCondensed" panose="020B0502040204020203" pitchFamily="34" charset="0"/>
              </a:rPr>
              <a:t>indicates the subscript value for the maximum number of columns.</a:t>
            </a:r>
          </a:p>
          <a:p>
            <a:pPr fontAlgn="auto">
              <a:lnSpc>
                <a:spcPct val="100000"/>
              </a:lnSpc>
              <a:spcAft>
                <a:spcPts val="600"/>
              </a:spcAft>
              <a:defRPr/>
            </a:pPr>
            <a:endParaRPr lang="en-US" sz="2800" dirty="0" smtClean="0">
              <a:latin typeface="Bahnschrift Light SemiCondensed" panose="020B0502040204020203" pitchFamily="34" charset="0"/>
            </a:endParaRPr>
          </a:p>
          <a:p>
            <a:pPr fontAlgn="auto">
              <a:lnSpc>
                <a:spcPct val="100000"/>
              </a:lnSpc>
              <a:spcAft>
                <a:spcPts val="600"/>
              </a:spcAft>
              <a:defRPr/>
            </a:pPr>
            <a:endParaRPr lang="en-US" sz="3200" dirty="0">
              <a:latin typeface="Bahnschrift Light SemiCondensed" panose="020B0502040204020203" pitchFamily="34" charset="0"/>
            </a:endParaRPr>
          </a:p>
        </p:txBody>
      </p:sp>
    </p:spTree>
    <p:extLst>
      <p:ext uri="{BB962C8B-B14F-4D97-AF65-F5344CB8AC3E}">
        <p14:creationId xmlns:p14="http://schemas.microsoft.com/office/powerpoint/2010/main" val="195756410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txBox="1">
            <a:spLocks/>
          </p:cNvSpPr>
          <p:nvPr/>
        </p:nvSpPr>
        <p:spPr bwMode="auto">
          <a:xfrm>
            <a:off x="838200" y="875586"/>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Two Dimension Array (2D - Array)</a:t>
            </a:r>
          </a:p>
        </p:txBody>
      </p:sp>
      <p:sp>
        <p:nvSpPr>
          <p:cNvPr id="27651" name="Title 1"/>
          <p:cNvSpPr txBox="1">
            <a:spLocks/>
          </p:cNvSpPr>
          <p:nvPr/>
        </p:nvSpPr>
        <p:spPr bwMode="auto">
          <a:xfrm>
            <a:off x="838200" y="1557496"/>
            <a:ext cx="1051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IN" b="1" dirty="0">
                <a:latin typeface="Bahnschrift Light SemiCondensed" panose="020B0502040204020203" pitchFamily="34" charset="0"/>
              </a:rPr>
              <a:t>Pictorial representation of 2D – Array</a:t>
            </a:r>
            <a:endParaRPr lang="en-US" dirty="0">
              <a:latin typeface="Bahnschrift Light SemiCondensed" panose="020B0502040204020203" pitchFamily="34" charset="0"/>
            </a:endParaRPr>
          </a:p>
          <a:p>
            <a:pPr eaLnBrk="1" hangingPunct="1">
              <a:lnSpc>
                <a:spcPct val="100000"/>
              </a:lnSpc>
              <a:spcBef>
                <a:spcPct val="0"/>
              </a:spcBef>
              <a:spcAft>
                <a:spcPts val="600"/>
              </a:spcAft>
              <a:buFontTx/>
              <a:buNone/>
            </a:pPr>
            <a:endParaRPr lang="en-US" dirty="0">
              <a:latin typeface="Bahnschrift Light SemiCondensed" panose="020B0502040204020203" pitchFamily="34" charset="0"/>
            </a:endParaRP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p:txBody>
      </p:sp>
      <p:pic>
        <p:nvPicPr>
          <p:cNvPr id="2765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7" y="2127250"/>
            <a:ext cx="8413750"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275" y="4945063"/>
            <a:ext cx="7197725"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27471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p:cNvSpPr>
          <p:nvPr/>
        </p:nvSpPr>
        <p:spPr bwMode="auto">
          <a:xfrm>
            <a:off x="838200" y="807403"/>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Two Dimension Array (2D - Array)</a:t>
            </a:r>
          </a:p>
        </p:txBody>
      </p:sp>
      <p:sp>
        <p:nvSpPr>
          <p:cNvPr id="28675" name="Title 1"/>
          <p:cNvSpPr txBox="1">
            <a:spLocks/>
          </p:cNvSpPr>
          <p:nvPr/>
        </p:nvSpPr>
        <p:spPr bwMode="auto">
          <a:xfrm>
            <a:off x="838200" y="1310640"/>
            <a:ext cx="1051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US" b="1" dirty="0">
                <a:latin typeface="Bahnschrift Light SemiCondensed" panose="020B0502040204020203" pitchFamily="34" charset="0"/>
              </a:rPr>
              <a:t>Reading of values to 2D array:</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    In 2D as two subscripts are there each for row and column, we need two for loops to read the element to the 2D array.</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Example:	int  </a:t>
            </a:r>
            <a:r>
              <a:rPr lang="en-US" dirty="0" err="1">
                <a:latin typeface="Bahnschrift Light SemiCondensed" panose="020B0502040204020203" pitchFamily="34" charset="0"/>
              </a:rPr>
              <a:t>arr</a:t>
            </a:r>
            <a:r>
              <a:rPr lang="en-US" dirty="0">
                <a:latin typeface="Bahnschrift Light SemiCondensed" panose="020B0502040204020203" pitchFamily="34" charset="0"/>
              </a:rPr>
              <a:t>[3][2];</a:t>
            </a:r>
          </a:p>
          <a:p>
            <a:pPr eaLnBrk="1" hangingPunct="1">
              <a:spcBef>
                <a:spcPct val="0"/>
              </a:spcBef>
              <a:buFontTx/>
              <a:buNone/>
            </a:pPr>
            <a:r>
              <a:rPr lang="en-IN" b="1" dirty="0">
                <a:latin typeface="Calibri Light" panose="020F0302020204030204" pitchFamily="34" charset="0"/>
              </a:rPr>
              <a:t>for(</a:t>
            </a:r>
            <a:r>
              <a:rPr lang="en-IN" b="1" dirty="0" err="1">
                <a:latin typeface="Calibri Light" panose="020F0302020204030204" pitchFamily="34" charset="0"/>
              </a:rPr>
              <a:t>i</a:t>
            </a:r>
            <a:r>
              <a:rPr lang="en-IN" b="1" dirty="0">
                <a:latin typeface="Calibri Light" panose="020F0302020204030204" pitchFamily="34" charset="0"/>
              </a:rPr>
              <a:t>=0;i&lt;3;i++)</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for(j=0;j&lt;2;j++)</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a:t>
            </a:r>
            <a:r>
              <a:rPr lang="en-IN" b="1" dirty="0" err="1">
                <a:latin typeface="Calibri Light" panose="020F0302020204030204" pitchFamily="34" charset="0"/>
              </a:rPr>
              <a:t>scanf</a:t>
            </a:r>
            <a:r>
              <a:rPr lang="en-IN" b="1" dirty="0">
                <a:latin typeface="Calibri Light" panose="020F0302020204030204" pitchFamily="34" charset="0"/>
              </a:rPr>
              <a:t>(“%</a:t>
            </a:r>
            <a:r>
              <a:rPr lang="en-IN" b="1" dirty="0" err="1">
                <a:latin typeface="Calibri Light" panose="020F0302020204030204" pitchFamily="34" charset="0"/>
              </a:rPr>
              <a:t>d”,&amp;a</a:t>
            </a:r>
            <a:r>
              <a:rPr lang="en-IN" b="1" dirty="0">
                <a:latin typeface="Calibri Light" panose="020F0302020204030204" pitchFamily="34" charset="0"/>
              </a:rPr>
              <a:t>[</a:t>
            </a:r>
            <a:r>
              <a:rPr lang="en-IN" b="1" dirty="0" err="1">
                <a:latin typeface="Calibri Light" panose="020F0302020204030204" pitchFamily="34" charset="0"/>
              </a:rPr>
              <a:t>i</a:t>
            </a:r>
            <a:r>
              <a:rPr lang="en-IN" b="1" dirty="0">
                <a:latin typeface="Calibri Light" panose="020F0302020204030204" pitchFamily="34" charset="0"/>
              </a:rPr>
              <a:t>][j]);</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a:t>
            </a:r>
            <a:endParaRPr lang="en-US" dirty="0">
              <a:latin typeface="Bahnschrift Light SemiCondensed" panose="020B0502040204020203" pitchFamily="34" charset="0"/>
            </a:endParaRP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383999"/>
              </p:ext>
            </p:extLst>
          </p:nvPr>
        </p:nvGraphicFramePr>
        <p:xfrm>
          <a:off x="7452360" y="2758440"/>
          <a:ext cx="4739640" cy="4693919"/>
        </p:xfrm>
        <a:graphic>
          <a:graphicData uri="http://schemas.openxmlformats.org/drawingml/2006/table">
            <a:tbl>
              <a:tblPr firstRow="1" firstCol="1" bandRow="1">
                <a:tableStyleId>{5C22544A-7EE6-4342-B048-85BDC9FD1C3A}</a:tableStyleId>
              </a:tblPr>
              <a:tblGrid>
                <a:gridCol w="4739640"/>
              </a:tblGrid>
              <a:tr h="4693919">
                <a:tc>
                  <a:txBody>
                    <a:bodyPr/>
                    <a:lstStyle/>
                    <a:p>
                      <a:pPr marL="0" marR="0">
                        <a:lnSpc>
                          <a:spcPct val="115000"/>
                        </a:lnSpc>
                        <a:spcBef>
                          <a:spcPts val="0"/>
                        </a:spcBef>
                        <a:spcAft>
                          <a:spcPts val="0"/>
                        </a:spcAft>
                      </a:pPr>
                      <a:r>
                        <a:rPr lang="en-IN" sz="2400" dirty="0" smtClean="0">
                          <a:solidFill>
                            <a:schemeClr val="tx1"/>
                          </a:solidFill>
                          <a:effectLst/>
                        </a:rPr>
                        <a:t>Generalised: </a:t>
                      </a:r>
                    </a:p>
                    <a:p>
                      <a:pPr marL="0" marR="0">
                        <a:lnSpc>
                          <a:spcPct val="115000"/>
                        </a:lnSpc>
                        <a:spcBef>
                          <a:spcPts val="0"/>
                        </a:spcBef>
                        <a:spcAft>
                          <a:spcPts val="0"/>
                        </a:spcAft>
                      </a:pPr>
                      <a:r>
                        <a:rPr lang="en-IN" sz="2400" dirty="0" smtClean="0">
                          <a:solidFill>
                            <a:schemeClr val="tx1"/>
                          </a:solidFill>
                          <a:effectLst/>
                        </a:rPr>
                        <a:t>for(</a:t>
                      </a:r>
                      <a:r>
                        <a:rPr lang="en-IN" sz="2400" dirty="0" err="1" smtClean="0">
                          <a:solidFill>
                            <a:schemeClr val="tx1"/>
                          </a:solidFill>
                          <a:effectLst/>
                        </a:rPr>
                        <a:t>i</a:t>
                      </a:r>
                      <a:r>
                        <a:rPr lang="en-IN" sz="2400" dirty="0" smtClean="0">
                          <a:solidFill>
                            <a:schemeClr val="tx1"/>
                          </a:solidFill>
                          <a:effectLst/>
                        </a:rPr>
                        <a:t>=0;i&lt;</a:t>
                      </a:r>
                      <a:r>
                        <a:rPr lang="en-IN" sz="2400" dirty="0" err="1" smtClean="0">
                          <a:solidFill>
                            <a:schemeClr val="tx1"/>
                          </a:solidFill>
                          <a:effectLst/>
                        </a:rPr>
                        <a:t>m;i</a:t>
                      </a:r>
                      <a:r>
                        <a:rPr lang="en-IN" sz="2400" dirty="0" smtClean="0">
                          <a:solidFill>
                            <a:schemeClr val="tx1"/>
                          </a:solidFill>
                          <a:effectLst/>
                        </a:rPr>
                        <a:t>++)    // m is no of rows</a:t>
                      </a:r>
                      <a:endParaRPr lang="en-US" sz="2000" dirty="0">
                        <a:solidFill>
                          <a:schemeClr val="tx1"/>
                        </a:solidFill>
                        <a:effectLst/>
                      </a:endParaRPr>
                    </a:p>
                    <a:p>
                      <a:pPr marL="0" marR="0">
                        <a:lnSpc>
                          <a:spcPct val="115000"/>
                        </a:lnSpc>
                        <a:spcBef>
                          <a:spcPts val="0"/>
                        </a:spcBef>
                        <a:spcAft>
                          <a:spcPts val="0"/>
                        </a:spcAft>
                      </a:pPr>
                      <a:r>
                        <a:rPr lang="en-IN" sz="2400" dirty="0">
                          <a:solidFill>
                            <a:schemeClr val="tx1"/>
                          </a:solidFill>
                          <a:effectLst/>
                        </a:rPr>
                        <a:t>{</a:t>
                      </a:r>
                      <a:endParaRPr lang="en-US" sz="2000" dirty="0">
                        <a:solidFill>
                          <a:schemeClr val="tx1"/>
                        </a:solidFill>
                        <a:effectLst/>
                      </a:endParaRPr>
                    </a:p>
                    <a:p>
                      <a:pPr marL="0" marR="0">
                        <a:lnSpc>
                          <a:spcPct val="115000"/>
                        </a:lnSpc>
                        <a:spcBef>
                          <a:spcPts val="0"/>
                        </a:spcBef>
                        <a:spcAft>
                          <a:spcPts val="0"/>
                        </a:spcAft>
                      </a:pPr>
                      <a:r>
                        <a:rPr lang="en-IN" sz="2400" dirty="0">
                          <a:solidFill>
                            <a:schemeClr val="tx1"/>
                          </a:solidFill>
                          <a:effectLst/>
                        </a:rPr>
                        <a:t>            for(j=0;j&lt;</a:t>
                      </a:r>
                      <a:r>
                        <a:rPr lang="en-IN" sz="2400" dirty="0" err="1">
                          <a:solidFill>
                            <a:schemeClr val="tx1"/>
                          </a:solidFill>
                          <a:effectLst/>
                        </a:rPr>
                        <a:t>n;j</a:t>
                      </a:r>
                      <a:r>
                        <a:rPr lang="en-IN" sz="2400" dirty="0" smtClean="0">
                          <a:solidFill>
                            <a:schemeClr val="tx1"/>
                          </a:solidFill>
                          <a:effectLst/>
                        </a:rPr>
                        <a:t>++)   // n is no</a:t>
                      </a:r>
                      <a:r>
                        <a:rPr lang="en-IN" sz="2400" baseline="0" dirty="0" smtClean="0">
                          <a:solidFill>
                            <a:schemeClr val="tx1"/>
                          </a:solidFill>
                          <a:effectLst/>
                        </a:rPr>
                        <a:t> of columns</a:t>
                      </a:r>
                      <a:endParaRPr lang="en-US" sz="2000" dirty="0">
                        <a:solidFill>
                          <a:schemeClr val="tx1"/>
                        </a:solidFill>
                        <a:effectLst/>
                      </a:endParaRPr>
                    </a:p>
                    <a:p>
                      <a:pPr marL="0" marR="0">
                        <a:lnSpc>
                          <a:spcPct val="115000"/>
                        </a:lnSpc>
                        <a:spcBef>
                          <a:spcPts val="0"/>
                        </a:spcBef>
                        <a:spcAft>
                          <a:spcPts val="0"/>
                        </a:spcAft>
                      </a:pPr>
                      <a:r>
                        <a:rPr lang="en-IN" sz="2400" dirty="0">
                          <a:solidFill>
                            <a:schemeClr val="tx1"/>
                          </a:solidFill>
                          <a:effectLst/>
                        </a:rPr>
                        <a:t>           {</a:t>
                      </a:r>
                      <a:endParaRPr lang="en-US" sz="2000" dirty="0">
                        <a:solidFill>
                          <a:schemeClr val="tx1"/>
                        </a:solidFill>
                        <a:effectLst/>
                      </a:endParaRPr>
                    </a:p>
                    <a:p>
                      <a:pPr marL="0" marR="0">
                        <a:lnSpc>
                          <a:spcPct val="115000"/>
                        </a:lnSpc>
                        <a:spcBef>
                          <a:spcPts val="0"/>
                        </a:spcBef>
                        <a:spcAft>
                          <a:spcPts val="0"/>
                        </a:spcAft>
                      </a:pPr>
                      <a:r>
                        <a:rPr lang="en-IN" sz="2400" dirty="0">
                          <a:solidFill>
                            <a:schemeClr val="tx1"/>
                          </a:solidFill>
                          <a:effectLst/>
                        </a:rPr>
                        <a:t>         </a:t>
                      </a:r>
                      <a:r>
                        <a:rPr lang="en-IN" sz="2400" dirty="0" smtClean="0">
                          <a:solidFill>
                            <a:schemeClr val="tx1"/>
                          </a:solidFill>
                          <a:effectLst/>
                        </a:rPr>
                        <a:t>          </a:t>
                      </a:r>
                      <a:r>
                        <a:rPr lang="en-IN" sz="2400" dirty="0" err="1">
                          <a:solidFill>
                            <a:schemeClr val="tx1"/>
                          </a:solidFill>
                          <a:effectLst/>
                        </a:rPr>
                        <a:t>scanf</a:t>
                      </a:r>
                      <a:r>
                        <a:rPr lang="en-IN" sz="2400" dirty="0">
                          <a:solidFill>
                            <a:schemeClr val="tx1"/>
                          </a:solidFill>
                          <a:effectLst/>
                        </a:rPr>
                        <a:t>(“%</a:t>
                      </a:r>
                      <a:r>
                        <a:rPr lang="en-IN" sz="2400" dirty="0" err="1">
                          <a:solidFill>
                            <a:schemeClr val="tx1"/>
                          </a:solidFill>
                          <a:effectLst/>
                        </a:rPr>
                        <a:t>d”,&amp;a</a:t>
                      </a:r>
                      <a:r>
                        <a:rPr lang="en-IN" sz="2400" dirty="0">
                          <a:solidFill>
                            <a:schemeClr val="tx1"/>
                          </a:solidFill>
                          <a:effectLst/>
                        </a:rPr>
                        <a:t>[</a:t>
                      </a:r>
                      <a:r>
                        <a:rPr lang="en-IN" sz="2400" dirty="0" err="1">
                          <a:solidFill>
                            <a:schemeClr val="tx1"/>
                          </a:solidFill>
                          <a:effectLst/>
                        </a:rPr>
                        <a:t>i</a:t>
                      </a:r>
                      <a:r>
                        <a:rPr lang="en-IN" sz="2400" dirty="0">
                          <a:solidFill>
                            <a:schemeClr val="tx1"/>
                          </a:solidFill>
                          <a:effectLst/>
                        </a:rPr>
                        <a:t>][j]);</a:t>
                      </a:r>
                      <a:endParaRPr lang="en-US" sz="2000" dirty="0">
                        <a:solidFill>
                          <a:schemeClr val="tx1"/>
                        </a:solidFill>
                        <a:effectLst/>
                      </a:endParaRPr>
                    </a:p>
                    <a:p>
                      <a:pPr marL="0" marR="0">
                        <a:lnSpc>
                          <a:spcPct val="115000"/>
                        </a:lnSpc>
                        <a:spcBef>
                          <a:spcPts val="0"/>
                        </a:spcBef>
                        <a:spcAft>
                          <a:spcPts val="0"/>
                        </a:spcAft>
                      </a:pPr>
                      <a:r>
                        <a:rPr lang="en-IN" sz="2400" dirty="0">
                          <a:solidFill>
                            <a:schemeClr val="tx1"/>
                          </a:solidFill>
                          <a:effectLst/>
                        </a:rPr>
                        <a:t>           }</a:t>
                      </a:r>
                      <a:endParaRPr lang="en-US" sz="2000" dirty="0">
                        <a:solidFill>
                          <a:schemeClr val="tx1"/>
                        </a:solidFill>
                        <a:effectLst/>
                      </a:endParaRPr>
                    </a:p>
                    <a:p>
                      <a:pPr marL="0" marR="0">
                        <a:lnSpc>
                          <a:spcPct val="115000"/>
                        </a:lnSpc>
                        <a:spcBef>
                          <a:spcPts val="0"/>
                        </a:spcBef>
                        <a:spcAft>
                          <a:spcPts val="1000"/>
                        </a:spcAft>
                      </a:pPr>
                      <a:r>
                        <a:rPr lang="en-IN" sz="2400" dirty="0">
                          <a:solidFill>
                            <a:schemeClr val="tx1"/>
                          </a:solidFill>
                          <a:effectLst/>
                        </a:rPr>
                        <a:t>}</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solidFill>
                      <a:schemeClr val="accent4">
                        <a:lumMod val="20000"/>
                        <a:lumOff val="80000"/>
                      </a:schemeClr>
                    </a:solidFill>
                  </a:tcPr>
                </a:tc>
              </a:tr>
            </a:tbl>
          </a:graphicData>
        </a:graphic>
      </p:graphicFrame>
    </p:spTree>
    <p:extLst>
      <p:ext uri="{BB962C8B-B14F-4D97-AF65-F5344CB8AC3E}">
        <p14:creationId xmlns:p14="http://schemas.microsoft.com/office/powerpoint/2010/main" val="34913575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txBox="1">
            <a:spLocks/>
          </p:cNvSpPr>
          <p:nvPr/>
        </p:nvSpPr>
        <p:spPr bwMode="auto">
          <a:xfrm>
            <a:off x="838200" y="883603"/>
            <a:ext cx="10515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sz="4400" dirty="0">
                <a:latin typeface="Bahnschrift SemiBold" panose="020B0502040204020203" pitchFamily="34" charset="0"/>
              </a:rPr>
              <a:t>Two Dimension Array (2D - Array)</a:t>
            </a:r>
          </a:p>
        </p:txBody>
      </p:sp>
      <p:sp>
        <p:nvSpPr>
          <p:cNvPr id="29699" name="Title 1"/>
          <p:cNvSpPr txBox="1">
            <a:spLocks/>
          </p:cNvSpPr>
          <p:nvPr/>
        </p:nvSpPr>
        <p:spPr bwMode="auto">
          <a:xfrm>
            <a:off x="838200" y="1508760"/>
            <a:ext cx="1051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600"/>
              </a:spcAft>
              <a:buFontTx/>
              <a:buNone/>
            </a:pPr>
            <a:r>
              <a:rPr lang="en-US" b="1" dirty="0">
                <a:latin typeface="Bahnschrift Light SemiCondensed" panose="020B0502040204020203" pitchFamily="34" charset="0"/>
              </a:rPr>
              <a:t>Displaying  of values to 2D array:</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    In 2D as two subscripts are there each for row and column, we need two for loops to display the element to the 2D array.</a:t>
            </a:r>
          </a:p>
          <a:p>
            <a:pPr eaLnBrk="1" hangingPunct="1">
              <a:lnSpc>
                <a:spcPct val="100000"/>
              </a:lnSpc>
              <a:spcBef>
                <a:spcPct val="0"/>
              </a:spcBef>
              <a:spcAft>
                <a:spcPts val="600"/>
              </a:spcAft>
              <a:buFontTx/>
              <a:buNone/>
            </a:pPr>
            <a:r>
              <a:rPr lang="en-US" dirty="0">
                <a:latin typeface="Bahnschrift Light SemiCondensed" panose="020B0502040204020203" pitchFamily="34" charset="0"/>
              </a:rPr>
              <a:t>Example:	int  </a:t>
            </a:r>
            <a:r>
              <a:rPr lang="en-US" dirty="0" err="1">
                <a:latin typeface="Bahnschrift Light SemiCondensed" panose="020B0502040204020203" pitchFamily="34" charset="0"/>
              </a:rPr>
              <a:t>arr</a:t>
            </a:r>
            <a:r>
              <a:rPr lang="en-US" dirty="0">
                <a:latin typeface="Bahnschrift Light SemiCondensed" panose="020B0502040204020203" pitchFamily="34" charset="0"/>
              </a:rPr>
              <a:t>[3][2];</a:t>
            </a:r>
          </a:p>
          <a:p>
            <a:pPr eaLnBrk="1" hangingPunct="1">
              <a:spcBef>
                <a:spcPct val="0"/>
              </a:spcBef>
              <a:buFontTx/>
              <a:buNone/>
            </a:pPr>
            <a:r>
              <a:rPr lang="en-IN" b="1" dirty="0">
                <a:latin typeface="Calibri Light" panose="020F0302020204030204" pitchFamily="34" charset="0"/>
              </a:rPr>
              <a:t>for(</a:t>
            </a:r>
            <a:r>
              <a:rPr lang="en-IN" b="1" dirty="0" err="1">
                <a:latin typeface="Calibri Light" panose="020F0302020204030204" pitchFamily="34" charset="0"/>
              </a:rPr>
              <a:t>i</a:t>
            </a:r>
            <a:r>
              <a:rPr lang="en-IN" b="1" dirty="0">
                <a:latin typeface="Calibri Light" panose="020F0302020204030204" pitchFamily="34" charset="0"/>
              </a:rPr>
              <a:t>=0;i&lt;3;i++)</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for(j=0;j&lt;2;j++)</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printf(“%d\</a:t>
            </a:r>
            <a:r>
              <a:rPr lang="en-IN" b="1" dirty="0" err="1">
                <a:latin typeface="Calibri Light" panose="020F0302020204030204" pitchFamily="34" charset="0"/>
              </a:rPr>
              <a:t>t”,a</a:t>
            </a:r>
            <a:r>
              <a:rPr lang="en-IN" b="1" dirty="0">
                <a:latin typeface="Calibri Light" panose="020F0302020204030204" pitchFamily="34" charset="0"/>
              </a:rPr>
              <a:t>[</a:t>
            </a:r>
            <a:r>
              <a:rPr lang="en-IN" b="1" dirty="0" err="1">
                <a:latin typeface="Calibri Light" panose="020F0302020204030204" pitchFamily="34" charset="0"/>
              </a:rPr>
              <a:t>i</a:t>
            </a:r>
            <a:r>
              <a:rPr lang="en-IN" b="1" dirty="0">
                <a:latin typeface="Calibri Light" panose="020F0302020204030204" pitchFamily="34" charset="0"/>
              </a:rPr>
              <a:t>][j]);</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           }</a:t>
            </a:r>
          </a:p>
          <a:p>
            <a:pPr eaLnBrk="1" hangingPunct="1">
              <a:spcBef>
                <a:spcPct val="0"/>
              </a:spcBef>
              <a:buFontTx/>
              <a:buNone/>
            </a:pPr>
            <a:r>
              <a:rPr lang="en-IN" b="1" dirty="0">
                <a:latin typeface="Calibri Light" panose="020F0302020204030204" pitchFamily="34" charset="0"/>
              </a:rPr>
              <a:t>	printf(“\n”);</a:t>
            </a:r>
            <a:endParaRPr lang="en-US" dirty="0">
              <a:latin typeface="Calibri Light" panose="020F0302020204030204" pitchFamily="34" charset="0"/>
            </a:endParaRPr>
          </a:p>
          <a:p>
            <a:pPr eaLnBrk="1" hangingPunct="1">
              <a:spcBef>
                <a:spcPct val="0"/>
              </a:spcBef>
              <a:buFontTx/>
              <a:buNone/>
            </a:pPr>
            <a:r>
              <a:rPr lang="en-IN" b="1" dirty="0">
                <a:latin typeface="Calibri Light" panose="020F0302020204030204" pitchFamily="34" charset="0"/>
              </a:rPr>
              <a:t>}</a:t>
            </a:r>
            <a:endParaRPr lang="en-US" dirty="0">
              <a:latin typeface="Bahnschrift Light SemiCondensed" panose="020B0502040204020203" pitchFamily="34" charset="0"/>
            </a:endParaRPr>
          </a:p>
          <a:p>
            <a:pPr eaLnBrk="1" hangingPunct="1">
              <a:lnSpc>
                <a:spcPct val="100000"/>
              </a:lnSpc>
              <a:spcBef>
                <a:spcPct val="0"/>
              </a:spcBef>
              <a:spcAft>
                <a:spcPts val="600"/>
              </a:spcAft>
              <a:buFontTx/>
              <a:buNone/>
            </a:pPr>
            <a:endParaRPr lang="en-US" sz="3200" dirty="0">
              <a:latin typeface="Bahnschrift Light SemiCondensed"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71007226"/>
              </p:ext>
            </p:extLst>
          </p:nvPr>
        </p:nvGraphicFramePr>
        <p:xfrm>
          <a:off x="7360920" y="2957195"/>
          <a:ext cx="3992880" cy="4351908"/>
        </p:xfrm>
        <a:graphic>
          <a:graphicData uri="http://schemas.openxmlformats.org/drawingml/2006/table">
            <a:tbl>
              <a:tblPr firstRow="1" firstCol="1" bandRow="1">
                <a:tableStyleId>{5C22544A-7EE6-4342-B048-85BDC9FD1C3A}</a:tableStyleId>
              </a:tblPr>
              <a:tblGrid>
                <a:gridCol w="3992880"/>
              </a:tblGrid>
              <a:tr h="4351908">
                <a:tc>
                  <a:txBody>
                    <a:bodyPr/>
                    <a:lstStyle/>
                    <a:p>
                      <a:pPr marL="0" marR="0">
                        <a:lnSpc>
                          <a:spcPct val="115000"/>
                        </a:lnSpc>
                        <a:spcBef>
                          <a:spcPts val="0"/>
                        </a:spcBef>
                        <a:spcAft>
                          <a:spcPts val="0"/>
                        </a:spcAft>
                      </a:pPr>
                      <a:r>
                        <a:rPr lang="en-IN" sz="2000" dirty="0" smtClean="0">
                          <a:solidFill>
                            <a:schemeClr val="tx1"/>
                          </a:solidFill>
                          <a:effectLst/>
                        </a:rPr>
                        <a:t>Generalised: </a:t>
                      </a:r>
                    </a:p>
                    <a:p>
                      <a:pPr marL="0" marR="0">
                        <a:lnSpc>
                          <a:spcPct val="115000"/>
                        </a:lnSpc>
                        <a:spcBef>
                          <a:spcPts val="0"/>
                        </a:spcBef>
                        <a:spcAft>
                          <a:spcPts val="0"/>
                        </a:spcAft>
                      </a:pPr>
                      <a:r>
                        <a:rPr lang="en-IN" sz="2000" dirty="0" smtClean="0">
                          <a:solidFill>
                            <a:schemeClr val="tx1"/>
                          </a:solidFill>
                          <a:effectLst/>
                        </a:rPr>
                        <a:t>for(</a:t>
                      </a:r>
                      <a:r>
                        <a:rPr lang="en-IN" sz="2000" dirty="0" err="1" smtClean="0">
                          <a:solidFill>
                            <a:schemeClr val="tx1"/>
                          </a:solidFill>
                          <a:effectLst/>
                        </a:rPr>
                        <a:t>i</a:t>
                      </a:r>
                      <a:r>
                        <a:rPr lang="en-IN" sz="2000" dirty="0" smtClean="0">
                          <a:solidFill>
                            <a:schemeClr val="tx1"/>
                          </a:solidFill>
                          <a:effectLst/>
                        </a:rPr>
                        <a:t>=0;i&lt;</a:t>
                      </a:r>
                      <a:r>
                        <a:rPr lang="en-IN" sz="2000" dirty="0" err="1" smtClean="0">
                          <a:solidFill>
                            <a:schemeClr val="tx1"/>
                          </a:solidFill>
                          <a:effectLst/>
                        </a:rPr>
                        <a:t>m;i</a:t>
                      </a:r>
                      <a:r>
                        <a:rPr lang="en-IN" sz="2000" dirty="0" smtClean="0">
                          <a:solidFill>
                            <a:schemeClr val="tx1"/>
                          </a:solidFill>
                          <a:effectLst/>
                        </a:rPr>
                        <a:t>++)     // m is no of rows</a:t>
                      </a:r>
                      <a:endParaRPr lang="en-US" sz="1800" dirty="0">
                        <a:solidFill>
                          <a:schemeClr val="tx1"/>
                        </a:solidFill>
                        <a:effectLst/>
                      </a:endParaRPr>
                    </a:p>
                    <a:p>
                      <a:pPr marL="0" marR="0">
                        <a:lnSpc>
                          <a:spcPct val="115000"/>
                        </a:lnSpc>
                        <a:spcBef>
                          <a:spcPts val="0"/>
                        </a:spcBef>
                        <a:spcAft>
                          <a:spcPts val="0"/>
                        </a:spcAft>
                      </a:pPr>
                      <a:r>
                        <a:rPr lang="en-IN" sz="2000" dirty="0">
                          <a:solidFill>
                            <a:schemeClr val="tx1"/>
                          </a:solidFill>
                          <a:effectLst/>
                        </a:rPr>
                        <a:t>{</a:t>
                      </a:r>
                      <a:endParaRPr lang="en-US" sz="1800" dirty="0">
                        <a:solidFill>
                          <a:schemeClr val="tx1"/>
                        </a:solidFill>
                        <a:effectLst/>
                      </a:endParaRPr>
                    </a:p>
                    <a:p>
                      <a:pPr marL="0" marR="0">
                        <a:lnSpc>
                          <a:spcPct val="115000"/>
                        </a:lnSpc>
                        <a:spcBef>
                          <a:spcPts val="0"/>
                        </a:spcBef>
                        <a:spcAft>
                          <a:spcPts val="0"/>
                        </a:spcAft>
                      </a:pPr>
                      <a:r>
                        <a:rPr lang="en-IN" sz="2000" dirty="0">
                          <a:solidFill>
                            <a:schemeClr val="tx1"/>
                          </a:solidFill>
                          <a:effectLst/>
                        </a:rPr>
                        <a:t>            for(j=0;j&lt;</a:t>
                      </a:r>
                      <a:r>
                        <a:rPr lang="en-IN" sz="2000" dirty="0" err="1">
                          <a:solidFill>
                            <a:schemeClr val="tx1"/>
                          </a:solidFill>
                          <a:effectLst/>
                        </a:rPr>
                        <a:t>n;j</a:t>
                      </a:r>
                      <a:r>
                        <a:rPr lang="en-IN" sz="2000" dirty="0" smtClean="0">
                          <a:solidFill>
                            <a:schemeClr val="tx1"/>
                          </a:solidFill>
                          <a:effectLst/>
                        </a:rPr>
                        <a:t>++) //</a:t>
                      </a:r>
                      <a:r>
                        <a:rPr lang="en-IN" sz="2000" baseline="0" dirty="0" smtClean="0">
                          <a:solidFill>
                            <a:schemeClr val="tx1"/>
                          </a:solidFill>
                          <a:effectLst/>
                        </a:rPr>
                        <a:t> n is no of columns</a:t>
                      </a:r>
                      <a:endParaRPr lang="en-US" sz="1800" dirty="0">
                        <a:solidFill>
                          <a:schemeClr val="tx1"/>
                        </a:solidFill>
                        <a:effectLst/>
                      </a:endParaRPr>
                    </a:p>
                    <a:p>
                      <a:pPr marL="0" marR="0">
                        <a:lnSpc>
                          <a:spcPct val="115000"/>
                        </a:lnSpc>
                        <a:spcBef>
                          <a:spcPts val="0"/>
                        </a:spcBef>
                        <a:spcAft>
                          <a:spcPts val="0"/>
                        </a:spcAft>
                      </a:pPr>
                      <a:r>
                        <a:rPr lang="en-IN" sz="2000" dirty="0">
                          <a:solidFill>
                            <a:schemeClr val="tx1"/>
                          </a:solidFill>
                          <a:effectLst/>
                        </a:rPr>
                        <a:t>           {</a:t>
                      </a:r>
                      <a:endParaRPr lang="en-US" sz="1800" dirty="0">
                        <a:solidFill>
                          <a:schemeClr val="tx1"/>
                        </a:solidFill>
                        <a:effectLst/>
                      </a:endParaRPr>
                    </a:p>
                    <a:p>
                      <a:pPr marL="0" marR="0">
                        <a:lnSpc>
                          <a:spcPct val="115000"/>
                        </a:lnSpc>
                        <a:spcBef>
                          <a:spcPts val="0"/>
                        </a:spcBef>
                        <a:spcAft>
                          <a:spcPts val="0"/>
                        </a:spcAft>
                      </a:pPr>
                      <a:r>
                        <a:rPr lang="en-IN" sz="2000" dirty="0">
                          <a:solidFill>
                            <a:schemeClr val="tx1"/>
                          </a:solidFill>
                          <a:effectLst/>
                        </a:rPr>
                        <a:t>         </a:t>
                      </a:r>
                      <a:r>
                        <a:rPr lang="en-IN" sz="2000" dirty="0" smtClean="0">
                          <a:solidFill>
                            <a:schemeClr val="tx1"/>
                          </a:solidFill>
                          <a:effectLst/>
                        </a:rPr>
                        <a:t>          </a:t>
                      </a:r>
                      <a:r>
                        <a:rPr lang="en-IN" sz="2000" dirty="0" err="1" smtClean="0">
                          <a:solidFill>
                            <a:schemeClr val="tx1"/>
                          </a:solidFill>
                          <a:effectLst/>
                        </a:rPr>
                        <a:t>printf</a:t>
                      </a:r>
                      <a:r>
                        <a:rPr lang="en-IN" sz="2000" dirty="0" smtClean="0">
                          <a:solidFill>
                            <a:schemeClr val="tx1"/>
                          </a:solidFill>
                          <a:effectLst/>
                        </a:rPr>
                        <a:t>(“%d\</a:t>
                      </a:r>
                      <a:r>
                        <a:rPr lang="en-IN" sz="2000" dirty="0" err="1" smtClean="0">
                          <a:solidFill>
                            <a:schemeClr val="tx1"/>
                          </a:solidFill>
                          <a:effectLst/>
                        </a:rPr>
                        <a:t>t”,a</a:t>
                      </a:r>
                      <a:r>
                        <a:rPr lang="en-IN" sz="2000" dirty="0" smtClean="0">
                          <a:solidFill>
                            <a:schemeClr val="tx1"/>
                          </a:solidFill>
                          <a:effectLst/>
                        </a:rPr>
                        <a:t>[</a:t>
                      </a:r>
                      <a:r>
                        <a:rPr lang="en-IN" sz="2000" dirty="0" err="1" smtClean="0">
                          <a:solidFill>
                            <a:schemeClr val="tx1"/>
                          </a:solidFill>
                          <a:effectLst/>
                        </a:rPr>
                        <a:t>i</a:t>
                      </a:r>
                      <a:r>
                        <a:rPr lang="en-IN" sz="2000" dirty="0">
                          <a:solidFill>
                            <a:schemeClr val="tx1"/>
                          </a:solidFill>
                          <a:effectLst/>
                        </a:rPr>
                        <a:t>][j]);</a:t>
                      </a:r>
                      <a:endParaRPr lang="en-US" sz="1800" dirty="0">
                        <a:solidFill>
                          <a:schemeClr val="tx1"/>
                        </a:solidFill>
                        <a:effectLst/>
                      </a:endParaRPr>
                    </a:p>
                    <a:p>
                      <a:pPr marL="0" marR="0">
                        <a:lnSpc>
                          <a:spcPct val="115000"/>
                        </a:lnSpc>
                        <a:spcBef>
                          <a:spcPts val="0"/>
                        </a:spcBef>
                        <a:spcAft>
                          <a:spcPts val="0"/>
                        </a:spcAft>
                      </a:pPr>
                      <a:r>
                        <a:rPr lang="en-IN" sz="2000" dirty="0">
                          <a:solidFill>
                            <a:schemeClr val="tx1"/>
                          </a:solidFill>
                          <a:effectLst/>
                        </a:rPr>
                        <a:t>           </a:t>
                      </a:r>
                      <a:r>
                        <a:rPr lang="en-IN" sz="2000" dirty="0" smtClean="0">
                          <a:solidFill>
                            <a:schemeClr val="tx1"/>
                          </a:solidFill>
                          <a:effectLst/>
                        </a:rPr>
                        <a:t>}</a:t>
                      </a:r>
                    </a:p>
                    <a:p>
                      <a:pPr marL="0" marR="0">
                        <a:lnSpc>
                          <a:spcPct val="115000"/>
                        </a:lnSpc>
                        <a:spcBef>
                          <a:spcPts val="0"/>
                        </a:spcBef>
                        <a:spcAft>
                          <a:spcPts val="0"/>
                        </a:spcAft>
                      </a:pPr>
                      <a:r>
                        <a:rPr lang="en-US" sz="1800" dirty="0" smtClean="0">
                          <a:solidFill>
                            <a:schemeClr val="tx1"/>
                          </a:solidFill>
                          <a:effectLst/>
                        </a:rPr>
                        <a:t>             </a:t>
                      </a:r>
                      <a:r>
                        <a:rPr lang="en-US" sz="2000" dirty="0" err="1" smtClean="0">
                          <a:solidFill>
                            <a:schemeClr val="tx1"/>
                          </a:solidFill>
                          <a:effectLst/>
                        </a:rPr>
                        <a:t>printf</a:t>
                      </a:r>
                      <a:r>
                        <a:rPr lang="en-US" sz="2000" dirty="0" smtClean="0">
                          <a:solidFill>
                            <a:schemeClr val="tx1"/>
                          </a:solidFill>
                          <a:effectLst/>
                        </a:rPr>
                        <a:t>(“\n”);</a:t>
                      </a:r>
                      <a:endParaRPr lang="en-US" sz="2000" dirty="0">
                        <a:solidFill>
                          <a:schemeClr val="tx1"/>
                        </a:solidFill>
                        <a:effectLst/>
                      </a:endParaRPr>
                    </a:p>
                    <a:p>
                      <a:pPr marL="0" marR="0">
                        <a:lnSpc>
                          <a:spcPct val="115000"/>
                        </a:lnSpc>
                        <a:spcBef>
                          <a:spcPts val="0"/>
                        </a:spcBef>
                        <a:spcAft>
                          <a:spcPts val="1000"/>
                        </a:spcAft>
                      </a:pPr>
                      <a:r>
                        <a:rPr lang="en-IN" sz="2000" dirty="0">
                          <a:solidFill>
                            <a:schemeClr val="tx1"/>
                          </a:solidFill>
                          <a:effectLst/>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solidFill>
                      <a:schemeClr val="accent4">
                        <a:lumMod val="20000"/>
                        <a:lumOff val="80000"/>
                      </a:schemeClr>
                    </a:solidFill>
                  </a:tcPr>
                </a:tc>
              </a:tr>
            </a:tbl>
          </a:graphicData>
        </a:graphic>
      </p:graphicFrame>
    </p:spTree>
    <p:extLst>
      <p:ext uri="{BB962C8B-B14F-4D97-AF65-F5344CB8AC3E}">
        <p14:creationId xmlns:p14="http://schemas.microsoft.com/office/powerpoint/2010/main" val="235468504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User Defined Functions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block of code that performs a specific </a:t>
            </a:r>
            <a:r>
              <a:rPr lang="en-US" sz="2800" dirty="0" smtClean="0">
                <a:latin typeface="Times New Roman" panose="02020603050405020304" pitchFamily="18" charset="0"/>
                <a:cs typeface="Times New Roman" panose="02020603050405020304" pitchFamily="18" charset="0"/>
              </a:rPr>
              <a:t>task</a:t>
            </a:r>
          </a:p>
          <a:p>
            <a:r>
              <a:rPr lang="en-US" sz="2800" dirty="0" smtClean="0">
                <a:latin typeface="Times New Roman" panose="02020603050405020304" pitchFamily="18" charset="0"/>
                <a:cs typeface="Times New Roman" panose="02020603050405020304" pitchFamily="18" charset="0"/>
              </a:rPr>
              <a:t>Function prototype</a:t>
            </a:r>
          </a:p>
          <a:p>
            <a:r>
              <a:rPr lang="en-US" sz="2800" dirty="0" smtClean="0">
                <a:latin typeface="Times New Roman" panose="02020603050405020304" pitchFamily="18" charset="0"/>
                <a:cs typeface="Times New Roman" panose="02020603050405020304" pitchFamily="18" charset="0"/>
              </a:rPr>
              <a:t>Function call</a:t>
            </a:r>
          </a:p>
          <a:p>
            <a:r>
              <a:rPr lang="en-US" sz="2800" dirty="0" smtClean="0">
                <a:latin typeface="Times New Roman" panose="02020603050405020304" pitchFamily="18" charset="0"/>
                <a:cs typeface="Times New Roman" panose="02020603050405020304" pitchFamily="18" charset="0"/>
              </a:rPr>
              <a:t>Function definition</a:t>
            </a: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010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Function Prototype</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declaration of a function that specifies function's name, parameters and return </a:t>
            </a:r>
            <a:r>
              <a:rPr lang="en-US" dirty="0" smtClean="0">
                <a:latin typeface="Times New Roman" panose="02020603050405020304" pitchFamily="18" charset="0"/>
                <a:cs typeface="Times New Roman" panose="02020603050405020304" pitchFamily="18" charset="0"/>
              </a:rPr>
              <a:t>type</a:t>
            </a:r>
          </a:p>
          <a:p>
            <a:r>
              <a:rPr lang="en-US" b="1" dirty="0"/>
              <a:t>Syntax</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28788" y="4231640"/>
            <a:ext cx="9043987" cy="681805"/>
          </a:xfrm>
          <a:prstGeom prst="rect">
            <a:avLst/>
          </a:prstGeom>
        </p:spPr>
      </p:pic>
    </p:spTree>
    <p:extLst>
      <p:ext uri="{BB962C8B-B14F-4D97-AF65-F5344CB8AC3E}">
        <p14:creationId xmlns:p14="http://schemas.microsoft.com/office/powerpoint/2010/main" val="35447549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Calling a function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Control of the </a:t>
            </a:r>
            <a:r>
              <a:rPr lang="en-US" dirty="0" smtClean="0">
                <a:latin typeface="Times New Roman" panose="02020603050405020304" pitchFamily="18" charset="0"/>
                <a:cs typeface="Times New Roman" panose="02020603050405020304" pitchFamily="18" charset="0"/>
              </a:rPr>
              <a:t>program </a:t>
            </a:r>
            <a:r>
              <a:rPr lang="en-US" dirty="0">
                <a:latin typeface="Times New Roman" panose="02020603050405020304" pitchFamily="18" charset="0"/>
                <a:cs typeface="Times New Roman" panose="02020603050405020304" pitchFamily="18" charset="0"/>
              </a:rPr>
              <a:t>is transferred to the user-defined function by calling </a:t>
            </a:r>
            <a:r>
              <a:rPr lang="en-US" dirty="0" smtClean="0">
                <a:latin typeface="Times New Roman" panose="02020603050405020304" pitchFamily="18" charset="0"/>
                <a:cs typeface="Times New Roman" panose="02020603050405020304" pitchFamily="18" charset="0"/>
              </a:rPr>
              <a:t>it</a:t>
            </a:r>
          </a:p>
          <a:p>
            <a:r>
              <a:rPr lang="en-US" b="1" dirty="0"/>
              <a:t>Syntax</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00238" y="4023360"/>
            <a:ext cx="6872287" cy="878279"/>
          </a:xfrm>
          <a:prstGeom prst="rect">
            <a:avLst/>
          </a:prstGeom>
        </p:spPr>
      </p:pic>
    </p:spTree>
    <p:extLst>
      <p:ext uri="{BB962C8B-B14F-4D97-AF65-F5344CB8AC3E}">
        <p14:creationId xmlns:p14="http://schemas.microsoft.com/office/powerpoint/2010/main" val="331884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14338"/>
            <a:ext cx="9601196" cy="885825"/>
          </a:xfrm>
        </p:spPr>
        <p:txBody>
          <a:bodyPr>
            <a:normAutofit/>
          </a:bodyPr>
          <a:lstStyle/>
          <a:p>
            <a:r>
              <a:rPr lang="en-US" b="1" dirty="0"/>
              <a:t>Input/ Output </a:t>
            </a:r>
            <a:r>
              <a:rPr lang="en-US" b="1" dirty="0" smtClean="0"/>
              <a:t>statements</a:t>
            </a:r>
            <a:endParaRPr lang="en-US" b="1" dirty="0"/>
          </a:p>
        </p:txBody>
      </p:sp>
      <p:sp>
        <p:nvSpPr>
          <p:cNvPr id="3" name="Content Placeholder 2"/>
          <p:cNvSpPr>
            <a:spLocks noGrp="1"/>
          </p:cNvSpPr>
          <p:nvPr>
            <p:ph idx="1"/>
          </p:nvPr>
        </p:nvSpPr>
        <p:spPr>
          <a:xfrm>
            <a:off x="685800" y="1300163"/>
            <a:ext cx="10872788" cy="4575705"/>
          </a:xfrm>
        </p:spPr>
        <p:txBody>
          <a:bodyPr/>
          <a:lstStyle/>
          <a:p>
            <a:r>
              <a:rPr lang="en-US" dirty="0" smtClean="0"/>
              <a:t>Input operation</a:t>
            </a:r>
          </a:p>
          <a:p>
            <a:r>
              <a:rPr lang="en-US" dirty="0" smtClean="0"/>
              <a:t>Output operation</a:t>
            </a:r>
          </a:p>
          <a:p>
            <a:r>
              <a:rPr lang="en-US" dirty="0"/>
              <a:t>C language provides libraries (header files) that contain various </a:t>
            </a:r>
            <a:r>
              <a:rPr lang="en-US" b="1" dirty="0"/>
              <a:t>functions for input and output</a:t>
            </a:r>
            <a:r>
              <a:rPr lang="en-US" dirty="0" smtClean="0"/>
              <a:t>.</a:t>
            </a:r>
          </a:p>
          <a:p>
            <a:r>
              <a:rPr lang="en-US" b="1" dirty="0"/>
              <a:t>C language treats all the devices as files</a:t>
            </a:r>
            <a:r>
              <a:rPr lang="en-US" dirty="0" smtClean="0"/>
              <a:t>.</a:t>
            </a:r>
          </a:p>
          <a:p>
            <a:r>
              <a:rPr lang="en-US" dirty="0"/>
              <a:t>The following three files are automatically opened when a program executes to provide access to the keyboard and screen</a:t>
            </a:r>
            <a:r>
              <a:rPr lang="en-US" dirty="0" smtClean="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657351" y="4752974"/>
            <a:ext cx="7143750" cy="1438275"/>
          </a:xfrm>
          <a:prstGeom prst="rect">
            <a:avLst/>
          </a:prstGeom>
        </p:spPr>
      </p:pic>
    </p:spTree>
    <p:extLst>
      <p:ext uri="{BB962C8B-B14F-4D97-AF65-F5344CB8AC3E}">
        <p14:creationId xmlns:p14="http://schemas.microsoft.com/office/powerpoint/2010/main" val="14943946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Function definition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contains the </a:t>
            </a:r>
            <a:r>
              <a:rPr lang="en-US" dirty="0" smtClean="0">
                <a:latin typeface="Times New Roman" panose="02020603050405020304" pitchFamily="18" charset="0"/>
                <a:cs typeface="Times New Roman" panose="02020603050405020304" pitchFamily="18" charset="0"/>
              </a:rPr>
              <a:t>block </a:t>
            </a:r>
            <a:r>
              <a:rPr lang="en-US" dirty="0">
                <a:latin typeface="Times New Roman" panose="02020603050405020304" pitchFamily="18" charset="0"/>
                <a:cs typeface="Times New Roman" panose="02020603050405020304" pitchFamily="18" charset="0"/>
              </a:rPr>
              <a:t>of code to perform a specific </a:t>
            </a:r>
            <a:r>
              <a:rPr lang="en-US" dirty="0" smtClean="0">
                <a:latin typeface="Times New Roman" panose="02020603050405020304" pitchFamily="18" charset="0"/>
                <a:cs typeface="Times New Roman" panose="02020603050405020304" pitchFamily="18" charset="0"/>
              </a:rPr>
              <a:t>task</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93545" y="3301976"/>
            <a:ext cx="8021028" cy="1828848"/>
          </a:xfrm>
          <a:prstGeom prst="rect">
            <a:avLst/>
          </a:prstGeom>
        </p:spPr>
      </p:pic>
    </p:spTree>
    <p:extLst>
      <p:ext uri="{BB962C8B-B14F-4D97-AF65-F5344CB8AC3E}">
        <p14:creationId xmlns:p14="http://schemas.microsoft.com/office/powerpoint/2010/main" val="747859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Passing arguments to a function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Actual parameter/argument</a:t>
            </a:r>
          </a:p>
          <a:p>
            <a:r>
              <a:rPr lang="en-US" dirty="0" smtClean="0">
                <a:latin typeface="Times New Roman" panose="02020603050405020304" pitchFamily="18" charset="0"/>
                <a:cs typeface="Times New Roman" panose="02020603050405020304" pitchFamily="18" charset="0"/>
              </a:rPr>
              <a:t>Formal parameter/argument</a:t>
            </a:r>
          </a:p>
          <a:p>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6446520" y="1836154"/>
            <a:ext cx="5745480" cy="5021846"/>
          </a:xfrm>
          <a:prstGeom prst="rect">
            <a:avLst/>
          </a:prstGeom>
        </p:spPr>
      </p:pic>
    </p:spTree>
    <p:extLst>
      <p:ext uri="{BB962C8B-B14F-4D97-AF65-F5344CB8AC3E}">
        <p14:creationId xmlns:p14="http://schemas.microsoft.com/office/powerpoint/2010/main" val="1411469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Return Statement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return statement terminates the execution of a function and returns a value to the calling </a:t>
            </a:r>
            <a:r>
              <a:rPr lang="en-US" dirty="0" smtClean="0">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92228" y="3105207"/>
            <a:ext cx="5799772" cy="3752793"/>
          </a:xfrm>
          <a:prstGeom prst="rect">
            <a:avLst/>
          </a:prstGeom>
        </p:spPr>
      </p:pic>
    </p:spTree>
    <p:extLst>
      <p:ext uri="{BB962C8B-B14F-4D97-AF65-F5344CB8AC3E}">
        <p14:creationId xmlns:p14="http://schemas.microsoft.com/office/powerpoint/2010/main" val="3691987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46111" y="452718"/>
            <a:ext cx="7340602" cy="6405282"/>
          </a:xfrm>
          <a:prstGeom prst="rect">
            <a:avLst/>
          </a:prstGeom>
        </p:spPr>
      </p:pic>
    </p:spTree>
    <p:extLst>
      <p:ext uri="{BB962C8B-B14F-4D97-AF65-F5344CB8AC3E}">
        <p14:creationId xmlns:p14="http://schemas.microsoft.com/office/powerpoint/2010/main" val="4190471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user-defined </a:t>
            </a:r>
            <a:r>
              <a:rPr lang="en-US" b="1" dirty="0" err="1">
                <a:latin typeface="Algerian" panose="04020705040A02060702" pitchFamily="82" charset="0"/>
              </a:rPr>
              <a:t>Datatype</a:t>
            </a:r>
            <a:r>
              <a:rPr lang="en-US" b="1" dirty="0">
                <a:latin typeface="Algerian" panose="04020705040A02060702" pitchFamily="82" charset="0"/>
              </a:rPr>
              <a:t> in C</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data types defined by the </a:t>
            </a:r>
            <a:r>
              <a:rPr lang="en-US" dirty="0" smtClean="0">
                <a:latin typeface="Times New Roman" panose="02020603050405020304" pitchFamily="18" charset="0"/>
                <a:cs typeface="Times New Roman" panose="02020603050405020304" pitchFamily="18" charset="0"/>
              </a:rPr>
              <a:t>user</a:t>
            </a:r>
          </a:p>
          <a:p>
            <a:r>
              <a:rPr lang="en-US" dirty="0">
                <a:latin typeface="Times New Roman" panose="02020603050405020304" pitchFamily="18" charset="0"/>
                <a:cs typeface="Times New Roman" panose="02020603050405020304" pitchFamily="18" charset="0"/>
              </a:rPr>
              <a:t>It enables customization in the </a:t>
            </a:r>
            <a:r>
              <a:rPr lang="en-US" dirty="0" smtClean="0">
                <a:latin typeface="Times New Roman" panose="02020603050405020304" pitchFamily="18" charset="0"/>
                <a:cs typeface="Times New Roman" panose="02020603050405020304" pitchFamily="18" charset="0"/>
              </a:rPr>
              <a:t>code</a:t>
            </a:r>
          </a:p>
          <a:p>
            <a:r>
              <a:rPr lang="en-US" dirty="0">
                <a:latin typeface="Times New Roman" panose="02020603050405020304" pitchFamily="18" charset="0"/>
                <a:cs typeface="Times New Roman" panose="02020603050405020304" pitchFamily="18" charset="0"/>
              </a:rPr>
              <a:t>Users can write more efficient and flexible </a:t>
            </a:r>
            <a:r>
              <a:rPr lang="en-US" dirty="0" smtClean="0">
                <a:latin typeface="Times New Roman" panose="02020603050405020304" pitchFamily="18" charset="0"/>
                <a:cs typeface="Times New Roman" panose="02020603050405020304" pitchFamily="18" charset="0"/>
              </a:rPr>
              <a:t>code</a:t>
            </a:r>
          </a:p>
          <a:p>
            <a:r>
              <a:rPr lang="en-US" dirty="0">
                <a:latin typeface="Times New Roman" panose="02020603050405020304" pitchFamily="18" charset="0"/>
                <a:cs typeface="Times New Roman" panose="02020603050405020304" pitchFamily="18" charset="0"/>
              </a:rPr>
              <a:t>Provides abstraction.</a:t>
            </a:r>
          </a:p>
          <a:p>
            <a:pPr fontAlgn="base"/>
            <a:r>
              <a:rPr lang="en-US" dirty="0">
                <a:latin typeface="Times New Roman" panose="02020603050405020304" pitchFamily="18" charset="0"/>
                <a:cs typeface="Times New Roman" panose="02020603050405020304" pitchFamily="18" charset="0"/>
              </a:rPr>
              <a:t>There are 4 types of user-defined data types in </a:t>
            </a:r>
            <a:r>
              <a:rPr lang="en-US" dirty="0" smtClean="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a:p>
            <a:pPr marL="0" indent="0" fontAlgn="base">
              <a:buNone/>
            </a:pPr>
            <a:r>
              <a:rPr lang="en-US" dirty="0" smtClean="0">
                <a:latin typeface="Times New Roman" panose="02020603050405020304" pitchFamily="18" charset="0"/>
                <a:cs typeface="Times New Roman" panose="02020603050405020304" pitchFamily="18" charset="0"/>
              </a:rPr>
              <a:t>	Structure</a:t>
            </a:r>
            <a:endParaRPr lang="en-US" dirty="0">
              <a:latin typeface="Times New Roman" panose="02020603050405020304" pitchFamily="18" charset="0"/>
              <a:cs typeface="Times New Roman" panose="02020603050405020304" pitchFamily="18" charset="0"/>
            </a:endParaRPr>
          </a:p>
          <a:p>
            <a:pPr marL="0" indent="0" fontAlgn="base">
              <a:buNone/>
            </a:pPr>
            <a:r>
              <a:rPr lang="en-US" dirty="0" smtClean="0">
                <a:latin typeface="Times New Roman" panose="02020603050405020304" pitchFamily="18" charset="0"/>
                <a:cs typeface="Times New Roman" panose="02020603050405020304" pitchFamily="18" charset="0"/>
              </a:rPr>
              <a:t>	Union</a:t>
            </a:r>
            <a:endParaRPr lang="en-US" dirty="0">
              <a:latin typeface="Times New Roman" panose="02020603050405020304" pitchFamily="18" charset="0"/>
              <a:cs typeface="Times New Roman" panose="02020603050405020304" pitchFamily="18" charset="0"/>
            </a:endParaRPr>
          </a:p>
          <a:p>
            <a:pPr marL="0" indent="0" fontAlgn="base">
              <a:buNone/>
            </a:pPr>
            <a:r>
              <a:rPr lang="en-US" dirty="0" smtClean="0">
                <a:latin typeface="Times New Roman" panose="02020603050405020304" pitchFamily="18" charset="0"/>
                <a:cs typeface="Times New Roman" panose="02020603050405020304" pitchFamily="18" charset="0"/>
              </a:rPr>
              <a:t>	Enum</a:t>
            </a:r>
            <a:endParaRPr lang="en-US" dirty="0">
              <a:latin typeface="Times New Roman" panose="02020603050405020304" pitchFamily="18" charset="0"/>
              <a:cs typeface="Times New Roman" panose="02020603050405020304" pitchFamily="18" charset="0"/>
            </a:endParaRPr>
          </a:p>
          <a:p>
            <a:pPr marL="0" indent="0" fontAlgn="base">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Typedef</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2023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structure</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used to group items of different types into a single type.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“struct” keyword is used to define a structure.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size of the structure is equal to or greater than the total size of all of its members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905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Declaring</a:t>
            </a:r>
            <a:r>
              <a:rPr lang="en-US" dirty="0" smtClean="0"/>
              <a:t> </a:t>
            </a:r>
            <a:r>
              <a:rPr lang="en-US" dirty="0" smtClean="0">
                <a:latin typeface="Algerian" panose="04020705040A02060702" pitchFamily="82" charset="0"/>
              </a:rPr>
              <a:t>a structure</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646110" y="2057400"/>
            <a:ext cx="3311527" cy="3371850"/>
          </a:xfrm>
          <a:prstGeom prst="rect">
            <a:avLst/>
          </a:prstGeom>
        </p:spPr>
      </p:pic>
      <p:pic>
        <p:nvPicPr>
          <p:cNvPr id="5" name="Picture 4"/>
          <p:cNvPicPr>
            <a:picLocks noChangeAspect="1"/>
          </p:cNvPicPr>
          <p:nvPr/>
        </p:nvPicPr>
        <p:blipFill>
          <a:blip r:embed="rId3"/>
          <a:stretch>
            <a:fillRect/>
          </a:stretch>
        </p:blipFill>
        <p:spPr>
          <a:xfrm>
            <a:off x="6129338" y="2057400"/>
            <a:ext cx="3343275" cy="3371850"/>
          </a:xfrm>
          <a:prstGeom prst="rect">
            <a:avLst/>
          </a:prstGeom>
        </p:spPr>
      </p:pic>
    </p:spTree>
    <p:extLst>
      <p:ext uri="{BB962C8B-B14F-4D97-AF65-F5344CB8AC3E}">
        <p14:creationId xmlns:p14="http://schemas.microsoft.com/office/powerpoint/2010/main" val="1304175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Algerian" panose="04020705040A02060702" pitchFamily="82" charset="0"/>
              </a:rPr>
              <a:t>Structure Variable Declaration</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46111" y="2171700"/>
            <a:ext cx="3328987" cy="3786188"/>
          </a:xfrm>
          <a:prstGeom prst="rect">
            <a:avLst/>
          </a:prstGeom>
        </p:spPr>
      </p:pic>
      <p:pic>
        <p:nvPicPr>
          <p:cNvPr id="5" name="Picture 4"/>
          <p:cNvPicPr>
            <a:picLocks noChangeAspect="1"/>
          </p:cNvPicPr>
          <p:nvPr/>
        </p:nvPicPr>
        <p:blipFill>
          <a:blip r:embed="rId3"/>
          <a:stretch>
            <a:fillRect/>
          </a:stretch>
        </p:blipFill>
        <p:spPr>
          <a:xfrm>
            <a:off x="4624001" y="2900363"/>
            <a:ext cx="7174578" cy="942975"/>
          </a:xfrm>
          <a:prstGeom prst="rect">
            <a:avLst/>
          </a:prstGeom>
        </p:spPr>
      </p:pic>
    </p:spTree>
    <p:extLst>
      <p:ext uri="{BB962C8B-B14F-4D97-AF65-F5344CB8AC3E}">
        <p14:creationId xmlns:p14="http://schemas.microsoft.com/office/powerpoint/2010/main" val="19408165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lgerian" panose="04020705040A02060702" pitchFamily="82" charset="0"/>
              </a:rPr>
              <a:t>Structure variable declaration examples</a:t>
            </a:r>
            <a:endParaRPr lang="en-US" sz="32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646111" y="2586038"/>
            <a:ext cx="3768727" cy="3571875"/>
          </a:xfrm>
          <a:prstGeom prst="rect">
            <a:avLst/>
          </a:prstGeom>
        </p:spPr>
      </p:pic>
      <p:pic>
        <p:nvPicPr>
          <p:cNvPr id="5" name="Picture 4"/>
          <p:cNvPicPr>
            <a:picLocks noChangeAspect="1"/>
          </p:cNvPicPr>
          <p:nvPr/>
        </p:nvPicPr>
        <p:blipFill>
          <a:blip r:embed="rId3"/>
          <a:stretch>
            <a:fillRect/>
          </a:stretch>
        </p:blipFill>
        <p:spPr>
          <a:xfrm>
            <a:off x="5743575" y="3243263"/>
            <a:ext cx="5043488" cy="924751"/>
          </a:xfrm>
          <a:prstGeom prst="rect">
            <a:avLst/>
          </a:prstGeom>
        </p:spPr>
      </p:pic>
    </p:spTree>
    <p:extLst>
      <p:ext uri="{BB962C8B-B14F-4D97-AF65-F5344CB8AC3E}">
        <p14:creationId xmlns:p14="http://schemas.microsoft.com/office/powerpoint/2010/main" val="35162382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Structure Initialization</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1295401" y="1826953"/>
            <a:ext cx="3048000" cy="2063356"/>
          </a:xfrm>
          <a:prstGeom prst="rect">
            <a:avLst/>
          </a:prstGeom>
        </p:spPr>
      </p:pic>
      <p:pic>
        <p:nvPicPr>
          <p:cNvPr id="6" name="Picture 5"/>
          <p:cNvPicPr>
            <a:picLocks noChangeAspect="1"/>
          </p:cNvPicPr>
          <p:nvPr/>
        </p:nvPicPr>
        <p:blipFill>
          <a:blip r:embed="rId4"/>
          <a:stretch>
            <a:fillRect/>
          </a:stretch>
        </p:blipFill>
        <p:spPr>
          <a:xfrm>
            <a:off x="1010442" y="4231475"/>
            <a:ext cx="8104983" cy="585675"/>
          </a:xfrm>
          <a:prstGeom prst="rect">
            <a:avLst/>
          </a:prstGeom>
        </p:spPr>
      </p:pic>
      <p:pic>
        <p:nvPicPr>
          <p:cNvPr id="8" name="Picture 7"/>
          <p:cNvPicPr>
            <a:picLocks noChangeAspect="1"/>
          </p:cNvPicPr>
          <p:nvPr/>
        </p:nvPicPr>
        <p:blipFill>
          <a:blip r:embed="rId5"/>
          <a:stretch>
            <a:fillRect/>
          </a:stretch>
        </p:blipFill>
        <p:spPr>
          <a:xfrm>
            <a:off x="1123950" y="5302917"/>
            <a:ext cx="10677525" cy="559598"/>
          </a:xfrm>
          <a:prstGeom prst="rect">
            <a:avLst/>
          </a:prstGeom>
        </p:spPr>
      </p:pic>
      <p:sp>
        <p:nvSpPr>
          <p:cNvPr id="10" name="Content Placeholder 9"/>
          <p:cNvSpPr>
            <a:spLocks noGrp="1"/>
          </p:cNvSpPr>
          <p:nvPr>
            <p:ph idx="1"/>
          </p:nvPr>
        </p:nvSpPr>
        <p:spPr/>
        <p:txBody>
          <a:bodyPr/>
          <a:lstStyle/>
          <a:p>
            <a:endParaRPr lang="en-US" dirty="0"/>
          </a:p>
        </p:txBody>
      </p:sp>
      <p:pic>
        <p:nvPicPr>
          <p:cNvPr id="11" name="Picture 10"/>
          <p:cNvPicPr>
            <a:picLocks noChangeAspect="1"/>
          </p:cNvPicPr>
          <p:nvPr/>
        </p:nvPicPr>
        <p:blipFill>
          <a:blip r:embed="rId6"/>
          <a:stretch>
            <a:fillRect/>
          </a:stretch>
        </p:blipFill>
        <p:spPr>
          <a:xfrm>
            <a:off x="1123950" y="6072188"/>
            <a:ext cx="7991475" cy="665560"/>
          </a:xfrm>
          <a:prstGeom prst="rect">
            <a:avLst/>
          </a:prstGeom>
        </p:spPr>
      </p:pic>
    </p:spTree>
    <p:extLst>
      <p:ext uri="{BB962C8B-B14F-4D97-AF65-F5344CB8AC3E}">
        <p14:creationId xmlns:p14="http://schemas.microsoft.com/office/powerpoint/2010/main" val="137506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10758"/>
            <a:ext cx="9601196" cy="589492"/>
          </a:xfrm>
        </p:spPr>
        <p:txBody>
          <a:bodyPr>
            <a:normAutofit fontScale="90000"/>
          </a:bodyPr>
          <a:lstStyle/>
          <a:p>
            <a:r>
              <a:rPr lang="en-US" b="1" dirty="0"/>
              <a:t>Types of Input and Output Functions</a:t>
            </a:r>
            <a:r>
              <a:rPr lang="en-US" dirty="0"/>
              <a:t/>
            </a:r>
            <a:br>
              <a:rPr lang="en-US" dirty="0"/>
            </a:br>
            <a:endParaRPr lang="en-US" dirty="0"/>
          </a:p>
        </p:txBody>
      </p:sp>
      <p:sp>
        <p:nvSpPr>
          <p:cNvPr id="3" name="Content Placeholder 2"/>
          <p:cNvSpPr>
            <a:spLocks noGrp="1"/>
          </p:cNvSpPr>
          <p:nvPr>
            <p:ph idx="1"/>
          </p:nvPr>
        </p:nvSpPr>
        <p:spPr>
          <a:xfrm>
            <a:off x="1295402" y="2543175"/>
            <a:ext cx="9601196" cy="3443288"/>
          </a:xfrm>
        </p:spPr>
        <p:txBody>
          <a:bodyPr/>
          <a:lstStyle/>
          <a:p>
            <a:r>
              <a:rPr lang="en-US" b="1" dirty="0"/>
              <a:t>Unformatted character IO functions</a:t>
            </a:r>
            <a:r>
              <a:rPr lang="en-US" dirty="0"/>
              <a:t>: </a:t>
            </a:r>
            <a:r>
              <a:rPr lang="en-US" dirty="0" err="1"/>
              <a:t>getchar</a:t>
            </a:r>
            <a:r>
              <a:rPr lang="en-US" dirty="0"/>
              <a:t>() and </a:t>
            </a:r>
            <a:r>
              <a:rPr lang="en-US" dirty="0" err="1"/>
              <a:t>putchar</a:t>
            </a:r>
            <a:r>
              <a:rPr lang="en-US" dirty="0"/>
              <a:t>()</a:t>
            </a:r>
          </a:p>
          <a:p>
            <a:r>
              <a:rPr lang="en-US" b="1" dirty="0"/>
              <a:t>Unformatted string IO functions</a:t>
            </a:r>
            <a:r>
              <a:rPr lang="en-US" dirty="0"/>
              <a:t>: gets() and puts()</a:t>
            </a:r>
          </a:p>
          <a:p>
            <a:r>
              <a:rPr lang="en-US" b="1" dirty="0"/>
              <a:t>Formatted IO functions</a:t>
            </a:r>
            <a:r>
              <a:rPr lang="en-US" dirty="0"/>
              <a:t>: </a:t>
            </a:r>
            <a:r>
              <a:rPr lang="en-US" dirty="0" err="1"/>
              <a:t>scanf</a:t>
            </a:r>
            <a:r>
              <a:rPr lang="en-US" dirty="0"/>
              <a:t>() and printf()</a:t>
            </a:r>
          </a:p>
          <a:p>
            <a:endParaRPr lang="en-US" dirty="0"/>
          </a:p>
        </p:txBody>
      </p:sp>
    </p:spTree>
    <p:extLst>
      <p:ext uri="{BB962C8B-B14F-4D97-AF65-F5344CB8AC3E}">
        <p14:creationId xmlns:p14="http://schemas.microsoft.com/office/powerpoint/2010/main" val="37517611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4835"/>
            <a:ext cx="9404723" cy="1400530"/>
          </a:xfrm>
        </p:spPr>
        <p:txBody>
          <a:bodyPr/>
          <a:lstStyle/>
          <a:p>
            <a:r>
              <a:rPr lang="en-US" sz="3600" dirty="0">
                <a:latin typeface="Algerian" panose="04020705040A02060702" pitchFamily="82" charset="0"/>
              </a:rPr>
              <a:t>Accessing the Structure Members</a:t>
            </a:r>
            <a:r>
              <a:rPr lang="en-US" dirty="0"/>
              <a:t/>
            </a:r>
            <a:br>
              <a:rPr lang="en-US" dirty="0"/>
            </a:br>
            <a:endParaRPr lang="en-US" dirty="0"/>
          </a:p>
        </p:txBody>
      </p:sp>
      <p:sp>
        <p:nvSpPr>
          <p:cNvPr id="3" name="Content Placeholder 2"/>
          <p:cNvSpPr>
            <a:spLocks noGrp="1"/>
          </p:cNvSpPr>
          <p:nvPr>
            <p:ph idx="1"/>
          </p:nvPr>
        </p:nvSpPr>
        <p:spPr>
          <a:xfrm>
            <a:off x="989012" y="1150284"/>
            <a:ext cx="8946541" cy="4195481"/>
          </a:xfrm>
        </p:spPr>
        <p:txBody>
          <a:bodyPr/>
          <a:lstStyle/>
          <a:p>
            <a:r>
              <a:rPr lang="en-US" dirty="0">
                <a:latin typeface="Times New Roman" panose="02020603050405020304" pitchFamily="18" charset="0"/>
                <a:cs typeface="Times New Roman" panose="02020603050405020304" pitchFamily="18" charset="0"/>
              </a:rPr>
              <a:t>first, </a:t>
            </a:r>
            <a:r>
              <a:rPr lang="en-US" dirty="0" smtClean="0">
                <a:latin typeface="Times New Roman" panose="02020603050405020304" pitchFamily="18" charset="0"/>
                <a:cs typeface="Times New Roman" panose="02020603050405020304" pitchFamily="18" charset="0"/>
              </a:rPr>
              <a:t>declare </a:t>
            </a:r>
            <a:r>
              <a:rPr lang="en-US" dirty="0">
                <a:latin typeface="Times New Roman" panose="02020603050405020304" pitchFamily="18" charset="0"/>
                <a:cs typeface="Times New Roman" panose="02020603050405020304" pitchFamily="18" charset="0"/>
              </a:rPr>
              <a:t>a structure variable and then use the </a:t>
            </a:r>
            <a:r>
              <a:rPr lang="en-US" b="1" dirty="0">
                <a:latin typeface="Times New Roman" panose="02020603050405020304" pitchFamily="18" charset="0"/>
                <a:cs typeface="Times New Roman" panose="02020603050405020304" pitchFamily="18" charset="0"/>
                <a:hlinkClick r:id="rId2"/>
              </a:rPr>
              <a:t>dot (.) operator</a:t>
            </a:r>
            <a:r>
              <a:rPr lang="en-US" dirty="0">
                <a:latin typeface="Times New Roman" panose="02020603050405020304" pitchFamily="18" charset="0"/>
                <a:cs typeface="Times New Roman" panose="02020603050405020304" pitchFamily="18" charset="0"/>
              </a:rPr>
              <a:t> along with the structure variable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715000" y="1937882"/>
            <a:ext cx="6477000" cy="4920117"/>
          </a:xfrm>
          <a:prstGeom prst="rect">
            <a:avLst/>
          </a:prstGeom>
        </p:spPr>
      </p:pic>
    </p:spTree>
    <p:extLst>
      <p:ext uri="{BB962C8B-B14F-4D97-AF65-F5344CB8AC3E}">
        <p14:creationId xmlns:p14="http://schemas.microsoft.com/office/powerpoint/2010/main" val="40878940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Union</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store different data </a:t>
            </a:r>
            <a:r>
              <a:rPr lang="en-US" dirty="0" smtClean="0">
                <a:latin typeface="Times New Roman" panose="02020603050405020304" pitchFamily="18" charset="0"/>
                <a:cs typeface="Times New Roman" panose="02020603050405020304" pitchFamily="18" charset="0"/>
              </a:rPr>
              <a:t>types in </a:t>
            </a:r>
            <a:r>
              <a:rPr lang="en-US" dirty="0">
                <a:latin typeface="Times New Roman" panose="02020603050405020304" pitchFamily="18" charset="0"/>
                <a:cs typeface="Times New Roman" panose="02020603050405020304" pitchFamily="18" charset="0"/>
              </a:rPr>
              <a:t>the same memory </a:t>
            </a:r>
            <a:r>
              <a:rPr lang="en-US" dirty="0" smtClean="0">
                <a:latin typeface="Times New Roman" panose="02020603050405020304" pitchFamily="18" charset="0"/>
                <a:cs typeface="Times New Roman" panose="02020603050405020304" pitchFamily="18" charset="0"/>
              </a:rPr>
              <a:t>location</a:t>
            </a:r>
          </a:p>
          <a:p>
            <a:r>
              <a:rPr lang="en-US" dirty="0">
                <a:latin typeface="Times New Roman" panose="02020603050405020304" pitchFamily="18" charset="0"/>
                <a:cs typeface="Times New Roman" panose="02020603050405020304" pitchFamily="18" charset="0"/>
              </a:rPr>
              <a:t>Unions provide an efficient way of using the same memory location for multiple purpose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can define a union with many members, but only one member can contain a value at any </a:t>
            </a:r>
            <a:r>
              <a:rPr lang="en-US" dirty="0" smtClean="0">
                <a:latin typeface="Times New Roman" panose="02020603050405020304" pitchFamily="18" charset="0"/>
                <a:cs typeface="Times New Roman" panose="02020603050405020304" pitchFamily="18" charset="0"/>
              </a:rPr>
              <a:t>given </a:t>
            </a:r>
            <a:r>
              <a:rPr lang="en-US" dirty="0">
                <a:latin typeface="Times New Roman" panose="02020603050405020304" pitchFamily="18" charset="0"/>
                <a:cs typeface="Times New Roman" panose="02020603050405020304" pitchFamily="18" charset="0"/>
              </a:rPr>
              <a:t>time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All the members of a union share the same memory location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largest union member defines the size of the union.</a:t>
            </a:r>
          </a:p>
        </p:txBody>
      </p:sp>
    </p:spTree>
    <p:extLst>
      <p:ext uri="{BB962C8B-B14F-4D97-AF65-F5344CB8AC3E}">
        <p14:creationId xmlns:p14="http://schemas.microsoft.com/office/powerpoint/2010/main" val="259191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Defining a Union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Union variables are created in same manner as structure </a:t>
            </a:r>
            <a:r>
              <a:rPr lang="en-US" dirty="0" smtClean="0"/>
              <a:t>variables</a:t>
            </a:r>
          </a:p>
          <a:p>
            <a:r>
              <a:rPr lang="en-US" dirty="0"/>
              <a:t> keyword </a:t>
            </a:r>
            <a:r>
              <a:rPr lang="en-US" b="1" dirty="0"/>
              <a:t>union</a:t>
            </a:r>
            <a:r>
              <a:rPr lang="en-US" dirty="0"/>
              <a:t> is used to define unions </a:t>
            </a:r>
            <a:endParaRPr lang="en-US" dirty="0" smtClean="0"/>
          </a:p>
          <a:p>
            <a:r>
              <a:rPr lang="en-US" dirty="0"/>
              <a:t>member access operator </a:t>
            </a:r>
            <a:r>
              <a:rPr lang="en-US" dirty="0" smtClean="0"/>
              <a:t>(.)</a:t>
            </a:r>
            <a:endParaRPr lang="en-US" dirty="0"/>
          </a:p>
        </p:txBody>
      </p:sp>
      <p:pic>
        <p:nvPicPr>
          <p:cNvPr id="4" name="Picture 3"/>
          <p:cNvPicPr>
            <a:picLocks noChangeAspect="1"/>
          </p:cNvPicPr>
          <p:nvPr/>
        </p:nvPicPr>
        <p:blipFill>
          <a:blip r:embed="rId2"/>
          <a:stretch>
            <a:fillRect/>
          </a:stretch>
        </p:blipFill>
        <p:spPr>
          <a:xfrm>
            <a:off x="1243013" y="3386138"/>
            <a:ext cx="3205162" cy="3061931"/>
          </a:xfrm>
          <a:prstGeom prst="rect">
            <a:avLst/>
          </a:prstGeom>
        </p:spPr>
      </p:pic>
    </p:spTree>
    <p:extLst>
      <p:ext uri="{BB962C8B-B14F-4D97-AF65-F5344CB8AC3E}">
        <p14:creationId xmlns:p14="http://schemas.microsoft.com/office/powerpoint/2010/main" val="465336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46112" y="452719"/>
            <a:ext cx="6297614" cy="6405282"/>
          </a:xfrm>
          <a:prstGeom prst="rect">
            <a:avLst/>
          </a:prstGeom>
        </p:spPr>
      </p:pic>
    </p:spTree>
    <p:extLst>
      <p:ext uri="{BB962C8B-B14F-4D97-AF65-F5344CB8AC3E}">
        <p14:creationId xmlns:p14="http://schemas.microsoft.com/office/powerpoint/2010/main" val="21093439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Pointers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Address Variable</a:t>
            </a:r>
          </a:p>
          <a:p>
            <a:endParaRPr lang="en-US" dirty="0"/>
          </a:p>
        </p:txBody>
      </p:sp>
      <p:pic>
        <p:nvPicPr>
          <p:cNvPr id="4" name="Picture 3"/>
          <p:cNvPicPr>
            <a:picLocks noChangeAspect="1"/>
          </p:cNvPicPr>
          <p:nvPr/>
        </p:nvPicPr>
        <p:blipFill>
          <a:blip r:embed="rId2"/>
          <a:stretch>
            <a:fillRect/>
          </a:stretch>
        </p:blipFill>
        <p:spPr>
          <a:xfrm>
            <a:off x="4347209" y="2638600"/>
            <a:ext cx="2547939" cy="517874"/>
          </a:xfrm>
          <a:prstGeom prst="rect">
            <a:avLst/>
          </a:prstGeom>
        </p:spPr>
      </p:pic>
      <p:pic>
        <p:nvPicPr>
          <p:cNvPr id="5" name="Picture 4"/>
          <p:cNvPicPr>
            <a:picLocks noChangeAspect="1"/>
          </p:cNvPicPr>
          <p:nvPr/>
        </p:nvPicPr>
        <p:blipFill>
          <a:blip r:embed="rId3"/>
          <a:stretch>
            <a:fillRect/>
          </a:stretch>
        </p:blipFill>
        <p:spPr>
          <a:xfrm>
            <a:off x="4101940" y="3412768"/>
            <a:ext cx="3038475" cy="2544768"/>
          </a:xfrm>
          <a:prstGeom prst="rect">
            <a:avLst/>
          </a:prstGeom>
        </p:spPr>
      </p:pic>
    </p:spTree>
    <p:extLst>
      <p:ext uri="{BB962C8B-B14F-4D97-AF65-F5344CB8AC3E}">
        <p14:creationId xmlns:p14="http://schemas.microsoft.com/office/powerpoint/2010/main" val="3045432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Pointer initialization</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638299" y="2730340"/>
            <a:ext cx="5219699" cy="559253"/>
          </a:xfrm>
          <a:prstGeom prst="rect">
            <a:avLst/>
          </a:prstGeom>
        </p:spPr>
      </p:pic>
      <p:pic>
        <p:nvPicPr>
          <p:cNvPr id="5" name="Picture 4"/>
          <p:cNvPicPr>
            <a:picLocks noChangeAspect="1"/>
          </p:cNvPicPr>
          <p:nvPr/>
        </p:nvPicPr>
        <p:blipFill>
          <a:blip r:embed="rId3"/>
          <a:stretch>
            <a:fillRect/>
          </a:stretch>
        </p:blipFill>
        <p:spPr>
          <a:xfrm>
            <a:off x="1638299" y="4052886"/>
            <a:ext cx="2847975" cy="1433513"/>
          </a:xfrm>
          <a:prstGeom prst="rect">
            <a:avLst/>
          </a:prstGeom>
        </p:spPr>
      </p:pic>
    </p:spTree>
    <p:extLst>
      <p:ext uri="{BB962C8B-B14F-4D97-AF65-F5344CB8AC3E}">
        <p14:creationId xmlns:p14="http://schemas.microsoft.com/office/powerpoint/2010/main" val="1211326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2" y="646852"/>
            <a:ext cx="9601196" cy="1303867"/>
          </a:xfrm>
        </p:spPr>
        <p:txBody>
          <a:bodyPr/>
          <a:lstStyle/>
          <a:p>
            <a:r>
              <a:rPr lang="en-US" sz="2800" dirty="0">
                <a:latin typeface="Algerian" panose="04020705040A02060702" pitchFamily="82" charset="0"/>
              </a:rPr>
              <a:t>Access and Manipulate Values using Pointer</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545081" y="1526858"/>
            <a:ext cx="6766560" cy="5757862"/>
          </a:xfrm>
          <a:prstGeom prst="rect">
            <a:avLst/>
          </a:prstGeom>
        </p:spPr>
      </p:pic>
    </p:spTree>
    <p:extLst>
      <p:ext uri="{BB962C8B-B14F-4D97-AF65-F5344CB8AC3E}">
        <p14:creationId xmlns:p14="http://schemas.microsoft.com/office/powerpoint/2010/main" val="1144840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18" y="509692"/>
            <a:ext cx="9601196" cy="1303867"/>
          </a:xfrm>
        </p:spPr>
        <p:txBody>
          <a:bodyPr/>
          <a:lstStyle/>
          <a:p>
            <a:r>
              <a:rPr lang="en-US" dirty="0" smtClean="0">
                <a:latin typeface="Algerian" panose="04020705040A02060702" pitchFamily="82" charset="0"/>
              </a:rPr>
              <a:t>Call by value</a:t>
            </a:r>
            <a:endParaRPr lang="en-US"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5160645" y="754380"/>
            <a:ext cx="6543675" cy="5600700"/>
          </a:xfrm>
          <a:prstGeom prst="rect">
            <a:avLst/>
          </a:prstGeom>
        </p:spPr>
      </p:pic>
    </p:spTree>
    <p:extLst>
      <p:ext uri="{BB962C8B-B14F-4D97-AF65-F5344CB8AC3E}">
        <p14:creationId xmlns:p14="http://schemas.microsoft.com/office/powerpoint/2010/main" val="1413509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784" y="418252"/>
            <a:ext cx="9601196" cy="1303867"/>
          </a:xfrm>
        </p:spPr>
        <p:txBody>
          <a:bodyPr/>
          <a:lstStyle/>
          <a:p>
            <a:r>
              <a:rPr lang="en-US" dirty="0" smtClean="0">
                <a:latin typeface="Algerian" panose="04020705040A02060702" pitchFamily="82" charset="0"/>
              </a:rPr>
              <a:t>Call by reference</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4717256" y="1478279"/>
            <a:ext cx="7072312" cy="5629275"/>
          </a:xfrm>
          <a:prstGeom prst="rect">
            <a:avLst/>
          </a:prstGeom>
        </p:spPr>
      </p:pic>
    </p:spTree>
    <p:extLst>
      <p:ext uri="{BB962C8B-B14F-4D97-AF65-F5344CB8AC3E}">
        <p14:creationId xmlns:p14="http://schemas.microsoft.com/office/powerpoint/2010/main" val="32148639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2" y="387772"/>
            <a:ext cx="9601196" cy="1303867"/>
          </a:xfrm>
        </p:spPr>
        <p:txBody>
          <a:bodyPr/>
          <a:lstStyle/>
          <a:p>
            <a:r>
              <a:rPr lang="en-US" dirty="0" smtClean="0"/>
              <a:t>Data Structure</a:t>
            </a:r>
            <a:endParaRPr lang="en-US" dirty="0"/>
          </a:p>
        </p:txBody>
      </p:sp>
      <p:sp>
        <p:nvSpPr>
          <p:cNvPr id="3" name="Content Placeholder 2"/>
          <p:cNvSpPr>
            <a:spLocks noGrp="1"/>
          </p:cNvSpPr>
          <p:nvPr>
            <p:ph idx="1"/>
          </p:nvPr>
        </p:nvSpPr>
        <p:spPr>
          <a:xfrm>
            <a:off x="792482" y="1691638"/>
            <a:ext cx="10515598" cy="4236721"/>
          </a:xfrm>
        </p:spPr>
        <p:txBody>
          <a:bodyPr/>
          <a:lstStyle/>
          <a:p>
            <a:r>
              <a:rPr lang="en-US" dirty="0" smtClean="0"/>
              <a:t>“</a:t>
            </a:r>
            <a:r>
              <a:rPr lang="en-US" b="1" dirty="0"/>
              <a:t>Data Structure</a:t>
            </a:r>
            <a:r>
              <a:rPr lang="en-US" dirty="0"/>
              <a:t> is a </a:t>
            </a:r>
            <a:r>
              <a:rPr lang="en-US" b="1" dirty="0"/>
              <a:t>way of organizing and storing data</a:t>
            </a:r>
            <a:r>
              <a:rPr lang="en-US" dirty="0"/>
              <a:t> in a computer so that it can be accessed and modified efficiently</a:t>
            </a:r>
            <a:r>
              <a:rPr lang="en-US" dirty="0" smtClean="0"/>
              <a:t>.”</a:t>
            </a:r>
          </a:p>
          <a:p>
            <a:r>
              <a:rPr lang="en-US" dirty="0"/>
              <a:t>A </a:t>
            </a:r>
            <a:r>
              <a:rPr lang="en-US" b="1" dirty="0"/>
              <a:t>data structure</a:t>
            </a:r>
            <a:r>
              <a:rPr lang="en-US" dirty="0"/>
              <a:t> is a specialized format for organizing, processing, retrieving, and storing data, often designed to allow efficient operations such as insertion, deletion, traversal, and searching</a:t>
            </a:r>
            <a:r>
              <a:rPr lang="en-US" dirty="0" smtClean="0"/>
              <a:t>.</a:t>
            </a:r>
          </a:p>
          <a:p>
            <a:r>
              <a:rPr lang="en-US" dirty="0"/>
              <a:t>A </a:t>
            </a:r>
            <a:r>
              <a:rPr lang="en-US" b="1" dirty="0"/>
              <a:t>data structure</a:t>
            </a:r>
            <a:r>
              <a:rPr lang="en-US" dirty="0"/>
              <a:t> is a specialized format for organizing, processing, retrieving, and storing data, often designed to allow efficient operations such as insertion, deletion, traversal, and searching.</a:t>
            </a:r>
          </a:p>
        </p:txBody>
      </p:sp>
    </p:spTree>
    <p:extLst>
      <p:ext uri="{BB962C8B-B14F-4D97-AF65-F5344CB8AC3E}">
        <p14:creationId xmlns:p14="http://schemas.microsoft.com/office/powerpoint/2010/main" val="424927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525"/>
            <a:ext cx="9601196" cy="600075"/>
          </a:xfrm>
        </p:spPr>
        <p:txBody>
          <a:bodyPr>
            <a:normAutofit fontScale="90000"/>
          </a:bodyPr>
          <a:lstStyle/>
          <a:p>
            <a:r>
              <a:rPr lang="en-US" b="1" dirty="0"/>
              <a:t>Unformatted character </a:t>
            </a:r>
            <a:r>
              <a:rPr lang="en-US" b="1" dirty="0" smtClean="0"/>
              <a:t>I/O </a:t>
            </a:r>
            <a:r>
              <a:rPr lang="en-US" b="1" dirty="0"/>
              <a:t>functions</a:t>
            </a:r>
            <a:endParaRPr lang="en-US" dirty="0"/>
          </a:p>
        </p:txBody>
      </p:sp>
      <p:sp>
        <p:nvSpPr>
          <p:cNvPr id="3" name="Content Placeholder 2"/>
          <p:cNvSpPr>
            <a:spLocks noGrp="1"/>
          </p:cNvSpPr>
          <p:nvPr>
            <p:ph idx="1"/>
          </p:nvPr>
        </p:nvSpPr>
        <p:spPr>
          <a:xfrm>
            <a:off x="600074" y="1371600"/>
            <a:ext cx="11063287" cy="4504268"/>
          </a:xfrm>
        </p:spPr>
        <p:txBody>
          <a:bodyPr/>
          <a:lstStyle/>
          <a:p>
            <a:r>
              <a:rPr lang="en-US" dirty="0"/>
              <a:t>accept a single character as input from the </a:t>
            </a:r>
            <a:r>
              <a:rPr lang="en-US" dirty="0" smtClean="0"/>
              <a:t>keyboard</a:t>
            </a:r>
          </a:p>
          <a:p>
            <a:r>
              <a:rPr lang="en-US" dirty="0"/>
              <a:t> display a single character on the output </a:t>
            </a:r>
            <a:r>
              <a:rPr lang="en-US" dirty="0" smtClean="0"/>
              <a:t>terminal</a:t>
            </a:r>
          </a:p>
          <a:p>
            <a:r>
              <a:rPr lang="en-US" dirty="0"/>
              <a:t> </a:t>
            </a:r>
            <a:r>
              <a:rPr lang="en-US" dirty="0" err="1">
                <a:hlinkClick r:id="rId2"/>
              </a:rPr>
              <a:t>getchar</a:t>
            </a:r>
            <a:r>
              <a:rPr lang="en-US" dirty="0">
                <a:hlinkClick r:id="rId2"/>
              </a:rPr>
              <a:t>() function</a:t>
            </a:r>
            <a:r>
              <a:rPr lang="en-US" dirty="0"/>
              <a:t> it reads a single key stroke </a:t>
            </a:r>
          </a:p>
          <a:p>
            <a:pPr marL="0" indent="0">
              <a:buNone/>
            </a:pPr>
            <a:r>
              <a:rPr lang="en-US" dirty="0" smtClean="0"/>
              <a:t>     without </a:t>
            </a:r>
            <a:r>
              <a:rPr lang="en-US" dirty="0"/>
              <a:t>the Enter key</a:t>
            </a:r>
            <a:r>
              <a:rPr lang="en-US" dirty="0" smtClean="0"/>
              <a:t>.</a:t>
            </a:r>
          </a:p>
          <a:p>
            <a:r>
              <a:rPr lang="en-US" dirty="0"/>
              <a:t>no parameters </a:t>
            </a:r>
            <a:r>
              <a:rPr lang="en-US" dirty="0" smtClean="0"/>
              <a:t>required</a:t>
            </a:r>
          </a:p>
          <a:p>
            <a:r>
              <a:rPr lang="en-US" dirty="0"/>
              <a:t>function returns an integer corresponding to the </a:t>
            </a:r>
            <a:endParaRPr lang="en-US" dirty="0" smtClean="0"/>
          </a:p>
          <a:p>
            <a:pPr marL="0" indent="0">
              <a:buNone/>
            </a:pPr>
            <a:r>
              <a:rPr lang="en-US" dirty="0"/>
              <a:t> </a:t>
            </a:r>
            <a:r>
              <a:rPr lang="en-US" dirty="0" smtClean="0"/>
              <a:t>    ASCII </a:t>
            </a:r>
            <a:r>
              <a:rPr lang="en-US" dirty="0"/>
              <a:t>value of the character key input by the user</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7186613" y="1614488"/>
            <a:ext cx="4476749" cy="4419599"/>
          </a:xfrm>
          <a:prstGeom prst="rect">
            <a:avLst/>
          </a:prstGeom>
        </p:spPr>
      </p:pic>
    </p:spTree>
    <p:extLst>
      <p:ext uri="{BB962C8B-B14F-4D97-AF65-F5344CB8AC3E}">
        <p14:creationId xmlns:p14="http://schemas.microsoft.com/office/powerpoint/2010/main" val="1084685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5360" y="807720"/>
            <a:ext cx="10058399" cy="5486400"/>
          </a:xfrm>
          <a:prstGeom prst="rect">
            <a:avLst/>
          </a:prstGeom>
        </p:spPr>
      </p:pic>
    </p:spTree>
    <p:extLst>
      <p:ext uri="{BB962C8B-B14F-4D97-AF65-F5344CB8AC3E}">
        <p14:creationId xmlns:p14="http://schemas.microsoft.com/office/powerpoint/2010/main" val="21104752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43092"/>
            <a:ext cx="9601196" cy="1303867"/>
          </a:xfrm>
        </p:spPr>
        <p:txBody>
          <a:bodyPr/>
          <a:lstStyle/>
          <a:p>
            <a:r>
              <a:rPr lang="en-US" dirty="0" smtClean="0"/>
              <a:t>Primitive Data Structures</a:t>
            </a:r>
            <a:endParaRPr lang="en-US" dirty="0"/>
          </a:p>
        </p:txBody>
      </p:sp>
      <p:sp>
        <p:nvSpPr>
          <p:cNvPr id="3" name="Content Placeholder 2"/>
          <p:cNvSpPr>
            <a:spLocks noGrp="1"/>
          </p:cNvSpPr>
          <p:nvPr>
            <p:ph idx="1"/>
          </p:nvPr>
        </p:nvSpPr>
        <p:spPr>
          <a:xfrm>
            <a:off x="914400" y="2667000"/>
            <a:ext cx="10530840" cy="4412828"/>
          </a:xfrm>
        </p:spPr>
        <p:txBody>
          <a:bodyPr/>
          <a:lstStyle/>
          <a:p>
            <a:r>
              <a:rPr lang="en-US" dirty="0"/>
              <a:t>These are the structures which are supported at the machine level, they can be used to make non-primitive data structures. </a:t>
            </a:r>
            <a:endParaRPr lang="en-US" dirty="0" smtClean="0"/>
          </a:p>
          <a:p>
            <a:r>
              <a:rPr lang="en-US" dirty="0" smtClean="0"/>
              <a:t>These </a:t>
            </a:r>
            <a:r>
              <a:rPr lang="en-US" dirty="0"/>
              <a:t>are integral and are pure in form. </a:t>
            </a:r>
            <a:endParaRPr lang="en-US" dirty="0" smtClean="0"/>
          </a:p>
          <a:p>
            <a:r>
              <a:rPr lang="en-US" dirty="0" smtClean="0"/>
              <a:t>They </a:t>
            </a:r>
            <a:r>
              <a:rPr lang="en-US" dirty="0"/>
              <a:t>have predefined behavior and specifications. </a:t>
            </a:r>
            <a:endParaRPr lang="en-US" dirty="0" smtClean="0"/>
          </a:p>
          <a:p>
            <a:r>
              <a:rPr lang="en-US" dirty="0" smtClean="0"/>
              <a:t>Examples</a:t>
            </a:r>
            <a:r>
              <a:rPr lang="en-US" dirty="0"/>
              <a:t>: Integer, float, character </a:t>
            </a:r>
            <a:r>
              <a:rPr lang="en-US" dirty="0" err="1" smtClean="0"/>
              <a:t>etc</a:t>
            </a:r>
            <a:endParaRPr lang="en-US" dirty="0" smtClean="0"/>
          </a:p>
          <a:p>
            <a:endParaRPr lang="en-US" dirty="0"/>
          </a:p>
        </p:txBody>
      </p:sp>
    </p:spTree>
    <p:extLst>
      <p:ext uri="{BB962C8B-B14F-4D97-AF65-F5344CB8AC3E}">
        <p14:creationId xmlns:p14="http://schemas.microsoft.com/office/powerpoint/2010/main" val="1793614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Non-Primitive </a:t>
            </a:r>
            <a:r>
              <a:rPr lang="en-US" dirty="0"/>
              <a:t>Data Structures</a:t>
            </a:r>
          </a:p>
        </p:txBody>
      </p:sp>
      <p:sp>
        <p:nvSpPr>
          <p:cNvPr id="3" name="Content Placeholder 2"/>
          <p:cNvSpPr>
            <a:spLocks noGrp="1"/>
          </p:cNvSpPr>
          <p:nvPr>
            <p:ph idx="1"/>
          </p:nvPr>
        </p:nvSpPr>
        <p:spPr/>
        <p:txBody>
          <a:bodyPr/>
          <a:lstStyle/>
          <a:p>
            <a:r>
              <a:rPr lang="en-US" dirty="0"/>
              <a:t>The non-primitive data structures cannot be performed without the primitive data structures. </a:t>
            </a:r>
            <a:endParaRPr lang="en-US" dirty="0" smtClean="0"/>
          </a:p>
          <a:p>
            <a:r>
              <a:rPr lang="en-US" dirty="0" smtClean="0"/>
              <a:t>Although</a:t>
            </a:r>
            <a:r>
              <a:rPr lang="en-US" dirty="0"/>
              <a:t>, they too are provided by the system itself yet they are derived data structures and cannot be formed without using the primitive data structures. </a:t>
            </a:r>
            <a:endParaRPr lang="en-US" dirty="0" smtClean="0"/>
          </a:p>
          <a:p>
            <a:r>
              <a:rPr lang="en-US" dirty="0" smtClean="0"/>
              <a:t>The </a:t>
            </a:r>
            <a:r>
              <a:rPr lang="en-US" dirty="0"/>
              <a:t>Non-primitive data structures are further divided into the following categories</a:t>
            </a:r>
            <a:r>
              <a:rPr lang="en-US" dirty="0" smtClean="0"/>
              <a:t>:              Linear and Non-Linear Data Structures</a:t>
            </a:r>
            <a:endParaRPr lang="en-US" dirty="0"/>
          </a:p>
        </p:txBody>
      </p:sp>
    </p:spTree>
    <p:extLst>
      <p:ext uri="{BB962C8B-B14F-4D97-AF65-F5344CB8AC3E}">
        <p14:creationId xmlns:p14="http://schemas.microsoft.com/office/powerpoint/2010/main" val="3454765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Data Structure</a:t>
            </a:r>
            <a:endParaRPr lang="en-US" dirty="0"/>
          </a:p>
        </p:txBody>
      </p:sp>
      <p:sp>
        <p:nvSpPr>
          <p:cNvPr id="3" name="Content Placeholder 2"/>
          <p:cNvSpPr>
            <a:spLocks noGrp="1"/>
          </p:cNvSpPr>
          <p:nvPr>
            <p:ph idx="1"/>
          </p:nvPr>
        </p:nvSpPr>
        <p:spPr/>
        <p:txBody>
          <a:bodyPr/>
          <a:lstStyle/>
          <a:p>
            <a:r>
              <a:rPr lang="en-US" dirty="0"/>
              <a:t>A linear data structure traverses the data elements sequentially, in which </a:t>
            </a:r>
            <a:r>
              <a:rPr lang="en-US" dirty="0" err="1"/>
              <a:t>onlyone</a:t>
            </a:r>
            <a:r>
              <a:rPr lang="en-US" dirty="0"/>
              <a:t> data element can directly be reached. </a:t>
            </a:r>
            <a:endParaRPr lang="en-US" dirty="0" smtClean="0"/>
          </a:p>
          <a:p>
            <a:r>
              <a:rPr lang="en-US" dirty="0" smtClean="0"/>
              <a:t>Ex</a:t>
            </a:r>
            <a:r>
              <a:rPr lang="en-US" dirty="0"/>
              <a:t>: Arrays, </a:t>
            </a:r>
            <a:r>
              <a:rPr lang="en-US" dirty="0" smtClean="0"/>
              <a:t>stack, queues, Linked Lists, </a:t>
            </a:r>
            <a:r>
              <a:rPr lang="en-US" dirty="0" err="1" smtClean="0"/>
              <a:t>etc</a:t>
            </a:r>
            <a:endParaRPr lang="en-US" dirty="0"/>
          </a:p>
        </p:txBody>
      </p:sp>
    </p:spTree>
    <p:extLst>
      <p:ext uri="{BB962C8B-B14F-4D97-AF65-F5344CB8AC3E}">
        <p14:creationId xmlns:p14="http://schemas.microsoft.com/office/powerpoint/2010/main" val="3441701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Data Structure</a:t>
            </a:r>
            <a:endParaRPr lang="en-US" dirty="0"/>
          </a:p>
        </p:txBody>
      </p:sp>
      <p:sp>
        <p:nvSpPr>
          <p:cNvPr id="3" name="Content Placeholder 2"/>
          <p:cNvSpPr>
            <a:spLocks noGrp="1"/>
          </p:cNvSpPr>
          <p:nvPr>
            <p:ph idx="1"/>
          </p:nvPr>
        </p:nvSpPr>
        <p:spPr/>
        <p:txBody>
          <a:bodyPr/>
          <a:lstStyle/>
          <a:p>
            <a:r>
              <a:rPr lang="en-US" dirty="0"/>
              <a:t>Every data item is attached to several other data items in a way that is specific for reflecting relationships. </a:t>
            </a:r>
            <a:endParaRPr lang="en-US" dirty="0" smtClean="0"/>
          </a:p>
          <a:p>
            <a:r>
              <a:rPr lang="en-US" dirty="0" smtClean="0"/>
              <a:t>The </a:t>
            </a:r>
            <a:r>
              <a:rPr lang="en-US" dirty="0"/>
              <a:t>data items are not arranged in a sequential structure. </a:t>
            </a:r>
            <a:endParaRPr lang="en-US" dirty="0" smtClean="0"/>
          </a:p>
          <a:p>
            <a:r>
              <a:rPr lang="en-US" dirty="0" smtClean="0"/>
              <a:t>Ex</a:t>
            </a:r>
            <a:r>
              <a:rPr lang="en-US" dirty="0"/>
              <a:t>: Trees, Graphs</a:t>
            </a:r>
          </a:p>
        </p:txBody>
      </p:sp>
    </p:spTree>
    <p:extLst>
      <p:ext uri="{BB962C8B-B14F-4D97-AF65-F5344CB8AC3E}">
        <p14:creationId xmlns:p14="http://schemas.microsoft.com/office/powerpoint/2010/main" val="2542286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structures are important?</a:t>
            </a:r>
            <a:endParaRPr lang="en-US" dirty="0"/>
          </a:p>
        </p:txBody>
      </p:sp>
      <p:sp>
        <p:nvSpPr>
          <p:cNvPr id="4" name="Rectangle 1"/>
          <p:cNvSpPr>
            <a:spLocks noGrp="1" noChangeArrowheads="1"/>
          </p:cNvSpPr>
          <p:nvPr>
            <p:ph idx="1"/>
          </p:nvPr>
        </p:nvSpPr>
        <p:spPr bwMode="auto">
          <a:xfrm>
            <a:off x="899161" y="2530624"/>
            <a:ext cx="72539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rPr>
              <a:t>Efficient </a:t>
            </a:r>
            <a:r>
              <a:rPr kumimoji="0" lang="en-US" b="1" i="0" u="none" strike="noStrike" cap="none" normalizeH="0" baseline="0" dirty="0" smtClean="0">
                <a:ln>
                  <a:noFill/>
                </a:ln>
                <a:solidFill>
                  <a:schemeClr val="tx1"/>
                </a:solidFill>
                <a:effectLst/>
              </a:rPr>
              <a:t>memory usage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rPr>
              <a:t>Faster </a:t>
            </a:r>
            <a:r>
              <a:rPr kumimoji="0" lang="en-US" b="1" i="0" u="none" strike="noStrike" cap="none" normalizeH="0" baseline="0" dirty="0" smtClean="0">
                <a:ln>
                  <a:noFill/>
                </a:ln>
                <a:solidFill>
                  <a:schemeClr val="tx1"/>
                </a:solidFill>
                <a:effectLst/>
              </a:rPr>
              <a:t>processing and retrieval</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rPr>
              <a:t>Basis for </a:t>
            </a:r>
            <a:r>
              <a:rPr kumimoji="0" lang="en-US" b="1" i="0" u="none" strike="noStrike" cap="none" normalizeH="0" baseline="0" dirty="0" smtClean="0">
                <a:ln>
                  <a:noFill/>
                </a:ln>
                <a:solidFill>
                  <a:schemeClr val="tx1"/>
                </a:solidFill>
                <a:effectLst/>
              </a:rPr>
              <a:t>algorithms</a:t>
            </a:r>
            <a:r>
              <a:rPr kumimoji="0" lang="en-US" b="0" i="0" u="none" strike="noStrike" cap="none" normalizeH="0" baseline="0" dirty="0" smtClean="0">
                <a:ln>
                  <a:noFill/>
                </a:ln>
                <a:solidFill>
                  <a:schemeClr val="tx1"/>
                </a:solidFill>
                <a:effectLst/>
              </a:rPr>
              <a:t> and </a:t>
            </a:r>
            <a:r>
              <a:rPr kumimoji="0" lang="en-US" b="1" i="0" u="none" strike="noStrike" cap="none" normalizeH="0" baseline="0" dirty="0" smtClean="0">
                <a:ln>
                  <a:noFill/>
                </a:ln>
                <a:solidFill>
                  <a:schemeClr val="tx1"/>
                </a:solidFill>
                <a:effectLst/>
              </a:rPr>
              <a:t>problem-solving</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rPr>
              <a:t>Essential for </a:t>
            </a:r>
            <a:r>
              <a:rPr kumimoji="0" lang="en-US" b="1" i="0" u="none" strike="noStrike" cap="none" normalizeH="0" baseline="0" dirty="0" smtClean="0">
                <a:ln>
                  <a:noFill/>
                </a:ln>
                <a:solidFill>
                  <a:schemeClr val="tx1"/>
                </a:solidFill>
                <a:effectLst/>
              </a:rPr>
              <a:t>software development</a:t>
            </a:r>
            <a:r>
              <a:rPr kumimoji="0" lang="en-US" b="0" i="0" u="none" strike="noStrike" cap="none" normalizeH="0" baseline="0" dirty="0" smtClean="0">
                <a:ln>
                  <a:noFill/>
                </a:ln>
                <a:solidFill>
                  <a:schemeClr val="tx1"/>
                </a:solidFill>
                <a:effectLst/>
              </a:rPr>
              <a:t>, </a:t>
            </a:r>
            <a:r>
              <a:rPr kumimoji="0" lang="en-US" b="1" i="0" u="none" strike="noStrike" cap="none" normalizeH="0" baseline="0" dirty="0" smtClean="0">
                <a:ln>
                  <a:noFill/>
                </a:ln>
                <a:solidFill>
                  <a:schemeClr val="tx1"/>
                </a:solidFill>
                <a:effectLst/>
              </a:rPr>
              <a:t>database systems</a:t>
            </a:r>
            <a:r>
              <a:rPr kumimoji="0" lang="en-US"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lang="en-US">
                <a:solidFill>
                  <a:schemeClr val="tx1"/>
                </a:solidFill>
              </a:rPr>
              <a:t> </a:t>
            </a:r>
            <a:r>
              <a:rPr lang="en-US" smtClean="0">
                <a:solidFill>
                  <a:schemeClr val="tx1"/>
                </a:solidFill>
              </a:rPr>
              <a:t>                     </a:t>
            </a:r>
            <a:r>
              <a:rPr kumimoji="0" lang="en-US" b="1" i="0" u="none" strike="noStrike" cap="none" normalizeH="0" baseline="0" smtClean="0">
                <a:ln>
                  <a:noFill/>
                </a:ln>
                <a:solidFill>
                  <a:schemeClr val="tx1"/>
                </a:solidFill>
                <a:effectLst/>
              </a:rPr>
              <a:t>operating </a:t>
            </a:r>
            <a:r>
              <a:rPr kumimoji="0" lang="en-US" b="1" i="0" u="none" strike="noStrike" cap="none" normalizeH="0" baseline="0" dirty="0" smtClean="0">
                <a:ln>
                  <a:noFill/>
                </a:ln>
                <a:solidFill>
                  <a:schemeClr val="tx1"/>
                </a:solidFill>
                <a:effectLst/>
              </a:rPr>
              <a:t>systems</a:t>
            </a:r>
            <a:r>
              <a:rPr kumimoji="0" lang="en-US" b="0" i="0" u="none" strike="noStrike" cap="none" normalizeH="0" baseline="0" dirty="0" smtClean="0">
                <a:ln>
                  <a:noFill/>
                </a:ln>
                <a:solidFill>
                  <a:schemeClr val="tx1"/>
                </a:solidFill>
                <a:effectLst/>
              </a:rPr>
              <a:t>, and </a:t>
            </a:r>
            <a:r>
              <a:rPr kumimoji="0" lang="en-US" b="1" i="0" u="none" strike="noStrike" cap="none" normalizeH="0" baseline="0" dirty="0" smtClean="0">
                <a:ln>
                  <a:noFill/>
                </a:ln>
                <a:solidFill>
                  <a:schemeClr val="tx1"/>
                </a:solidFill>
                <a:effectLst/>
              </a:rPr>
              <a:t>machine learning</a:t>
            </a:r>
            <a:endParaRPr kumimoji="0" 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7033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28713"/>
            <a:ext cx="9601196" cy="228600"/>
          </a:xfrm>
        </p:spPr>
        <p:txBody>
          <a:bodyPr>
            <a:normAutofit fontScale="90000"/>
          </a:bodyPr>
          <a:lstStyle/>
          <a:p>
            <a:r>
              <a:rPr lang="en-US" sz="4000" b="1" dirty="0"/>
              <a:t>Formatted String Input &amp; Output Functions</a:t>
            </a:r>
            <a:r>
              <a:rPr lang="en-US" dirty="0"/>
              <a:t/>
            </a:r>
            <a:br>
              <a:rPr lang="en-US" dirty="0"/>
            </a:br>
            <a:endParaRPr lang="en-US" dirty="0"/>
          </a:p>
        </p:txBody>
      </p:sp>
      <p:sp>
        <p:nvSpPr>
          <p:cNvPr id="3" name="Content Placeholder 2"/>
          <p:cNvSpPr>
            <a:spLocks noGrp="1"/>
          </p:cNvSpPr>
          <p:nvPr>
            <p:ph idx="1"/>
          </p:nvPr>
        </p:nvSpPr>
        <p:spPr>
          <a:xfrm>
            <a:off x="671513" y="1357313"/>
            <a:ext cx="10858500" cy="4518555"/>
          </a:xfrm>
        </p:spPr>
        <p:txBody>
          <a:bodyPr>
            <a:normAutofit fontScale="77500" lnSpcReduction="20000"/>
          </a:bodyPr>
          <a:lstStyle/>
          <a:p>
            <a:r>
              <a:rPr lang="en-US" b="1" dirty="0" smtClean="0"/>
              <a:t>gets( )</a:t>
            </a:r>
            <a:r>
              <a:rPr lang="en-US" dirty="0" smtClean="0"/>
              <a:t> </a:t>
            </a:r>
            <a:r>
              <a:rPr lang="en-US" dirty="0"/>
              <a:t>function </a:t>
            </a:r>
            <a:r>
              <a:rPr lang="en-US" dirty="0" smtClean="0"/>
              <a:t>---- enter </a:t>
            </a:r>
            <a:r>
              <a:rPr lang="en-US" dirty="0"/>
              <a:t>some characters followed by the enter key. </a:t>
            </a:r>
            <a:endParaRPr lang="en-US" dirty="0" smtClean="0"/>
          </a:p>
          <a:p>
            <a:r>
              <a:rPr lang="en-US" dirty="0" smtClean="0"/>
              <a:t>All </a:t>
            </a:r>
            <a:r>
              <a:rPr lang="en-US" dirty="0"/>
              <a:t>the characters </a:t>
            </a:r>
            <a:r>
              <a:rPr lang="en-US" dirty="0" smtClean="0"/>
              <a:t>get </a:t>
            </a:r>
            <a:r>
              <a:rPr lang="en-US" dirty="0"/>
              <a:t>stored in a character array. </a:t>
            </a:r>
            <a:endParaRPr lang="en-US" dirty="0" smtClean="0"/>
          </a:p>
          <a:p>
            <a:r>
              <a:rPr lang="en-US" dirty="0" smtClean="0"/>
              <a:t>Null </a:t>
            </a:r>
            <a:r>
              <a:rPr lang="en-US" dirty="0"/>
              <a:t>character is added to the array to make it a string. </a:t>
            </a:r>
            <a:endParaRPr lang="en-US" dirty="0" smtClean="0"/>
          </a:p>
          <a:p>
            <a:r>
              <a:rPr lang="en-US" b="1" dirty="0" smtClean="0"/>
              <a:t>gets( ) </a:t>
            </a:r>
            <a:r>
              <a:rPr lang="en-US" dirty="0"/>
              <a:t>allows the user to enter the space-separated strings. </a:t>
            </a:r>
            <a:endParaRPr lang="en-US" dirty="0" smtClean="0"/>
          </a:p>
          <a:p>
            <a:r>
              <a:rPr lang="en-US" dirty="0"/>
              <a:t>#include&lt;</a:t>
            </a:r>
            <a:r>
              <a:rPr lang="en-US" dirty="0" err="1"/>
              <a:t>stdio.h</a:t>
            </a:r>
            <a:r>
              <a:rPr lang="en-US" dirty="0"/>
              <a:t>&gt;  </a:t>
            </a:r>
          </a:p>
          <a:p>
            <a:r>
              <a:rPr lang="en-US" b="1" dirty="0" smtClean="0">
                <a:solidFill>
                  <a:srgbClr val="FF0000"/>
                </a:solidFill>
              </a:rPr>
              <a:t>void</a:t>
            </a:r>
            <a:r>
              <a:rPr lang="en-US" dirty="0" smtClean="0">
                <a:solidFill>
                  <a:srgbClr val="FF0000"/>
                </a:solidFill>
              </a:rPr>
              <a:t> main ()  </a:t>
            </a:r>
          </a:p>
          <a:p>
            <a:r>
              <a:rPr lang="en-US" dirty="0" smtClean="0">
                <a:solidFill>
                  <a:srgbClr val="FF0000"/>
                </a:solidFill>
              </a:rPr>
              <a:t>{  </a:t>
            </a:r>
          </a:p>
          <a:p>
            <a:r>
              <a:rPr lang="en-US" dirty="0" smtClean="0">
                <a:solidFill>
                  <a:srgbClr val="FF0000"/>
                </a:solidFill>
              </a:rPr>
              <a:t>    </a:t>
            </a:r>
            <a:r>
              <a:rPr lang="en-US" b="1" dirty="0" smtClean="0">
                <a:solidFill>
                  <a:srgbClr val="FF0000"/>
                </a:solidFill>
              </a:rPr>
              <a:t>char</a:t>
            </a:r>
            <a:r>
              <a:rPr lang="en-US" dirty="0" smtClean="0">
                <a:solidFill>
                  <a:srgbClr val="FF0000"/>
                </a:solidFill>
              </a:rPr>
              <a:t> s[30];  </a:t>
            </a:r>
          </a:p>
          <a:p>
            <a:r>
              <a:rPr lang="en-US" dirty="0" smtClean="0">
                <a:solidFill>
                  <a:srgbClr val="FF0000"/>
                </a:solidFill>
              </a:rPr>
              <a:t>    printf("Enter the string? ");  </a:t>
            </a:r>
          </a:p>
          <a:p>
            <a:r>
              <a:rPr lang="en-US" dirty="0" smtClean="0">
                <a:solidFill>
                  <a:srgbClr val="FF0000"/>
                </a:solidFill>
              </a:rPr>
              <a:t>    gets(s);  </a:t>
            </a:r>
          </a:p>
          <a:p>
            <a:r>
              <a:rPr lang="en-US" dirty="0" smtClean="0">
                <a:solidFill>
                  <a:srgbClr val="FF0000"/>
                </a:solidFill>
              </a:rPr>
              <a:t>    printf("You entered %</a:t>
            </a:r>
            <a:r>
              <a:rPr lang="en-US" dirty="0" err="1" smtClean="0">
                <a:solidFill>
                  <a:srgbClr val="FF0000"/>
                </a:solidFill>
              </a:rPr>
              <a:t>s",s</a:t>
            </a:r>
            <a:r>
              <a:rPr lang="en-US" dirty="0" smtClean="0">
                <a:solidFill>
                  <a:srgbClr val="FF0000"/>
                </a:solidFill>
              </a:rPr>
              <a:t>);  </a:t>
            </a:r>
          </a:p>
          <a:p>
            <a:r>
              <a:rPr lang="en-US" dirty="0" smtClean="0">
                <a:solidFill>
                  <a:srgbClr val="FF0000"/>
                </a:solidFill>
              </a:rPr>
              <a:t>}  </a:t>
            </a:r>
          </a:p>
          <a:p>
            <a:endParaRPr lang="en-US" dirty="0"/>
          </a:p>
        </p:txBody>
      </p:sp>
    </p:spTree>
    <p:extLst>
      <p:ext uri="{BB962C8B-B14F-4D97-AF65-F5344CB8AC3E}">
        <p14:creationId xmlns:p14="http://schemas.microsoft.com/office/powerpoint/2010/main" val="2346085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85801"/>
            <a:ext cx="9601196" cy="757237"/>
          </a:xfrm>
        </p:spPr>
        <p:txBody>
          <a:bodyPr>
            <a:normAutofit fontScale="90000"/>
          </a:bodyPr>
          <a:lstStyle/>
          <a:p>
            <a:r>
              <a:rPr lang="en-US" b="1" dirty="0" smtClean="0"/>
              <a:t>Puts( ) function</a:t>
            </a:r>
            <a:endParaRPr lang="en-US" b="1" dirty="0"/>
          </a:p>
        </p:txBody>
      </p:sp>
      <p:sp>
        <p:nvSpPr>
          <p:cNvPr id="3" name="Content Placeholder 2"/>
          <p:cNvSpPr>
            <a:spLocks noGrp="1"/>
          </p:cNvSpPr>
          <p:nvPr>
            <p:ph idx="1"/>
          </p:nvPr>
        </p:nvSpPr>
        <p:spPr>
          <a:xfrm>
            <a:off x="1295401" y="1443038"/>
            <a:ext cx="9601196" cy="4432830"/>
          </a:xfrm>
        </p:spPr>
        <p:txBody>
          <a:bodyPr/>
          <a:lstStyle/>
          <a:p>
            <a:r>
              <a:rPr lang="en-US" dirty="0" smtClean="0"/>
              <a:t>very </a:t>
            </a:r>
            <a:r>
              <a:rPr lang="en-US" dirty="0"/>
              <a:t>much similar to printf</a:t>
            </a:r>
            <a:r>
              <a:rPr lang="en-US" dirty="0" smtClean="0"/>
              <a:t>( ) </a:t>
            </a:r>
            <a:r>
              <a:rPr lang="en-US" dirty="0"/>
              <a:t>function. </a:t>
            </a:r>
            <a:endParaRPr lang="en-US" dirty="0" smtClean="0"/>
          </a:p>
          <a:p>
            <a:r>
              <a:rPr lang="en-US" dirty="0" smtClean="0"/>
              <a:t>used </a:t>
            </a:r>
            <a:r>
              <a:rPr lang="en-US" dirty="0"/>
              <a:t>to print the string on the console which is previously read by using gets() or </a:t>
            </a:r>
            <a:r>
              <a:rPr lang="en-US" dirty="0" err="1"/>
              <a:t>scanf</a:t>
            </a:r>
            <a:r>
              <a:rPr lang="en-US" dirty="0"/>
              <a:t>() function. </a:t>
            </a:r>
            <a:endParaRPr lang="en-US" dirty="0" smtClean="0"/>
          </a:p>
          <a:p>
            <a:r>
              <a:rPr lang="en-US" dirty="0" smtClean="0"/>
              <a:t>returns </a:t>
            </a:r>
            <a:r>
              <a:rPr lang="en-US" dirty="0"/>
              <a:t>an integer value representing the number of characters being printed on the console. </a:t>
            </a:r>
            <a:endParaRPr lang="en-US" dirty="0" smtClean="0"/>
          </a:p>
          <a:p>
            <a:r>
              <a:rPr lang="en-US" dirty="0" smtClean="0"/>
              <a:t>Since</a:t>
            </a:r>
            <a:r>
              <a:rPr lang="en-US" dirty="0"/>
              <a:t>, it prints an additional newline character with the string, which moves the cursor to the new line on the console, the integer value returned by puts() will always be equal to the number of characters present in the string plus 1.</a:t>
            </a:r>
          </a:p>
        </p:txBody>
      </p:sp>
    </p:spTree>
    <p:extLst>
      <p:ext uri="{BB962C8B-B14F-4D97-AF65-F5344CB8AC3E}">
        <p14:creationId xmlns:p14="http://schemas.microsoft.com/office/powerpoint/2010/main" val="1491249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30425</TotalTime>
  <Words>1902</Words>
  <Application>Microsoft Office PowerPoint</Application>
  <PresentationFormat>Widescreen</PresentationFormat>
  <Paragraphs>355</Paragraphs>
  <Slides>75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vt:i4>
      </vt:variant>
    </vt:vector>
  </HeadingPairs>
  <TitlesOfParts>
    <vt:vector size="87" baseType="lpstr">
      <vt:lpstr>Algerian</vt:lpstr>
      <vt:lpstr>Arial</vt:lpstr>
      <vt:lpstr>Bahnschrift Light SemiCondensed</vt:lpstr>
      <vt:lpstr>Bahnschrift SemiBold</vt:lpstr>
      <vt:lpstr>Calibri</vt:lpstr>
      <vt:lpstr>Calibri Light</vt:lpstr>
      <vt:lpstr>Courier New</vt:lpstr>
      <vt:lpstr>Droid Sans Mono</vt:lpstr>
      <vt:lpstr>Garamond</vt:lpstr>
      <vt:lpstr>Times New Roman</vt:lpstr>
      <vt:lpstr>Wingdings</vt:lpstr>
      <vt:lpstr>Organic</vt:lpstr>
      <vt:lpstr>PowerPoint Presentation</vt:lpstr>
      <vt:lpstr>Module-1</vt:lpstr>
      <vt:lpstr>Introduction to C programming</vt:lpstr>
      <vt:lpstr>Basic structure of C program</vt:lpstr>
      <vt:lpstr>Input/ Output statements</vt:lpstr>
      <vt:lpstr>Types of Input and Output Functions </vt:lpstr>
      <vt:lpstr>Unformatted character I/O functions</vt:lpstr>
      <vt:lpstr>Formatted String Input &amp; Output Functions </vt:lpstr>
      <vt:lpstr>Puts( ) function</vt:lpstr>
      <vt:lpstr>Formatted Input &amp; Output Functions </vt:lpstr>
      <vt:lpstr>printf( )</vt:lpstr>
      <vt:lpstr>scanf( )</vt:lpstr>
      <vt:lpstr>Examples of scanf( )</vt:lpstr>
      <vt:lpstr>BRANCHING</vt:lpstr>
      <vt:lpstr>SIMPLE if Statement</vt:lpstr>
      <vt:lpstr>Example</vt:lpstr>
      <vt:lpstr>if-else Statement</vt:lpstr>
      <vt:lpstr>Example </vt:lpstr>
      <vt:lpstr>If-else-if-else  (ELSE – IF LADDER) </vt:lpstr>
      <vt:lpstr>FLOWCHART OF ELSE-IF LADDER </vt:lpstr>
      <vt:lpstr>EXAMPLE</vt:lpstr>
      <vt:lpstr>Switch case </vt:lpstr>
      <vt:lpstr>FLOWCHART OF SWITCH –CASE STATEMENT </vt:lpstr>
      <vt:lpstr>EXAMPLE </vt:lpstr>
      <vt:lpstr>Nested if-else </vt:lpstr>
      <vt:lpstr>Example</vt:lpstr>
      <vt:lpstr>LOOPING </vt:lpstr>
      <vt:lpstr>WHILE STATEMENT </vt:lpstr>
      <vt:lpstr>Example</vt:lpstr>
      <vt:lpstr>FOR STATEMENT </vt:lpstr>
      <vt:lpstr>Example</vt:lpstr>
      <vt:lpstr>Do while loop</vt:lpstr>
      <vt:lpstr>Example</vt:lpstr>
      <vt:lpstr>Program to add numbers until user enters zero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Defined Functions</vt:lpstr>
      <vt:lpstr>Function Prototype</vt:lpstr>
      <vt:lpstr>Calling a function </vt:lpstr>
      <vt:lpstr>Function definition </vt:lpstr>
      <vt:lpstr>Passing arguments to a function </vt:lpstr>
      <vt:lpstr>Return Statement </vt:lpstr>
      <vt:lpstr>PowerPoint Presentation</vt:lpstr>
      <vt:lpstr>user-defined Datatype in C </vt:lpstr>
      <vt:lpstr>structure</vt:lpstr>
      <vt:lpstr>Declaring a structure</vt:lpstr>
      <vt:lpstr>Structure Variable Declaration </vt:lpstr>
      <vt:lpstr>Structure variable declaration examples</vt:lpstr>
      <vt:lpstr>Structure Initialization </vt:lpstr>
      <vt:lpstr>Accessing the Structure Members </vt:lpstr>
      <vt:lpstr>Union</vt:lpstr>
      <vt:lpstr>Defining a Union </vt:lpstr>
      <vt:lpstr>PowerPoint Presentation</vt:lpstr>
      <vt:lpstr>Pointers</vt:lpstr>
      <vt:lpstr>Pointer initialization</vt:lpstr>
      <vt:lpstr>Access and Manipulate Values using Pointer </vt:lpstr>
      <vt:lpstr>Call by value</vt:lpstr>
      <vt:lpstr>Call by reference</vt:lpstr>
      <vt:lpstr>Data Structure</vt:lpstr>
      <vt:lpstr>PowerPoint Presentation</vt:lpstr>
      <vt:lpstr>Primitive Data Structures</vt:lpstr>
      <vt:lpstr>Non-Primitive Data Structures</vt:lpstr>
      <vt:lpstr>Linear Data Structure</vt:lpstr>
      <vt:lpstr>Non-Linear Data Structure</vt:lpstr>
      <vt:lpstr>Why data structures are important?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56</cp:revision>
  <dcterms:created xsi:type="dcterms:W3CDTF">2024-07-29T16:07:30Z</dcterms:created>
  <dcterms:modified xsi:type="dcterms:W3CDTF">2025-07-31T10:01:31Z</dcterms:modified>
</cp:coreProperties>
</file>