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8EC07E-DC62-4FA0-9623-6DF71C9F4AF1}" type="datetimeFigureOut">
              <a:rPr lang="en-IN" smtClean="0"/>
              <a:t>17-07-2024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231744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269641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0074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757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798976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8EC07E-DC62-4FA0-9623-6DF71C9F4AF1}"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168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8EC07E-DC62-4FA0-9623-6DF71C9F4AF1}"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127306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8EC07E-DC62-4FA0-9623-6DF71C9F4AF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274331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8EC07E-DC62-4FA0-9623-6DF71C9F4AF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71691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8EC07E-DC62-4FA0-9623-6DF71C9F4AF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24929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8EC07E-DC62-4FA0-9623-6DF71C9F4AF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07426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350102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8EC07E-DC62-4FA0-9623-6DF71C9F4AF1}"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69792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8EC07E-DC62-4FA0-9623-6DF71C9F4AF1}"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338349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EC07E-DC62-4FA0-9623-6DF71C9F4AF1}"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304443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105418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8EC07E-DC62-4FA0-9623-6DF71C9F4AF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C6E7A-6E9B-49E9-BB4E-E9F0BE930671}" type="slidenum">
              <a:rPr lang="en-IN" smtClean="0"/>
              <a:t>‹#›</a:t>
            </a:fld>
            <a:endParaRPr lang="en-IN"/>
          </a:p>
        </p:txBody>
      </p:sp>
    </p:spTree>
    <p:extLst>
      <p:ext uri="{BB962C8B-B14F-4D97-AF65-F5344CB8AC3E}">
        <p14:creationId xmlns:p14="http://schemas.microsoft.com/office/powerpoint/2010/main" val="304627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8EC07E-DC62-4FA0-9623-6DF71C9F4AF1}" type="datetimeFigureOut">
              <a:rPr lang="en-IN" smtClean="0"/>
              <a:t>17-07-2024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7C6E7A-6E9B-49E9-BB4E-E9F0BE930671}" type="slidenum">
              <a:rPr lang="en-IN" smtClean="0"/>
              <a:t>‹#›</a:t>
            </a:fld>
            <a:endParaRPr lang="en-IN"/>
          </a:p>
        </p:txBody>
      </p:sp>
    </p:spTree>
    <p:extLst>
      <p:ext uri="{BB962C8B-B14F-4D97-AF65-F5344CB8AC3E}">
        <p14:creationId xmlns:p14="http://schemas.microsoft.com/office/powerpoint/2010/main" val="397004586"/>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orbes.com/sites/nathanvardi/2016/02/08/how-a-tech-billionaires-company-misplaced-46-7-million-and-didnt-know-it/#3d02ba0c50b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310" y="522514"/>
            <a:ext cx="8216536" cy="809897"/>
          </a:xfrm>
        </p:spPr>
        <p:txBody>
          <a:bodyPr>
            <a:noAutofit/>
          </a:bodyPr>
          <a:lstStyle/>
          <a:p>
            <a:pPr algn="just">
              <a:lnSpc>
                <a:spcPct val="150000"/>
              </a:lnSpc>
            </a:pPr>
            <a:r>
              <a:rPr lang="en-US" sz="4000" b="1" dirty="0" smtClean="0">
                <a:latin typeface="Calibri" panose="020F0502020204030204" pitchFamily="34" charset="0"/>
                <a:cs typeface="Calibri" panose="020F0502020204030204" pitchFamily="34" charset="0"/>
              </a:rPr>
              <a:t>Phishing  </a:t>
            </a:r>
            <a:r>
              <a:rPr lang="en-US" sz="4000" b="1" dirty="0" err="1" smtClean="0">
                <a:latin typeface="Calibri" panose="020F0502020204030204" pitchFamily="34" charset="0"/>
                <a:cs typeface="Calibri" panose="020F0502020204030204" pitchFamily="34" charset="0"/>
              </a:rPr>
              <a:t>Awarness</a:t>
            </a:r>
            <a:r>
              <a:rPr lang="en-US" sz="4000" b="1" dirty="0" smtClean="0">
                <a:latin typeface="Calibri" panose="020F0502020204030204" pitchFamily="34" charset="0"/>
                <a:cs typeface="Calibri" panose="020F0502020204030204" pitchFamily="34" charset="0"/>
              </a:rPr>
              <a:t> Training</a:t>
            </a:r>
            <a:endParaRPr lang="en-IN" sz="40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131" y="2442754"/>
            <a:ext cx="7145383" cy="3775166"/>
          </a:xfrm>
          <a:prstGeom prst="rect">
            <a:avLst/>
          </a:prstGeom>
        </p:spPr>
      </p:pic>
    </p:spTree>
    <p:extLst>
      <p:ext uri="{BB962C8B-B14F-4D97-AF65-F5344CB8AC3E}">
        <p14:creationId xmlns:p14="http://schemas.microsoft.com/office/powerpoint/2010/main" val="50820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38051"/>
          </a:xfrm>
        </p:spPr>
        <p:txBody>
          <a:bodyPr/>
          <a:lstStyle/>
          <a:p>
            <a:r>
              <a:rPr lang="en-US" b="1" dirty="0" smtClean="0"/>
              <a:t>INTRODUCTION</a:t>
            </a:r>
            <a:endParaRPr lang="en-IN" b="1" dirty="0"/>
          </a:p>
        </p:txBody>
      </p:sp>
      <p:sp>
        <p:nvSpPr>
          <p:cNvPr id="6" name="Content Placeholder 5"/>
          <p:cNvSpPr>
            <a:spLocks noGrp="1"/>
          </p:cNvSpPr>
          <p:nvPr>
            <p:ph idx="1"/>
          </p:nvPr>
        </p:nvSpPr>
        <p:spPr>
          <a:xfrm>
            <a:off x="4624251" y="2011681"/>
            <a:ext cx="7393578" cy="3069770"/>
          </a:xfrm>
        </p:spPr>
        <p:txBody>
          <a:bodyPr/>
          <a:lstStyle/>
          <a:p>
            <a:pPr marL="0" indent="0">
              <a:buNone/>
            </a:pPr>
            <a:r>
              <a:rPr lang="en-US" sz="2000" b="1" dirty="0">
                <a:latin typeface="Calibri" panose="020F0502020204030204" pitchFamily="34" charset="0"/>
                <a:cs typeface="Calibri" panose="020F0502020204030204" pitchFamily="34" charset="0"/>
              </a:rPr>
              <a:t>Phishing</a:t>
            </a:r>
            <a:r>
              <a:rPr lang="en-US" sz="2000" dirty="0">
                <a:latin typeface="Calibri" panose="020F0502020204030204" pitchFamily="34" charset="0"/>
                <a:cs typeface="Calibri" panose="020F0502020204030204" pitchFamily="34" charset="0"/>
              </a:rPr>
              <a:t> is a type of cybersecurity attack that attempts to obtain data that are sensitive like Username, Password, and more. It attacks the user through mail, text, or direct messages. Now the attachment sends by the attacker is opened by the user because the user thinks that the email, text, messages came from a trusted source. It is a type of Social Engineering Attack</a:t>
            </a:r>
            <a:r>
              <a:rPr lang="en-US"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1" y="1636123"/>
            <a:ext cx="3009312" cy="1825534"/>
          </a:xfrm>
          <a:prstGeom prst="rect">
            <a:avLst/>
          </a:prstGeom>
        </p:spPr>
      </p:pic>
    </p:spTree>
    <p:extLst>
      <p:ext uri="{BB962C8B-B14F-4D97-AF65-F5344CB8AC3E}">
        <p14:creationId xmlns:p14="http://schemas.microsoft.com/office/powerpoint/2010/main" val="3113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18011"/>
            <a:ext cx="10018713" cy="796835"/>
          </a:xfrm>
        </p:spPr>
        <p:txBody>
          <a:bodyPr/>
          <a:lstStyle/>
          <a:p>
            <a:r>
              <a:rPr lang="en-US" b="1" dirty="0" smtClean="0">
                <a:latin typeface="Calibri" panose="020F0502020204030204" pitchFamily="34" charset="0"/>
                <a:cs typeface="Calibri" panose="020F0502020204030204" pitchFamily="34" charset="0"/>
              </a:rPr>
              <a:t>TYPES OF PHISHING  ATTACKS</a:t>
            </a:r>
            <a:endParaRPr lang="en-IN"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93223" y="1476103"/>
            <a:ext cx="7419704" cy="4624251"/>
          </a:xfrm>
        </p:spPr>
        <p:txBody>
          <a:bodyPr>
            <a:normAutofit fontScale="47500" lnSpcReduction="20000"/>
          </a:bodyPr>
          <a:lstStyle/>
          <a:p>
            <a:pPr marL="0" indent="0">
              <a:buNone/>
            </a:pPr>
            <a:r>
              <a:rPr lang="en-US" sz="2900" dirty="0" smtClean="0">
                <a:latin typeface="Calibri" panose="020F0502020204030204" pitchFamily="34" charset="0"/>
                <a:cs typeface="Calibri" panose="020F0502020204030204" pitchFamily="34" charset="0"/>
              </a:rPr>
              <a:t>There are 5 types of Phishing Attacks are as follows:</a:t>
            </a:r>
          </a:p>
          <a:p>
            <a:pPr marL="457200" indent="-457200">
              <a:buAutoNum type="arabicPeriod"/>
            </a:pPr>
            <a:r>
              <a:rPr lang="en-US" sz="2900" b="1" dirty="0" smtClean="0">
                <a:latin typeface="Calibri" panose="020F0502020204030204" pitchFamily="34" charset="0"/>
                <a:cs typeface="Calibri" panose="020F0502020204030204" pitchFamily="34" charset="0"/>
              </a:rPr>
              <a:t>SMS </a:t>
            </a:r>
            <a:r>
              <a:rPr lang="en-US" sz="2900" b="1" dirty="0">
                <a:latin typeface="Calibri" panose="020F0502020204030204" pitchFamily="34" charset="0"/>
                <a:cs typeface="Calibri" panose="020F0502020204030204" pitchFamily="34" charset="0"/>
              </a:rPr>
              <a:t>phishing </a:t>
            </a:r>
            <a:r>
              <a:rPr lang="en-US" sz="2900" b="1" dirty="0" smtClean="0">
                <a:latin typeface="Calibri" panose="020F0502020204030204" pitchFamily="34" charset="0"/>
                <a:cs typeface="Calibri" panose="020F0502020204030204" pitchFamily="34" charset="0"/>
              </a:rPr>
              <a:t>–</a:t>
            </a:r>
            <a:r>
              <a:rPr lang="en-US" sz="2900" dirty="0" smtClean="0">
                <a:latin typeface="Calibri" panose="020F0502020204030204" pitchFamily="34" charset="0"/>
                <a:cs typeface="Calibri" panose="020F0502020204030204" pitchFamily="34" charset="0"/>
              </a:rPr>
              <a:t> These </a:t>
            </a:r>
            <a:r>
              <a:rPr lang="en-US" sz="2900" dirty="0">
                <a:latin typeface="Calibri" panose="020F0502020204030204" pitchFamily="34" charset="0"/>
                <a:cs typeface="Calibri" panose="020F0502020204030204" pitchFamily="34" charset="0"/>
              </a:rPr>
              <a:t>attacks are used to make the user revealing account information. This attack is also similar to the phishing attack used by cybercriminals to steal credit card details or sensitive information, by making it look like it came from a trusted </a:t>
            </a:r>
            <a:r>
              <a:rPr lang="en-US" sz="2900" dirty="0" smtClean="0">
                <a:latin typeface="Calibri" panose="020F0502020204030204" pitchFamily="34" charset="0"/>
                <a:cs typeface="Calibri" panose="020F0502020204030204" pitchFamily="34" charset="0"/>
              </a:rPr>
              <a:t>organization.</a:t>
            </a:r>
          </a:p>
          <a:p>
            <a:pPr marL="457200" indent="-457200">
              <a:lnSpc>
                <a:spcPct val="170000"/>
              </a:lnSpc>
              <a:buAutoNum type="arabicPeriod"/>
            </a:pPr>
            <a:r>
              <a:rPr lang="en-US" sz="2900" b="1" dirty="0" smtClean="0">
                <a:latin typeface="Calibri" panose="020F0502020204030204" pitchFamily="34" charset="0"/>
                <a:cs typeface="Calibri" panose="020F0502020204030204" pitchFamily="34" charset="0"/>
              </a:rPr>
              <a:t>Voice </a:t>
            </a:r>
            <a:r>
              <a:rPr lang="en-US" sz="2900" b="1" dirty="0">
                <a:latin typeface="Calibri" panose="020F0502020204030204" pitchFamily="34" charset="0"/>
                <a:cs typeface="Calibri" panose="020F0502020204030204" pitchFamily="34" charset="0"/>
              </a:rPr>
              <a:t>Phishing </a:t>
            </a:r>
            <a:r>
              <a:rPr lang="en-US" sz="2900" b="1" dirty="0" smtClean="0">
                <a:latin typeface="Calibri" panose="020F0502020204030204" pitchFamily="34" charset="0"/>
                <a:cs typeface="Calibri" panose="020F0502020204030204" pitchFamily="34" charset="0"/>
              </a:rPr>
              <a:t>–</a:t>
            </a:r>
            <a:r>
              <a:rPr lang="en-US" sz="2900" dirty="0" smtClean="0">
                <a:latin typeface="Calibri" panose="020F0502020204030204" pitchFamily="34" charset="0"/>
                <a:cs typeface="Calibri" panose="020F0502020204030204" pitchFamily="34" charset="0"/>
              </a:rPr>
              <a:t> Some </a:t>
            </a:r>
            <a:r>
              <a:rPr lang="en-US" sz="2900" dirty="0">
                <a:latin typeface="Calibri" panose="020F0502020204030204" pitchFamily="34" charset="0"/>
                <a:cs typeface="Calibri" panose="020F0502020204030204" pitchFamily="34" charset="0"/>
              </a:rPr>
              <a:t>attacks require to direct the user through fake websites, but some attacks do not require a fake </a:t>
            </a:r>
            <a:r>
              <a:rPr lang="en-US" sz="2900" dirty="0" smtClean="0">
                <a:latin typeface="Calibri" panose="020F0502020204030204" pitchFamily="34" charset="0"/>
                <a:cs typeface="Calibri" panose="020F0502020204030204" pitchFamily="34" charset="0"/>
              </a:rPr>
              <a:t>website.</a:t>
            </a:r>
          </a:p>
          <a:p>
            <a:pPr marL="457200" indent="-457200">
              <a:buAutoNum type="arabicPeriod"/>
            </a:pPr>
            <a:r>
              <a:rPr lang="en-US" sz="2900" b="1" dirty="0" err="1" smtClean="0">
                <a:latin typeface="Calibri" panose="020F0502020204030204" pitchFamily="34" charset="0"/>
                <a:cs typeface="Calibri" panose="020F0502020204030204" pitchFamily="34" charset="0"/>
              </a:rPr>
              <a:t>Catphishing</a:t>
            </a:r>
            <a:r>
              <a:rPr lang="en-US" sz="2900" b="1" dirty="0" smtClean="0">
                <a:latin typeface="Calibri" panose="020F0502020204030204" pitchFamily="34" charset="0"/>
                <a:cs typeface="Calibri" panose="020F0502020204030204" pitchFamily="34" charset="0"/>
              </a:rPr>
              <a:t> –</a:t>
            </a:r>
            <a:r>
              <a:rPr lang="en-US" sz="2900" dirty="0" smtClean="0">
                <a:latin typeface="Calibri" panose="020F0502020204030204" pitchFamily="34" charset="0"/>
                <a:cs typeface="Calibri" panose="020F0502020204030204" pitchFamily="34" charset="0"/>
              </a:rPr>
              <a:t> It </a:t>
            </a:r>
            <a:r>
              <a:rPr lang="en-US" sz="2900" dirty="0">
                <a:latin typeface="Calibri" panose="020F0502020204030204" pitchFamily="34" charset="0"/>
                <a:cs typeface="Calibri" panose="020F0502020204030204" pitchFamily="34" charset="0"/>
              </a:rPr>
              <a:t>is a type of social engineering attack that plays with the emotions of a person and exploits them to gain money and </a:t>
            </a:r>
            <a:r>
              <a:rPr lang="en-US" sz="2900" dirty="0" smtClean="0">
                <a:latin typeface="Calibri" panose="020F0502020204030204" pitchFamily="34" charset="0"/>
                <a:cs typeface="Calibri" panose="020F0502020204030204" pitchFamily="34" charset="0"/>
              </a:rPr>
              <a:t>information</a:t>
            </a:r>
          </a:p>
          <a:p>
            <a:pPr marL="457200" indent="-457200">
              <a:buAutoNum type="arabicPeriod"/>
            </a:pPr>
            <a:r>
              <a:rPr lang="en-US" sz="2900" b="1" dirty="0" smtClean="0">
                <a:latin typeface="Calibri" panose="020F0502020204030204" pitchFamily="34" charset="0"/>
                <a:cs typeface="Calibri" panose="020F0502020204030204" pitchFamily="34" charset="0"/>
              </a:rPr>
              <a:t>Clone </a:t>
            </a:r>
            <a:r>
              <a:rPr lang="en-US" sz="2900" b="1" dirty="0">
                <a:latin typeface="Calibri" panose="020F0502020204030204" pitchFamily="34" charset="0"/>
                <a:cs typeface="Calibri" panose="020F0502020204030204" pitchFamily="34" charset="0"/>
              </a:rPr>
              <a:t>Phishing </a:t>
            </a:r>
            <a:r>
              <a:rPr lang="en-US" sz="2900" b="1" dirty="0" smtClean="0">
                <a:latin typeface="Calibri" panose="020F0502020204030204" pitchFamily="34" charset="0"/>
                <a:cs typeface="Calibri" panose="020F0502020204030204" pitchFamily="34" charset="0"/>
              </a:rPr>
              <a:t>–</a:t>
            </a:r>
            <a:r>
              <a:rPr lang="en-US" sz="2900" dirty="0" smtClean="0">
                <a:latin typeface="Calibri" panose="020F0502020204030204" pitchFamily="34" charset="0"/>
                <a:cs typeface="Calibri" panose="020F0502020204030204" pitchFamily="34" charset="0"/>
              </a:rPr>
              <a:t> This </a:t>
            </a:r>
            <a:r>
              <a:rPr lang="en-US" sz="2900" dirty="0">
                <a:latin typeface="Calibri" panose="020F0502020204030204" pitchFamily="34" charset="0"/>
                <a:cs typeface="Calibri" panose="020F0502020204030204" pitchFamily="34" charset="0"/>
              </a:rPr>
              <a:t>attack is actually based on copying the email messages that were sent from a trusted </a:t>
            </a:r>
            <a:r>
              <a:rPr lang="en-US" sz="2900" dirty="0" smtClean="0">
                <a:latin typeface="Calibri" panose="020F0502020204030204" pitchFamily="34" charset="0"/>
                <a:cs typeface="Calibri" panose="020F0502020204030204" pitchFamily="34" charset="0"/>
              </a:rPr>
              <a:t>source.</a:t>
            </a:r>
          </a:p>
          <a:p>
            <a:pPr marL="457200" indent="-457200">
              <a:buAutoNum type="arabicPeriod"/>
            </a:pPr>
            <a:r>
              <a:rPr lang="en-US" sz="2900" b="1" dirty="0" smtClean="0">
                <a:latin typeface="Calibri" panose="020F0502020204030204" pitchFamily="34" charset="0"/>
                <a:cs typeface="Calibri" panose="020F0502020204030204" pitchFamily="34" charset="0"/>
              </a:rPr>
              <a:t>Spear </a:t>
            </a:r>
            <a:r>
              <a:rPr lang="en-US" sz="2900" b="1" dirty="0">
                <a:latin typeface="Calibri" panose="020F0502020204030204" pitchFamily="34" charset="0"/>
                <a:cs typeface="Calibri" panose="020F0502020204030204" pitchFamily="34" charset="0"/>
              </a:rPr>
              <a:t>Phishing </a:t>
            </a:r>
            <a:r>
              <a:rPr lang="en-US" sz="2900" b="1" dirty="0" smtClean="0">
                <a:latin typeface="Calibri" panose="020F0502020204030204" pitchFamily="34" charset="0"/>
                <a:cs typeface="Calibri" panose="020F0502020204030204" pitchFamily="34" charset="0"/>
              </a:rPr>
              <a:t>–</a:t>
            </a:r>
            <a:r>
              <a:rPr lang="en-US" sz="2900" dirty="0" smtClean="0">
                <a:latin typeface="Calibri" panose="020F0502020204030204" pitchFamily="34" charset="0"/>
                <a:cs typeface="Calibri" panose="020F0502020204030204" pitchFamily="34" charset="0"/>
              </a:rPr>
              <a:t> This </a:t>
            </a:r>
            <a:r>
              <a:rPr lang="en-US" sz="2900" dirty="0">
                <a:latin typeface="Calibri" panose="020F0502020204030204" pitchFamily="34" charset="0"/>
                <a:cs typeface="Calibri" panose="020F0502020204030204" pitchFamily="34" charset="0"/>
              </a:rPr>
              <a:t>attack is used to target any specific organization or an individual for unauthorized access. These types of attacks are not initiated by any random hacker, but these attacks are initiated by someone who seeks information related to financial gain or some important information.</a:t>
            </a:r>
            <a:r>
              <a:rPr lang="en-US"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807" y="2063931"/>
            <a:ext cx="3296194" cy="2024743"/>
          </a:xfrm>
          <a:prstGeom prst="rect">
            <a:avLst/>
          </a:prstGeom>
        </p:spPr>
      </p:pic>
    </p:spTree>
    <p:extLst>
      <p:ext uri="{BB962C8B-B14F-4D97-AF65-F5344CB8AC3E}">
        <p14:creationId xmlns:p14="http://schemas.microsoft.com/office/powerpoint/2010/main" val="201063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754" y="836023"/>
            <a:ext cx="7001692" cy="979714"/>
          </a:xfrm>
        </p:spPr>
        <p:txBody>
          <a:bodyPr>
            <a:noAutofit/>
          </a:bodyPr>
          <a:lstStyle/>
          <a:p>
            <a:r>
              <a:rPr lang="en-US" sz="4000" b="1" dirty="0">
                <a:latin typeface="Calibri" panose="020F0502020204030204" pitchFamily="34" charset="0"/>
                <a:cs typeface="Calibri" panose="020F0502020204030204" pitchFamily="34" charset="0"/>
              </a:rPr>
              <a:t>Symptoms of the phishing :</a:t>
            </a:r>
            <a:r>
              <a:rPr lang="en-US" sz="4000" dirty="0">
                <a:latin typeface="Calibri" panose="020F0502020204030204" pitchFamily="34" charset="0"/>
                <a:cs typeface="Calibri" panose="020F0502020204030204" pitchFamily="34" charset="0"/>
              </a:rPr>
              <a:t/>
            </a:r>
            <a:br>
              <a:rPr lang="en-US" sz="4000" dirty="0">
                <a:latin typeface="Calibri" panose="020F0502020204030204" pitchFamily="34" charset="0"/>
                <a:cs typeface="Calibri" panose="020F0502020204030204" pitchFamily="34" charset="0"/>
              </a:rPr>
            </a:br>
            <a:endParaRPr lang="en-IN"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370217" y="2103120"/>
            <a:ext cx="7772400" cy="3688081"/>
          </a:xfrm>
        </p:spPr>
        <p:txBody>
          <a:bodyPr>
            <a:normAutofit/>
          </a:bodyPr>
          <a:lstStyle/>
          <a:p>
            <a:pPr fontAlgn="base">
              <a:lnSpc>
                <a:spcPct val="150000"/>
              </a:lnSpc>
            </a:pPr>
            <a:r>
              <a:rPr lang="en-US" sz="2000" dirty="0" smtClean="0">
                <a:latin typeface="Calibri" panose="020F0502020204030204" pitchFamily="34" charset="0"/>
                <a:cs typeface="Calibri" panose="020F0502020204030204" pitchFamily="34" charset="0"/>
              </a:rPr>
              <a:t>It </a:t>
            </a:r>
            <a:r>
              <a:rPr lang="en-US" sz="2000" dirty="0">
                <a:latin typeface="Calibri" panose="020F0502020204030204" pitchFamily="34" charset="0"/>
                <a:cs typeface="Calibri" panose="020F0502020204030204" pitchFamily="34" charset="0"/>
              </a:rPr>
              <a:t>may request the user to share personal details like the login credentials related to the bank and more.</a:t>
            </a:r>
          </a:p>
          <a:p>
            <a:pPr fontAlgn="base">
              <a:lnSpc>
                <a:spcPct val="150000"/>
              </a:lnSpc>
            </a:pPr>
            <a:r>
              <a:rPr lang="en-US" sz="2000" dirty="0">
                <a:latin typeface="Calibri" panose="020F0502020204030204" pitchFamily="34" charset="0"/>
                <a:cs typeface="Calibri" panose="020F0502020204030204" pitchFamily="34" charset="0"/>
              </a:rPr>
              <a:t>It redirects to a website if the user clicks on the link that was sent in the email.</a:t>
            </a:r>
          </a:p>
          <a:p>
            <a:pPr fontAlgn="base">
              <a:lnSpc>
                <a:spcPct val="150000"/>
              </a:lnSpc>
            </a:pPr>
            <a:r>
              <a:rPr lang="en-US" sz="2000" dirty="0">
                <a:latin typeface="Calibri" panose="020F0502020204030204" pitchFamily="34" charset="0"/>
                <a:cs typeface="Calibri" panose="020F0502020204030204" pitchFamily="34" charset="0"/>
              </a:rPr>
              <a:t>If they are redirected to a website it may want some information related to the credit card or banking details of the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40" y="2861310"/>
            <a:ext cx="2819400" cy="1619250"/>
          </a:xfrm>
          <a:prstGeom prst="rect">
            <a:avLst/>
          </a:prstGeom>
        </p:spPr>
      </p:pic>
    </p:spTree>
    <p:extLst>
      <p:ext uri="{BB962C8B-B14F-4D97-AF65-F5344CB8AC3E}">
        <p14:creationId xmlns:p14="http://schemas.microsoft.com/office/powerpoint/2010/main" val="422716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3" y="618518"/>
            <a:ext cx="9427617" cy="1040465"/>
          </a:xfrm>
        </p:spPr>
        <p:txBody>
          <a:bodyPr/>
          <a:lstStyle/>
          <a:p>
            <a:r>
              <a:rPr lang="en-US" dirty="0" smtClean="0"/>
              <a:t>PREVENTION FROM PHISHING ATTACKS</a:t>
            </a:r>
            <a:endParaRPr lang="en-IN" dirty="0"/>
          </a:p>
        </p:txBody>
      </p:sp>
      <p:sp>
        <p:nvSpPr>
          <p:cNvPr id="3" name="Content Placeholder 2"/>
          <p:cNvSpPr>
            <a:spLocks noGrp="1"/>
          </p:cNvSpPr>
          <p:nvPr>
            <p:ph idx="1"/>
          </p:nvPr>
        </p:nvSpPr>
        <p:spPr>
          <a:xfrm>
            <a:off x="4023360" y="1828800"/>
            <a:ext cx="7024051" cy="3962401"/>
          </a:xfrm>
        </p:spPr>
        <p:txBody>
          <a:bodyPr>
            <a:noAutofit/>
          </a:bodyPr>
          <a:lstStyle/>
          <a:p>
            <a:pPr fontAlgn="base"/>
            <a:r>
              <a:rPr lang="en-US" sz="2000" dirty="0">
                <a:latin typeface="Calibri" panose="020F0502020204030204" pitchFamily="34" charset="0"/>
                <a:cs typeface="Calibri" panose="020F0502020204030204" pitchFamily="34" charset="0"/>
              </a:rPr>
              <a:t>Do not Save Passwords in PCs and if you save then try to keep it in </a:t>
            </a:r>
            <a:r>
              <a:rPr lang="en-US" sz="2000" dirty="0" err="1">
                <a:latin typeface="Calibri" panose="020F0502020204030204" pitchFamily="34" charset="0"/>
                <a:cs typeface="Calibri" panose="020F0502020204030204" pitchFamily="34" charset="0"/>
              </a:rPr>
              <a:t>crypted</a:t>
            </a:r>
            <a:r>
              <a:rPr lang="en-US" sz="2000" dirty="0">
                <a:latin typeface="Calibri" panose="020F0502020204030204" pitchFamily="34" charset="0"/>
                <a:cs typeface="Calibri" panose="020F0502020204030204" pitchFamily="34" charset="0"/>
              </a:rPr>
              <a:t> form.</a:t>
            </a:r>
            <a:endParaRPr lang="en-IN" sz="2000" dirty="0">
              <a:latin typeface="Calibri" panose="020F0502020204030204" pitchFamily="34" charset="0"/>
              <a:cs typeface="Calibri" panose="020F0502020204030204" pitchFamily="34" charset="0"/>
            </a:endParaRPr>
          </a:p>
          <a:p>
            <a:pPr fontAlgn="base"/>
            <a:r>
              <a:rPr lang="en-US" sz="2000" dirty="0" smtClean="0">
                <a:latin typeface="Calibri" panose="020F0502020204030204" pitchFamily="34" charset="0"/>
                <a:cs typeface="Calibri" panose="020F0502020204030204" pitchFamily="34" charset="0"/>
              </a:rPr>
              <a:t>Try to Avoid use of banking work in public place.</a:t>
            </a:r>
          </a:p>
          <a:p>
            <a:pPr fontAlgn="base"/>
            <a:r>
              <a:rPr lang="en-US" sz="2000" dirty="0" smtClean="0">
                <a:latin typeface="Calibri" panose="020F0502020204030204" pitchFamily="34" charset="0"/>
                <a:cs typeface="Calibri" panose="020F0502020204030204" pitchFamily="34" charset="0"/>
              </a:rPr>
              <a:t>Do </a:t>
            </a:r>
            <a:r>
              <a:rPr lang="en-US" sz="2000" dirty="0">
                <a:latin typeface="Calibri" panose="020F0502020204030204" pitchFamily="34" charset="0"/>
                <a:cs typeface="Calibri" panose="020F0502020204030204" pitchFamily="34" charset="0"/>
              </a:rPr>
              <a:t>not try to open any suspicious email attachments.</a:t>
            </a:r>
          </a:p>
          <a:p>
            <a:pPr fontAlgn="base"/>
            <a:r>
              <a:rPr lang="en-US" sz="2000" dirty="0">
                <a:latin typeface="Calibri" panose="020F0502020204030204" pitchFamily="34" charset="0"/>
                <a:cs typeface="Calibri" panose="020F0502020204030204" pitchFamily="34" charset="0"/>
              </a:rPr>
              <a:t>Do not try to open any link which may seem suspicious.</a:t>
            </a:r>
          </a:p>
          <a:p>
            <a:pPr fontAlgn="base"/>
            <a:r>
              <a:rPr lang="en-US" sz="2000" dirty="0">
                <a:latin typeface="Calibri" panose="020F0502020204030204" pitchFamily="34" charset="0"/>
                <a:cs typeface="Calibri" panose="020F0502020204030204" pitchFamily="34" charset="0"/>
              </a:rPr>
              <a:t>Do not try to provide any sensitive information like personal information or banking information via email, text, or messages.</a:t>
            </a:r>
          </a:p>
          <a:p>
            <a:pPr fontAlgn="base"/>
            <a:r>
              <a:rPr lang="en-US" sz="2000" dirty="0">
                <a:latin typeface="Calibri" panose="020F0502020204030204" pitchFamily="34" charset="0"/>
                <a:cs typeface="Calibri" panose="020F0502020204030204" pitchFamily="34" charset="0"/>
              </a:rPr>
              <a:t>Always the user should have an antivirus to make sure the system is affected by the system or not</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78" y="2390503"/>
            <a:ext cx="3399881" cy="2142307"/>
          </a:xfrm>
          <a:prstGeom prst="rect">
            <a:avLst/>
          </a:prstGeom>
        </p:spPr>
      </p:pic>
    </p:spTree>
    <p:extLst>
      <p:ext uri="{BB962C8B-B14F-4D97-AF65-F5344CB8AC3E}">
        <p14:creationId xmlns:p14="http://schemas.microsoft.com/office/powerpoint/2010/main" val="421811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0648"/>
          </a:xfrm>
        </p:spPr>
        <p:txBody>
          <a:bodyPr>
            <a:normAutofit/>
          </a:bodyPr>
          <a:lstStyle/>
          <a:p>
            <a:r>
              <a:rPr lang="en-US" sz="4000" b="1" dirty="0" smtClean="0">
                <a:latin typeface="Calibri" panose="020F0502020204030204" pitchFamily="34" charset="0"/>
                <a:cs typeface="Calibri" panose="020F0502020204030204" pitchFamily="34" charset="0"/>
              </a:rPr>
              <a:t>CASE STUDY</a:t>
            </a:r>
            <a:endParaRPr lang="en-IN" sz="4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606731"/>
            <a:ext cx="9905999" cy="4184470"/>
          </a:xfrm>
        </p:spPr>
        <p:txBody>
          <a:bodyPr>
            <a:normAutofit fontScale="92500" lnSpcReduction="20000"/>
          </a:bodyPr>
          <a:lstStyle/>
          <a:p>
            <a:pPr marL="0" indent="0">
              <a:buNone/>
            </a:pPr>
            <a:r>
              <a:rPr lang="en-US" dirty="0"/>
              <a:t>In 2015, Ubiquiti Networks, a computer networking company based in the US, was the victim of </a:t>
            </a:r>
            <a:r>
              <a:rPr lang="en-US" dirty="0">
                <a:hlinkClick r:id="rId2"/>
              </a:rPr>
              <a:t>a BEC attack that cost the company $46.7 million</a:t>
            </a:r>
            <a:r>
              <a:rPr lang="en-US" dirty="0"/>
              <a:t> (of which they expected to recover at least $15 million). The attacker impersonated the company’s CEO and lawyer and instructed the company’s Chief Accounting Officer to make a series of transfers to close a secret acquisition. Over the course of 17 days, the company made 14 wire transfers to accounts in Russia, Hungary, China, and Poland.</a:t>
            </a:r>
          </a:p>
          <a:p>
            <a:pPr marL="0" indent="0">
              <a:buNone/>
            </a:pPr>
            <a:r>
              <a:rPr lang="en-US" dirty="0"/>
              <a:t> </a:t>
            </a:r>
            <a:r>
              <a:rPr lang="en-US" dirty="0" smtClean="0"/>
              <a:t>The </a:t>
            </a:r>
            <a:r>
              <a:rPr lang="en-US" dirty="0"/>
              <a:t>incident only came to Ubiquiti’s attention when it was notified by the FBI that the company’s Hong Kong bank account may have been the victim of fraud. This enabled the company to stop any future transfers and attempt to recover as much of the $46.7 million stolen as possible (which represented roughly 10% of the company’s cash position).</a:t>
            </a:r>
          </a:p>
          <a:p>
            <a:endParaRPr lang="en-IN" dirty="0"/>
          </a:p>
        </p:txBody>
      </p:sp>
    </p:spTree>
    <p:extLst>
      <p:ext uri="{BB962C8B-B14F-4D97-AF65-F5344CB8AC3E}">
        <p14:creationId xmlns:p14="http://schemas.microsoft.com/office/powerpoint/2010/main" val="204682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342221" cy="609391"/>
          </a:xfrm>
        </p:spPr>
        <p:txBody>
          <a:bodyPr>
            <a:normAutofit fontScale="90000"/>
          </a:bodyPr>
          <a:lstStyle/>
          <a:p>
            <a:r>
              <a:rPr lang="en-US" sz="4000" dirty="0" smtClean="0">
                <a:latin typeface="Calibri" panose="020F0502020204030204" pitchFamily="34" charset="0"/>
                <a:cs typeface="Calibri" panose="020F0502020204030204" pitchFamily="34" charset="0"/>
              </a:rPr>
              <a:t>CONCLUSION</a:t>
            </a:r>
            <a:endParaRPr lang="en-IN"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541417"/>
            <a:ext cx="9905999" cy="4249784"/>
          </a:xfrm>
        </p:spPr>
        <p:txBody>
          <a:bodyPr/>
          <a:lstStyle/>
          <a:p>
            <a:r>
              <a:rPr lang="en-US" dirty="0" smtClean="0"/>
              <a:t>As per increasing the cyber crimes in world cause the financial damages to the people . Phishing Attack is also a kind of Cyber crimes which cause loss of personal data , etc. </a:t>
            </a:r>
            <a:r>
              <a:rPr lang="en-US" dirty="0"/>
              <a:t>S</a:t>
            </a:r>
            <a:r>
              <a:rPr lang="en-US" dirty="0" smtClean="0"/>
              <a:t>o the increasing amount of attacks   we should be aware from such incidents and also make other people aware . The Cyber police should create a cyber attacks aware program to aware peoples. </a:t>
            </a:r>
            <a:endParaRPr lang="en-IN" dirty="0"/>
          </a:p>
        </p:txBody>
      </p:sp>
    </p:spTree>
    <p:extLst>
      <p:ext uri="{BB962C8B-B14F-4D97-AF65-F5344CB8AC3E}">
        <p14:creationId xmlns:p14="http://schemas.microsoft.com/office/powerpoint/2010/main" val="324228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6894"/>
          <a:stretch/>
        </p:blipFill>
        <p:spPr>
          <a:xfrm>
            <a:off x="1410790" y="1201783"/>
            <a:ext cx="9209314" cy="4519747"/>
          </a:xfrm>
        </p:spPr>
      </p:pic>
    </p:spTree>
    <p:extLst>
      <p:ext uri="{BB962C8B-B14F-4D97-AF65-F5344CB8AC3E}">
        <p14:creationId xmlns:p14="http://schemas.microsoft.com/office/powerpoint/2010/main" val="4224922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445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Phishing  Awarness Training</vt:lpstr>
      <vt:lpstr>INTRODUCTION</vt:lpstr>
      <vt:lpstr>TYPES OF PHISHING  ATTACKS</vt:lpstr>
      <vt:lpstr>Symptoms of the phishing : </vt:lpstr>
      <vt:lpstr>PREVENTION FROM PHISHING ATTACKS</vt:lpstr>
      <vt:lpstr>CASE STUDY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Awarness Training</dc:title>
  <dc:creator>Admin</dc:creator>
  <cp:lastModifiedBy>Admin</cp:lastModifiedBy>
  <cp:revision>6</cp:revision>
  <dcterms:created xsi:type="dcterms:W3CDTF">2024-07-17T08:02:29Z</dcterms:created>
  <dcterms:modified xsi:type="dcterms:W3CDTF">2024-07-17T08:48:55Z</dcterms:modified>
</cp:coreProperties>
</file>