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300" r:id="rId5"/>
    <p:sldId id="301" r:id="rId6"/>
    <p:sldId id="260" r:id="rId7"/>
    <p:sldId id="263" r:id="rId8"/>
    <p:sldId id="265" r:id="rId9"/>
    <p:sldId id="302" r:id="rId10"/>
    <p:sldId id="296" r:id="rId11"/>
    <p:sldId id="297" r:id="rId12"/>
    <p:sldId id="298" r:id="rId13"/>
    <p:sldId id="295" r:id="rId14"/>
    <p:sldId id="303" r:id="rId15"/>
    <p:sldId id="304" r:id="rId16"/>
    <p:sldId id="305" r:id="rId17"/>
    <p:sldId id="321" r:id="rId18"/>
    <p:sldId id="322" r:id="rId19"/>
    <p:sldId id="323" r:id="rId20"/>
    <p:sldId id="324" r:id="rId21"/>
    <p:sldId id="273"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20" r:id="rId36"/>
    <p:sldId id="319"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shada" initials="h" lastIdx="1" clrIdx="0">
    <p:extLst>
      <p:ext uri="{19B8F6BF-5375-455C-9EA6-DF929625EA0E}">
        <p15:presenceInfo xmlns:p15="http://schemas.microsoft.com/office/powerpoint/2012/main" userId="fb3bacdd1565b610" providerId="Windows Live"/>
      </p:ext>
    </p:extLst>
  </p:cmAuthor>
  <p:cmAuthor id="2" name="Admin" initials="A" lastIdx="1"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428995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52835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7265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345199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612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485421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205519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8578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40329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971641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338094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266776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2500794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80325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1B4F9D-13C7-4BDC-9A74-6CAC68D0333E}" type="datetimeFigureOut">
              <a:rPr lang="en-IN" smtClean="0"/>
              <a:pPr/>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0F8E6-5079-4188-B293-3C4DCBED0610}" type="slidenum">
              <a:rPr lang="en-IN" smtClean="0"/>
              <a:pPr/>
              <a:t>‹#›</a:t>
            </a:fld>
            <a:endParaRPr lang="en-IN"/>
          </a:p>
        </p:txBody>
      </p:sp>
    </p:spTree>
    <p:extLst>
      <p:ext uri="{BB962C8B-B14F-4D97-AF65-F5344CB8AC3E}">
        <p14:creationId xmlns:p14="http://schemas.microsoft.com/office/powerpoint/2010/main" val="149205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C0F8E6-5079-4188-B293-3C4DCBED0610}" type="slidenum">
              <a:rPr lang="en-IN" smtClean="0"/>
              <a:pPr/>
              <a:t>‹#›</a:t>
            </a:fld>
            <a:endParaRPr lang="en-IN"/>
          </a:p>
        </p:txBody>
      </p:sp>
      <p:sp>
        <p:nvSpPr>
          <p:cNvPr id="5" name="Date Placeholder 4"/>
          <p:cNvSpPr>
            <a:spLocks noGrp="1"/>
          </p:cNvSpPr>
          <p:nvPr>
            <p:ph type="dt" sz="half" idx="10"/>
          </p:nvPr>
        </p:nvSpPr>
        <p:spPr/>
        <p:txBody>
          <a:bodyPr/>
          <a:lstStyle/>
          <a:p>
            <a:fld id="{BE1B4F9D-13C7-4BDC-9A74-6CAC68D0333E}" type="datetimeFigureOut">
              <a:rPr lang="en-IN" smtClean="0"/>
              <a:pPr/>
              <a:t>31-03-2021</a:t>
            </a:fld>
            <a:endParaRPr lang="en-IN"/>
          </a:p>
        </p:txBody>
      </p:sp>
    </p:spTree>
    <p:extLst>
      <p:ext uri="{BB962C8B-B14F-4D97-AF65-F5344CB8AC3E}">
        <p14:creationId xmlns:p14="http://schemas.microsoft.com/office/powerpoint/2010/main" val="4219969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1B4F9D-13C7-4BDC-9A74-6CAC68D0333E}" type="datetimeFigureOut">
              <a:rPr lang="en-IN" smtClean="0"/>
              <a:pPr/>
              <a:t>31-03-2021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C0F8E6-5079-4188-B293-3C4DCBED0610}" type="slidenum">
              <a:rPr lang="en-IN" smtClean="0"/>
              <a:pPr/>
              <a:t>‹#›</a:t>
            </a:fld>
            <a:endParaRPr lang="en-IN"/>
          </a:p>
        </p:txBody>
      </p:sp>
    </p:spTree>
    <p:extLst>
      <p:ext uri="{BB962C8B-B14F-4D97-AF65-F5344CB8AC3E}">
        <p14:creationId xmlns:p14="http://schemas.microsoft.com/office/powerpoint/2010/main" val="385050919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5C5C-DAF6-49F6-8635-EADE649A4932}"/>
              </a:ext>
            </a:extLst>
          </p:cNvPr>
          <p:cNvSpPr>
            <a:spLocks noGrp="1"/>
          </p:cNvSpPr>
          <p:nvPr>
            <p:ph type="ctrTitle"/>
          </p:nvPr>
        </p:nvSpPr>
        <p:spPr>
          <a:xfrm>
            <a:off x="490061" y="83544"/>
            <a:ext cx="9800948" cy="857250"/>
          </a:xfrm>
        </p:spPr>
        <p:txBody>
          <a:bodyPr>
            <a:normAutofit fontScale="90000"/>
          </a:bodyPr>
          <a:lstStyle/>
          <a:p>
            <a:pPr algn="ctr"/>
            <a:r>
              <a:rPr lang="en-US" sz="2800" b="1" i="0" dirty="0">
                <a:solidFill>
                  <a:srgbClr val="C00000"/>
                </a:solidFill>
                <a:effectLst/>
                <a:latin typeface="Times New Roman" panose="02020603050405020304" pitchFamily="18" charset="0"/>
                <a:cs typeface="Times New Roman" panose="02020603050405020304" pitchFamily="18" charset="0"/>
              </a:rPr>
              <a:t>Institute for Advanced Computing and Software Development, Pune</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8C3E93B-A6FD-40D5-88F5-EFE0140A7E9B}"/>
              </a:ext>
            </a:extLst>
          </p:cNvPr>
          <p:cNvSpPr>
            <a:spLocks noGrp="1"/>
          </p:cNvSpPr>
          <p:nvPr>
            <p:ph type="subTitle" idx="1"/>
          </p:nvPr>
        </p:nvSpPr>
        <p:spPr>
          <a:xfrm>
            <a:off x="923278" y="2059621"/>
            <a:ext cx="8899737" cy="4492100"/>
          </a:xfrm>
        </p:spPr>
        <p:txBody>
          <a:bodyPr>
            <a:normAutofit fontScale="77500" lnSpcReduction="20000"/>
          </a:bodyPr>
          <a:lstStyle/>
          <a:p>
            <a:pPr algn="ctr"/>
            <a:r>
              <a:rPr lang="en-US" sz="2000" dirty="0">
                <a:solidFill>
                  <a:schemeClr val="tx1"/>
                </a:solidFill>
                <a:latin typeface="Times New Roman" panose="02020603050405020304" pitchFamily="18" charset="0"/>
                <a:cs typeface="Times New Roman" panose="02020603050405020304" pitchFamily="18" charset="0"/>
              </a:rPr>
              <a:t>Academic Year 2020-21</a:t>
            </a:r>
          </a:p>
          <a:p>
            <a:pPr algn="ctr"/>
            <a:r>
              <a:rPr lang="en-US" sz="2000" dirty="0">
                <a:solidFill>
                  <a:schemeClr val="tx1"/>
                </a:solidFill>
                <a:latin typeface="Times New Roman" panose="02020603050405020304" pitchFamily="18" charset="0"/>
                <a:cs typeface="Times New Roman" panose="02020603050405020304" pitchFamily="18" charset="0"/>
              </a:rPr>
              <a:t>Project on</a:t>
            </a:r>
          </a:p>
          <a:p>
            <a:pPr algn="ct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n-US" sz="3600" dirty="0">
                <a:solidFill>
                  <a:schemeClr val="accent2">
                    <a:lumMod val="50000"/>
                  </a:schemeClr>
                </a:solidFill>
                <a:latin typeface="Times New Roman" panose="02020603050405020304" pitchFamily="18" charset="0"/>
                <a:cs typeface="Times New Roman" panose="02020603050405020304" pitchFamily="18" charset="0"/>
              </a:rPr>
              <a:t>“Diet Management System”</a:t>
            </a:r>
          </a:p>
          <a:p>
            <a:pPr algn="ctr"/>
            <a:r>
              <a:rPr lang="en-US" sz="3600" dirty="0">
                <a:solidFill>
                  <a:srgbClr val="000000"/>
                </a:solidFill>
                <a:effectLst/>
                <a:latin typeface="Times New Roman" panose="02020603050405020304" pitchFamily="18" charset="0"/>
                <a:ea typeface="Times New Roman" panose="02020603050405020304" pitchFamily="18" charset="0"/>
              </a:rPr>
              <a:t>E-DAC SEPT 2020 </a:t>
            </a:r>
            <a:endParaRPr lang="en-US" sz="3600" dirty="0">
              <a:solidFill>
                <a:schemeClr val="accent2">
                  <a:lumMod val="50000"/>
                </a:schemeClr>
              </a:solidFill>
              <a:latin typeface="Times New Roman" panose="02020603050405020304" pitchFamily="18" charset="0"/>
              <a:cs typeface="Times New Roman" panose="02020603050405020304" pitchFamily="18" charset="0"/>
            </a:endParaRPr>
          </a:p>
          <a:p>
            <a:pPr marL="0" marR="0" indent="0" algn="l">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0" marR="87630" indent="0" algn="ctr">
              <a:lnSpc>
                <a:spcPct val="107000"/>
              </a:lnSpc>
              <a:spcBef>
                <a:spcPts val="0"/>
              </a:spcBef>
              <a:spcAft>
                <a:spcPts val="0"/>
              </a:spcAft>
            </a:pPr>
            <a:r>
              <a:rPr lang="en-US" sz="1800"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Submitted By:</a:t>
            </a:r>
            <a:r>
              <a:rPr lang="en-US" sz="1800" dirty="0">
                <a:solidFill>
                  <a:srgbClr val="000000"/>
                </a:solidFill>
                <a:effectLst/>
                <a:latin typeface="Times New Roman" panose="02020603050405020304" pitchFamily="18" charset="0"/>
                <a:ea typeface="Times New Roman" panose="02020603050405020304" pitchFamily="18" charset="0"/>
              </a:rPr>
              <a:t> </a:t>
            </a:r>
          </a:p>
          <a:p>
            <a:pPr marL="0" marR="87630" indent="0" algn="ctr">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6350" marR="90805" indent="-635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Group No: 55</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90805" indent="-635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90805" indent="-6350" algn="ctr">
              <a:lnSpc>
                <a:spcPct val="107000"/>
              </a:lnSpc>
              <a:spcBef>
                <a:spcPts val="0"/>
              </a:spcBef>
              <a:spcAft>
                <a:spcPts val="0"/>
              </a:spcAft>
            </a:pPr>
            <a:r>
              <a:rPr lang="en-US" sz="1800" b="1" dirty="0" err="1">
                <a:solidFill>
                  <a:srgbClr val="000000"/>
                </a:solidFill>
                <a:effectLst/>
                <a:latin typeface="Times New Roman" panose="02020603050405020304" pitchFamily="18" charset="0"/>
                <a:ea typeface="Times New Roman" panose="02020603050405020304" pitchFamily="18" charset="0"/>
              </a:rPr>
              <a:t>Aaditi</a:t>
            </a:r>
            <a:r>
              <a:rPr lang="en-US" sz="1800" b="1" dirty="0">
                <a:solidFill>
                  <a:srgbClr val="000000"/>
                </a:solidFill>
                <a:effectLst/>
                <a:latin typeface="Times New Roman" panose="02020603050405020304" pitchFamily="18" charset="0"/>
                <a:ea typeface="Times New Roman" panose="02020603050405020304" pitchFamily="18" charset="0"/>
              </a:rPr>
              <a:t> Mane - 2093</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90805" indent="-6350" algn="ctr">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Mansi Patil - 2096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 </a:t>
            </a:r>
          </a:p>
          <a:p>
            <a:pPr marL="0" marR="0" indent="0" algn="l">
              <a:lnSpc>
                <a:spcPct val="107000"/>
              </a:lnSpc>
              <a:spcBef>
                <a:spcPts val="0"/>
              </a:spcBef>
              <a:spcAft>
                <a:spcPts val="6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Prashant </a:t>
            </a:r>
            <a:r>
              <a:rPr lang="en-US" sz="1800" b="1" dirty="0" err="1">
                <a:solidFill>
                  <a:srgbClr val="000000"/>
                </a:solidFill>
                <a:effectLst/>
                <a:latin typeface="Times New Roman" panose="02020603050405020304" pitchFamily="18" charset="0"/>
                <a:ea typeface="Times New Roman" panose="02020603050405020304" pitchFamily="18" charset="0"/>
              </a:rPr>
              <a:t>Karhale</a:t>
            </a:r>
            <a:r>
              <a:rPr lang="en-US" sz="1800" b="1" dirty="0">
                <a:solidFill>
                  <a:srgbClr val="000000"/>
                </a:solidFill>
                <a:effectLst/>
                <a:latin typeface="Times New Roman" panose="02020603050405020304" pitchFamily="18" charset="0"/>
                <a:ea typeface="Times New Roman" panose="02020603050405020304" pitchFamily="18" charset="0"/>
              </a:rPr>
              <a:t> 	                   									        Mr. Milind Arjun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15"/>
              </a:spcAft>
              <a:tabLst>
                <a:tab pos="5295900" algn="ctr"/>
              </a:tabLst>
            </a:pPr>
            <a:r>
              <a:rPr lang="en-US" sz="1800" b="1" dirty="0">
                <a:solidFill>
                  <a:srgbClr val="000000"/>
                </a:solidFill>
                <a:effectLst/>
                <a:latin typeface="Times New Roman" panose="02020603050405020304" pitchFamily="18" charset="0"/>
                <a:ea typeface="Times New Roman" panose="02020603050405020304" pitchFamily="18" charset="0"/>
              </a:rPr>
              <a:t>Centre Coordinator 	 				Project Guide </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2">
            <a:extLst>
              <a:ext uri="{FF2B5EF4-FFF2-40B4-BE49-F238E27FC236}">
                <a16:creationId xmlns:a16="http://schemas.microsoft.com/office/drawing/2014/main" id="{87DB19CF-96E7-4335-AB8E-32BB72D9B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899" y="940794"/>
            <a:ext cx="1444101" cy="99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44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802" y="326868"/>
            <a:ext cx="8596668" cy="730928"/>
          </a:xfrm>
        </p:spPr>
        <p:txBody>
          <a:bodyPr/>
          <a:lstStyle/>
          <a:p>
            <a:r>
              <a:rPr lang="en-US" dirty="0">
                <a:solidFill>
                  <a:schemeClr val="tx1"/>
                </a:solidFill>
                <a:latin typeface="Times New Roman" panose="02020603050405020304" pitchFamily="18" charset="0"/>
                <a:cs typeface="Times New Roman" panose="02020603050405020304" pitchFamily="18" charset="0"/>
              </a:rPr>
              <a:t>Data flow diagram</a:t>
            </a:r>
          </a:p>
        </p:txBody>
      </p:sp>
      <p:sp>
        <p:nvSpPr>
          <p:cNvPr id="5" name="TextBox 4"/>
          <p:cNvSpPr txBox="1"/>
          <p:nvPr/>
        </p:nvSpPr>
        <p:spPr>
          <a:xfrm>
            <a:off x="3788229" y="3304903"/>
            <a:ext cx="4785293" cy="369332"/>
          </a:xfrm>
          <a:prstGeom prst="rect">
            <a:avLst/>
          </a:prstGeom>
          <a:noFill/>
        </p:spPr>
        <p:txBody>
          <a:bodyPr wrap="square" rtlCol="0">
            <a:spAutoFit/>
          </a:bodyPr>
          <a:lstStyle/>
          <a:p>
            <a:r>
              <a:rPr lang="en-US" dirty="0"/>
              <a:t>Figure: Level 0 data flow diagram</a:t>
            </a:r>
          </a:p>
        </p:txBody>
      </p:sp>
      <p:sp>
        <p:nvSpPr>
          <p:cNvPr id="8" name="TextBox 7"/>
          <p:cNvSpPr txBox="1"/>
          <p:nvPr/>
        </p:nvSpPr>
        <p:spPr>
          <a:xfrm>
            <a:off x="3788229" y="6161800"/>
            <a:ext cx="3674214" cy="369332"/>
          </a:xfrm>
          <a:prstGeom prst="rect">
            <a:avLst/>
          </a:prstGeom>
          <a:noFill/>
        </p:spPr>
        <p:txBody>
          <a:bodyPr wrap="square" rtlCol="0">
            <a:spAutoFit/>
          </a:bodyPr>
          <a:lstStyle/>
          <a:p>
            <a:r>
              <a:rPr lang="en-US" dirty="0"/>
              <a:t>Figure: Level 1 data flow diagram</a:t>
            </a:r>
          </a:p>
        </p:txBody>
      </p:sp>
      <p:pic>
        <p:nvPicPr>
          <p:cNvPr id="6" name="Picture 5">
            <a:extLst>
              <a:ext uri="{FF2B5EF4-FFF2-40B4-BE49-F238E27FC236}">
                <a16:creationId xmlns:a16="http://schemas.microsoft.com/office/drawing/2014/main" id="{4AEF2428-CA75-4BA5-9418-F5799269D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705" y="1057797"/>
            <a:ext cx="5894773" cy="2173676"/>
          </a:xfrm>
          <a:prstGeom prst="rect">
            <a:avLst/>
          </a:prstGeom>
        </p:spPr>
      </p:pic>
      <p:pic>
        <p:nvPicPr>
          <p:cNvPr id="10" name="Picture 9">
            <a:extLst>
              <a:ext uri="{FF2B5EF4-FFF2-40B4-BE49-F238E27FC236}">
                <a16:creationId xmlns:a16="http://schemas.microsoft.com/office/drawing/2014/main" id="{C6E0261A-C496-4700-A353-AA248D5D1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0593" y="3674235"/>
            <a:ext cx="7326877" cy="2487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4637" y="5964780"/>
            <a:ext cx="4774206" cy="369332"/>
          </a:xfrm>
          <a:prstGeom prst="rect">
            <a:avLst/>
          </a:prstGeom>
          <a:noFill/>
        </p:spPr>
        <p:txBody>
          <a:bodyPr wrap="square" rtlCol="0">
            <a:spAutoFit/>
          </a:bodyPr>
          <a:lstStyle/>
          <a:p>
            <a:r>
              <a:rPr lang="en-US" dirty="0"/>
              <a:t>Figure: Level 2 data flow diagram for Admin</a:t>
            </a:r>
          </a:p>
        </p:txBody>
      </p:sp>
      <p:pic>
        <p:nvPicPr>
          <p:cNvPr id="5" name="Picture 4">
            <a:extLst>
              <a:ext uri="{FF2B5EF4-FFF2-40B4-BE49-F238E27FC236}">
                <a16:creationId xmlns:a16="http://schemas.microsoft.com/office/drawing/2014/main" id="{0B7453C3-D02F-4781-BFAD-AD7DF6B26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92" y="1677879"/>
            <a:ext cx="9015038" cy="3800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3089" y="5804348"/>
            <a:ext cx="5564392" cy="369332"/>
          </a:xfrm>
          <a:prstGeom prst="rect">
            <a:avLst/>
          </a:prstGeom>
          <a:noFill/>
        </p:spPr>
        <p:txBody>
          <a:bodyPr wrap="square" rtlCol="0">
            <a:spAutoFit/>
          </a:bodyPr>
          <a:lstStyle/>
          <a:p>
            <a:r>
              <a:rPr lang="en-US" dirty="0"/>
              <a:t>Figure:  Level 2 data flow diagram for Receptionist</a:t>
            </a:r>
          </a:p>
        </p:txBody>
      </p:sp>
      <p:pic>
        <p:nvPicPr>
          <p:cNvPr id="7" name="Picture 6">
            <a:extLst>
              <a:ext uri="{FF2B5EF4-FFF2-40B4-BE49-F238E27FC236}">
                <a16:creationId xmlns:a16="http://schemas.microsoft.com/office/drawing/2014/main" id="{80D1B34F-B707-47C5-B1FF-A6E9C15AF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646" y="684320"/>
            <a:ext cx="8099391" cy="50000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7334" y="609600"/>
            <a:ext cx="8596668" cy="597763"/>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E3565939-E365-41E6-B645-BE53D66DC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51" y="1207362"/>
            <a:ext cx="8326260" cy="55718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1F0F-EBBD-4B9C-B978-035CB9593BE3}"/>
              </a:ext>
            </a:extLst>
          </p:cNvPr>
          <p:cNvSpPr>
            <a:spLocks noGrp="1"/>
          </p:cNvSpPr>
          <p:nvPr>
            <p:ph type="title"/>
          </p:nvPr>
        </p:nvSpPr>
        <p:spPr>
          <a:xfrm>
            <a:off x="677334" y="609600"/>
            <a:ext cx="8596668" cy="730928"/>
          </a:xfrm>
        </p:spPr>
        <p:txBody>
          <a:bodyPr/>
          <a:lstStyle/>
          <a:p>
            <a:r>
              <a:rPr lang="en-US" dirty="0">
                <a:solidFill>
                  <a:schemeClr val="tx1"/>
                </a:solidFill>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31AE5A74-B4C9-4B6D-9ADC-6CF7B02FC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24" y="1286364"/>
            <a:ext cx="6515320" cy="4962036"/>
          </a:xfrm>
          <a:prstGeom prst="rect">
            <a:avLst/>
          </a:prstGeom>
        </p:spPr>
      </p:pic>
    </p:spTree>
    <p:extLst>
      <p:ext uri="{BB962C8B-B14F-4D97-AF65-F5344CB8AC3E}">
        <p14:creationId xmlns:p14="http://schemas.microsoft.com/office/powerpoint/2010/main" val="269732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8F62-3A1C-4A9E-A5AE-501DE8BAB93A}"/>
              </a:ext>
            </a:extLst>
          </p:cNvPr>
          <p:cNvSpPr>
            <a:spLocks noGrp="1"/>
          </p:cNvSpPr>
          <p:nvPr>
            <p:ph type="title"/>
          </p:nvPr>
        </p:nvSpPr>
        <p:spPr>
          <a:xfrm>
            <a:off x="677334" y="609600"/>
            <a:ext cx="8596668" cy="642151"/>
          </a:xfrm>
        </p:spPr>
        <p:txBody>
          <a:bodyPr/>
          <a:lstStyle/>
          <a:p>
            <a:r>
              <a:rPr lang="en-US" dirty="0">
                <a:solidFill>
                  <a:schemeClr val="tx1"/>
                </a:solidFill>
                <a:latin typeface="Times New Roman" panose="02020603050405020304" pitchFamily="18" charset="0"/>
                <a:cs typeface="Times New Roman" panose="02020603050405020304" pitchFamily="18" charset="0"/>
              </a:rPr>
              <a:t>Activity Diagram</a:t>
            </a:r>
          </a:p>
        </p:txBody>
      </p:sp>
      <p:pic>
        <p:nvPicPr>
          <p:cNvPr id="4" name="Picture 3">
            <a:extLst>
              <a:ext uri="{FF2B5EF4-FFF2-40B4-BE49-F238E27FC236}">
                <a16:creationId xmlns:a16="http://schemas.microsoft.com/office/drawing/2014/main" id="{B4478E1D-8988-49B7-BEE2-90EB357C5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92" y="1251751"/>
            <a:ext cx="6394679" cy="4658981"/>
          </a:xfrm>
          <a:prstGeom prst="rect">
            <a:avLst/>
          </a:prstGeom>
        </p:spPr>
      </p:pic>
      <p:sp>
        <p:nvSpPr>
          <p:cNvPr id="6" name="TextBox 5">
            <a:extLst>
              <a:ext uri="{FF2B5EF4-FFF2-40B4-BE49-F238E27FC236}">
                <a16:creationId xmlns:a16="http://schemas.microsoft.com/office/drawing/2014/main" id="{EF7ADB1D-99C1-4824-87C0-31F8B26E0944}"/>
              </a:ext>
            </a:extLst>
          </p:cNvPr>
          <p:cNvSpPr txBox="1"/>
          <p:nvPr/>
        </p:nvSpPr>
        <p:spPr>
          <a:xfrm>
            <a:off x="2697433" y="6063734"/>
            <a:ext cx="3977195" cy="369332"/>
          </a:xfrm>
          <a:prstGeom prst="rect">
            <a:avLst/>
          </a:prstGeom>
          <a:noFill/>
        </p:spPr>
        <p:txBody>
          <a:bodyPr wrap="square">
            <a:spAutoFit/>
          </a:bodyPr>
          <a:lstStyle/>
          <a:p>
            <a:r>
              <a:rPr lang="en-US" dirty="0"/>
              <a:t>Figure:  Activity diagram for Admin</a:t>
            </a:r>
          </a:p>
        </p:txBody>
      </p:sp>
    </p:spTree>
    <p:extLst>
      <p:ext uri="{BB962C8B-B14F-4D97-AF65-F5344CB8AC3E}">
        <p14:creationId xmlns:p14="http://schemas.microsoft.com/office/powerpoint/2010/main" val="638259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6A9898-AEB4-4675-A293-72F6954449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98" y="124288"/>
            <a:ext cx="5763042" cy="5468644"/>
          </a:xfrm>
          <a:prstGeom prst="rect">
            <a:avLst/>
          </a:prstGeom>
        </p:spPr>
      </p:pic>
      <p:sp>
        <p:nvSpPr>
          <p:cNvPr id="5" name="TextBox 4">
            <a:extLst>
              <a:ext uri="{FF2B5EF4-FFF2-40B4-BE49-F238E27FC236}">
                <a16:creationId xmlns:a16="http://schemas.microsoft.com/office/drawing/2014/main" id="{EA7C258A-CF66-497F-92B8-AE7E751C4235}"/>
              </a:ext>
            </a:extLst>
          </p:cNvPr>
          <p:cNvSpPr txBox="1"/>
          <p:nvPr/>
        </p:nvSpPr>
        <p:spPr>
          <a:xfrm>
            <a:off x="2503503" y="5963120"/>
            <a:ext cx="4554245" cy="369332"/>
          </a:xfrm>
          <a:prstGeom prst="rect">
            <a:avLst/>
          </a:prstGeom>
          <a:noFill/>
        </p:spPr>
        <p:txBody>
          <a:bodyPr wrap="square">
            <a:spAutoFit/>
          </a:bodyPr>
          <a:lstStyle/>
          <a:p>
            <a:r>
              <a:rPr lang="en-US" dirty="0"/>
              <a:t>Figure:  Activity diagram for Receptionist</a:t>
            </a:r>
          </a:p>
        </p:txBody>
      </p:sp>
    </p:spTree>
    <p:extLst>
      <p:ext uri="{BB962C8B-B14F-4D97-AF65-F5344CB8AC3E}">
        <p14:creationId xmlns:p14="http://schemas.microsoft.com/office/powerpoint/2010/main" val="51646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5E5B-82AD-4685-A23D-E15542E13BC4}"/>
              </a:ext>
            </a:extLst>
          </p:cNvPr>
          <p:cNvSpPr>
            <a:spLocks noGrp="1"/>
          </p:cNvSpPr>
          <p:nvPr>
            <p:ph type="title"/>
          </p:nvPr>
        </p:nvSpPr>
        <p:spPr>
          <a:xfrm>
            <a:off x="677334" y="228600"/>
            <a:ext cx="8596668" cy="674914"/>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Table Structures</a:t>
            </a:r>
          </a:p>
        </p:txBody>
      </p:sp>
      <p:sp>
        <p:nvSpPr>
          <p:cNvPr id="3" name="Content Placeholder 2">
            <a:extLst>
              <a:ext uri="{FF2B5EF4-FFF2-40B4-BE49-F238E27FC236}">
                <a16:creationId xmlns:a16="http://schemas.microsoft.com/office/drawing/2014/main" id="{02529790-E378-416F-BE89-C61D7AF9824A}"/>
              </a:ext>
            </a:extLst>
          </p:cNvPr>
          <p:cNvSpPr>
            <a:spLocks noGrp="1"/>
          </p:cNvSpPr>
          <p:nvPr>
            <p:ph idx="1"/>
          </p:nvPr>
        </p:nvSpPr>
        <p:spPr>
          <a:xfrm>
            <a:off x="797077" y="1055915"/>
            <a:ext cx="8596668" cy="5137848"/>
          </a:xfrm>
        </p:spPr>
        <p:txBody>
          <a:bodyPr/>
          <a:lstStyle/>
          <a:p>
            <a:pPr marL="0" indent="0">
              <a:buNone/>
            </a:pPr>
            <a:r>
              <a:rPr lang="en-US" u="sng" dirty="0">
                <a:latin typeface="Times New Roman" panose="02020603050405020304" pitchFamily="18" charset="0"/>
                <a:cs typeface="Times New Roman" panose="02020603050405020304" pitchFamily="18" charset="0"/>
              </a:rPr>
              <a:t>users:</a:t>
            </a:r>
          </a:p>
          <a:p>
            <a:pPr marL="0" indent="0">
              <a:buNone/>
            </a:pPr>
            <a:endParaRPr lang="en-US" u="sng" dirty="0"/>
          </a:p>
        </p:txBody>
      </p:sp>
      <p:graphicFrame>
        <p:nvGraphicFramePr>
          <p:cNvPr id="4" name="Table 3">
            <a:extLst>
              <a:ext uri="{FF2B5EF4-FFF2-40B4-BE49-F238E27FC236}">
                <a16:creationId xmlns:a16="http://schemas.microsoft.com/office/drawing/2014/main" id="{ECBBD650-C49F-49DF-A23D-BFD6C5946810}"/>
              </a:ext>
            </a:extLst>
          </p:cNvPr>
          <p:cNvGraphicFramePr>
            <a:graphicFrameLocks noGrp="1"/>
          </p:cNvGraphicFramePr>
          <p:nvPr>
            <p:extLst>
              <p:ext uri="{D42A27DB-BD31-4B8C-83A1-F6EECF244321}">
                <p14:modId xmlns:p14="http://schemas.microsoft.com/office/powerpoint/2010/main" val="4059135498"/>
              </p:ext>
            </p:extLst>
          </p:nvPr>
        </p:nvGraphicFramePr>
        <p:xfrm>
          <a:off x="1491344" y="1948543"/>
          <a:ext cx="6662057" cy="3124197"/>
        </p:xfrm>
        <a:graphic>
          <a:graphicData uri="http://schemas.openxmlformats.org/drawingml/2006/table">
            <a:tbl>
              <a:tblPr firstRow="1" firstCol="1" bandRow="1"/>
              <a:tblGrid>
                <a:gridCol w="1214381">
                  <a:extLst>
                    <a:ext uri="{9D8B030D-6E8A-4147-A177-3AD203B41FA5}">
                      <a16:colId xmlns:a16="http://schemas.microsoft.com/office/drawing/2014/main" val="2703517562"/>
                    </a:ext>
                  </a:extLst>
                </a:gridCol>
                <a:gridCol w="1306644">
                  <a:extLst>
                    <a:ext uri="{9D8B030D-6E8A-4147-A177-3AD203B41FA5}">
                      <a16:colId xmlns:a16="http://schemas.microsoft.com/office/drawing/2014/main" val="1687673709"/>
                    </a:ext>
                  </a:extLst>
                </a:gridCol>
                <a:gridCol w="883564">
                  <a:extLst>
                    <a:ext uri="{9D8B030D-6E8A-4147-A177-3AD203B41FA5}">
                      <a16:colId xmlns:a16="http://schemas.microsoft.com/office/drawing/2014/main" val="2539422444"/>
                    </a:ext>
                  </a:extLst>
                </a:gridCol>
                <a:gridCol w="791301">
                  <a:extLst>
                    <a:ext uri="{9D8B030D-6E8A-4147-A177-3AD203B41FA5}">
                      <a16:colId xmlns:a16="http://schemas.microsoft.com/office/drawing/2014/main" val="2176269352"/>
                    </a:ext>
                  </a:extLst>
                </a:gridCol>
                <a:gridCol w="883564">
                  <a:extLst>
                    <a:ext uri="{9D8B030D-6E8A-4147-A177-3AD203B41FA5}">
                      <a16:colId xmlns:a16="http://schemas.microsoft.com/office/drawing/2014/main" val="3716005331"/>
                    </a:ext>
                  </a:extLst>
                </a:gridCol>
                <a:gridCol w="1582603">
                  <a:extLst>
                    <a:ext uri="{9D8B030D-6E8A-4147-A177-3AD203B41FA5}">
                      <a16:colId xmlns:a16="http://schemas.microsoft.com/office/drawing/2014/main" val="303359634"/>
                    </a:ext>
                  </a:extLst>
                </a:gridCol>
              </a:tblGrid>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120816"/>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auto_increment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54773"/>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2248236"/>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3396605"/>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password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6931317"/>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role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47682"/>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status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8678139"/>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52516"/>
                  </a:ext>
                </a:extLst>
              </a:tr>
              <a:tr h="347133">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username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2436168"/>
                  </a:ext>
                </a:extLst>
              </a:tr>
            </a:tbl>
          </a:graphicData>
        </a:graphic>
      </p:graphicFrame>
    </p:spTree>
    <p:extLst>
      <p:ext uri="{BB962C8B-B14F-4D97-AF65-F5344CB8AC3E}">
        <p14:creationId xmlns:p14="http://schemas.microsoft.com/office/powerpoint/2010/main" val="571865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B1ABE-20FC-4C36-BA7D-7AD9E8938401}"/>
              </a:ext>
            </a:extLst>
          </p:cNvPr>
          <p:cNvSpPr>
            <a:spLocks noGrp="1"/>
          </p:cNvSpPr>
          <p:nvPr>
            <p:ph idx="1"/>
          </p:nvPr>
        </p:nvSpPr>
        <p:spPr>
          <a:xfrm>
            <a:off x="677334" y="348343"/>
            <a:ext cx="9381066" cy="6346371"/>
          </a:xfrm>
        </p:spPr>
        <p:txBody>
          <a:bodyPr/>
          <a:lstStyle/>
          <a:p>
            <a:pPr marL="0" indent="0">
              <a:buNone/>
            </a:pPr>
            <a:r>
              <a:rPr lang="en-US" u="sng" dirty="0">
                <a:latin typeface="Times New Roman" panose="02020603050405020304" pitchFamily="18" charset="0"/>
                <a:cs typeface="Times New Roman" panose="02020603050405020304" pitchFamily="18" charset="0"/>
              </a:rPr>
              <a:t>appointment:</a:t>
            </a: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r>
              <a:rPr lang="en-US" u="sng" dirty="0" err="1">
                <a:latin typeface="Times New Roman" panose="02020603050405020304" pitchFamily="18" charset="0"/>
                <a:cs typeface="Times New Roman" panose="02020603050405020304" pitchFamily="18" charset="0"/>
              </a:rPr>
              <a:t>case_paper</a:t>
            </a:r>
            <a:r>
              <a:rPr lang="en-US" u="sng" dirty="0">
                <a:latin typeface="Times New Roman" panose="02020603050405020304" pitchFamily="18" charset="0"/>
                <a:cs typeface="Times New Roman" panose="02020603050405020304" pitchFamily="18" charset="0"/>
              </a:rPr>
              <a:t>:</a:t>
            </a:r>
          </a:p>
          <a:p>
            <a:pPr marL="0" indent="0">
              <a:buNone/>
            </a:pPr>
            <a:r>
              <a:rPr lang="en-US" u="sng" dirty="0">
                <a:latin typeface="Times New Roman" panose="02020603050405020304" pitchFamily="18" charset="0"/>
                <a:cs typeface="Times New Roman" panose="02020603050405020304" pitchFamily="18" charset="0"/>
              </a:rPr>
              <a:t>               </a:t>
            </a:r>
          </a:p>
        </p:txBody>
      </p:sp>
      <p:graphicFrame>
        <p:nvGraphicFramePr>
          <p:cNvPr id="6" name="Table 5">
            <a:extLst>
              <a:ext uri="{FF2B5EF4-FFF2-40B4-BE49-F238E27FC236}">
                <a16:creationId xmlns:a16="http://schemas.microsoft.com/office/drawing/2014/main" id="{2E14C809-C2E1-4D3A-8D13-06A40D683483}"/>
              </a:ext>
            </a:extLst>
          </p:cNvPr>
          <p:cNvGraphicFramePr>
            <a:graphicFrameLocks noGrp="1"/>
          </p:cNvGraphicFramePr>
          <p:nvPr>
            <p:extLst>
              <p:ext uri="{D42A27DB-BD31-4B8C-83A1-F6EECF244321}">
                <p14:modId xmlns:p14="http://schemas.microsoft.com/office/powerpoint/2010/main" val="680003205"/>
              </p:ext>
            </p:extLst>
          </p:nvPr>
        </p:nvGraphicFramePr>
        <p:xfrm>
          <a:off x="1646079" y="780798"/>
          <a:ext cx="6344037" cy="2114800"/>
        </p:xfrm>
        <a:graphic>
          <a:graphicData uri="http://schemas.openxmlformats.org/drawingml/2006/table">
            <a:tbl>
              <a:tblPr firstRow="1" firstCol="1" bandRow="1"/>
              <a:tblGrid>
                <a:gridCol w="1589931">
                  <a:extLst>
                    <a:ext uri="{9D8B030D-6E8A-4147-A177-3AD203B41FA5}">
                      <a16:colId xmlns:a16="http://schemas.microsoft.com/office/drawing/2014/main" val="1451207749"/>
                    </a:ext>
                  </a:extLst>
                </a:gridCol>
                <a:gridCol w="1103618">
                  <a:extLst>
                    <a:ext uri="{9D8B030D-6E8A-4147-A177-3AD203B41FA5}">
                      <a16:colId xmlns:a16="http://schemas.microsoft.com/office/drawing/2014/main" val="1440448335"/>
                    </a:ext>
                  </a:extLst>
                </a:gridCol>
                <a:gridCol w="713782">
                  <a:extLst>
                    <a:ext uri="{9D8B030D-6E8A-4147-A177-3AD203B41FA5}">
                      <a16:colId xmlns:a16="http://schemas.microsoft.com/office/drawing/2014/main" val="1589722591"/>
                    </a:ext>
                  </a:extLst>
                </a:gridCol>
                <a:gridCol w="778886">
                  <a:extLst>
                    <a:ext uri="{9D8B030D-6E8A-4147-A177-3AD203B41FA5}">
                      <a16:colId xmlns:a16="http://schemas.microsoft.com/office/drawing/2014/main" val="1234861992"/>
                    </a:ext>
                  </a:extLst>
                </a:gridCol>
                <a:gridCol w="778886">
                  <a:extLst>
                    <a:ext uri="{9D8B030D-6E8A-4147-A177-3AD203B41FA5}">
                      <a16:colId xmlns:a16="http://schemas.microsoft.com/office/drawing/2014/main" val="2741960274"/>
                    </a:ext>
                  </a:extLst>
                </a:gridCol>
                <a:gridCol w="1378934">
                  <a:extLst>
                    <a:ext uri="{9D8B030D-6E8A-4147-A177-3AD203B41FA5}">
                      <a16:colId xmlns:a16="http://schemas.microsoft.com/office/drawing/2014/main" val="13698176"/>
                    </a:ext>
                  </a:extLst>
                </a:gridCol>
              </a:tblGrid>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3679882"/>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appointment_id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auto_increment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4194117"/>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appointment_date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617472"/>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appointment_no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377984"/>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case_paper_no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472814"/>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8233390"/>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status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929823"/>
                  </a:ext>
                </a:extLst>
              </a:tr>
              <a:tr h="264350">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753699"/>
                  </a:ext>
                </a:extLst>
              </a:tr>
            </a:tbl>
          </a:graphicData>
        </a:graphic>
      </p:graphicFrame>
      <p:graphicFrame>
        <p:nvGraphicFramePr>
          <p:cNvPr id="7" name="Table 6">
            <a:extLst>
              <a:ext uri="{FF2B5EF4-FFF2-40B4-BE49-F238E27FC236}">
                <a16:creationId xmlns:a16="http://schemas.microsoft.com/office/drawing/2014/main" id="{747A5A85-9B0D-436F-8FF2-B9A41508EAC8}"/>
              </a:ext>
            </a:extLst>
          </p:cNvPr>
          <p:cNvGraphicFramePr>
            <a:graphicFrameLocks noGrp="1"/>
          </p:cNvGraphicFramePr>
          <p:nvPr>
            <p:extLst>
              <p:ext uri="{D42A27DB-BD31-4B8C-83A1-F6EECF244321}">
                <p14:modId xmlns:p14="http://schemas.microsoft.com/office/powerpoint/2010/main" val="777789003"/>
              </p:ext>
            </p:extLst>
          </p:nvPr>
        </p:nvGraphicFramePr>
        <p:xfrm>
          <a:off x="1646079" y="3715225"/>
          <a:ext cx="6344037" cy="2114800"/>
        </p:xfrm>
        <a:graphic>
          <a:graphicData uri="http://schemas.openxmlformats.org/drawingml/2006/table">
            <a:tbl>
              <a:tblPr firstRow="1" firstCol="1" bandRow="1"/>
              <a:tblGrid>
                <a:gridCol w="1453647">
                  <a:extLst>
                    <a:ext uri="{9D8B030D-6E8A-4147-A177-3AD203B41FA5}">
                      <a16:colId xmlns:a16="http://schemas.microsoft.com/office/drawing/2014/main" val="3982356075"/>
                    </a:ext>
                  </a:extLst>
                </a:gridCol>
                <a:gridCol w="991937">
                  <a:extLst>
                    <a:ext uri="{9D8B030D-6E8A-4147-A177-3AD203B41FA5}">
                      <a16:colId xmlns:a16="http://schemas.microsoft.com/office/drawing/2014/main" val="3184790300"/>
                    </a:ext>
                  </a:extLst>
                </a:gridCol>
                <a:gridCol w="820645">
                  <a:extLst>
                    <a:ext uri="{9D8B030D-6E8A-4147-A177-3AD203B41FA5}">
                      <a16:colId xmlns:a16="http://schemas.microsoft.com/office/drawing/2014/main" val="1253715133"/>
                    </a:ext>
                  </a:extLst>
                </a:gridCol>
                <a:gridCol w="820645">
                  <a:extLst>
                    <a:ext uri="{9D8B030D-6E8A-4147-A177-3AD203B41FA5}">
                      <a16:colId xmlns:a16="http://schemas.microsoft.com/office/drawing/2014/main" val="3181549084"/>
                    </a:ext>
                  </a:extLst>
                </a:gridCol>
                <a:gridCol w="820645">
                  <a:extLst>
                    <a:ext uri="{9D8B030D-6E8A-4147-A177-3AD203B41FA5}">
                      <a16:colId xmlns:a16="http://schemas.microsoft.com/office/drawing/2014/main" val="2098800635"/>
                    </a:ext>
                  </a:extLst>
                </a:gridCol>
                <a:gridCol w="1436518">
                  <a:extLst>
                    <a:ext uri="{9D8B030D-6E8A-4147-A177-3AD203B41FA5}">
                      <a16:colId xmlns:a16="http://schemas.microsoft.com/office/drawing/2014/main" val="2932177470"/>
                    </a:ext>
                  </a:extLst>
                </a:gridCol>
              </a:tblGrid>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705084"/>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case_paper_no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auto_increment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750400"/>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amount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double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7871385"/>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656951"/>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end_date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875833"/>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patient_id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655191"/>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start_date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776023"/>
                  </a:ext>
                </a:extLst>
              </a:tr>
              <a:tr h="264350">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804526"/>
                  </a:ext>
                </a:extLst>
              </a:tr>
            </a:tbl>
          </a:graphicData>
        </a:graphic>
      </p:graphicFrame>
    </p:spTree>
    <p:extLst>
      <p:ext uri="{BB962C8B-B14F-4D97-AF65-F5344CB8AC3E}">
        <p14:creationId xmlns:p14="http://schemas.microsoft.com/office/powerpoint/2010/main" val="124041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665FF6-7D37-4214-99D3-96B5686807A0}"/>
              </a:ext>
            </a:extLst>
          </p:cNvPr>
          <p:cNvSpPr>
            <a:spLocks noGrp="1"/>
          </p:cNvSpPr>
          <p:nvPr>
            <p:ph type="subTitle" idx="1"/>
          </p:nvPr>
        </p:nvSpPr>
        <p:spPr>
          <a:xfrm>
            <a:off x="827314" y="457200"/>
            <a:ext cx="9231086" cy="6161313"/>
          </a:xfrm>
        </p:spPr>
        <p:txBody>
          <a:bodyPr/>
          <a:lstStyle/>
          <a:p>
            <a:pPr algn="l"/>
            <a:r>
              <a:rPr lang="en-US" u="sng" dirty="0">
                <a:solidFill>
                  <a:schemeClr val="tx1"/>
                </a:solidFill>
                <a:latin typeface="Times New Roman" panose="02020603050405020304" pitchFamily="18" charset="0"/>
                <a:cs typeface="Times New Roman" panose="02020603050405020304" pitchFamily="18" charset="0"/>
              </a:rPr>
              <a:t>consultation:</a:t>
            </a:r>
          </a:p>
          <a:p>
            <a:pPr algn="l"/>
            <a:r>
              <a:rPr lang="en-US" u="sng" dirty="0">
                <a:solidFill>
                  <a:schemeClr val="tx1"/>
                </a:solidFill>
                <a:latin typeface="Times New Roman" panose="02020603050405020304" pitchFamily="18" charset="0"/>
                <a:cs typeface="Times New Roman" panose="02020603050405020304" pitchFamily="18" charset="0"/>
              </a:rPr>
              <a:t>              </a:t>
            </a:r>
          </a:p>
          <a:p>
            <a:pPr algn="l"/>
            <a:endParaRPr lang="en-US" u="sng" dirty="0">
              <a:solidFill>
                <a:schemeClr val="tx1"/>
              </a:solidFill>
              <a:latin typeface="Times New Roman" panose="02020603050405020304" pitchFamily="18" charset="0"/>
              <a:cs typeface="Times New Roman" panose="02020603050405020304" pitchFamily="18" charset="0"/>
            </a:endParaRPr>
          </a:p>
          <a:p>
            <a:pPr algn="l"/>
            <a:endParaRPr lang="en-US" u="sng" dirty="0">
              <a:solidFill>
                <a:schemeClr val="tx1"/>
              </a:solidFill>
              <a:latin typeface="Times New Roman" panose="02020603050405020304" pitchFamily="18" charset="0"/>
              <a:cs typeface="Times New Roman" panose="02020603050405020304" pitchFamily="18" charset="0"/>
            </a:endParaRPr>
          </a:p>
          <a:p>
            <a:pPr algn="l"/>
            <a:endParaRPr lang="en-US" u="sng" dirty="0">
              <a:solidFill>
                <a:schemeClr val="tx1"/>
              </a:solidFill>
              <a:latin typeface="Times New Roman" panose="02020603050405020304" pitchFamily="18" charset="0"/>
              <a:cs typeface="Times New Roman" panose="02020603050405020304" pitchFamily="18" charset="0"/>
            </a:endParaRPr>
          </a:p>
          <a:p>
            <a:pPr algn="l"/>
            <a:endParaRPr lang="en-US" u="sng" dirty="0">
              <a:solidFill>
                <a:schemeClr val="tx1"/>
              </a:solidFill>
              <a:latin typeface="Times New Roman" panose="02020603050405020304" pitchFamily="18" charset="0"/>
              <a:cs typeface="Times New Roman" panose="02020603050405020304" pitchFamily="18" charset="0"/>
            </a:endParaRPr>
          </a:p>
          <a:p>
            <a:pPr algn="l"/>
            <a:endParaRPr lang="en-US" u="sng" dirty="0">
              <a:solidFill>
                <a:schemeClr val="tx1"/>
              </a:solidFill>
              <a:latin typeface="Times New Roman" panose="02020603050405020304" pitchFamily="18" charset="0"/>
              <a:cs typeface="Times New Roman" panose="02020603050405020304" pitchFamily="18" charset="0"/>
            </a:endParaRPr>
          </a:p>
          <a:p>
            <a:pPr algn="l"/>
            <a:endParaRPr lang="en-US" u="sng" dirty="0">
              <a:solidFill>
                <a:schemeClr val="tx1"/>
              </a:solidFill>
              <a:latin typeface="Times New Roman" panose="02020603050405020304" pitchFamily="18" charset="0"/>
              <a:cs typeface="Times New Roman" panose="02020603050405020304" pitchFamily="18" charset="0"/>
            </a:endParaRPr>
          </a:p>
          <a:p>
            <a:pPr algn="l"/>
            <a:r>
              <a:rPr lang="en-US" u="sng" dirty="0">
                <a:solidFill>
                  <a:schemeClr val="tx1"/>
                </a:solidFill>
                <a:latin typeface="Times New Roman" panose="02020603050405020304" pitchFamily="18" charset="0"/>
                <a:cs typeface="Times New Roman" panose="02020603050405020304" pitchFamily="18" charset="0"/>
              </a:rPr>
              <a:t>diet:</a:t>
            </a:r>
          </a:p>
          <a:p>
            <a:pPr algn="l"/>
            <a:r>
              <a:rPr lang="en-US" u="sng" dirty="0">
                <a:solidFill>
                  <a:schemeClr val="tx1"/>
                </a:solidFill>
                <a:latin typeface="Times New Roman" panose="02020603050405020304" pitchFamily="18" charset="0"/>
                <a:cs typeface="Times New Roman" panose="02020603050405020304" pitchFamily="18" charset="0"/>
              </a:rPr>
              <a:t>           </a:t>
            </a:r>
          </a:p>
        </p:txBody>
      </p:sp>
      <p:graphicFrame>
        <p:nvGraphicFramePr>
          <p:cNvPr id="6" name="Table 5">
            <a:extLst>
              <a:ext uri="{FF2B5EF4-FFF2-40B4-BE49-F238E27FC236}">
                <a16:creationId xmlns:a16="http://schemas.microsoft.com/office/drawing/2014/main" id="{7A7CEA4D-CDB6-4DEF-9B84-818D51A8027B}"/>
              </a:ext>
            </a:extLst>
          </p:cNvPr>
          <p:cNvGraphicFramePr>
            <a:graphicFrameLocks noGrp="1"/>
          </p:cNvGraphicFramePr>
          <p:nvPr>
            <p:extLst>
              <p:ext uri="{D42A27DB-BD31-4B8C-83A1-F6EECF244321}">
                <p14:modId xmlns:p14="http://schemas.microsoft.com/office/powerpoint/2010/main" val="3819153012"/>
              </p:ext>
            </p:extLst>
          </p:nvPr>
        </p:nvGraphicFramePr>
        <p:xfrm>
          <a:off x="1589314" y="962456"/>
          <a:ext cx="6640285" cy="2228215"/>
        </p:xfrm>
        <a:graphic>
          <a:graphicData uri="http://schemas.openxmlformats.org/drawingml/2006/table">
            <a:tbl>
              <a:tblPr firstRow="1" firstCol="1" bandRow="1"/>
              <a:tblGrid>
                <a:gridCol w="1586221">
                  <a:extLst>
                    <a:ext uri="{9D8B030D-6E8A-4147-A177-3AD203B41FA5}">
                      <a16:colId xmlns:a16="http://schemas.microsoft.com/office/drawing/2014/main" val="2726698228"/>
                    </a:ext>
                  </a:extLst>
                </a:gridCol>
                <a:gridCol w="1063273">
                  <a:extLst>
                    <a:ext uri="{9D8B030D-6E8A-4147-A177-3AD203B41FA5}">
                      <a16:colId xmlns:a16="http://schemas.microsoft.com/office/drawing/2014/main" val="1900107083"/>
                    </a:ext>
                  </a:extLst>
                </a:gridCol>
                <a:gridCol w="836552">
                  <a:extLst>
                    <a:ext uri="{9D8B030D-6E8A-4147-A177-3AD203B41FA5}">
                      <a16:colId xmlns:a16="http://schemas.microsoft.com/office/drawing/2014/main" val="1184065887"/>
                    </a:ext>
                  </a:extLst>
                </a:gridCol>
                <a:gridCol w="836552">
                  <a:extLst>
                    <a:ext uri="{9D8B030D-6E8A-4147-A177-3AD203B41FA5}">
                      <a16:colId xmlns:a16="http://schemas.microsoft.com/office/drawing/2014/main" val="442123669"/>
                    </a:ext>
                  </a:extLst>
                </a:gridCol>
                <a:gridCol w="836552">
                  <a:extLst>
                    <a:ext uri="{9D8B030D-6E8A-4147-A177-3AD203B41FA5}">
                      <a16:colId xmlns:a16="http://schemas.microsoft.com/office/drawing/2014/main" val="372361615"/>
                    </a:ext>
                  </a:extLst>
                </a:gridCol>
                <a:gridCol w="1481135">
                  <a:extLst>
                    <a:ext uri="{9D8B030D-6E8A-4147-A177-3AD203B41FA5}">
                      <a16:colId xmlns:a16="http://schemas.microsoft.com/office/drawing/2014/main" val="992269937"/>
                    </a:ext>
                  </a:extLst>
                </a:gridCol>
              </a:tblGrid>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077066"/>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consulation_no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auto_increment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720949"/>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appointment_no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940291"/>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bmi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double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3688880"/>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2459658"/>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808188"/>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diet_plan_id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707350"/>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height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double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2933547"/>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patient_id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159133"/>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058428"/>
                  </a:ext>
                </a:extLst>
              </a:tr>
              <a:tr h="202565">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weight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double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476415"/>
                  </a:ext>
                </a:extLst>
              </a:tr>
            </a:tbl>
          </a:graphicData>
        </a:graphic>
      </p:graphicFrame>
      <p:graphicFrame>
        <p:nvGraphicFramePr>
          <p:cNvPr id="7" name="Table 6">
            <a:extLst>
              <a:ext uri="{FF2B5EF4-FFF2-40B4-BE49-F238E27FC236}">
                <a16:creationId xmlns:a16="http://schemas.microsoft.com/office/drawing/2014/main" id="{09971057-F95B-44A5-BD38-15D136311106}"/>
              </a:ext>
            </a:extLst>
          </p:cNvPr>
          <p:cNvGraphicFramePr>
            <a:graphicFrameLocks noGrp="1"/>
          </p:cNvGraphicFramePr>
          <p:nvPr>
            <p:extLst>
              <p:ext uri="{D42A27DB-BD31-4B8C-83A1-F6EECF244321}">
                <p14:modId xmlns:p14="http://schemas.microsoft.com/office/powerpoint/2010/main" val="1595023310"/>
              </p:ext>
            </p:extLst>
          </p:nvPr>
        </p:nvGraphicFramePr>
        <p:xfrm>
          <a:off x="1589314" y="4184038"/>
          <a:ext cx="6640283" cy="1999048"/>
        </p:xfrm>
        <a:graphic>
          <a:graphicData uri="http://schemas.openxmlformats.org/drawingml/2006/table">
            <a:tbl>
              <a:tblPr firstRow="1" firstCol="1" bandRow="1"/>
              <a:tblGrid>
                <a:gridCol w="1380376">
                  <a:extLst>
                    <a:ext uri="{9D8B030D-6E8A-4147-A177-3AD203B41FA5}">
                      <a16:colId xmlns:a16="http://schemas.microsoft.com/office/drawing/2014/main" val="985276815"/>
                    </a:ext>
                  </a:extLst>
                </a:gridCol>
                <a:gridCol w="1419863">
                  <a:extLst>
                    <a:ext uri="{9D8B030D-6E8A-4147-A177-3AD203B41FA5}">
                      <a16:colId xmlns:a16="http://schemas.microsoft.com/office/drawing/2014/main" val="1217297743"/>
                    </a:ext>
                  </a:extLst>
                </a:gridCol>
                <a:gridCol w="960011">
                  <a:extLst>
                    <a:ext uri="{9D8B030D-6E8A-4147-A177-3AD203B41FA5}">
                      <a16:colId xmlns:a16="http://schemas.microsoft.com/office/drawing/2014/main" val="4121757362"/>
                    </a:ext>
                  </a:extLst>
                </a:gridCol>
                <a:gridCol w="960011">
                  <a:extLst>
                    <a:ext uri="{9D8B030D-6E8A-4147-A177-3AD203B41FA5}">
                      <a16:colId xmlns:a16="http://schemas.microsoft.com/office/drawing/2014/main" val="1914998531"/>
                    </a:ext>
                  </a:extLst>
                </a:gridCol>
                <a:gridCol w="960011">
                  <a:extLst>
                    <a:ext uri="{9D8B030D-6E8A-4147-A177-3AD203B41FA5}">
                      <a16:colId xmlns:a16="http://schemas.microsoft.com/office/drawing/2014/main" val="3676220780"/>
                    </a:ext>
                  </a:extLst>
                </a:gridCol>
                <a:gridCol w="960011">
                  <a:extLst>
                    <a:ext uri="{9D8B030D-6E8A-4147-A177-3AD203B41FA5}">
                      <a16:colId xmlns:a16="http://schemas.microsoft.com/office/drawing/2014/main" val="1847411957"/>
                    </a:ext>
                  </a:extLst>
                </a:gridCol>
              </a:tblGrid>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375953"/>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diet_id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60903"/>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6571982"/>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507589"/>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4942699"/>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status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3337253"/>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027081"/>
                  </a:ext>
                </a:extLst>
              </a:tr>
              <a:tr h="24988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4829119"/>
                  </a:ext>
                </a:extLst>
              </a:tr>
            </a:tbl>
          </a:graphicData>
        </a:graphic>
      </p:graphicFrame>
    </p:spTree>
    <p:extLst>
      <p:ext uri="{BB962C8B-B14F-4D97-AF65-F5344CB8AC3E}">
        <p14:creationId xmlns:p14="http://schemas.microsoft.com/office/powerpoint/2010/main" val="321375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DDD390-150F-44E0-B5D4-D89DF2F024D9}"/>
              </a:ext>
            </a:extLst>
          </p:cNvPr>
          <p:cNvSpPr>
            <a:spLocks noGrp="1"/>
          </p:cNvSpPr>
          <p:nvPr>
            <p:ph type="title"/>
          </p:nvPr>
        </p:nvSpPr>
        <p:spPr>
          <a:xfrm>
            <a:off x="677335" y="272141"/>
            <a:ext cx="8596668" cy="677770"/>
          </a:xfrm>
        </p:spPr>
        <p:txBody>
          <a:bodyPr>
            <a:noAutofit/>
          </a:bodyPr>
          <a:lstStyle/>
          <a:p>
            <a:pPr algn="ctr"/>
            <a:r>
              <a:rPr lang="en-US" sz="3600" dirty="0">
                <a:solidFill>
                  <a:schemeClr val="tx1"/>
                </a:solidFill>
                <a:latin typeface="Times New Roman" panose="02020603050405020304" pitchFamily="18" charset="0"/>
                <a:cs typeface="Times New Roman" panose="02020603050405020304" pitchFamily="18" charset="0"/>
              </a:rPr>
              <a:t>CONTENTS</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F14C15F-E086-4499-B78A-801F407D842D}"/>
              </a:ext>
            </a:extLst>
          </p:cNvPr>
          <p:cNvSpPr>
            <a:spLocks noGrp="1"/>
          </p:cNvSpPr>
          <p:nvPr>
            <p:ph type="body" idx="1"/>
          </p:nvPr>
        </p:nvSpPr>
        <p:spPr>
          <a:xfrm>
            <a:off x="1012371" y="949911"/>
            <a:ext cx="8261632" cy="5442011"/>
          </a:xfrm>
        </p:spPr>
        <p:txBody>
          <a:bodyPr anchor="t">
            <a:normAutofit/>
          </a:bodyPr>
          <a:lstStyle/>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Introduction</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Purpose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Scope</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Requirements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Project description</a:t>
            </a:r>
          </a:p>
          <a:p>
            <a:pPr marL="285750" indent="-285750">
              <a:buSzPct val="8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Data flow diagrams</a:t>
            </a:r>
          </a:p>
          <a:p>
            <a:pPr marL="285750" indent="-285750">
              <a:buSzPct val="85000"/>
              <a:buFont typeface="Arial" panose="020B0604020202020204" pitchFamily="34" charset="0"/>
              <a:buChar char="•"/>
            </a:pPr>
            <a:r>
              <a:rPr lang="en-IN" i="0" dirty="0">
                <a:solidFill>
                  <a:schemeClr val="tx1"/>
                </a:solidFill>
                <a:effectLst/>
                <a:latin typeface="Times New Roman" panose="02020603050405020304" pitchFamily="18" charset="0"/>
                <a:cs typeface="Times New Roman" panose="02020603050405020304" pitchFamily="18" charset="0"/>
              </a:rPr>
              <a:t>Entity Relationship Diagram</a:t>
            </a:r>
          </a:p>
          <a:p>
            <a:pPr marL="285750" indent="-285750">
              <a:buSzPct val="850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Use Case Diagrams</a:t>
            </a:r>
          </a:p>
          <a:p>
            <a:pPr marL="285750" indent="-285750">
              <a:buSzPct val="850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Activity Diagrams</a:t>
            </a:r>
            <a:endParaRPr lang="en-IN" i="0" dirty="0">
              <a:solidFill>
                <a:schemeClr val="tx1"/>
              </a:solidFill>
              <a:effectLst/>
              <a:latin typeface="Times New Roman" panose="02020603050405020304" pitchFamily="18" charset="0"/>
              <a:cs typeface="Times New Roman" panose="02020603050405020304" pitchFamily="18" charset="0"/>
            </a:endParaRPr>
          </a:p>
          <a:p>
            <a:pPr marL="285750" indent="-285750">
              <a:buSzPct val="850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Database tables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Screenshots</a:t>
            </a:r>
          </a:p>
          <a:p>
            <a:pPr marL="285750"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01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67CEA-77BD-4817-9C84-4A0E4FAC9AA2}"/>
              </a:ext>
            </a:extLst>
          </p:cNvPr>
          <p:cNvSpPr>
            <a:spLocks noGrp="1"/>
          </p:cNvSpPr>
          <p:nvPr>
            <p:ph idx="1"/>
          </p:nvPr>
        </p:nvSpPr>
        <p:spPr>
          <a:xfrm>
            <a:off x="840618" y="348343"/>
            <a:ext cx="8945637" cy="6161314"/>
          </a:xfrm>
        </p:spPr>
        <p:txBody>
          <a:bodyPr/>
          <a:lstStyle/>
          <a:p>
            <a:pPr marL="0" indent="0">
              <a:buNone/>
            </a:pPr>
            <a:r>
              <a:rPr lang="en-US" u="sng" dirty="0" err="1">
                <a:latin typeface="Times New Roman" panose="02020603050405020304" pitchFamily="18" charset="0"/>
                <a:cs typeface="Times New Roman" panose="02020603050405020304" pitchFamily="18" charset="0"/>
              </a:rPr>
              <a:t>diet_days</a:t>
            </a:r>
            <a:r>
              <a:rPr lang="en-US" u="sng" dirty="0">
                <a:latin typeface="Times New Roman" panose="02020603050405020304" pitchFamily="18" charset="0"/>
                <a:cs typeface="Times New Roman" panose="02020603050405020304" pitchFamily="18" charset="0"/>
              </a:rPr>
              <a:t>:</a:t>
            </a: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endParaRPr lang="en-US" u="sng" dirty="0">
              <a:latin typeface="Times New Roman" panose="02020603050405020304" pitchFamily="18" charset="0"/>
              <a:cs typeface="Times New Roman" panose="02020603050405020304" pitchFamily="18" charset="0"/>
            </a:endParaRPr>
          </a:p>
          <a:p>
            <a:pPr marL="0" indent="0">
              <a:buNone/>
            </a:pPr>
            <a:r>
              <a:rPr lang="en-US" u="sng" dirty="0">
                <a:latin typeface="Times New Roman" panose="02020603050405020304" pitchFamily="18" charset="0"/>
                <a:cs typeface="Times New Roman" panose="02020603050405020304" pitchFamily="18" charset="0"/>
              </a:rPr>
              <a:t>patients:</a:t>
            </a:r>
          </a:p>
          <a:p>
            <a:pPr marL="0" indent="0">
              <a:buNone/>
            </a:pPr>
            <a:r>
              <a:rPr lang="en-US" u="sng" dirty="0">
                <a:latin typeface="Times New Roman" panose="02020603050405020304" pitchFamily="18" charset="0"/>
                <a:cs typeface="Times New Roman" panose="02020603050405020304" pitchFamily="18" charset="0"/>
              </a:rPr>
              <a:t>           </a:t>
            </a:r>
          </a:p>
          <a:p>
            <a:pPr marL="0" indent="0">
              <a:buNone/>
            </a:pPr>
            <a:r>
              <a:rPr lang="en-US" u="sng" dirty="0">
                <a:latin typeface="Times New Roman" panose="02020603050405020304" pitchFamily="18" charset="0"/>
                <a:cs typeface="Times New Roman" panose="02020603050405020304" pitchFamily="18" charset="0"/>
              </a:rPr>
              <a:t>         </a:t>
            </a:r>
          </a:p>
          <a:p>
            <a:pPr marL="0" indent="0">
              <a:buNone/>
            </a:pPr>
            <a:r>
              <a:rPr lang="en-US" u="sng" dirty="0">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AD2B1105-9E6F-4973-9477-372728F42334}"/>
              </a:ext>
            </a:extLst>
          </p:cNvPr>
          <p:cNvGraphicFramePr>
            <a:graphicFrameLocks noGrp="1"/>
          </p:cNvGraphicFramePr>
          <p:nvPr>
            <p:extLst>
              <p:ext uri="{D42A27DB-BD31-4B8C-83A1-F6EECF244321}">
                <p14:modId xmlns:p14="http://schemas.microsoft.com/office/powerpoint/2010/main" val="2876032481"/>
              </p:ext>
            </p:extLst>
          </p:nvPr>
        </p:nvGraphicFramePr>
        <p:xfrm>
          <a:off x="1612877" y="836679"/>
          <a:ext cx="7193666" cy="2124232"/>
        </p:xfrm>
        <a:graphic>
          <a:graphicData uri="http://schemas.openxmlformats.org/drawingml/2006/table">
            <a:tbl>
              <a:tblPr firstRow="1" firstCol="1" bandRow="1"/>
              <a:tblGrid>
                <a:gridCol w="1577046">
                  <a:extLst>
                    <a:ext uri="{9D8B030D-6E8A-4147-A177-3AD203B41FA5}">
                      <a16:colId xmlns:a16="http://schemas.microsoft.com/office/drawing/2014/main" val="19304733"/>
                    </a:ext>
                  </a:extLst>
                </a:gridCol>
                <a:gridCol w="1469016">
                  <a:extLst>
                    <a:ext uri="{9D8B030D-6E8A-4147-A177-3AD203B41FA5}">
                      <a16:colId xmlns:a16="http://schemas.microsoft.com/office/drawing/2014/main" val="4199705084"/>
                    </a:ext>
                  </a:extLst>
                </a:gridCol>
                <a:gridCol w="1036901">
                  <a:extLst>
                    <a:ext uri="{9D8B030D-6E8A-4147-A177-3AD203B41FA5}">
                      <a16:colId xmlns:a16="http://schemas.microsoft.com/office/drawing/2014/main" val="496643573"/>
                    </a:ext>
                  </a:extLst>
                </a:gridCol>
                <a:gridCol w="1036901">
                  <a:extLst>
                    <a:ext uri="{9D8B030D-6E8A-4147-A177-3AD203B41FA5}">
                      <a16:colId xmlns:a16="http://schemas.microsoft.com/office/drawing/2014/main" val="3044723641"/>
                    </a:ext>
                  </a:extLst>
                </a:gridCol>
                <a:gridCol w="1036901">
                  <a:extLst>
                    <a:ext uri="{9D8B030D-6E8A-4147-A177-3AD203B41FA5}">
                      <a16:colId xmlns:a16="http://schemas.microsoft.com/office/drawing/2014/main" val="3555947070"/>
                    </a:ext>
                  </a:extLst>
                </a:gridCol>
                <a:gridCol w="1036901">
                  <a:extLst>
                    <a:ext uri="{9D8B030D-6E8A-4147-A177-3AD203B41FA5}">
                      <a16:colId xmlns:a16="http://schemas.microsoft.com/office/drawing/2014/main" val="3764572686"/>
                    </a:ext>
                  </a:extLst>
                </a:gridCol>
              </a:tblGrid>
              <a:tr h="265529">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6757005"/>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706689"/>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86812"/>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666775"/>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8397013"/>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diet_id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690853"/>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349533"/>
                  </a:ext>
                </a:extLst>
              </a:tr>
              <a:tr h="265529">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9911122"/>
                  </a:ext>
                </a:extLst>
              </a:tr>
            </a:tbl>
          </a:graphicData>
        </a:graphic>
      </p:graphicFrame>
      <p:graphicFrame>
        <p:nvGraphicFramePr>
          <p:cNvPr id="5" name="Table 4">
            <a:extLst>
              <a:ext uri="{FF2B5EF4-FFF2-40B4-BE49-F238E27FC236}">
                <a16:creationId xmlns:a16="http://schemas.microsoft.com/office/drawing/2014/main" id="{2CB5A7DB-07DD-4DBE-B86A-8E8466A2E4CA}"/>
              </a:ext>
            </a:extLst>
          </p:cNvPr>
          <p:cNvGraphicFramePr>
            <a:graphicFrameLocks noGrp="1"/>
          </p:cNvGraphicFramePr>
          <p:nvPr>
            <p:extLst>
              <p:ext uri="{D42A27DB-BD31-4B8C-83A1-F6EECF244321}">
                <p14:modId xmlns:p14="http://schemas.microsoft.com/office/powerpoint/2010/main" val="3137852332"/>
              </p:ext>
            </p:extLst>
          </p:nvPr>
        </p:nvGraphicFramePr>
        <p:xfrm>
          <a:off x="1612877" y="3657600"/>
          <a:ext cx="7193664" cy="2631732"/>
        </p:xfrm>
        <a:graphic>
          <a:graphicData uri="http://schemas.openxmlformats.org/drawingml/2006/table">
            <a:tbl>
              <a:tblPr firstRow="1" firstCol="1" bandRow="1"/>
              <a:tblGrid>
                <a:gridCol w="1878555">
                  <a:extLst>
                    <a:ext uri="{9D8B030D-6E8A-4147-A177-3AD203B41FA5}">
                      <a16:colId xmlns:a16="http://schemas.microsoft.com/office/drawing/2014/main" val="2428650276"/>
                    </a:ext>
                  </a:extLst>
                </a:gridCol>
                <a:gridCol w="1478957">
                  <a:extLst>
                    <a:ext uri="{9D8B030D-6E8A-4147-A177-3AD203B41FA5}">
                      <a16:colId xmlns:a16="http://schemas.microsoft.com/office/drawing/2014/main" val="700675017"/>
                    </a:ext>
                  </a:extLst>
                </a:gridCol>
                <a:gridCol w="959038">
                  <a:extLst>
                    <a:ext uri="{9D8B030D-6E8A-4147-A177-3AD203B41FA5}">
                      <a16:colId xmlns:a16="http://schemas.microsoft.com/office/drawing/2014/main" val="899350170"/>
                    </a:ext>
                  </a:extLst>
                </a:gridCol>
                <a:gridCol w="959038">
                  <a:extLst>
                    <a:ext uri="{9D8B030D-6E8A-4147-A177-3AD203B41FA5}">
                      <a16:colId xmlns:a16="http://schemas.microsoft.com/office/drawing/2014/main" val="3980170472"/>
                    </a:ext>
                  </a:extLst>
                </a:gridCol>
                <a:gridCol w="959038">
                  <a:extLst>
                    <a:ext uri="{9D8B030D-6E8A-4147-A177-3AD203B41FA5}">
                      <a16:colId xmlns:a16="http://schemas.microsoft.com/office/drawing/2014/main" val="4099577622"/>
                    </a:ext>
                  </a:extLst>
                </a:gridCol>
                <a:gridCol w="959038">
                  <a:extLst>
                    <a:ext uri="{9D8B030D-6E8A-4147-A177-3AD203B41FA5}">
                      <a16:colId xmlns:a16="http://schemas.microsoft.com/office/drawing/2014/main" val="3273733995"/>
                    </a:ext>
                  </a:extLst>
                </a:gridCol>
              </a:tblGrid>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Field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Type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Key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Default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Extra</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058963"/>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patient_id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bigint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PRI</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6843340"/>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uid</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bigint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NO</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47125"/>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address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263059"/>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created_at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0134689"/>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dob</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3647995"/>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email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637080"/>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gender</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9786470"/>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medical_history</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924682"/>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mobile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3313084"/>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varchar(255)</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8599295"/>
                  </a:ext>
                </a:extLst>
              </a:tr>
              <a:tr h="219311">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updated_at</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datetime</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YES</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NULL</a:t>
                      </a:r>
                      <a:endPar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15000"/>
                        </a:lnSpc>
                        <a:spcBef>
                          <a:spcPts val="0"/>
                        </a:spcBef>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7638845"/>
                  </a:ext>
                </a:extLst>
              </a:tr>
            </a:tbl>
          </a:graphicData>
        </a:graphic>
      </p:graphicFrame>
    </p:spTree>
    <p:extLst>
      <p:ext uri="{BB962C8B-B14F-4D97-AF65-F5344CB8AC3E}">
        <p14:creationId xmlns:p14="http://schemas.microsoft.com/office/powerpoint/2010/main" val="2331751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5944"/>
            <a:ext cx="8596668" cy="1737170"/>
          </a:xfrm>
        </p:spPr>
        <p:txBody>
          <a:bodyPr>
            <a:normAutofit/>
          </a:bodyPr>
          <a:lstStyle/>
          <a:p>
            <a:pPr algn="ctr"/>
            <a:r>
              <a:rPr lang="en-US" sz="2400" dirty="0"/>
              <a:t> </a:t>
            </a:r>
            <a:r>
              <a:rPr lang="en-US" dirty="0">
                <a:solidFill>
                  <a:schemeClr val="tx1"/>
                </a:solidFill>
                <a:latin typeface="Times New Roman" panose="02020603050405020304" pitchFamily="18" charset="0"/>
                <a:cs typeface="Times New Roman" panose="02020603050405020304" pitchFamily="18" charset="0"/>
              </a:rPr>
              <a:t>Screenshots</a:t>
            </a:r>
            <a:br>
              <a:rPr lang="en-US" sz="2400" dirty="0"/>
            </a:br>
            <a:br>
              <a:rPr lang="en-US" sz="2400" dirty="0"/>
            </a:br>
            <a:r>
              <a:rPr lang="en-US" sz="2400" dirty="0">
                <a:solidFill>
                  <a:schemeClr val="tx1"/>
                </a:solidFill>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id="{68F9EC3C-4F4F-49B7-A41B-AA40BD2A9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933114"/>
            <a:ext cx="8851036" cy="44477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8716-B38D-4E51-BEC6-9FD2C67DC0E9}"/>
              </a:ext>
            </a:extLst>
          </p:cNvPr>
          <p:cNvSpPr>
            <a:spLocks noGrp="1"/>
          </p:cNvSpPr>
          <p:nvPr>
            <p:ph type="title"/>
          </p:nvPr>
        </p:nvSpPr>
        <p:spPr>
          <a:xfrm>
            <a:off x="624068" y="263370"/>
            <a:ext cx="8596668" cy="642151"/>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Appointment List</a:t>
            </a:r>
          </a:p>
        </p:txBody>
      </p:sp>
      <p:pic>
        <p:nvPicPr>
          <p:cNvPr id="7" name="Picture 6">
            <a:extLst>
              <a:ext uri="{FF2B5EF4-FFF2-40B4-BE49-F238E27FC236}">
                <a16:creationId xmlns:a16="http://schemas.microsoft.com/office/drawing/2014/main" id="{4267A36F-F0DA-4787-9F08-979768A96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68" y="971291"/>
            <a:ext cx="9944498" cy="5376244"/>
          </a:xfrm>
          <a:prstGeom prst="rect">
            <a:avLst/>
          </a:prstGeom>
        </p:spPr>
      </p:pic>
    </p:spTree>
    <p:extLst>
      <p:ext uri="{BB962C8B-B14F-4D97-AF65-F5344CB8AC3E}">
        <p14:creationId xmlns:p14="http://schemas.microsoft.com/office/powerpoint/2010/main" val="862589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8E4E-B91F-42C7-84D9-38D94527504D}"/>
              </a:ext>
            </a:extLst>
          </p:cNvPr>
          <p:cNvSpPr>
            <a:spLocks noGrp="1"/>
          </p:cNvSpPr>
          <p:nvPr>
            <p:ph type="title"/>
          </p:nvPr>
        </p:nvSpPr>
        <p:spPr>
          <a:xfrm>
            <a:off x="677334" y="609600"/>
            <a:ext cx="8596668" cy="633274"/>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Payment Receipt</a:t>
            </a:r>
            <a:endParaRPr lang="en-US" sz="2400" dirty="0"/>
          </a:p>
        </p:txBody>
      </p:sp>
      <p:pic>
        <p:nvPicPr>
          <p:cNvPr id="4" name="Picture 3">
            <a:extLst>
              <a:ext uri="{FF2B5EF4-FFF2-40B4-BE49-F238E27FC236}">
                <a16:creationId xmlns:a16="http://schemas.microsoft.com/office/drawing/2014/main" id="{FE0C048C-90FC-4F90-A31A-A19B4443B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0" y="1491449"/>
            <a:ext cx="8984201" cy="4589755"/>
          </a:xfrm>
          <a:prstGeom prst="rect">
            <a:avLst/>
          </a:prstGeom>
        </p:spPr>
      </p:pic>
    </p:spTree>
    <p:extLst>
      <p:ext uri="{BB962C8B-B14F-4D97-AF65-F5344CB8AC3E}">
        <p14:creationId xmlns:p14="http://schemas.microsoft.com/office/powerpoint/2010/main" val="2124869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EABB-2889-4724-BA28-72EB6D6AFECA}"/>
              </a:ext>
            </a:extLst>
          </p:cNvPr>
          <p:cNvSpPr>
            <a:spLocks noGrp="1"/>
          </p:cNvSpPr>
          <p:nvPr>
            <p:ph type="title"/>
          </p:nvPr>
        </p:nvSpPr>
        <p:spPr>
          <a:xfrm>
            <a:off x="633791" y="326572"/>
            <a:ext cx="8596668" cy="626533"/>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Appointment Booking for new Patient</a:t>
            </a:r>
          </a:p>
        </p:txBody>
      </p:sp>
      <p:pic>
        <p:nvPicPr>
          <p:cNvPr id="4" name="Picture 3">
            <a:extLst>
              <a:ext uri="{FF2B5EF4-FFF2-40B4-BE49-F238E27FC236}">
                <a16:creationId xmlns:a16="http://schemas.microsoft.com/office/drawing/2014/main" id="{FD7DE2B2-9616-4B78-9A6C-9B42C7EBB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29" y="953105"/>
            <a:ext cx="9851570" cy="5578323"/>
          </a:xfrm>
          <a:prstGeom prst="rect">
            <a:avLst/>
          </a:prstGeom>
        </p:spPr>
      </p:pic>
    </p:spTree>
    <p:extLst>
      <p:ext uri="{BB962C8B-B14F-4D97-AF65-F5344CB8AC3E}">
        <p14:creationId xmlns:p14="http://schemas.microsoft.com/office/powerpoint/2010/main" val="1419306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E897-6216-40D7-BAA5-3F0C35AF8B01}"/>
              </a:ext>
            </a:extLst>
          </p:cNvPr>
          <p:cNvSpPr>
            <a:spLocks noGrp="1"/>
          </p:cNvSpPr>
          <p:nvPr>
            <p:ph type="title"/>
          </p:nvPr>
        </p:nvSpPr>
        <p:spPr>
          <a:xfrm>
            <a:off x="688219" y="446315"/>
            <a:ext cx="8596668" cy="576943"/>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Appointment Booking for Old Patient</a:t>
            </a:r>
          </a:p>
        </p:txBody>
      </p:sp>
      <p:pic>
        <p:nvPicPr>
          <p:cNvPr id="4" name="Picture 3">
            <a:extLst>
              <a:ext uri="{FF2B5EF4-FFF2-40B4-BE49-F238E27FC236}">
                <a16:creationId xmlns:a16="http://schemas.microsoft.com/office/drawing/2014/main" id="{D6BD9FA1-E04A-429B-BEC5-BB7DF227A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6" y="1110343"/>
            <a:ext cx="11057025" cy="5377544"/>
          </a:xfrm>
          <a:prstGeom prst="rect">
            <a:avLst/>
          </a:prstGeom>
        </p:spPr>
      </p:pic>
    </p:spTree>
    <p:extLst>
      <p:ext uri="{BB962C8B-B14F-4D97-AF65-F5344CB8AC3E}">
        <p14:creationId xmlns:p14="http://schemas.microsoft.com/office/powerpoint/2010/main" val="4003435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01D8-FC37-4C78-A81D-D0F872D0FBD6}"/>
              </a:ext>
            </a:extLst>
          </p:cNvPr>
          <p:cNvSpPr>
            <a:spLocks noGrp="1"/>
          </p:cNvSpPr>
          <p:nvPr>
            <p:ph type="title"/>
          </p:nvPr>
        </p:nvSpPr>
        <p:spPr>
          <a:xfrm>
            <a:off x="677334" y="609600"/>
            <a:ext cx="8596668" cy="653143"/>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Appointment List in Admin Login</a:t>
            </a:r>
          </a:p>
        </p:txBody>
      </p:sp>
      <p:pic>
        <p:nvPicPr>
          <p:cNvPr id="4" name="Picture 3">
            <a:extLst>
              <a:ext uri="{FF2B5EF4-FFF2-40B4-BE49-F238E27FC236}">
                <a16:creationId xmlns:a16="http://schemas.microsoft.com/office/drawing/2014/main" id="{DCE9AE96-D775-43EA-A821-7085C7B67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 y="1262743"/>
            <a:ext cx="9971315" cy="5279571"/>
          </a:xfrm>
          <a:prstGeom prst="rect">
            <a:avLst/>
          </a:prstGeom>
        </p:spPr>
      </p:pic>
    </p:spTree>
    <p:extLst>
      <p:ext uri="{BB962C8B-B14F-4D97-AF65-F5344CB8AC3E}">
        <p14:creationId xmlns:p14="http://schemas.microsoft.com/office/powerpoint/2010/main" val="306701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363B-1CE1-4E38-8607-297F4428760A}"/>
              </a:ext>
            </a:extLst>
          </p:cNvPr>
          <p:cNvSpPr>
            <a:spLocks noGrp="1"/>
          </p:cNvSpPr>
          <p:nvPr>
            <p:ph type="title"/>
          </p:nvPr>
        </p:nvSpPr>
        <p:spPr>
          <a:xfrm>
            <a:off x="677334" y="381000"/>
            <a:ext cx="8596668" cy="566057"/>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Consultation</a:t>
            </a:r>
          </a:p>
        </p:txBody>
      </p:sp>
      <p:pic>
        <p:nvPicPr>
          <p:cNvPr id="5" name="Picture 4">
            <a:extLst>
              <a:ext uri="{FF2B5EF4-FFF2-40B4-BE49-F238E27FC236}">
                <a16:creationId xmlns:a16="http://schemas.microsoft.com/office/drawing/2014/main" id="{42551D44-5494-427C-B313-1E30D883F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065320"/>
            <a:ext cx="9563384" cy="5264460"/>
          </a:xfrm>
          <a:prstGeom prst="rect">
            <a:avLst/>
          </a:prstGeom>
        </p:spPr>
      </p:pic>
    </p:spTree>
    <p:extLst>
      <p:ext uri="{BB962C8B-B14F-4D97-AF65-F5344CB8AC3E}">
        <p14:creationId xmlns:p14="http://schemas.microsoft.com/office/powerpoint/2010/main" val="2219565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34D3-5835-492B-BC90-4D3424A25876}"/>
              </a:ext>
            </a:extLst>
          </p:cNvPr>
          <p:cNvSpPr>
            <a:spLocks noGrp="1"/>
          </p:cNvSpPr>
          <p:nvPr>
            <p:ph type="title"/>
          </p:nvPr>
        </p:nvSpPr>
        <p:spPr>
          <a:xfrm>
            <a:off x="720876" y="320802"/>
            <a:ext cx="8596668" cy="533400"/>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User List in admin login</a:t>
            </a:r>
          </a:p>
        </p:txBody>
      </p:sp>
      <p:pic>
        <p:nvPicPr>
          <p:cNvPr id="5" name="Picture 4">
            <a:extLst>
              <a:ext uri="{FF2B5EF4-FFF2-40B4-BE49-F238E27FC236}">
                <a16:creationId xmlns:a16="http://schemas.microsoft.com/office/drawing/2014/main" id="{A0DF5CA3-2CC4-4C22-86F7-A93A6B3A2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876" y="1180730"/>
            <a:ext cx="10050278" cy="5157925"/>
          </a:xfrm>
          <a:prstGeom prst="rect">
            <a:avLst/>
          </a:prstGeom>
        </p:spPr>
      </p:pic>
    </p:spTree>
    <p:extLst>
      <p:ext uri="{BB962C8B-B14F-4D97-AF65-F5344CB8AC3E}">
        <p14:creationId xmlns:p14="http://schemas.microsoft.com/office/powerpoint/2010/main" val="414317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D917-7111-41AE-9F2F-03FDB1007533}"/>
              </a:ext>
            </a:extLst>
          </p:cNvPr>
          <p:cNvSpPr>
            <a:spLocks noGrp="1"/>
          </p:cNvSpPr>
          <p:nvPr>
            <p:ph type="title"/>
          </p:nvPr>
        </p:nvSpPr>
        <p:spPr>
          <a:xfrm>
            <a:off x="666448" y="446314"/>
            <a:ext cx="8596668" cy="522514"/>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Add User in Admin login</a:t>
            </a:r>
          </a:p>
        </p:txBody>
      </p:sp>
      <p:pic>
        <p:nvPicPr>
          <p:cNvPr id="4" name="Picture 3">
            <a:extLst>
              <a:ext uri="{FF2B5EF4-FFF2-40B4-BE49-F238E27FC236}">
                <a16:creationId xmlns:a16="http://schemas.microsoft.com/office/drawing/2014/main" id="{DEFDC2B3-BA5C-43AF-B476-A71711BEA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73629"/>
            <a:ext cx="9579429" cy="5388428"/>
          </a:xfrm>
          <a:prstGeom prst="rect">
            <a:avLst/>
          </a:prstGeom>
        </p:spPr>
      </p:pic>
    </p:spTree>
    <p:extLst>
      <p:ext uri="{BB962C8B-B14F-4D97-AF65-F5344CB8AC3E}">
        <p14:creationId xmlns:p14="http://schemas.microsoft.com/office/powerpoint/2010/main" val="216741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3F151E-6B90-4FEE-99CA-E08F81F646C7}"/>
              </a:ext>
            </a:extLst>
          </p:cNvPr>
          <p:cNvSpPr>
            <a:spLocks noGrp="1"/>
          </p:cNvSpPr>
          <p:nvPr>
            <p:ph type="title"/>
          </p:nvPr>
        </p:nvSpPr>
        <p:spPr>
          <a:xfrm>
            <a:off x="677335" y="192350"/>
            <a:ext cx="8596668" cy="775317"/>
          </a:xfrm>
        </p:spPr>
        <p:txBody>
          <a:bodyPr>
            <a:normAutofit/>
          </a:bodyPr>
          <a:lstStyle/>
          <a:p>
            <a:pPr algn="ctr"/>
            <a:r>
              <a:rPr lang="en-US" sz="3600" dirty="0">
                <a:solidFill>
                  <a:schemeClr val="tx1"/>
                </a:solidFill>
                <a:latin typeface="Times New Roman" panose="02020603050405020304" pitchFamily="18" charset="0"/>
                <a:cs typeface="Times New Roman" panose="02020603050405020304" pitchFamily="18" charset="0"/>
              </a:rPr>
              <a:t>Introduction</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A3C68984-011E-4CA9-A96C-D02566CC97FD}"/>
              </a:ext>
            </a:extLst>
          </p:cNvPr>
          <p:cNvSpPr>
            <a:spLocks noGrp="1"/>
          </p:cNvSpPr>
          <p:nvPr>
            <p:ph type="body" idx="1"/>
          </p:nvPr>
        </p:nvSpPr>
        <p:spPr>
          <a:xfrm>
            <a:off x="1020932" y="1502229"/>
            <a:ext cx="8596668" cy="4934081"/>
          </a:xfrm>
        </p:spPr>
        <p:txBody>
          <a:bodyPr anchor="t">
            <a:normAutofit/>
          </a:bodyPr>
          <a:lstStyle/>
          <a:p>
            <a:pPr marL="285750" marR="0" indent="-285750" algn="l">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Dietary management is important for personal health. However, it is challenging to record quantified food information in an efficient, accurate, and sustainable manner.</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Busy lives affect changes in eating habits. Due to increase in bad eating </a:t>
            </a:r>
            <a:r>
              <a:rPr lang="en-US" sz="1800" dirty="0" err="1">
                <a:solidFill>
                  <a:srgbClr val="000000"/>
                </a:solidFill>
                <a:effectLst/>
                <a:latin typeface="Times New Roman" panose="02020603050405020304" pitchFamily="18" charset="0"/>
                <a:ea typeface="Times New Roman" panose="02020603050405020304" pitchFamily="18" charset="0"/>
              </a:rPr>
              <a:t>habbits</a:t>
            </a:r>
            <a:r>
              <a:rPr lang="en-US" sz="1800" dirty="0">
                <a:solidFill>
                  <a:srgbClr val="000000"/>
                </a:solidFill>
                <a:effectLst/>
                <a:latin typeface="Times New Roman" panose="02020603050405020304" pitchFamily="18" charset="0"/>
                <a:ea typeface="Times New Roman" panose="02020603050405020304" pitchFamily="18" charset="0"/>
              </a:rPr>
              <a:t> of population, the public tends to be on high-fat diet, low-fiber foods, lack of exercise plus static lifestyle, which results in obesity and nutritional imbalance.</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Proper diet and moderate exercise are the only way to maintain good health. However, people often are not very concerned with diet control, and it causes some health problems. </a:t>
            </a:r>
          </a:p>
          <a:p>
            <a:pPr marL="285750" marR="0" indent="-285750" algn="just">
              <a:lnSpc>
                <a:spcPct val="150000"/>
              </a:lnSpc>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The effective ways to remain healthy is by controlling diet and doing exercise. </a:t>
            </a:r>
            <a:r>
              <a:rPr lang="en-IN" sz="1800" dirty="0">
                <a:solidFill>
                  <a:srgbClr val="000000"/>
                </a:solidFill>
                <a:effectLst/>
                <a:latin typeface="Times New Roman" panose="02020603050405020304" pitchFamily="18" charset="0"/>
                <a:ea typeface="Times New Roman" panose="02020603050405020304" pitchFamily="18" charset="0"/>
              </a:rPr>
              <a:t>Healthy diet is the healthy eating habit. A good diet is the well-balanced food intake that </a:t>
            </a:r>
            <a:r>
              <a:rPr lang="en-IN" sz="1800" dirty="0" err="1">
                <a:solidFill>
                  <a:srgbClr val="000000"/>
                </a:solidFill>
                <a:effectLst/>
                <a:latin typeface="Times New Roman" panose="02020603050405020304" pitchFamily="18" charset="0"/>
                <a:ea typeface="Times New Roman" panose="02020603050405020304" pitchFamily="18" charset="0"/>
              </a:rPr>
              <a:t>fulfills</a:t>
            </a:r>
            <a:r>
              <a:rPr lang="en-IN" sz="1800" dirty="0">
                <a:solidFill>
                  <a:srgbClr val="000000"/>
                </a:solidFill>
                <a:effectLst/>
                <a:latin typeface="Times New Roman" panose="02020603050405020304" pitchFamily="18" charset="0"/>
                <a:ea typeface="Times New Roman" panose="02020603050405020304" pitchFamily="18" charset="0"/>
              </a:rPr>
              <a:t> all the body's need.</a:t>
            </a:r>
          </a:p>
          <a:p>
            <a:pPr marR="0" algn="just">
              <a:lnSpc>
                <a:spcPct val="15000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a:buFont typeface="Arial" pitchFamily="34" charset="0"/>
              <a:buChar char="•"/>
            </a:pPr>
            <a:endParaRPr lang="en-US" dirty="0"/>
          </a:p>
          <a:p>
            <a:endParaRPr lang="en-US" dirty="0"/>
          </a:p>
          <a:p>
            <a:pPr>
              <a:buFont typeface="Arial" pitchFamily="34" charset="0"/>
              <a:buChar char="•"/>
            </a:pPr>
            <a:endParaRPr lang="en-US" dirty="0"/>
          </a:p>
          <a:p>
            <a:pPr>
              <a:buFont typeface="Arial" pitchFamily="34" charset="0"/>
              <a:buChar char="•"/>
            </a:pPr>
            <a:endParaRPr lang="en-IN" dirty="0"/>
          </a:p>
        </p:txBody>
      </p:sp>
    </p:spTree>
    <p:extLst>
      <p:ext uri="{BB962C8B-B14F-4D97-AF65-F5344CB8AC3E}">
        <p14:creationId xmlns:p14="http://schemas.microsoft.com/office/powerpoint/2010/main" val="4046068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CFC0-41AF-4E70-BF77-EDCC6CEF25CB}"/>
              </a:ext>
            </a:extLst>
          </p:cNvPr>
          <p:cNvSpPr>
            <a:spLocks noGrp="1"/>
          </p:cNvSpPr>
          <p:nvPr>
            <p:ph type="title"/>
          </p:nvPr>
        </p:nvSpPr>
        <p:spPr>
          <a:xfrm>
            <a:off x="666448" y="468085"/>
            <a:ext cx="8596668" cy="457200"/>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Edit User in Admin Login</a:t>
            </a:r>
          </a:p>
        </p:txBody>
      </p:sp>
      <p:pic>
        <p:nvPicPr>
          <p:cNvPr id="4" name="Picture 3">
            <a:extLst>
              <a:ext uri="{FF2B5EF4-FFF2-40B4-BE49-F238E27FC236}">
                <a16:creationId xmlns:a16="http://schemas.microsoft.com/office/drawing/2014/main" id="{D0140839-3D45-40E8-A696-4ED078BF2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48" y="1055914"/>
            <a:ext cx="9827381" cy="5202550"/>
          </a:xfrm>
          <a:prstGeom prst="rect">
            <a:avLst/>
          </a:prstGeom>
        </p:spPr>
      </p:pic>
    </p:spTree>
    <p:extLst>
      <p:ext uri="{BB962C8B-B14F-4D97-AF65-F5344CB8AC3E}">
        <p14:creationId xmlns:p14="http://schemas.microsoft.com/office/powerpoint/2010/main" val="1586936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7EDE-2F5A-47EE-87FA-895CB60740F3}"/>
              </a:ext>
            </a:extLst>
          </p:cNvPr>
          <p:cNvSpPr>
            <a:spLocks noGrp="1"/>
          </p:cNvSpPr>
          <p:nvPr>
            <p:ph type="title"/>
          </p:nvPr>
        </p:nvSpPr>
        <p:spPr>
          <a:xfrm>
            <a:off x="677334" y="381000"/>
            <a:ext cx="8596668" cy="522514"/>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Diet Plan List in Admin login</a:t>
            </a:r>
          </a:p>
        </p:txBody>
      </p:sp>
      <p:pic>
        <p:nvPicPr>
          <p:cNvPr id="4" name="Picture 3">
            <a:extLst>
              <a:ext uri="{FF2B5EF4-FFF2-40B4-BE49-F238E27FC236}">
                <a16:creationId xmlns:a16="http://schemas.microsoft.com/office/drawing/2014/main" id="{C07B48EE-BBB8-4D36-A03B-743DF2228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743" y="903514"/>
            <a:ext cx="10047514" cy="5663947"/>
          </a:xfrm>
          <a:prstGeom prst="rect">
            <a:avLst/>
          </a:prstGeom>
        </p:spPr>
      </p:pic>
    </p:spTree>
    <p:extLst>
      <p:ext uri="{BB962C8B-B14F-4D97-AF65-F5344CB8AC3E}">
        <p14:creationId xmlns:p14="http://schemas.microsoft.com/office/powerpoint/2010/main" val="3190276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8FAA-1B04-4DD2-91E3-5E88FBE04156}"/>
              </a:ext>
            </a:extLst>
          </p:cNvPr>
          <p:cNvSpPr>
            <a:spLocks noGrp="1"/>
          </p:cNvSpPr>
          <p:nvPr>
            <p:ph type="title"/>
          </p:nvPr>
        </p:nvSpPr>
        <p:spPr>
          <a:xfrm>
            <a:off x="742648" y="413657"/>
            <a:ext cx="8596668" cy="500743"/>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Add Diet Plan in Admin login</a:t>
            </a:r>
          </a:p>
        </p:txBody>
      </p:sp>
      <p:pic>
        <p:nvPicPr>
          <p:cNvPr id="4" name="Picture 3">
            <a:extLst>
              <a:ext uri="{FF2B5EF4-FFF2-40B4-BE49-F238E27FC236}">
                <a16:creationId xmlns:a16="http://schemas.microsoft.com/office/drawing/2014/main" id="{3BB50D4A-CD9E-4B3B-B164-F1492DA20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1110343"/>
            <a:ext cx="10472057" cy="5334000"/>
          </a:xfrm>
          <a:prstGeom prst="rect">
            <a:avLst/>
          </a:prstGeom>
        </p:spPr>
      </p:pic>
    </p:spTree>
    <p:extLst>
      <p:ext uri="{BB962C8B-B14F-4D97-AF65-F5344CB8AC3E}">
        <p14:creationId xmlns:p14="http://schemas.microsoft.com/office/powerpoint/2010/main" val="2648340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4249-110C-4ABD-823F-1FE17045BF64}"/>
              </a:ext>
            </a:extLst>
          </p:cNvPr>
          <p:cNvSpPr>
            <a:spLocks noGrp="1"/>
          </p:cNvSpPr>
          <p:nvPr>
            <p:ph type="title"/>
          </p:nvPr>
        </p:nvSpPr>
        <p:spPr>
          <a:xfrm>
            <a:off x="688220" y="293915"/>
            <a:ext cx="8596668" cy="478971"/>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Edit Diet Plan in Admin login</a:t>
            </a:r>
          </a:p>
        </p:txBody>
      </p:sp>
      <p:pic>
        <p:nvPicPr>
          <p:cNvPr id="4" name="Picture 3">
            <a:extLst>
              <a:ext uri="{FF2B5EF4-FFF2-40B4-BE49-F238E27FC236}">
                <a16:creationId xmlns:a16="http://schemas.microsoft.com/office/drawing/2014/main" id="{E2586355-95C1-4E8B-AF3E-78BE416EA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85" y="838200"/>
            <a:ext cx="10112829" cy="5856514"/>
          </a:xfrm>
          <a:prstGeom prst="rect">
            <a:avLst/>
          </a:prstGeom>
        </p:spPr>
      </p:pic>
    </p:spTree>
    <p:extLst>
      <p:ext uri="{BB962C8B-B14F-4D97-AF65-F5344CB8AC3E}">
        <p14:creationId xmlns:p14="http://schemas.microsoft.com/office/powerpoint/2010/main" val="3326364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7825-7E3E-4736-BA70-D838817A1E74}"/>
              </a:ext>
            </a:extLst>
          </p:cNvPr>
          <p:cNvSpPr>
            <a:spLocks noGrp="1"/>
          </p:cNvSpPr>
          <p:nvPr>
            <p:ph type="title"/>
          </p:nvPr>
        </p:nvSpPr>
        <p:spPr>
          <a:xfrm>
            <a:off x="677334" y="413657"/>
            <a:ext cx="8596668" cy="533400"/>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Patient List in Admin login</a:t>
            </a:r>
          </a:p>
        </p:txBody>
      </p:sp>
      <p:pic>
        <p:nvPicPr>
          <p:cNvPr id="4" name="Picture 3">
            <a:extLst>
              <a:ext uri="{FF2B5EF4-FFF2-40B4-BE49-F238E27FC236}">
                <a16:creationId xmlns:a16="http://schemas.microsoft.com/office/drawing/2014/main" id="{C60674A7-1B37-4EA7-8916-10290DCC4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023257"/>
            <a:ext cx="10241037" cy="5319199"/>
          </a:xfrm>
          <a:prstGeom prst="rect">
            <a:avLst/>
          </a:prstGeom>
        </p:spPr>
      </p:pic>
    </p:spTree>
    <p:extLst>
      <p:ext uri="{BB962C8B-B14F-4D97-AF65-F5344CB8AC3E}">
        <p14:creationId xmlns:p14="http://schemas.microsoft.com/office/powerpoint/2010/main" val="3443660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BC5-40FE-4D96-AABC-372C2CEFB65A}"/>
              </a:ext>
            </a:extLst>
          </p:cNvPr>
          <p:cNvSpPr>
            <a:spLocks noGrp="1"/>
          </p:cNvSpPr>
          <p:nvPr>
            <p:ph type="title"/>
          </p:nvPr>
        </p:nvSpPr>
        <p:spPr>
          <a:xfrm>
            <a:off x="677334" y="609600"/>
            <a:ext cx="8596668" cy="522514"/>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Create New Patient in Admin login</a:t>
            </a:r>
          </a:p>
        </p:txBody>
      </p:sp>
      <p:pic>
        <p:nvPicPr>
          <p:cNvPr id="4" name="Picture 3">
            <a:extLst>
              <a:ext uri="{FF2B5EF4-FFF2-40B4-BE49-F238E27FC236}">
                <a16:creationId xmlns:a16="http://schemas.microsoft.com/office/drawing/2014/main" id="{9BA72352-5E5A-4F0E-A078-C7B8623FA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32113"/>
            <a:ext cx="9775371" cy="5279573"/>
          </a:xfrm>
          <a:prstGeom prst="rect">
            <a:avLst/>
          </a:prstGeom>
        </p:spPr>
      </p:pic>
    </p:spTree>
    <p:extLst>
      <p:ext uri="{BB962C8B-B14F-4D97-AF65-F5344CB8AC3E}">
        <p14:creationId xmlns:p14="http://schemas.microsoft.com/office/powerpoint/2010/main" val="2427797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97F0-E1AF-4607-BDD3-7D33EB90E13C}"/>
              </a:ext>
            </a:extLst>
          </p:cNvPr>
          <p:cNvSpPr>
            <a:spLocks noGrp="1"/>
          </p:cNvSpPr>
          <p:nvPr>
            <p:ph type="title"/>
          </p:nvPr>
        </p:nvSpPr>
        <p:spPr>
          <a:xfrm>
            <a:off x="677334" y="435429"/>
            <a:ext cx="8596668" cy="511629"/>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Edit Patient in Admin login</a:t>
            </a:r>
          </a:p>
        </p:txBody>
      </p:sp>
      <p:pic>
        <p:nvPicPr>
          <p:cNvPr id="4" name="Picture 3">
            <a:extLst>
              <a:ext uri="{FF2B5EF4-FFF2-40B4-BE49-F238E27FC236}">
                <a16:creationId xmlns:a16="http://schemas.microsoft.com/office/drawing/2014/main" id="{2E59C161-CAEF-49CE-A956-89B7C9696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947058"/>
            <a:ext cx="10088637" cy="5638799"/>
          </a:xfrm>
          <a:prstGeom prst="rect">
            <a:avLst/>
          </a:prstGeom>
        </p:spPr>
      </p:pic>
    </p:spTree>
    <p:extLst>
      <p:ext uri="{BB962C8B-B14F-4D97-AF65-F5344CB8AC3E}">
        <p14:creationId xmlns:p14="http://schemas.microsoft.com/office/powerpoint/2010/main" val="2240870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4497"/>
          </a:xfrm>
        </p:spPr>
        <p:txBody>
          <a:bodyPr>
            <a:noAutofit/>
          </a:bodyPr>
          <a:lstStyle/>
          <a:p>
            <a:pPr algn="ctr"/>
            <a:r>
              <a:rPr lang="en-US"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77334" y="1482571"/>
            <a:ext cx="8596668" cy="4558791"/>
          </a:xfrm>
        </p:spPr>
        <p:txBody>
          <a:bodyPr>
            <a:normAutofit/>
          </a:bodyPr>
          <a:lstStyle/>
          <a:p>
            <a:pPr marL="706120" marR="504190" indent="-285750" algn="just">
              <a:lnSpc>
                <a:spcPct val="150000"/>
              </a:lnSpc>
              <a:spcBef>
                <a:spcPts val="0"/>
              </a:spcBef>
              <a:spcAft>
                <a:spcPts val="55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rPr>
              <a:t>Our system provides all the requirements for managing the system and is capable to provide easy and effective storage of information related to the diet and patients. </a:t>
            </a:r>
          </a:p>
          <a:p>
            <a:pPr marL="706120" marR="504190" indent="-285750" algn="just">
              <a:lnSpc>
                <a:spcPct val="150000"/>
              </a:lnSpc>
              <a:spcBef>
                <a:spcPts val="0"/>
              </a:spcBef>
              <a:spcAft>
                <a:spcPts val="55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system can assist the doctor in planning a balanced diet with the information contained in the system and can be used</a:t>
            </a:r>
            <a:r>
              <a:rPr lang="en-US" sz="1800" dirty="0">
                <a:solidFill>
                  <a:srgbClr val="000000"/>
                </a:solidFill>
                <a:effectLst/>
                <a:latin typeface="Times New Roman" panose="02020603050405020304" pitchFamily="18" charset="0"/>
                <a:ea typeface="Times New Roman" panose="02020603050405020304" pitchFamily="18" charset="0"/>
              </a:rPr>
              <a:t> e</a:t>
            </a:r>
            <a:r>
              <a:rPr lang="en-IN" sz="1800" dirty="0" err="1">
                <a:solidFill>
                  <a:srgbClr val="000000"/>
                </a:solidFill>
                <a:effectLst/>
                <a:latin typeface="Times New Roman" panose="02020603050405020304" pitchFamily="18" charset="0"/>
                <a:ea typeface="Times New Roman" panose="02020603050405020304" pitchFamily="18" charset="0"/>
              </a:rPr>
              <a:t>asily</a:t>
            </a:r>
            <a:r>
              <a:rPr lang="en-IN" sz="1800" dirty="0">
                <a:solidFill>
                  <a:srgbClr val="000000"/>
                </a:solidFill>
                <a:effectLst/>
                <a:latin typeface="Times New Roman" panose="02020603050405020304" pitchFamily="18" charset="0"/>
                <a:ea typeface="Times New Roman" panose="02020603050405020304" pitchFamily="18" charset="0"/>
              </a:rPr>
              <a:t> and also provides the diet history tracking to make balanced food choices.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706120" marR="504190" indent="-285750" algn="just">
              <a:lnSpc>
                <a:spcPct val="150000"/>
              </a:lnSpc>
              <a:spcBef>
                <a:spcPts val="0"/>
              </a:spcBef>
              <a:spcAft>
                <a:spcPts val="550"/>
              </a:spcAft>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Our system has the </a:t>
            </a:r>
            <a:r>
              <a:rPr lang="en-US" sz="1800" dirty="0">
                <a:solidFill>
                  <a:srgbClr val="000000"/>
                </a:solidFill>
                <a:effectLst/>
                <a:latin typeface="Times New Roman" panose="02020603050405020304" pitchFamily="18" charset="0"/>
                <a:ea typeface="Times New Roman" panose="02020603050405020304" pitchFamily="18" charset="0"/>
              </a:rPr>
              <a:t>potential capability of optimizing the time spent by dietitians to plan suitable menus and more quality time could be spent delivering nutrition education to the patients and maintaining and managing the data.</a:t>
            </a:r>
          </a:p>
          <a:p>
            <a:pPr marL="0" indent="0" algn="just">
              <a:lnSpc>
                <a:spcPct val="150000"/>
              </a:lnSpc>
              <a:buNone/>
            </a:pPr>
            <a:endParaRPr lang="en-US" sz="2400" dirty="0"/>
          </a:p>
          <a:p>
            <a:pPr lvl="0" algn="just">
              <a:lnSpc>
                <a:spcPct val="150000"/>
              </a:lnSpc>
            </a:pPr>
            <a:endParaRPr lang="en-US" sz="2400" dirty="0"/>
          </a:p>
          <a:p>
            <a:pPr algn="just">
              <a:lnSpc>
                <a:spcPct val="150000"/>
              </a:lnSpc>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2EE34-00CD-4175-A613-36B202967174}"/>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Purpose</a:t>
            </a:r>
          </a:p>
        </p:txBody>
      </p:sp>
      <p:sp>
        <p:nvSpPr>
          <p:cNvPr id="3" name="Content Placeholder 2">
            <a:extLst>
              <a:ext uri="{FF2B5EF4-FFF2-40B4-BE49-F238E27FC236}">
                <a16:creationId xmlns:a16="http://schemas.microsoft.com/office/drawing/2014/main" id="{29386D38-8567-46A5-8613-FD0F82C75D4E}"/>
              </a:ext>
            </a:extLst>
          </p:cNvPr>
          <p:cNvSpPr>
            <a:spLocks noGrp="1"/>
          </p:cNvSpPr>
          <p:nvPr>
            <p:ph idx="1"/>
          </p:nvPr>
        </p:nvSpPr>
        <p:spPr/>
        <p:txBody>
          <a:bodyPr/>
          <a:lstStyle/>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system through which dietitians can generate the proper dietary menu for the patients and also can maintain and manage the data of patients. </a:t>
            </a:r>
          </a:p>
          <a:p>
            <a:pPr>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also facilitates dietician to give diet as per patient physiological conditions. Monitoring of patient diet is the primary function of the Diet Management System.</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8709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3655-235F-4EF7-9C49-3C8E06AAE89D}"/>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9C4D4CE9-6638-4031-94C5-74E301127F43}"/>
              </a:ext>
            </a:extLst>
          </p:cNvPr>
          <p:cNvSpPr>
            <a:spLocks noGrp="1"/>
          </p:cNvSpPr>
          <p:nvPr>
            <p:ph idx="1"/>
          </p:nvPr>
        </p:nvSpPr>
        <p:spPr/>
        <p:txBody>
          <a:bodyPr/>
          <a:lstStyle/>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Diet Management System mainly focuses on generating the proper dietary menu for the patients and also maintaining and managing the data of patients. </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system is aimed to be used by dietitians and focuses on building the system for single doctor.</a:t>
            </a:r>
          </a:p>
          <a:p>
            <a:pPr marL="0" indent="0">
              <a:buNone/>
            </a:pPr>
            <a:endParaRPr lang="en-US" dirty="0"/>
          </a:p>
        </p:txBody>
      </p:sp>
    </p:spTree>
    <p:extLst>
      <p:ext uri="{BB962C8B-B14F-4D97-AF65-F5344CB8AC3E}">
        <p14:creationId xmlns:p14="http://schemas.microsoft.com/office/powerpoint/2010/main" val="273980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CF18-3136-4212-BD8A-93047A4EB418}"/>
              </a:ext>
            </a:extLst>
          </p:cNvPr>
          <p:cNvSpPr>
            <a:spLocks noGrp="1"/>
          </p:cNvSpPr>
          <p:nvPr>
            <p:ph type="title"/>
          </p:nvPr>
        </p:nvSpPr>
        <p:spPr>
          <a:xfrm>
            <a:off x="508659" y="298881"/>
            <a:ext cx="8596668" cy="819705"/>
          </a:xfrm>
        </p:spPr>
        <p:txBody>
          <a:bodyPr>
            <a:normAutofit/>
          </a:bodyPr>
          <a:lstStyle/>
          <a:p>
            <a:pPr algn="ctr"/>
            <a:r>
              <a:rPr lang="en-IN" sz="3600" dirty="0">
                <a:solidFill>
                  <a:schemeClr val="tx1"/>
                </a:solidFill>
                <a:latin typeface="Times New Roman" panose="02020603050405020304" pitchFamily="18" charset="0"/>
                <a:cs typeface="Times New Roman" panose="02020603050405020304" pitchFamily="18" charset="0"/>
              </a:rPr>
              <a:t>  Features</a:t>
            </a:r>
          </a:p>
        </p:txBody>
      </p:sp>
      <p:sp>
        <p:nvSpPr>
          <p:cNvPr id="3" name="Text Placeholder 2">
            <a:extLst>
              <a:ext uri="{FF2B5EF4-FFF2-40B4-BE49-F238E27FC236}">
                <a16:creationId xmlns:a16="http://schemas.microsoft.com/office/drawing/2014/main" id="{45155CFD-6E5A-4EA1-950F-20C7F0DD5D83}"/>
              </a:ext>
            </a:extLst>
          </p:cNvPr>
          <p:cNvSpPr>
            <a:spLocks noGrp="1"/>
          </p:cNvSpPr>
          <p:nvPr>
            <p:ph type="body" idx="1"/>
          </p:nvPr>
        </p:nvSpPr>
        <p:spPr>
          <a:xfrm>
            <a:off x="1109709" y="1509204"/>
            <a:ext cx="8713560" cy="4838329"/>
          </a:xfrm>
        </p:spPr>
        <p:txBody>
          <a:bodyPr anchor="t"/>
          <a:lstStyle/>
          <a:p>
            <a:pPr marL="285750" marR="0" indent="-285750" algn="just">
              <a:lnSpc>
                <a:spcPct val="107000"/>
              </a:lnSpc>
              <a:spcBef>
                <a:spcPts val="0"/>
              </a:spcBef>
              <a:spcAft>
                <a:spcPts val="0"/>
              </a:spcAft>
              <a:buFont typeface="Arial" panose="020B0604020202020204" pitchFamily="34" charset="0"/>
              <a:buChar char="•"/>
              <a:tabLst>
                <a:tab pos="646430" algn="ctr"/>
                <a:tab pos="2174875" algn="ctr"/>
              </a:tabLst>
            </a:pPr>
            <a:r>
              <a:rPr lang="en-US" sz="1800" b="0" u="none" strike="noStrike">
                <a:solidFill>
                  <a:srgbClr val="000000"/>
                </a:solidFill>
                <a:effectLst/>
                <a:uFill>
                  <a:solidFill>
                    <a:srgbClr val="000000"/>
                  </a:solidFill>
                </a:uFill>
                <a:latin typeface="Times New Roman" panose="02020603050405020304" pitchFamily="18" charset="0"/>
                <a:ea typeface="Times New Roman" panose="02020603050405020304" pitchFamily="18" charset="0"/>
              </a:rPr>
              <a:t>This </a:t>
            </a: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Diet Management System solution is fully functional and flexible. </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It is very easy to use. </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Saves time needed for manual processing. </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Eco-friendly: The monitoring of the Diet Management System becomes easy and includes the least of paper work. </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The application acts as an office that is open 24/7. </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Immediate retrieval and storage of information.</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Planned approach towards working.</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marR="0" lvl="0" indent="-285750" algn="just">
              <a:lnSpc>
                <a:spcPct val="150000"/>
              </a:lnSpc>
              <a:spcBef>
                <a:spcPts val="0"/>
              </a:spcBef>
              <a:spcAft>
                <a:spcPts val="0"/>
              </a:spcAft>
              <a:buFont typeface="Arial" panose="020B0604020202020204" pitchFamily="34" charset="0"/>
              <a:buChar char="•"/>
              <a:tabLst>
                <a:tab pos="646430" algn="ctr"/>
                <a:tab pos="2174875" algn="ctr"/>
              </a:tabLst>
            </a:pPr>
            <a:r>
              <a:rPr lang="en-US" sz="1800" b="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It increases the efficiency of the management at offering quality services to the doctors as well as the patients.</a:t>
            </a:r>
            <a:endParaRPr lang="en-US"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2254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43C4-79CC-47E4-ACC6-6C832D386BF2}"/>
              </a:ext>
            </a:extLst>
          </p:cNvPr>
          <p:cNvSpPr>
            <a:spLocks noGrp="1"/>
          </p:cNvSpPr>
          <p:nvPr>
            <p:ph type="title"/>
          </p:nvPr>
        </p:nvSpPr>
        <p:spPr>
          <a:xfrm>
            <a:off x="677335" y="155360"/>
            <a:ext cx="8596668" cy="812306"/>
          </a:xfrm>
        </p:spPr>
        <p:txBody>
          <a:bodyPr>
            <a:normAutofit/>
          </a:bodyPr>
          <a:lstStyle/>
          <a:p>
            <a:pPr algn="ctr"/>
            <a:r>
              <a:rPr lang="en-IN" sz="3600" dirty="0">
                <a:solidFill>
                  <a:schemeClr val="tx1"/>
                </a:solidFill>
                <a:latin typeface="Times New Roman" panose="02020603050405020304" pitchFamily="18" charset="0"/>
                <a:cs typeface="Times New Roman" panose="02020603050405020304" pitchFamily="18" charset="0"/>
              </a:rPr>
              <a:t>Requirements</a:t>
            </a:r>
          </a:p>
        </p:txBody>
      </p:sp>
      <p:sp>
        <p:nvSpPr>
          <p:cNvPr id="3" name="Text Placeholder 2">
            <a:extLst>
              <a:ext uri="{FF2B5EF4-FFF2-40B4-BE49-F238E27FC236}">
                <a16:creationId xmlns:a16="http://schemas.microsoft.com/office/drawing/2014/main" id="{1B58743A-1579-46FC-B696-13223479E398}"/>
              </a:ext>
            </a:extLst>
          </p:cNvPr>
          <p:cNvSpPr>
            <a:spLocks noGrp="1"/>
          </p:cNvSpPr>
          <p:nvPr>
            <p:ph type="body" idx="1"/>
          </p:nvPr>
        </p:nvSpPr>
        <p:spPr>
          <a:xfrm>
            <a:off x="1275223" y="1154097"/>
            <a:ext cx="7998780" cy="5131293"/>
          </a:xfrm>
        </p:spPr>
        <p:txBody>
          <a:bodyPr anchor="t">
            <a:noAutofit/>
          </a:bodyPr>
          <a:lstStyle/>
          <a:p>
            <a:pPr marL="285750" indent="-285750">
              <a:spcAft>
                <a:spcPts val="1000"/>
              </a:spcAft>
              <a:buFont typeface="Wingdings" panose="05000000000000000000" pitchFamily="2" charset="2"/>
              <a:buChar char="Ø"/>
            </a:pPr>
            <a:r>
              <a:rPr lang="en-GB"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Windows 10</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Front end:  </a:t>
            </a:r>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React Js</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Back end: Spring boot</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Database: MySQL</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20000"/>
              </a:lnSpc>
              <a:spcAft>
                <a:spcPts val="1000"/>
              </a:spcAft>
              <a:buFont typeface="Wingdings" panose="05000000000000000000" pitchFamily="2" charset="2"/>
              <a:buChar char="Ø"/>
            </a:pPr>
            <a:r>
              <a:rPr lang="en-GB"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Processor: I3 or higher</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Aft>
                <a:spcPts val="1000"/>
              </a:spcAft>
              <a:buFont typeface="Arial" panose="020B0604020202020204" pitchFamily="34" charset="0"/>
              <a:buChar char="•"/>
            </a:pPr>
            <a:r>
              <a:rPr lang="en-GB"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4GB and above</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767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C5E7-7DBA-4206-AC20-AEE5D5F291E0}"/>
              </a:ext>
            </a:extLst>
          </p:cNvPr>
          <p:cNvSpPr>
            <a:spLocks noGrp="1"/>
          </p:cNvSpPr>
          <p:nvPr>
            <p:ph type="title"/>
          </p:nvPr>
        </p:nvSpPr>
        <p:spPr>
          <a:xfrm>
            <a:off x="677335" y="204187"/>
            <a:ext cx="8596668" cy="914400"/>
          </a:xfrm>
        </p:spPr>
        <p:txBody>
          <a:bodyPr>
            <a:normAutofit/>
          </a:bodyPr>
          <a:lstStyle/>
          <a:p>
            <a:pPr algn="ctr"/>
            <a:r>
              <a:rPr lang="en-IN" sz="3600" dirty="0">
                <a:solidFill>
                  <a:schemeClr val="tx1"/>
                </a:solidFill>
                <a:latin typeface="Times New Roman" panose="02020603050405020304" pitchFamily="18" charset="0"/>
                <a:cs typeface="Times New Roman" panose="02020603050405020304" pitchFamily="18" charset="0"/>
              </a:rPr>
              <a:t>Project Description</a:t>
            </a:r>
          </a:p>
        </p:txBody>
      </p:sp>
      <p:sp>
        <p:nvSpPr>
          <p:cNvPr id="3" name="Text Placeholder 2">
            <a:extLst>
              <a:ext uri="{FF2B5EF4-FFF2-40B4-BE49-F238E27FC236}">
                <a16:creationId xmlns:a16="http://schemas.microsoft.com/office/drawing/2014/main" id="{71075903-C36D-489E-B55A-027033F97C71}"/>
              </a:ext>
            </a:extLst>
          </p:cNvPr>
          <p:cNvSpPr>
            <a:spLocks noGrp="1"/>
          </p:cNvSpPr>
          <p:nvPr>
            <p:ph type="body" idx="1"/>
          </p:nvPr>
        </p:nvSpPr>
        <p:spPr>
          <a:xfrm>
            <a:off x="1065320" y="1225117"/>
            <a:ext cx="8091116" cy="5152727"/>
          </a:xfrm>
        </p:spPr>
        <p:txBody>
          <a:bodyPr anchor="t">
            <a:normAutofit fontScale="25000" lnSpcReduction="20000"/>
          </a:bodyPr>
          <a:lstStyle/>
          <a:p>
            <a:pPr marL="0" marR="0" indent="0" algn="l">
              <a:lnSpc>
                <a:spcPct val="107000"/>
              </a:lnSpc>
              <a:spcBef>
                <a:spcPts val="0"/>
              </a:spcBef>
              <a:spcAft>
                <a:spcPts val="725"/>
              </a:spcAft>
              <a:tabLst>
                <a:tab pos="441960" algn="ctr"/>
                <a:tab pos="1017905" algn="ctr"/>
              </a:tabLst>
            </a:pPr>
            <a:r>
              <a:rPr lang="en-US" sz="7200" u="sng" dirty="0">
                <a:solidFill>
                  <a:srgbClr val="000000"/>
                </a:solidFill>
                <a:effectLst/>
                <a:latin typeface="Arial" panose="020B0604020202020204" pitchFamily="34" charset="0"/>
                <a:ea typeface="Arial" panose="020B0604020202020204" pitchFamily="34" charset="0"/>
              </a:rPr>
              <a:t>Users and Characteristics </a:t>
            </a:r>
          </a:p>
          <a:p>
            <a:pPr marL="0" marR="0" indent="0" algn="l">
              <a:lnSpc>
                <a:spcPct val="107000"/>
              </a:lnSpc>
              <a:spcBef>
                <a:spcPts val="0"/>
              </a:spcBef>
              <a:spcAft>
                <a:spcPts val="725"/>
              </a:spcAft>
              <a:tabLst>
                <a:tab pos="441960" algn="ctr"/>
                <a:tab pos="1017905" algn="ctr"/>
              </a:tabLst>
            </a:pPr>
            <a:endParaRPr lang="en-US" sz="7200" dirty="0">
              <a:solidFill>
                <a:srgbClr val="000000"/>
              </a:solidFill>
              <a:effectLst/>
              <a:latin typeface="Arial" panose="020B0604020202020204" pitchFamily="34" charset="0"/>
              <a:ea typeface="Arial" panose="020B0604020202020204" pitchFamily="34" charset="0"/>
            </a:endParaRPr>
          </a:p>
          <a:p>
            <a:pPr marL="0" marR="0" indent="0" algn="l">
              <a:lnSpc>
                <a:spcPct val="107000"/>
              </a:lnSpc>
              <a:spcBef>
                <a:spcPts val="0"/>
              </a:spcBef>
              <a:spcAft>
                <a:spcPts val="725"/>
              </a:spcAft>
              <a:tabLst>
                <a:tab pos="441960" algn="ctr"/>
                <a:tab pos="1017905" algn="ctr"/>
              </a:tabLst>
            </a:pPr>
            <a:r>
              <a:rPr lang="en-US" sz="7200" dirty="0">
                <a:solidFill>
                  <a:srgbClr val="000000"/>
                </a:solidFill>
                <a:effectLst/>
                <a:latin typeface="Arial" panose="020B0604020202020204" pitchFamily="34" charset="0"/>
                <a:ea typeface="Arial" panose="020B0604020202020204" pitchFamily="34" charset="0"/>
              </a:rPr>
              <a:t>	</a:t>
            </a:r>
            <a:r>
              <a:rPr lang="en-US" sz="7200"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Admin/Doctor:</a:t>
            </a:r>
            <a:r>
              <a:rPr lang="en-US" sz="7200" dirty="0">
                <a:solidFill>
                  <a:srgbClr val="000000"/>
                </a:solidFill>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Admin/Doctor can login to the system.</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Can view appointment list scheduled.</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Consultation for registered patient.</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Consultation for new patient.</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Assign the predefined diet plans to patients. </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Assign the new diet plans to patients.</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Can view, create and edit the diet plans.</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Can view ,add and edit patient details.</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Can create multiple users and also can edit.</a:t>
            </a:r>
            <a:endParaRPr lang="en-US" sz="7200" dirty="0">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Will sent the diet plans via mail.</a:t>
            </a:r>
            <a:endParaRPr lang="en-US" sz="7200" dirty="0">
              <a:effectLst/>
              <a:latin typeface="Calibri" panose="020F0502020204030204" pitchFamily="34" charset="0"/>
              <a:ea typeface="Calibri" panose="020F0502020204030204" pitchFamily="34" charset="0"/>
              <a:cs typeface="Times New Roman" panose="02020603050405020304" pitchFamily="18" charset="0"/>
            </a:endParaRPr>
          </a:p>
          <a:p>
            <a:pPr marL="1021715" marR="504190" algn="just">
              <a:lnSpc>
                <a:spcPct val="150000"/>
              </a:lnSpc>
              <a:spcBef>
                <a:spcPts val="0"/>
              </a:spcBef>
              <a:spcAft>
                <a:spcPts val="1000"/>
              </a:spcAft>
            </a:pPr>
            <a:r>
              <a:rPr lang="en-IN" sz="4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500" dirty="0">
              <a:effectLst/>
              <a:latin typeface="Calibri" panose="020F0502020204030204" pitchFamily="34" charset="0"/>
              <a:ea typeface="Calibri" panose="020F0502020204030204" pitchFamily="34" charset="0"/>
              <a:cs typeface="Times New Roman" panose="02020603050405020304" pitchFamily="18" charset="0"/>
            </a:endParaRPr>
          </a:p>
          <a:p>
            <a:pPr marL="561340" marR="504190" indent="-6350" algn="just">
              <a:lnSpc>
                <a:spcPct val="150000"/>
              </a:lnSpc>
              <a:spcBef>
                <a:spcPts val="0"/>
              </a:spcBef>
              <a:spcAft>
                <a:spcPts val="550"/>
              </a:spcAft>
            </a:pPr>
            <a:r>
              <a:rPr lang="en-US" sz="4500" dirty="0">
                <a:solidFill>
                  <a:srgbClr val="000000"/>
                </a:solidFill>
                <a:effectLst/>
                <a:latin typeface="Times New Roman" panose="02020603050405020304" pitchFamily="18" charset="0"/>
                <a:ea typeface="Times New Roman" panose="02020603050405020304" pitchFamily="18" charset="0"/>
              </a:rPr>
              <a:t>	</a:t>
            </a:r>
            <a:endParaRPr lang="en-US" sz="4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34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DB2AF-81E4-464C-BC7B-8A4E291CB5C4}"/>
              </a:ext>
            </a:extLst>
          </p:cNvPr>
          <p:cNvSpPr>
            <a:spLocks noGrp="1"/>
          </p:cNvSpPr>
          <p:nvPr>
            <p:ph idx="1"/>
          </p:nvPr>
        </p:nvSpPr>
        <p:spPr>
          <a:xfrm>
            <a:off x="677334" y="896645"/>
            <a:ext cx="8596668" cy="5144717"/>
          </a:xfrm>
        </p:spPr>
        <p:txBody>
          <a:bodyPr>
            <a:normAutofit/>
          </a:bodyPr>
          <a:lstStyle/>
          <a:p>
            <a:pPr marL="554990" marR="504190" indent="0" algn="just">
              <a:lnSpc>
                <a:spcPct val="150000"/>
              </a:lnSpc>
              <a:spcBef>
                <a:spcPts val="0"/>
              </a:spcBef>
              <a:spcAft>
                <a:spcPts val="550"/>
              </a:spcAft>
              <a:buNone/>
            </a:pPr>
            <a:r>
              <a:rPr lang="en-US" sz="1800" u="sng" dirty="0">
                <a:solidFill>
                  <a:srgbClr val="000000"/>
                </a:solidFill>
                <a:effectLst/>
                <a:latin typeface="Times New Roman" panose="02020603050405020304" pitchFamily="18" charset="0"/>
                <a:ea typeface="Times New Roman" panose="02020603050405020304" pitchFamily="18" charset="0"/>
              </a:rPr>
              <a:t>Receptionist: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Receptionist can login to the system.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view patient appointment list.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add the appointment for patient.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add new patient.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create case paper.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50419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view the receipt generated.</a:t>
            </a:r>
            <a:r>
              <a:rPr lang="en-US" sz="1800" dirty="0">
                <a:solidFill>
                  <a:srgbClr val="000000"/>
                </a:solidFill>
                <a:effectLst/>
                <a:latin typeface="Times New Roman" panose="02020603050405020304" pitchFamily="18" charset="0"/>
                <a:ea typeface="Times New Roman" panose="02020603050405020304" pitchFamily="18" charset="0"/>
              </a:rPr>
              <a:t>	</a:t>
            </a:r>
          </a:p>
          <a:p>
            <a:pPr marL="0" marR="504190" lvl="0" indent="0" algn="just">
              <a:lnSpc>
                <a:spcPct val="150000"/>
              </a:lnSpc>
              <a:spcBef>
                <a:spcPts val="0"/>
              </a:spcBef>
              <a:spcAft>
                <a:spcPts val="1000"/>
              </a:spcAft>
              <a:buNone/>
            </a:pPr>
            <a:r>
              <a:rPr lang="en-US" dirty="0">
                <a:solidFill>
                  <a:srgbClr val="000000"/>
                </a:solidFill>
                <a:latin typeface="Times New Roman" panose="02020603050405020304" pitchFamily="18" charset="0"/>
                <a:ea typeface="Times New Roman" panose="02020603050405020304" pitchFamily="18" charset="0"/>
              </a:rPr>
              <a:t>	</a:t>
            </a:r>
            <a:r>
              <a:rPr lang="en-US" sz="1800" u="sng" dirty="0">
                <a:solidFill>
                  <a:srgbClr val="000000"/>
                </a:solidFill>
                <a:effectLst/>
                <a:latin typeface="Times New Roman" panose="02020603050405020304" pitchFamily="18" charset="0"/>
                <a:ea typeface="Times New Roman" panose="02020603050405020304" pitchFamily="18" charset="0"/>
              </a:rPr>
              <a:t>Patient:</a:t>
            </a:r>
          </a:p>
          <a:p>
            <a:pPr marL="342900" marR="0" lvl="0" indent="-342900" algn="just">
              <a:lnSpc>
                <a:spcPct val="150000"/>
              </a:lnSpc>
              <a:spcBef>
                <a:spcPts val="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get the information like payment receipt, appointment details through 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Can get the information like consultation date and diet plan details through mail.</a:t>
            </a:r>
            <a:endParaRPr lang="en-US" dirty="0"/>
          </a:p>
        </p:txBody>
      </p:sp>
    </p:spTree>
    <p:extLst>
      <p:ext uri="{BB962C8B-B14F-4D97-AF65-F5344CB8AC3E}">
        <p14:creationId xmlns:p14="http://schemas.microsoft.com/office/powerpoint/2010/main" val="40641755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2169</TotalTime>
  <Words>1394</Words>
  <Application>Microsoft Office PowerPoint</Application>
  <PresentationFormat>Widescreen</PresentationFormat>
  <Paragraphs>542</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Symbol</vt:lpstr>
      <vt:lpstr>Times New Roman</vt:lpstr>
      <vt:lpstr>Trebuchet MS</vt:lpstr>
      <vt:lpstr>Wingdings</vt:lpstr>
      <vt:lpstr>Wingdings 3</vt:lpstr>
      <vt:lpstr>Facet</vt:lpstr>
      <vt:lpstr>Institute for Advanced Computing and Software Development, Pune</vt:lpstr>
      <vt:lpstr>CONTENTS</vt:lpstr>
      <vt:lpstr>Introduction</vt:lpstr>
      <vt:lpstr>Purpose</vt:lpstr>
      <vt:lpstr>Scope</vt:lpstr>
      <vt:lpstr>  Features</vt:lpstr>
      <vt:lpstr>Requirements</vt:lpstr>
      <vt:lpstr>Project Description</vt:lpstr>
      <vt:lpstr>PowerPoint Presentation</vt:lpstr>
      <vt:lpstr>Data flow diagram</vt:lpstr>
      <vt:lpstr>PowerPoint Presentation</vt:lpstr>
      <vt:lpstr>PowerPoint Presentation</vt:lpstr>
      <vt:lpstr>ER diagram</vt:lpstr>
      <vt:lpstr>Use Case Diagram</vt:lpstr>
      <vt:lpstr>Activity Diagram</vt:lpstr>
      <vt:lpstr>PowerPoint Presentation</vt:lpstr>
      <vt:lpstr>Table Structures</vt:lpstr>
      <vt:lpstr>PowerPoint Presentation</vt:lpstr>
      <vt:lpstr>PowerPoint Presentation</vt:lpstr>
      <vt:lpstr>PowerPoint Presentation</vt:lpstr>
      <vt:lpstr> Screenshots  Login Page</vt:lpstr>
      <vt:lpstr>Appointment List</vt:lpstr>
      <vt:lpstr>Payment Receipt</vt:lpstr>
      <vt:lpstr>Appointment Booking for new Patient</vt:lpstr>
      <vt:lpstr>Appointment Booking for Old Patient</vt:lpstr>
      <vt:lpstr>Appointment List in Admin Login</vt:lpstr>
      <vt:lpstr>Consultation</vt:lpstr>
      <vt:lpstr>User List in admin login</vt:lpstr>
      <vt:lpstr>Add User in Admin login</vt:lpstr>
      <vt:lpstr>Edit User in Admin Login</vt:lpstr>
      <vt:lpstr>Diet Plan List in Admin login</vt:lpstr>
      <vt:lpstr>Add Diet Plan in Admin login</vt:lpstr>
      <vt:lpstr>Edit Diet Plan in Admin login</vt:lpstr>
      <vt:lpstr>Patient List in Admin login</vt:lpstr>
      <vt:lpstr>Create New Patient in Admin login</vt:lpstr>
      <vt:lpstr>Edit Patient in Admin login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for Advanced Computing and Software Development, Pune</dc:title>
  <dc:creator>harshada</dc:creator>
  <cp:lastModifiedBy>Admin</cp:lastModifiedBy>
  <cp:revision>117</cp:revision>
  <dcterms:created xsi:type="dcterms:W3CDTF">2021-01-31T09:14:43Z</dcterms:created>
  <dcterms:modified xsi:type="dcterms:W3CDTF">2021-03-31T09:28:46Z</dcterms:modified>
</cp:coreProperties>
</file>