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61" r:id="rId2"/>
    <p:sldId id="257" r:id="rId3"/>
    <p:sldId id="265" r:id="rId4"/>
    <p:sldId id="277" r:id="rId5"/>
    <p:sldId id="284" r:id="rId6"/>
    <p:sldId id="285" r:id="rId7"/>
    <p:sldId id="273" r:id="rId8"/>
    <p:sldId id="276" r:id="rId9"/>
    <p:sldId id="274" r:id="rId10"/>
    <p:sldId id="271" r:id="rId11"/>
    <p:sldId id="272" r:id="rId12"/>
    <p:sldId id="275" r:id="rId13"/>
    <p:sldId id="286" r:id="rId14"/>
    <p:sldId id="28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06" autoAdjust="0"/>
  </p:normalViewPr>
  <p:slideViewPr>
    <p:cSldViewPr snapToGrid="0">
      <p:cViewPr varScale="1">
        <p:scale>
          <a:sx n="72" d="100"/>
          <a:sy n="72" d="100"/>
        </p:scale>
        <p:origin x="660" y="96"/>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5/20/2022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5/20/2022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980303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5/20/2022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5/20/2022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5/20/2022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5/20/2022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5/20/2022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5/20/2022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5/20/2022</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5/20/2022</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5/20/2022</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Aaditya107/Data_eng/blob/main/creatingtablesinsql.sql" TargetMode="External"/><Relationship Id="rId7" Type="http://schemas.openxmlformats.org/officeDocument/2006/relationships/hyperlink" Target="https://github.com/Aaditya107/Data_eng/blob/main/README-Pipeline.txt" TargetMode="External"/><Relationship Id="rId2" Type="http://schemas.openxmlformats.org/officeDocument/2006/relationships/hyperlink" Target="https://github.com/Aaditya107/Data_eng/blob/main/README.md" TargetMode="External"/><Relationship Id="rId1" Type="http://schemas.openxmlformats.org/officeDocument/2006/relationships/slideLayout" Target="../slideLayouts/slideLayout2.xml"/><Relationship Id="rId6" Type="http://schemas.openxmlformats.org/officeDocument/2006/relationships/hyperlink" Target="https://github.com/Aaditya107/Data_eng/blob/main/SparkML.ipynb" TargetMode="External"/><Relationship Id="rId5" Type="http://schemas.openxmlformats.org/officeDocument/2006/relationships/hyperlink" Target="https://github.com/Aaditya107/Data_eng/blob/main/SparkMLcloudera.ipynb" TargetMode="External"/><Relationship Id="rId4" Type="http://schemas.openxmlformats.org/officeDocument/2006/relationships/hyperlink" Target="https://github.com/Aaditya107/Data_eng/blob/main/hive-answers.sq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ENGINEERING</a:t>
            </a:r>
          </a:p>
        </p:txBody>
      </p:sp>
      <p:sp>
        <p:nvSpPr>
          <p:cNvPr id="3" name="Subtitle 2"/>
          <p:cNvSpPr>
            <a:spLocks noGrp="1"/>
          </p:cNvSpPr>
          <p:nvPr>
            <p:ph type="subTitle" idx="1"/>
          </p:nvPr>
        </p:nvSpPr>
        <p:spPr/>
        <p:txBody>
          <a:bodyPr/>
          <a:lstStyle/>
          <a:p>
            <a:r>
              <a:rPr lang="en-US" dirty="0" err="1"/>
              <a:t>AnalytixLabs</a:t>
            </a:r>
            <a:endParaRPr lang="en-US" dirty="0"/>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AD754-3D43-431C-3995-4773CE78FFC5}"/>
              </a:ext>
            </a:extLst>
          </p:cNvPr>
          <p:cNvSpPr>
            <a:spLocks noGrp="1"/>
          </p:cNvSpPr>
          <p:nvPr>
            <p:ph type="title"/>
          </p:nvPr>
        </p:nvSpPr>
        <p:spPr/>
        <p:txBody>
          <a:bodyPr/>
          <a:lstStyle/>
          <a:p>
            <a:r>
              <a:rPr lang="en-US" dirty="0"/>
              <a:t>TECHNOLOGY STACK</a:t>
            </a:r>
            <a:endParaRPr lang="en-PK" dirty="0"/>
          </a:p>
        </p:txBody>
      </p:sp>
      <p:sp>
        <p:nvSpPr>
          <p:cNvPr id="3" name="Content Placeholder 2">
            <a:extLst>
              <a:ext uri="{FF2B5EF4-FFF2-40B4-BE49-F238E27FC236}">
                <a16:creationId xmlns:a16="http://schemas.microsoft.com/office/drawing/2014/main" id="{9A752371-9127-A4FC-47BE-0BAB02BD9F76}"/>
              </a:ext>
            </a:extLst>
          </p:cNvPr>
          <p:cNvSpPr>
            <a:spLocks noGrp="1"/>
          </p:cNvSpPr>
          <p:nvPr>
            <p:ph idx="1"/>
          </p:nvPr>
        </p:nvSpPr>
        <p:spPr/>
        <p:txBody>
          <a:bodyPr/>
          <a:lstStyle/>
          <a:p>
            <a:r>
              <a:rPr lang="en-IN" dirty="0"/>
              <a:t> MySQL (to create database)  </a:t>
            </a:r>
          </a:p>
          <a:p>
            <a:r>
              <a:rPr lang="en-IN" dirty="0"/>
              <a:t>Linux Commands </a:t>
            </a:r>
          </a:p>
          <a:p>
            <a:r>
              <a:rPr lang="en-IN" dirty="0"/>
              <a:t>Sqoop (Transfer data from MySQL Server to HDFS/Hive) - HDFS (to store the data) </a:t>
            </a:r>
          </a:p>
          <a:p>
            <a:r>
              <a:rPr lang="en-IN" dirty="0"/>
              <a:t>Hive (to create database) - Impala (to perform the EDA) </a:t>
            </a:r>
          </a:p>
          <a:p>
            <a:r>
              <a:rPr lang="en-IN" dirty="0" err="1"/>
              <a:t>SparkSQL</a:t>
            </a:r>
            <a:r>
              <a:rPr lang="en-IN" dirty="0"/>
              <a:t> (to perform the EDA) </a:t>
            </a:r>
          </a:p>
          <a:p>
            <a:r>
              <a:rPr lang="en-IN" dirty="0" err="1"/>
              <a:t>SparkML</a:t>
            </a:r>
            <a:r>
              <a:rPr lang="en-IN" dirty="0"/>
              <a:t> (to perform model building)</a:t>
            </a:r>
            <a:endParaRPr lang="en-PK" dirty="0"/>
          </a:p>
        </p:txBody>
      </p:sp>
    </p:spTree>
    <p:extLst>
      <p:ext uri="{BB962C8B-B14F-4D97-AF65-F5344CB8AC3E}">
        <p14:creationId xmlns:p14="http://schemas.microsoft.com/office/powerpoint/2010/main" val="3224551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FACED</a:t>
            </a:r>
          </a:p>
        </p:txBody>
      </p:sp>
    </p:spTree>
    <p:extLst>
      <p:ext uri="{BB962C8B-B14F-4D97-AF65-F5344CB8AC3E}">
        <p14:creationId xmlns:p14="http://schemas.microsoft.com/office/powerpoint/2010/main" val="1706567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AD754-3D43-431C-3995-4773CE78FFC5}"/>
              </a:ext>
            </a:extLst>
          </p:cNvPr>
          <p:cNvSpPr>
            <a:spLocks noGrp="1"/>
          </p:cNvSpPr>
          <p:nvPr>
            <p:ph type="title"/>
          </p:nvPr>
        </p:nvSpPr>
        <p:spPr/>
        <p:txBody>
          <a:bodyPr/>
          <a:lstStyle/>
          <a:p>
            <a:r>
              <a:rPr lang="en-US" dirty="0"/>
              <a:t> </a:t>
            </a:r>
            <a:endParaRPr lang="en-PK" dirty="0"/>
          </a:p>
        </p:txBody>
      </p:sp>
      <p:sp>
        <p:nvSpPr>
          <p:cNvPr id="3" name="Content Placeholder 2">
            <a:extLst>
              <a:ext uri="{FF2B5EF4-FFF2-40B4-BE49-F238E27FC236}">
                <a16:creationId xmlns:a16="http://schemas.microsoft.com/office/drawing/2014/main" id="{9A752371-9127-A4FC-47BE-0BAB02BD9F76}"/>
              </a:ext>
            </a:extLst>
          </p:cNvPr>
          <p:cNvSpPr>
            <a:spLocks noGrp="1"/>
          </p:cNvSpPr>
          <p:nvPr>
            <p:ph idx="1"/>
          </p:nvPr>
        </p:nvSpPr>
        <p:spPr/>
        <p:txBody>
          <a:bodyPr/>
          <a:lstStyle/>
          <a:p>
            <a:pPr marL="0" indent="0">
              <a:buNone/>
            </a:pPr>
            <a:r>
              <a:rPr lang="en-IN" dirty="0"/>
              <a:t>Challenges faced :</a:t>
            </a:r>
          </a:p>
          <a:p>
            <a:r>
              <a:rPr lang="en-IN" dirty="0"/>
              <a:t>In file employees.csv dates are not in correct format, either doing data cleaning at root level </a:t>
            </a:r>
            <a:r>
              <a:rPr lang="en-IN" dirty="0" err="1"/>
              <a:t>i</a:t>
            </a:r>
            <a:r>
              <a:rPr lang="en-IN" dirty="0"/>
              <a:t> . . e , in csv file using custom formatting for date or importing the data in string format and later converting  string to date format using cast</a:t>
            </a:r>
          </a:p>
          <a:p>
            <a:r>
              <a:rPr lang="en-IN" dirty="0"/>
              <a:t>Importing parquet file into DF using </a:t>
            </a:r>
            <a:r>
              <a:rPr lang="en-IN" dirty="0" err="1"/>
              <a:t>spark.sql.parquet</a:t>
            </a:r>
            <a:r>
              <a:rPr lang="en-IN" dirty="0"/>
              <a:t> as transformation from RDD to Data frame takes place</a:t>
            </a:r>
          </a:p>
          <a:p>
            <a:r>
              <a:rPr lang="en-IN" dirty="0"/>
              <a:t>Creating pipeline.</a:t>
            </a:r>
          </a:p>
        </p:txBody>
      </p:sp>
    </p:spTree>
    <p:extLst>
      <p:ext uri="{BB962C8B-B14F-4D97-AF65-F5344CB8AC3E}">
        <p14:creationId xmlns:p14="http://schemas.microsoft.com/office/powerpoint/2010/main" val="322084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D5EE6-BE0B-9F85-3CD7-D3FC39EA2329}"/>
              </a:ext>
            </a:extLst>
          </p:cNvPr>
          <p:cNvSpPr>
            <a:spLocks noGrp="1"/>
          </p:cNvSpPr>
          <p:nvPr>
            <p:ph type="title"/>
          </p:nvPr>
        </p:nvSpPr>
        <p:spPr/>
        <p:txBody>
          <a:bodyPr/>
          <a:lstStyle/>
          <a:p>
            <a:r>
              <a:rPr lang="en-IN" dirty="0"/>
              <a:t>Outputs</a:t>
            </a:r>
          </a:p>
        </p:txBody>
      </p:sp>
      <p:sp>
        <p:nvSpPr>
          <p:cNvPr id="3" name="Content Placeholder 2">
            <a:extLst>
              <a:ext uri="{FF2B5EF4-FFF2-40B4-BE49-F238E27FC236}">
                <a16:creationId xmlns:a16="http://schemas.microsoft.com/office/drawing/2014/main" id="{41FC75DE-C173-24E0-B17A-9E4F15234DA0}"/>
              </a:ext>
            </a:extLst>
          </p:cNvPr>
          <p:cNvSpPr>
            <a:spLocks noGrp="1"/>
          </p:cNvSpPr>
          <p:nvPr>
            <p:ph idx="1"/>
          </p:nvPr>
        </p:nvSpPr>
        <p:spPr/>
        <p:txBody>
          <a:bodyPr/>
          <a:lstStyle/>
          <a:p>
            <a:r>
              <a:rPr lang="en-IN" dirty="0"/>
              <a:t>https://github.com/Aaditya107/Data_eng/</a:t>
            </a:r>
            <a:r>
              <a:rPr lang="en-IN" dirty="0">
                <a:hlinkClick r:id="rId2" tooltip="README.md"/>
              </a:rPr>
              <a:t> README.md</a:t>
            </a:r>
            <a:endParaRPr lang="en-IN" dirty="0"/>
          </a:p>
          <a:p>
            <a:r>
              <a:rPr lang="en-IN" dirty="0"/>
              <a:t>Creating tables: </a:t>
            </a:r>
            <a:r>
              <a:rPr lang="en-IN" dirty="0" err="1">
                <a:hlinkClick r:id="rId3" tooltip="creatingtablesinsql.sql"/>
              </a:rPr>
              <a:t>creatingtablesinsql.sql</a:t>
            </a:r>
            <a:endParaRPr lang="en-IN" dirty="0"/>
          </a:p>
          <a:p>
            <a:r>
              <a:rPr lang="en-IN" dirty="0"/>
              <a:t>Hive: </a:t>
            </a:r>
            <a:r>
              <a:rPr lang="en-IN" dirty="0">
                <a:hlinkClick r:id="rId4" tooltip="hive-answers.sql"/>
              </a:rPr>
              <a:t>hive-</a:t>
            </a:r>
            <a:r>
              <a:rPr lang="en-IN" dirty="0" err="1">
                <a:hlinkClick r:id="rId4" tooltip="hive-answers.sql"/>
              </a:rPr>
              <a:t>answers.sql</a:t>
            </a:r>
            <a:endParaRPr lang="en-IN" dirty="0"/>
          </a:p>
          <a:p>
            <a:r>
              <a:rPr lang="en-IN" dirty="0" err="1"/>
              <a:t>SparkML</a:t>
            </a:r>
            <a:r>
              <a:rPr lang="en-IN" dirty="0">
                <a:hlinkClick r:id="rId5" tooltip="SparkMLcloudera.ipynb"/>
              </a:rPr>
              <a:t> </a:t>
            </a:r>
            <a:r>
              <a:rPr lang="en-IN" dirty="0" err="1">
                <a:hlinkClick r:id="rId5" tooltip="SparkMLcloudera.ipynb"/>
              </a:rPr>
              <a:t>SparkMLcloudera.ipynb</a:t>
            </a:r>
            <a:r>
              <a:rPr lang="en-IN" dirty="0"/>
              <a:t> ,</a:t>
            </a:r>
            <a:r>
              <a:rPr lang="en-IN" dirty="0">
                <a:hlinkClick r:id="rId6" tooltip="SparkML.ipynb"/>
              </a:rPr>
              <a:t> </a:t>
            </a:r>
            <a:r>
              <a:rPr lang="en-IN" dirty="0" err="1">
                <a:hlinkClick r:id="rId6" tooltip="SparkML.ipynb"/>
              </a:rPr>
              <a:t>SparkML.ipynb</a:t>
            </a:r>
            <a:endParaRPr lang="en-IN" dirty="0"/>
          </a:p>
          <a:p>
            <a:r>
              <a:rPr lang="en-IN" dirty="0"/>
              <a:t>Pipeline </a:t>
            </a:r>
            <a:r>
              <a:rPr lang="en-IN" dirty="0">
                <a:hlinkClick r:id="rId7" tooltip="README-Pipeline.txt"/>
              </a:rPr>
              <a:t>README-Pipeline.txt</a:t>
            </a:r>
            <a:endParaRPr lang="en-IN" dirty="0"/>
          </a:p>
        </p:txBody>
      </p:sp>
    </p:spTree>
    <p:extLst>
      <p:ext uri="{BB962C8B-B14F-4D97-AF65-F5344CB8AC3E}">
        <p14:creationId xmlns:p14="http://schemas.microsoft.com/office/powerpoint/2010/main" val="4003716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040CF-C938-54BF-444E-A7C0316B982D}"/>
              </a:ext>
            </a:extLst>
          </p:cNvPr>
          <p:cNvSpPr>
            <a:spLocks noGrp="1"/>
          </p:cNvSpPr>
          <p:nvPr>
            <p:ph type="title"/>
          </p:nvPr>
        </p:nvSpPr>
        <p:spPr/>
        <p:txBody>
          <a:bodyPr/>
          <a:lstStyle/>
          <a:p>
            <a:r>
              <a:rPr lang="en-US" dirty="0"/>
              <a:t>THANK YOU!!!</a:t>
            </a:r>
            <a:endParaRPr lang="en-PK" dirty="0"/>
          </a:p>
        </p:txBody>
      </p:sp>
    </p:spTree>
    <p:extLst>
      <p:ext uri="{BB962C8B-B14F-4D97-AF65-F5344CB8AC3E}">
        <p14:creationId xmlns:p14="http://schemas.microsoft.com/office/powerpoint/2010/main" val="509016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Synopsis</a:t>
            </a:r>
          </a:p>
        </p:txBody>
      </p:sp>
      <p:sp>
        <p:nvSpPr>
          <p:cNvPr id="3" name="Content Placeholder 2"/>
          <p:cNvSpPr>
            <a:spLocks noGrp="1"/>
          </p:cNvSpPr>
          <p:nvPr>
            <p:ph idx="1"/>
          </p:nvPr>
        </p:nvSpPr>
        <p:spPr/>
        <p:txBody>
          <a:bodyPr/>
          <a:lstStyle/>
          <a:p>
            <a:r>
              <a:rPr lang="en-US" dirty="0"/>
              <a:t>Brief introduction of the company</a:t>
            </a:r>
          </a:p>
          <a:p>
            <a:r>
              <a:rPr lang="en-US" dirty="0"/>
              <a:t>Capstone requirement </a:t>
            </a:r>
          </a:p>
          <a:p>
            <a:r>
              <a:rPr lang="en-US" dirty="0"/>
              <a:t>Methods and Tools used</a:t>
            </a:r>
          </a:p>
          <a:p>
            <a:r>
              <a:rPr lang="en-US" dirty="0"/>
              <a:t>Impact </a:t>
            </a:r>
          </a:p>
          <a:p>
            <a:r>
              <a:rPr lang="en-US" dirty="0"/>
              <a:t>Key Takeaways </a:t>
            </a:r>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COMPANY INTRODUCTION</a:t>
            </a:r>
          </a:p>
        </p:txBody>
      </p:sp>
    </p:spTree>
    <p:extLst>
      <p:ext uri="{BB962C8B-B14F-4D97-AF65-F5344CB8AC3E}">
        <p14:creationId xmlns:p14="http://schemas.microsoft.com/office/powerpoint/2010/main" val="236229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AD754-3D43-431C-3995-4773CE78FFC5}"/>
              </a:ext>
            </a:extLst>
          </p:cNvPr>
          <p:cNvSpPr>
            <a:spLocks noGrp="1"/>
          </p:cNvSpPr>
          <p:nvPr>
            <p:ph type="title"/>
          </p:nvPr>
        </p:nvSpPr>
        <p:spPr/>
        <p:txBody>
          <a:bodyPr/>
          <a:lstStyle/>
          <a:p>
            <a:r>
              <a:rPr lang="en-US" dirty="0"/>
              <a:t>INTRODUCTION  </a:t>
            </a:r>
            <a:endParaRPr lang="en-PK" dirty="0"/>
          </a:p>
        </p:txBody>
      </p:sp>
      <p:sp>
        <p:nvSpPr>
          <p:cNvPr id="3" name="Content Placeholder 2">
            <a:extLst>
              <a:ext uri="{FF2B5EF4-FFF2-40B4-BE49-F238E27FC236}">
                <a16:creationId xmlns:a16="http://schemas.microsoft.com/office/drawing/2014/main" id="{9A752371-9127-A4FC-47BE-0BAB02BD9F76}"/>
              </a:ext>
            </a:extLst>
          </p:cNvPr>
          <p:cNvSpPr>
            <a:spLocks noGrp="1"/>
          </p:cNvSpPr>
          <p:nvPr>
            <p:ph idx="1"/>
          </p:nvPr>
        </p:nvSpPr>
        <p:spPr/>
        <p:txBody>
          <a:bodyPr>
            <a:normAutofit/>
          </a:bodyPr>
          <a:lstStyle/>
          <a:p>
            <a:pPr marL="0" indent="0">
              <a:buNone/>
            </a:pPr>
            <a:r>
              <a:rPr lang="en-US" sz="2800" dirty="0"/>
              <a:t>First major task is to work on data engineering project for one of the big corporation’s employees data from the 1980s and 1995s. All the database of employees from that period are provided six CSV files. In this project, we will design data model with all the tables to hold data, import the CSVs into a SQL database, transfer SQL database to HDFS/Hive, and perform analysis using Hive/Impala/Spark/</a:t>
            </a:r>
            <a:r>
              <a:rPr lang="en-US" sz="2800" dirty="0" err="1"/>
              <a:t>SparkML</a:t>
            </a:r>
            <a:r>
              <a:rPr lang="en-US" sz="2800" dirty="0"/>
              <a:t> using the data and create data and ML pipelines. </a:t>
            </a:r>
            <a:endParaRPr lang="en-PK" sz="2800" dirty="0"/>
          </a:p>
        </p:txBody>
      </p:sp>
    </p:spTree>
    <p:extLst>
      <p:ext uri="{BB962C8B-B14F-4D97-AF65-F5344CB8AC3E}">
        <p14:creationId xmlns:p14="http://schemas.microsoft.com/office/powerpoint/2010/main" val="2568236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7C4D6-1731-9559-9097-56BBC525DA14}"/>
              </a:ext>
            </a:extLst>
          </p:cNvPr>
          <p:cNvSpPr>
            <a:spLocks noGrp="1"/>
          </p:cNvSpPr>
          <p:nvPr>
            <p:ph type="title"/>
          </p:nvPr>
        </p:nvSpPr>
        <p:spPr/>
        <p:txBody>
          <a:bodyPr/>
          <a:lstStyle/>
          <a:p>
            <a:r>
              <a:rPr lang="en-IN" dirty="0"/>
              <a:t>DATA USED </a:t>
            </a:r>
          </a:p>
        </p:txBody>
      </p:sp>
      <p:sp>
        <p:nvSpPr>
          <p:cNvPr id="3" name="Content Placeholder 2">
            <a:extLst>
              <a:ext uri="{FF2B5EF4-FFF2-40B4-BE49-F238E27FC236}">
                <a16:creationId xmlns:a16="http://schemas.microsoft.com/office/drawing/2014/main" id="{5C73A863-B510-32C2-35DA-8D337A8A7D6F}"/>
              </a:ext>
            </a:extLst>
          </p:cNvPr>
          <p:cNvSpPr>
            <a:spLocks noGrp="1"/>
          </p:cNvSpPr>
          <p:nvPr>
            <p:ph idx="1"/>
          </p:nvPr>
        </p:nvSpPr>
        <p:spPr/>
        <p:txBody>
          <a:bodyPr/>
          <a:lstStyle/>
          <a:p>
            <a:pPr marL="0" indent="0">
              <a:buNone/>
            </a:pPr>
            <a:r>
              <a:rPr lang="en-IN" sz="1800" dirty="0">
                <a:solidFill>
                  <a:srgbClr val="FF0000"/>
                </a:solidFill>
              </a:rPr>
              <a:t>Data Description</a:t>
            </a:r>
          </a:p>
          <a:p>
            <a:pPr marL="457200" indent="-457200">
              <a:buAutoNum type="alphaLcPeriod"/>
            </a:pPr>
            <a:r>
              <a:rPr lang="en-US" sz="1050" dirty="0"/>
              <a:t>Titles (titles.csv): </a:t>
            </a:r>
            <a:r>
              <a:rPr lang="en-US" sz="1050" dirty="0" err="1"/>
              <a:t>title_id</a:t>
            </a:r>
            <a:r>
              <a:rPr lang="en-US" sz="1050" dirty="0"/>
              <a:t> – Unique id of type of employee (designation id) – Character – Not Null title – Designation – Character – Not Null </a:t>
            </a:r>
          </a:p>
          <a:p>
            <a:pPr marL="457200" indent="-457200">
              <a:buAutoNum type="alphaLcPeriod"/>
            </a:pPr>
            <a:r>
              <a:rPr lang="en-US" sz="1050" dirty="0"/>
              <a:t> Employees (employees.csv): </a:t>
            </a:r>
            <a:r>
              <a:rPr lang="en-US" sz="1050" dirty="0" err="1"/>
              <a:t>emp_no</a:t>
            </a:r>
            <a:r>
              <a:rPr lang="en-US" sz="1050" dirty="0"/>
              <a:t> – Employee Id – Integer – Not Null </a:t>
            </a:r>
            <a:r>
              <a:rPr lang="en-US" sz="1050" dirty="0" err="1"/>
              <a:t>emp_titles_id</a:t>
            </a:r>
            <a:r>
              <a:rPr lang="en-US" sz="1050" dirty="0"/>
              <a:t> – designation id – Not Null </a:t>
            </a:r>
            <a:r>
              <a:rPr lang="en-US" sz="1050" dirty="0" err="1"/>
              <a:t>birth_date</a:t>
            </a:r>
            <a:r>
              <a:rPr lang="en-US" sz="1050" dirty="0"/>
              <a:t> – Date of Birth – Date Time – Not Null </a:t>
            </a:r>
            <a:r>
              <a:rPr lang="en-US" sz="1050" dirty="0" err="1"/>
              <a:t>first_name</a:t>
            </a:r>
            <a:r>
              <a:rPr lang="en-US" sz="1050" dirty="0"/>
              <a:t> – First Name – Character – Not Null </a:t>
            </a:r>
            <a:r>
              <a:rPr lang="en-US" sz="1050" dirty="0" err="1"/>
              <a:t>last_name</a:t>
            </a:r>
            <a:r>
              <a:rPr lang="en-US" sz="1050" dirty="0"/>
              <a:t> – Last Name – Character – Not Null sex – Gender – Character – Not Null </a:t>
            </a:r>
            <a:r>
              <a:rPr lang="en-US" sz="1050" dirty="0" err="1"/>
              <a:t>hire_date</a:t>
            </a:r>
            <a:r>
              <a:rPr lang="en-US" sz="1050" dirty="0"/>
              <a:t> – Employee Hire date –Date Time -Not Null </a:t>
            </a:r>
            <a:r>
              <a:rPr lang="en-US" sz="1050" dirty="0" err="1"/>
              <a:t>no_of_projects</a:t>
            </a:r>
            <a:r>
              <a:rPr lang="en-US" sz="1050" dirty="0"/>
              <a:t> – Number of projects worked on – Integer – Not Null </a:t>
            </a:r>
            <a:r>
              <a:rPr lang="en-US" sz="1050" dirty="0" err="1"/>
              <a:t>Last_performance_rating</a:t>
            </a:r>
            <a:r>
              <a:rPr lang="en-US" sz="1050" dirty="0"/>
              <a:t> – Last year performance rating – Character – Not Null left – Employee left the organization – Boolean – Not Null </a:t>
            </a:r>
            <a:r>
              <a:rPr lang="en-US" sz="1050" dirty="0" err="1"/>
              <a:t>Last_date</a:t>
            </a:r>
            <a:r>
              <a:rPr lang="en-US" sz="1050" dirty="0"/>
              <a:t> - Last date of employment (Exit Date) – Date Time</a:t>
            </a:r>
          </a:p>
          <a:p>
            <a:pPr marL="457200" indent="-457200">
              <a:buAutoNum type="alphaLcPeriod"/>
            </a:pPr>
            <a:r>
              <a:rPr lang="en-US" sz="1050" dirty="0"/>
              <a:t> Salaries (salaries.csv): </a:t>
            </a:r>
            <a:r>
              <a:rPr lang="en-US" sz="1050" dirty="0" err="1"/>
              <a:t>emp_no</a:t>
            </a:r>
            <a:r>
              <a:rPr lang="en-US" sz="1050" dirty="0"/>
              <a:t> – Employee id – Integer – Not Null Salary – Employee’s Salary – Integer – Not Null</a:t>
            </a:r>
          </a:p>
          <a:p>
            <a:pPr marL="457200" indent="-457200">
              <a:buAutoNum type="alphaLcPeriod"/>
            </a:pPr>
            <a:r>
              <a:rPr lang="en-US" sz="1050" dirty="0"/>
              <a:t>Departments (departments.csv) </a:t>
            </a:r>
            <a:r>
              <a:rPr lang="en-US" sz="1050" dirty="0" err="1"/>
              <a:t>dept_no</a:t>
            </a:r>
            <a:r>
              <a:rPr lang="en-US" sz="1050" dirty="0"/>
              <a:t> - Unique id for each department – character – Not Null </a:t>
            </a:r>
            <a:r>
              <a:rPr lang="en-US" sz="1050" dirty="0" err="1"/>
              <a:t>dept_name</a:t>
            </a:r>
            <a:r>
              <a:rPr lang="en-US" sz="1050" dirty="0"/>
              <a:t> – Department Name – Character – Not Null</a:t>
            </a:r>
          </a:p>
          <a:p>
            <a:pPr marL="457200" indent="-457200">
              <a:buAutoNum type="alphaLcPeriod"/>
            </a:pPr>
            <a:r>
              <a:rPr lang="en-US" sz="1050" dirty="0"/>
              <a:t>Department Managers (dept_manager.csv) </a:t>
            </a:r>
            <a:r>
              <a:rPr lang="en-US" sz="1050" dirty="0" err="1"/>
              <a:t>dept_no</a:t>
            </a:r>
            <a:r>
              <a:rPr lang="en-US" sz="1050" dirty="0"/>
              <a:t> - Unique id for each department – character – Not Null </a:t>
            </a:r>
            <a:r>
              <a:rPr lang="en-US" sz="1050" dirty="0" err="1"/>
              <a:t>emp_no</a:t>
            </a:r>
            <a:r>
              <a:rPr lang="en-US" sz="1050" dirty="0"/>
              <a:t> – Employee number (head of the department ) – Integer – Not Null </a:t>
            </a:r>
          </a:p>
          <a:p>
            <a:pPr marL="457200" indent="-457200">
              <a:buAutoNum type="alphaLcPeriod"/>
            </a:pPr>
            <a:r>
              <a:rPr lang="en-US" sz="1050" dirty="0"/>
              <a:t>. Department Employees (dept_emp.csv) </a:t>
            </a:r>
            <a:r>
              <a:rPr lang="en-US" sz="1050" dirty="0" err="1"/>
              <a:t>emp_no</a:t>
            </a:r>
            <a:r>
              <a:rPr lang="en-US" sz="1050" dirty="0"/>
              <a:t> – Employee id – Integer – Not Null </a:t>
            </a:r>
            <a:r>
              <a:rPr lang="en-US" sz="1050" dirty="0" err="1"/>
              <a:t>dept_no</a:t>
            </a:r>
            <a:r>
              <a:rPr lang="en-US" sz="1050" dirty="0"/>
              <a:t> - Unique id for each department – character – Not Null</a:t>
            </a:r>
            <a:endParaRPr lang="en-IN" sz="1050" dirty="0"/>
          </a:p>
        </p:txBody>
      </p:sp>
    </p:spTree>
    <p:extLst>
      <p:ext uri="{BB962C8B-B14F-4D97-AF65-F5344CB8AC3E}">
        <p14:creationId xmlns:p14="http://schemas.microsoft.com/office/powerpoint/2010/main" val="3326185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98067-4A3F-C152-ADD5-00ACE91CD328}"/>
              </a:ext>
            </a:extLst>
          </p:cNvPr>
          <p:cNvSpPr>
            <a:spLocks noGrp="1"/>
          </p:cNvSpPr>
          <p:nvPr>
            <p:ph type="title"/>
          </p:nvPr>
        </p:nvSpPr>
        <p:spPr/>
        <p:txBody>
          <a:bodyPr/>
          <a:lstStyle/>
          <a:p>
            <a:r>
              <a:rPr lang="en-IN" dirty="0"/>
              <a:t>ER Diagram</a:t>
            </a:r>
          </a:p>
        </p:txBody>
      </p:sp>
      <p:pic>
        <p:nvPicPr>
          <p:cNvPr id="5" name="Content Placeholder 4">
            <a:extLst>
              <a:ext uri="{FF2B5EF4-FFF2-40B4-BE49-F238E27FC236}">
                <a16:creationId xmlns:a16="http://schemas.microsoft.com/office/drawing/2014/main" id="{998EA613-7A51-DF4F-C1DB-A641779D4F8E}"/>
              </a:ext>
            </a:extLst>
          </p:cNvPr>
          <p:cNvPicPr>
            <a:picLocks noGrp="1" noChangeAspect="1"/>
          </p:cNvPicPr>
          <p:nvPr>
            <p:ph idx="1"/>
          </p:nvPr>
        </p:nvPicPr>
        <p:blipFill>
          <a:blip r:embed="rId2"/>
          <a:stretch>
            <a:fillRect/>
          </a:stretch>
        </p:blipFill>
        <p:spPr>
          <a:xfrm>
            <a:off x="2909221" y="1981200"/>
            <a:ext cx="6373558" cy="3810000"/>
          </a:xfrm>
        </p:spPr>
      </p:pic>
    </p:spTree>
    <p:extLst>
      <p:ext uri="{BB962C8B-B14F-4D97-AF65-F5344CB8AC3E}">
        <p14:creationId xmlns:p14="http://schemas.microsoft.com/office/powerpoint/2010/main" val="760353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CAPSTONE REQUIREMENTS </a:t>
            </a:r>
          </a:p>
        </p:txBody>
      </p:sp>
    </p:spTree>
    <p:extLst>
      <p:ext uri="{BB962C8B-B14F-4D97-AF65-F5344CB8AC3E}">
        <p14:creationId xmlns:p14="http://schemas.microsoft.com/office/powerpoint/2010/main" val="3704503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AD754-3D43-431C-3995-4773CE78FFC5}"/>
              </a:ext>
            </a:extLst>
          </p:cNvPr>
          <p:cNvSpPr>
            <a:spLocks noGrp="1"/>
          </p:cNvSpPr>
          <p:nvPr>
            <p:ph type="title"/>
          </p:nvPr>
        </p:nvSpPr>
        <p:spPr/>
        <p:txBody>
          <a:bodyPr/>
          <a:lstStyle/>
          <a:p>
            <a:r>
              <a:rPr lang="en-US" dirty="0"/>
              <a:t>CAPSTONE REQUIREMENTS </a:t>
            </a:r>
            <a:endParaRPr lang="en-PK" dirty="0"/>
          </a:p>
        </p:txBody>
      </p:sp>
      <p:sp>
        <p:nvSpPr>
          <p:cNvPr id="3" name="Content Placeholder 2">
            <a:extLst>
              <a:ext uri="{FF2B5EF4-FFF2-40B4-BE49-F238E27FC236}">
                <a16:creationId xmlns:a16="http://schemas.microsoft.com/office/drawing/2014/main" id="{9A752371-9127-A4FC-47BE-0BAB02BD9F76}"/>
              </a:ext>
            </a:extLst>
          </p:cNvPr>
          <p:cNvSpPr>
            <a:spLocks noGrp="1"/>
          </p:cNvSpPr>
          <p:nvPr>
            <p:ph idx="1"/>
          </p:nvPr>
        </p:nvSpPr>
        <p:spPr/>
        <p:txBody>
          <a:bodyPr/>
          <a:lstStyle/>
          <a:p>
            <a:r>
              <a:rPr lang="en-US" dirty="0"/>
              <a:t>Need to create  end to end data pipeline and analyzing the data</a:t>
            </a:r>
            <a:endParaRPr lang="en-PK" dirty="0"/>
          </a:p>
        </p:txBody>
      </p:sp>
    </p:spTree>
    <p:extLst>
      <p:ext uri="{BB962C8B-B14F-4D97-AF65-F5344CB8AC3E}">
        <p14:creationId xmlns:p14="http://schemas.microsoft.com/office/powerpoint/2010/main" val="3663644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TOOLS USED</a:t>
            </a:r>
          </a:p>
        </p:txBody>
      </p:sp>
    </p:spTree>
    <p:extLst>
      <p:ext uri="{BB962C8B-B14F-4D97-AF65-F5344CB8AC3E}">
        <p14:creationId xmlns:p14="http://schemas.microsoft.com/office/powerpoint/2010/main" val="2143456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65</TotalTime>
  <Words>626</Words>
  <Application>Microsoft Office PowerPoint</Application>
  <PresentationFormat>Widescreen</PresentationFormat>
  <Paragraphs>45</Paragraphs>
  <Slides>14</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14</vt:i4>
      </vt:variant>
    </vt:vector>
  </HeadingPairs>
  <TitlesOfParts>
    <vt:vector size="16" baseType="lpstr">
      <vt:lpstr>Arial</vt:lpstr>
      <vt:lpstr>Diamond Grid 16x9</vt:lpstr>
      <vt:lpstr>DATA ENGINEERING</vt:lpstr>
      <vt:lpstr>Synopsis</vt:lpstr>
      <vt:lpstr>COMPANY INTRODUCTION</vt:lpstr>
      <vt:lpstr>INTRODUCTION  </vt:lpstr>
      <vt:lpstr>DATA USED </vt:lpstr>
      <vt:lpstr>ER Diagram</vt:lpstr>
      <vt:lpstr>CAPSTONE REQUIREMENTS </vt:lpstr>
      <vt:lpstr>CAPSTONE REQUIREMENTS </vt:lpstr>
      <vt:lpstr>METHODS AND TOOLS USED</vt:lpstr>
      <vt:lpstr>TECHNOLOGY STACK</vt:lpstr>
      <vt:lpstr>CHALLENGES FACED</vt:lpstr>
      <vt:lpstr> </vt:lpstr>
      <vt:lpstr>Outputs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Name</dc:title>
  <dc:creator>Manisha Scrichand</dc:creator>
  <cp:lastModifiedBy>Space Kaiser</cp:lastModifiedBy>
  <cp:revision>4</cp:revision>
  <dcterms:created xsi:type="dcterms:W3CDTF">2022-05-19T21:34:46Z</dcterms:created>
  <dcterms:modified xsi:type="dcterms:W3CDTF">2022-05-20T12:32:13Z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