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D988D4-525B-4295-82C6-6F6869A029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DAAF15-9868-422D-91B5-366CD37192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985ED076-EEEE-443E-896A-A0387FD08E0D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1980000" cy="5670000"/>
          </a:xfrm>
          <a:prstGeom prst="rect">
            <a:avLst/>
          </a:prstGeom>
          <a:solidFill>
            <a:srgbClr val="02214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" name=""/>
          <p:cNvSpPr txBox="1"/>
          <p:nvPr/>
        </p:nvSpPr>
        <p:spPr>
          <a:xfrm rot="16200000">
            <a:off x="-1932840" y="2292840"/>
            <a:ext cx="5400000" cy="117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70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INTRODUCTION</a:t>
            </a:r>
            <a:endParaRPr b="0" lang="en-IN" sz="7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980000" y="1156320"/>
            <a:ext cx="8100000" cy="95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/>
            <a:r>
              <a:rPr b="1" lang="en-IN" sz="5000" strike="noStrike" u="none">
                <a:solidFill>
                  <a:srgbClr val="000000"/>
                </a:solidFill>
                <a:effectLst/>
                <a:uFillTx/>
                <a:latin typeface="Noto Sans Georgian"/>
              </a:rPr>
              <a:t>Aaditya Sheelkumar Pal</a:t>
            </a:r>
            <a:endParaRPr b="0" lang="en-IN" sz="5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980000" y="3780000"/>
            <a:ext cx="8100000" cy="14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/>
            <a:r>
              <a:rPr b="0" lang="en-IN" sz="3200" strike="noStrike" u="none">
                <a:solidFill>
                  <a:srgbClr val="000000"/>
                </a:solidFill>
                <a:effectLst/>
                <a:uFillTx/>
                <a:latin typeface="Open Sans Semibold"/>
              </a:rPr>
              <a:t>LexCrest LegalTech Solutions Pvt. Ltd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5400000" y="1980000"/>
            <a:ext cx="126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DS24142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980000" y="2700000"/>
            <a:ext cx="8100000" cy="95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3400" strike="noStrike" u="none">
                <a:solidFill>
                  <a:srgbClr val="000000"/>
                </a:solidFill>
                <a:effectLst/>
                <a:uFillTx/>
                <a:latin typeface="Open Sans Semibold"/>
              </a:rPr>
              <a:t>App development internship</a:t>
            </a:r>
            <a:endParaRPr b="0" lang="en-IN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trike="noStrike" u="none">
                <a:solidFill>
                  <a:srgbClr val="000000"/>
                </a:solidFill>
                <a:effectLst/>
                <a:uFillTx/>
                <a:latin typeface="Open Sans Semibold"/>
              </a:rPr>
              <a:t>at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0"/>
            <a:ext cx="1440000" cy="5670000"/>
          </a:xfrm>
          <a:prstGeom prst="rect">
            <a:avLst/>
          </a:prstGeom>
          <a:solidFill>
            <a:srgbClr val="02214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" name=""/>
          <p:cNvSpPr txBox="1"/>
          <p:nvPr/>
        </p:nvSpPr>
        <p:spPr>
          <a:xfrm rot="16200000">
            <a:off x="-1932840" y="2292840"/>
            <a:ext cx="5400000" cy="117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48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WORK DONE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577880" y="180000"/>
            <a:ext cx="8142120" cy="555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Week 5</a:t>
            </a:r>
            <a:endParaRPr b="0" lang="en-IN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Added ‘Forgot Password’ by abstracting shared components, then tested and profiled the app to improve performance and fix UI jank.</a:t>
            </a:r>
            <a:br>
              <a:rPr sz="3000"/>
            </a:b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Refactored memory management and state handling to reduce leaks, and implemented custom error handling for varied HTTP responses.</a:t>
            </a:r>
            <a:br>
              <a:rPr sz="3000"/>
            </a:b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0"/>
            <a:ext cx="1440000" cy="5670000"/>
          </a:xfrm>
          <a:prstGeom prst="rect">
            <a:avLst/>
          </a:prstGeom>
          <a:solidFill>
            <a:srgbClr val="02214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 rot="16200000">
            <a:off x="-1932840" y="2292840"/>
            <a:ext cx="5400000" cy="117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48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WORK DONE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577880" y="180000"/>
            <a:ext cx="8142120" cy="512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Week 6</a:t>
            </a:r>
            <a:endParaRPr b="0" lang="en-IN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Integrated Razorpay payment gateway in test mode with custom checkout and summary pages after studying documentation.</a:t>
            </a:r>
            <a:br>
              <a:rPr sz="3000"/>
            </a:b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Designed Case Laws section with infinite scrolling, detailed view, Google Sign-In, and implemented screenshot/screen-record restrictions.</a:t>
            </a:r>
            <a:br>
              <a:rPr sz="3000"/>
            </a:b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0" y="0"/>
            <a:ext cx="1440000" cy="5670000"/>
          </a:xfrm>
          <a:prstGeom prst="rect">
            <a:avLst/>
          </a:prstGeom>
          <a:solidFill>
            <a:srgbClr val="02214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 rot="16200000">
            <a:off x="-1932840" y="2292840"/>
            <a:ext cx="5400000" cy="117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48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SELF-ASSESSMENT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577880" y="84960"/>
            <a:ext cx="8142120" cy="558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Gained deep understanding of Flutter’s architecture, animations, image handling, async programming, reusable components, authentication integration, and UI security features.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Understood Flutter debugging tools, performance profiling with frame and flame charts, memory management, network inspection, and environment setup on Linux with physical device debugging.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Expanded knowledge in payment gateway integration, React and PostgreSQL setup, LLM-based chatbot design, and emphasized the importance of thorough documentation.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Learned communication tricks such as using words like “exactly and”, “yes and” instead of using “no but”.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/>
          <p:nvPr/>
        </p:nvSpPr>
        <p:spPr>
          <a:xfrm>
            <a:off x="0" y="0"/>
            <a:ext cx="1440000" cy="5670000"/>
          </a:xfrm>
          <a:prstGeom prst="rect">
            <a:avLst/>
          </a:prstGeom>
          <a:solidFill>
            <a:srgbClr val="02214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 rot="16200000">
            <a:off x="-1932840" y="2292840"/>
            <a:ext cx="5400000" cy="117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48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SELF-ASSESSMENT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577880" y="84960"/>
            <a:ext cx="8142120" cy="558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Gained deep understanding of Flutter’s architecture, animations, image handling, async programming, reusable components, authentication integration, and UI security features.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Understood Flutter debugging tools, performance profiling with frame and flame charts, memory management, network inspection, and environment setup on Linux with physical device debugging.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Expanded knowledge in payment gateway integration, React and PostgreSQL setup, LLM-based chatbot design, and emphasized the importance of thorough documentation.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Learned communication tricks such as using words like “exactly and”, “yes and” instead of using “no but”.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0" y="0"/>
            <a:ext cx="1800000" cy="5670000"/>
          </a:xfrm>
          <a:prstGeom prst="rect">
            <a:avLst/>
          </a:prstGeom>
          <a:solidFill>
            <a:srgbClr val="02214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 rot="16200000">
            <a:off x="-1391040" y="1751040"/>
            <a:ext cx="5400000" cy="225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70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CERTIFICATES</a:t>
            </a:r>
            <a:endParaRPr b="0" lang="en-IN" sz="7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800000" y="0"/>
            <a:ext cx="3960000" cy="567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5940000" y="0"/>
            <a:ext cx="3960000" cy="566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0" y="0"/>
            <a:ext cx="1800000" cy="5670000"/>
          </a:xfrm>
          <a:prstGeom prst="rect">
            <a:avLst/>
          </a:prstGeom>
          <a:solidFill>
            <a:srgbClr val="02214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 rot="16200000">
            <a:off x="-1391040" y="1751040"/>
            <a:ext cx="5400000" cy="225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70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CERTIFICATES</a:t>
            </a:r>
            <a:endParaRPr b="0" lang="en-IN" sz="7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522240" y="360"/>
            <a:ext cx="4037760" cy="566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>
            <a:off x="0" y="0"/>
            <a:ext cx="1260000" cy="5670000"/>
          </a:xfrm>
          <a:prstGeom prst="rect">
            <a:avLst/>
          </a:prstGeom>
          <a:solidFill>
            <a:srgbClr val="02214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 rot="16200000">
            <a:off x="-2339640" y="2160000"/>
            <a:ext cx="59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70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ONLINE DIARIES</a:t>
            </a:r>
            <a:endParaRPr b="0" lang="en-IN" sz="7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260000" y="0"/>
            <a:ext cx="4320000" cy="566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5580000" y="360"/>
            <a:ext cx="4500000" cy="566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/>
          <p:nvPr/>
        </p:nvSpPr>
        <p:spPr>
          <a:xfrm>
            <a:off x="0" y="0"/>
            <a:ext cx="1260000" cy="5670000"/>
          </a:xfrm>
          <a:prstGeom prst="rect">
            <a:avLst/>
          </a:prstGeom>
          <a:solidFill>
            <a:srgbClr val="02214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 rot="16200000">
            <a:off x="-2339640" y="2160000"/>
            <a:ext cx="59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70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ONLINE DIARIES</a:t>
            </a:r>
            <a:endParaRPr b="0" lang="en-IN" sz="7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260000" y="-8280"/>
            <a:ext cx="4390560" cy="566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5760000" y="360"/>
            <a:ext cx="4266720" cy="566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/>
          <p:nvPr/>
        </p:nvSpPr>
        <p:spPr>
          <a:xfrm>
            <a:off x="0" y="0"/>
            <a:ext cx="1260000" cy="5670000"/>
          </a:xfrm>
          <a:prstGeom prst="rect">
            <a:avLst/>
          </a:prstGeom>
          <a:solidFill>
            <a:srgbClr val="02214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 rot="16200000">
            <a:off x="-2339640" y="2160000"/>
            <a:ext cx="59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70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ONLINE DIARIES</a:t>
            </a:r>
            <a:endParaRPr b="0" lang="en-IN" sz="7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097280" y="-8280"/>
            <a:ext cx="4482720" cy="566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5760000" y="-8280"/>
            <a:ext cx="4320000" cy="566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>
            <a:off x="0" y="0"/>
            <a:ext cx="2340000" cy="5670000"/>
          </a:xfrm>
          <a:prstGeom prst="rect">
            <a:avLst/>
          </a:prstGeom>
          <a:solidFill>
            <a:srgbClr val="02214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" name=""/>
          <p:cNvSpPr txBox="1"/>
          <p:nvPr/>
        </p:nvSpPr>
        <p:spPr>
          <a:xfrm rot="16200000">
            <a:off x="-1391040" y="1751040"/>
            <a:ext cx="5400000" cy="225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70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INTERNSHIP  </a:t>
            </a:r>
            <a:br>
              <a:rPr sz="7000"/>
            </a:br>
            <a:r>
              <a:rPr b="0" lang="en-IN" sz="70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LETTER</a:t>
            </a:r>
            <a:endParaRPr b="0" lang="en-IN" sz="7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" name="" descr=""/>
          <p:cNvPicPr/>
          <p:nvPr/>
        </p:nvPicPr>
        <p:blipFill>
          <a:blip r:embed="rId1"/>
          <a:stretch/>
        </p:blipFill>
        <p:spPr>
          <a:xfrm>
            <a:off x="2340000" y="0"/>
            <a:ext cx="3780000" cy="567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" name="" descr=""/>
          <p:cNvPicPr/>
          <p:nvPr/>
        </p:nvPicPr>
        <p:blipFill>
          <a:blip r:embed="rId2"/>
          <a:stretch/>
        </p:blipFill>
        <p:spPr>
          <a:xfrm>
            <a:off x="6120000" y="360"/>
            <a:ext cx="3960000" cy="566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0" y="0"/>
            <a:ext cx="1620000" cy="5670000"/>
          </a:xfrm>
          <a:prstGeom prst="rect">
            <a:avLst/>
          </a:prstGeom>
          <a:solidFill>
            <a:srgbClr val="02214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" name=""/>
          <p:cNvSpPr txBox="1"/>
          <p:nvPr/>
        </p:nvSpPr>
        <p:spPr>
          <a:xfrm rot="16200000">
            <a:off x="-1932840" y="2292840"/>
            <a:ext cx="5400000" cy="117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70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ATTENDANCE</a:t>
            </a:r>
            <a:endParaRPr b="0" lang="en-IN" sz="7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9" name=""/>
          <p:cNvGraphicFramePr/>
          <p:nvPr/>
        </p:nvGraphicFramePr>
        <p:xfrm>
          <a:off x="1698120" y="38160"/>
          <a:ext cx="4061520" cy="5001480"/>
        </p:xfrm>
        <a:graphic>
          <a:graphicData uri="http://schemas.openxmlformats.org/drawingml/2006/table">
            <a:tbl>
              <a:tblPr/>
              <a:tblGrid>
                <a:gridCol w="771480"/>
                <a:gridCol w="1278720"/>
                <a:gridCol w="2011680"/>
              </a:tblGrid>
              <a:tr h="3679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Sr. No</a:t>
                      </a:r>
                      <a:endParaRPr b="1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Date</a:t>
                      </a:r>
                      <a:endParaRPr b="1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Time</a:t>
                      </a:r>
                      <a:endParaRPr b="1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15/04/2025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- 3:00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16/04/2025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- 3:00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17/04/2025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- 3:00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21/04/2025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22/04/2025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6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23/04/2025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7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24/04/2025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8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25/04/2025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9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26/04/2025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10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28/04/2025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29/04/2025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12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30/04/2025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13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01/05/2025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14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02/05/2025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03/05/2025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2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16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05/05/2025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3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17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06/05/2025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"/>
          <p:cNvGraphicFramePr/>
          <p:nvPr/>
        </p:nvGraphicFramePr>
        <p:xfrm>
          <a:off x="5940000" y="38160"/>
          <a:ext cx="4073760" cy="5001840"/>
        </p:xfrm>
        <a:graphic>
          <a:graphicData uri="http://schemas.openxmlformats.org/drawingml/2006/table">
            <a:tbl>
              <a:tblPr/>
              <a:tblGrid>
                <a:gridCol w="906120"/>
                <a:gridCol w="1357200"/>
                <a:gridCol w="1810800"/>
              </a:tblGrid>
              <a:tr h="32832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Sr. No</a:t>
                      </a:r>
                      <a:endParaRPr b="1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Date</a:t>
                      </a:r>
                      <a:endParaRPr b="1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Time</a:t>
                      </a:r>
                      <a:endParaRPr b="1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50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18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07/05/2025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50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19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08/05/2025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50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09/05/2025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50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21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10/05/2025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50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22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12/05/2025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50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23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13/05/2025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50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24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14/05/2025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50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15/05/2025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50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26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16/05/2025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50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27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17/05/2025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50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28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18/05/2025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50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29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19/05/2025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50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30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50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31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21/05/2025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50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32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22/05/2025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50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33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23/05/2025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288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34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24/05/2025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11:30 am - 9:00 pm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"/>
          <p:cNvSpPr txBox="1"/>
          <p:nvPr/>
        </p:nvSpPr>
        <p:spPr>
          <a:xfrm>
            <a:off x="1698120" y="5040000"/>
            <a:ext cx="432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Open Sans Semibold"/>
              </a:rPr>
              <a:t>Total Working days : 34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Open Sans Semibold"/>
            </a:endParaRPr>
          </a:p>
          <a:p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Open Sans Semibold"/>
              </a:rPr>
              <a:t>Approx working hours:  295.5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Open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0" y="0"/>
            <a:ext cx="1620000" cy="5670000"/>
          </a:xfrm>
          <a:prstGeom prst="rect">
            <a:avLst/>
          </a:prstGeom>
          <a:solidFill>
            <a:srgbClr val="02214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" name=""/>
          <p:cNvSpPr txBox="1"/>
          <p:nvPr/>
        </p:nvSpPr>
        <p:spPr>
          <a:xfrm rot="16200000">
            <a:off x="-1730880" y="2090880"/>
            <a:ext cx="5400000" cy="157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48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DESCRIPTION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8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OF ORGANIZATION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757880" y="180000"/>
            <a:ext cx="8142120" cy="542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Lexcrest LegalTech Solutions Pvt. Ltd. is a startup company founded in February 2025 and has its headquarters in Kharghar. </a:t>
            </a:r>
            <a:br>
              <a:rPr sz="1700"/>
            </a:b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organization currently is also part of the Riddl Startup incubation center at Somaiya College in Mumbai.</a:t>
            </a:r>
            <a:br>
              <a:rPr sz="1700"/>
            </a:b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organization primarily develops tech solutions geared towards solving problems in the legal space.</a:t>
            </a:r>
            <a:br>
              <a:rPr sz="1700"/>
            </a:b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It has two products, one is the edtech platform called ‘iLegalLearn’ and the other one is called ‘iLegalAdvice’.</a:t>
            </a:r>
            <a:br>
              <a:rPr sz="1700"/>
            </a:b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IlegalLearn is an edtech subscription based platform that is actively helping law students to prepare for exams by providing in depth information for over 1000+ case laws divided into 13+categories and access to a legal dictionary</a:t>
            </a:r>
            <a:br>
              <a:rPr sz="1700"/>
            </a:b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IlegalAdvice on the other hand is committed to simplifying access to quality legal assistance across India. </a:t>
            </a:r>
            <a:br>
              <a:rPr sz="1700"/>
            </a:b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organization connects individuals and businesses with top-rated lawyers who specialize in various domains such as criminal defense, property disputes, corporate law, and intellectual property rights.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/>
          <p:nvPr/>
        </p:nvSpPr>
        <p:spPr>
          <a:xfrm>
            <a:off x="0" y="0"/>
            <a:ext cx="1620000" cy="5670000"/>
          </a:xfrm>
          <a:prstGeom prst="rect">
            <a:avLst/>
          </a:prstGeom>
          <a:solidFill>
            <a:srgbClr val="02214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" name=""/>
          <p:cNvSpPr txBox="1"/>
          <p:nvPr/>
        </p:nvSpPr>
        <p:spPr>
          <a:xfrm rot="16200000">
            <a:off x="-1730880" y="2090880"/>
            <a:ext cx="5400000" cy="157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48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DESCRIPTION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8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OF WORK ALLOTED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577880" y="180000"/>
            <a:ext cx="8142120" cy="519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work alloted to me was to develop the complete Android app for the iLegalLearn edtech platform. 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included designing the User interfaces and including and integrating all the features from the already existing website.</a:t>
            </a:r>
            <a:br>
              <a:rPr sz="3000"/>
            </a:b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 also had to write the backend code for data and functionality required specifically for the application.</a:t>
            </a:r>
            <a:br>
              <a:rPr sz="3000"/>
            </a:b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0" y="0"/>
            <a:ext cx="1440000" cy="5670000"/>
          </a:xfrm>
          <a:prstGeom prst="rect">
            <a:avLst/>
          </a:prstGeom>
          <a:solidFill>
            <a:srgbClr val="02214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"/>
          <p:cNvSpPr txBox="1"/>
          <p:nvPr/>
        </p:nvSpPr>
        <p:spPr>
          <a:xfrm rot="16200000">
            <a:off x="-1932840" y="2292840"/>
            <a:ext cx="5400000" cy="117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48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WORK DONE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577880" y="180000"/>
            <a:ext cx="8142120" cy="470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Week 1</a:t>
            </a:r>
            <a:endParaRPr b="0" lang="en-IN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Understood the organizational workflow and was assigned to collaborate on the Android app, specifically the profile section.</a:t>
            </a:r>
            <a:br>
              <a:rPr sz="3000"/>
            </a:b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Analyzed the existing app, proposed UI ideas and alternative deployment strategies, which were approved for implementation.</a:t>
            </a:r>
            <a:br>
              <a:rPr sz="3000"/>
            </a:b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"/>
          <p:cNvSpPr/>
          <p:nvPr/>
        </p:nvSpPr>
        <p:spPr>
          <a:xfrm>
            <a:off x="0" y="0"/>
            <a:ext cx="1440000" cy="5670000"/>
          </a:xfrm>
          <a:prstGeom prst="rect">
            <a:avLst/>
          </a:prstGeom>
          <a:solidFill>
            <a:srgbClr val="02214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" name=""/>
          <p:cNvSpPr txBox="1"/>
          <p:nvPr/>
        </p:nvSpPr>
        <p:spPr>
          <a:xfrm rot="16200000">
            <a:off x="-1932840" y="2292840"/>
            <a:ext cx="5400000" cy="117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48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WORK DONE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577880" y="180000"/>
            <a:ext cx="8142120" cy="512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Week 2</a:t>
            </a:r>
            <a:endParaRPr b="0" lang="en-IN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Analyzed the website, backend, and Android codebase to understand architecture and reusable components.</a:t>
            </a:r>
            <a:br>
              <a:rPr sz="3000"/>
            </a:b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Designed UI prototypes for Edit Details, Saved Cases, and Settings pages in the profile section, refining them daily based on feedback.</a:t>
            </a:r>
            <a:br>
              <a:rPr sz="3000"/>
            </a:b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"/>
          <p:cNvSpPr/>
          <p:nvPr/>
        </p:nvSpPr>
        <p:spPr>
          <a:xfrm>
            <a:off x="0" y="0"/>
            <a:ext cx="1440000" cy="5670000"/>
          </a:xfrm>
          <a:prstGeom prst="rect">
            <a:avLst/>
          </a:prstGeom>
          <a:solidFill>
            <a:srgbClr val="02214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" name=""/>
          <p:cNvSpPr txBox="1"/>
          <p:nvPr/>
        </p:nvSpPr>
        <p:spPr>
          <a:xfrm rot="16200000">
            <a:off x="-1932840" y="2292840"/>
            <a:ext cx="5400000" cy="117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48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WORK DONE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1577880" y="180000"/>
            <a:ext cx="8142120" cy="470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Week 3</a:t>
            </a:r>
            <a:endParaRPr b="0" lang="en-IN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Integrated backend with the profile page, implemented centralized local storage, and set up service classes for network requests.</a:t>
            </a:r>
            <a:br>
              <a:rPr sz="3000"/>
            </a:b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Handled async errors to ensure smooth UX and added animations with post-animation operations to enhance user feedback.</a:t>
            </a:r>
            <a:br>
              <a:rPr sz="3000"/>
            </a:b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"/>
          <p:cNvSpPr/>
          <p:nvPr/>
        </p:nvSpPr>
        <p:spPr>
          <a:xfrm>
            <a:off x="0" y="0"/>
            <a:ext cx="1440000" cy="5670000"/>
          </a:xfrm>
          <a:prstGeom prst="rect">
            <a:avLst/>
          </a:prstGeom>
          <a:solidFill>
            <a:srgbClr val="02214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" name=""/>
          <p:cNvSpPr txBox="1"/>
          <p:nvPr/>
        </p:nvSpPr>
        <p:spPr>
          <a:xfrm rot="16200000">
            <a:off x="-1932840" y="2292840"/>
            <a:ext cx="5400000" cy="117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4800" strike="noStrike" u="none">
                <a:solidFill>
                  <a:srgbClr val="ffffff"/>
                </a:solidFill>
                <a:effectLst/>
                <a:uFillTx/>
                <a:latin typeface="Impact"/>
              </a:rPr>
              <a:t>WORK DONE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577880" y="180000"/>
            <a:ext cx="8142120" cy="512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Week 4</a:t>
            </a:r>
            <a:endParaRPr b="0" lang="en-IN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Developed advanced profile sections like notification settings, wallet &amp; rewards, and legal policy pages with enhanced UI.</a:t>
            </a:r>
            <a:br>
              <a:rPr sz="3000"/>
            </a:b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Implemented shimmer loading for better UX and began designing and coding the authentication module including login and signup.</a:t>
            </a:r>
            <a:br>
              <a:rPr sz="3000"/>
            </a:br>
            <a:r>
              <a:rPr b="0" lang="en-IN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LibreOffice/25.2.1.2$Linux_X86_64 LibreOffice_project/d3abf4aee5fd705e4a92bba33a32f40bc4e56f49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2025-06-12T20:20:29Z</dcterms:created>
  <dc:creator/>
  <dc:description/>
  <dc:language>en-IN</dc:language>
  <cp:lastModifiedBy/>
  <cp:lastPrinted>2025-06-13T00:15:27Z</cp:lastPrinted>
  <dcterms:modified xsi:type="dcterms:W3CDTF">2025-06-13T00:18:35Z</dcterms:modified>
  <cp:revision>70</cp:revision>
  <dc:subject/>
  <dc:title/>
</cp:coreProperties>
</file>