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64" r:id="rId3"/>
    <p:sldId id="263" r:id="rId4"/>
    <p:sldId id="260" r:id="rId5"/>
    <p:sldId id="261" r:id="rId6"/>
    <p:sldId id="262" r:id="rId7"/>
    <p:sldId id="257" r:id="rId8"/>
    <p:sldId id="258" r:id="rId9"/>
    <p:sldId id="259"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181F1-0D73-4AD0-B284-FA49DA9F27DD}"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FE35-BED6-4BC2-8786-60D0D963F5CF}" type="slidenum">
              <a:rPr lang="en-IN" smtClean="0"/>
              <a:t>‹#›</a:t>
            </a:fld>
            <a:endParaRPr lang="en-IN"/>
          </a:p>
        </p:txBody>
      </p:sp>
    </p:spTree>
    <p:extLst>
      <p:ext uri="{BB962C8B-B14F-4D97-AF65-F5344CB8AC3E}">
        <p14:creationId xmlns:p14="http://schemas.microsoft.com/office/powerpoint/2010/main" val="69843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B54F-1CC7-48F4-A678-4CC5C2B54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9DD9DC-6A32-49BD-80D6-28A9658DC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70AE42-C27C-4CF9-8DD4-478726DFAAA2}"/>
              </a:ext>
            </a:extLst>
          </p:cNvPr>
          <p:cNvSpPr>
            <a:spLocks noGrp="1"/>
          </p:cNvSpPr>
          <p:nvPr>
            <p:ph type="dt" sz="half" idx="10"/>
          </p:nvPr>
        </p:nvSpPr>
        <p:spPr/>
        <p:txBody>
          <a:bodyPr/>
          <a:lstStyle/>
          <a:p>
            <a:fld id="{657E3C85-2ECC-4C4B-BBAA-1D19F74D9E75}" type="datetime1">
              <a:rPr lang="en-IN" smtClean="0"/>
              <a:t>07-06-2024</a:t>
            </a:fld>
            <a:endParaRPr lang="en-IN"/>
          </a:p>
        </p:txBody>
      </p:sp>
      <p:sp>
        <p:nvSpPr>
          <p:cNvPr id="5" name="Footer Placeholder 4">
            <a:extLst>
              <a:ext uri="{FF2B5EF4-FFF2-40B4-BE49-F238E27FC236}">
                <a16:creationId xmlns:a16="http://schemas.microsoft.com/office/drawing/2014/main" id="{0795A69B-A47A-4537-9E18-BF6B0ADA2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5067A-3272-4A80-8DEA-666CD7967207}"/>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230547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1B83-88F1-437C-9E28-284F7B588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7BEF4-44AE-435B-A0B8-22D59E0EF0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1FB0E-DF86-4675-A760-6AB074915708}"/>
              </a:ext>
            </a:extLst>
          </p:cNvPr>
          <p:cNvSpPr>
            <a:spLocks noGrp="1"/>
          </p:cNvSpPr>
          <p:nvPr>
            <p:ph type="dt" sz="half" idx="10"/>
          </p:nvPr>
        </p:nvSpPr>
        <p:spPr/>
        <p:txBody>
          <a:bodyPr/>
          <a:lstStyle/>
          <a:p>
            <a:fld id="{63E0A336-B4E2-4382-8E9F-4F72F3B09C9C}" type="datetime1">
              <a:rPr lang="en-IN" smtClean="0"/>
              <a:t>07-06-2024</a:t>
            </a:fld>
            <a:endParaRPr lang="en-IN"/>
          </a:p>
        </p:txBody>
      </p:sp>
      <p:sp>
        <p:nvSpPr>
          <p:cNvPr id="5" name="Footer Placeholder 4">
            <a:extLst>
              <a:ext uri="{FF2B5EF4-FFF2-40B4-BE49-F238E27FC236}">
                <a16:creationId xmlns:a16="http://schemas.microsoft.com/office/drawing/2014/main" id="{7A2656B9-A78E-4D6C-810A-45B941827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AC1FB-1F33-4DA5-B345-49545C453315}"/>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3374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B1A91-A8D8-4EBC-8493-15F1A5E990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A1071-30EC-405A-8A9F-9C031F2EAF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65F2C-421C-4ED8-9D9C-817AC9208632}"/>
              </a:ext>
            </a:extLst>
          </p:cNvPr>
          <p:cNvSpPr>
            <a:spLocks noGrp="1"/>
          </p:cNvSpPr>
          <p:nvPr>
            <p:ph type="dt" sz="half" idx="10"/>
          </p:nvPr>
        </p:nvSpPr>
        <p:spPr/>
        <p:txBody>
          <a:bodyPr/>
          <a:lstStyle/>
          <a:p>
            <a:fld id="{17D03F95-151E-4D25-8A3E-1CDB659CEB5D}" type="datetime1">
              <a:rPr lang="en-IN" smtClean="0"/>
              <a:t>07-06-2024</a:t>
            </a:fld>
            <a:endParaRPr lang="en-IN"/>
          </a:p>
        </p:txBody>
      </p:sp>
      <p:sp>
        <p:nvSpPr>
          <p:cNvPr id="5" name="Footer Placeholder 4">
            <a:extLst>
              <a:ext uri="{FF2B5EF4-FFF2-40B4-BE49-F238E27FC236}">
                <a16:creationId xmlns:a16="http://schemas.microsoft.com/office/drawing/2014/main" id="{AC72AEEA-73BD-462E-B974-F74CA401C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CAAA5-1DEF-4851-8326-A455580D00D3}"/>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98365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E3F3-E90E-42FA-A087-6D0C5DEDF6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D81121-9E43-4BC4-BF11-3628E91A6D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06FB7-8351-4C65-B931-63828887E6E3}"/>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Footer Placeholder 4">
            <a:extLst>
              <a:ext uri="{FF2B5EF4-FFF2-40B4-BE49-F238E27FC236}">
                <a16:creationId xmlns:a16="http://schemas.microsoft.com/office/drawing/2014/main" id="{01335D1F-C7EA-45BE-A1AA-73388F4F1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BE97D-C234-4C1C-8D95-20F1C6C40D05}"/>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98875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BABD-4953-4977-B3BC-C2B60BBFF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F6F20C-D457-46F9-A60D-20457C29C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0E6E35-D03D-4AE4-A9D3-9E4A1EB026B7}"/>
              </a:ext>
            </a:extLst>
          </p:cNvPr>
          <p:cNvSpPr>
            <a:spLocks noGrp="1"/>
          </p:cNvSpPr>
          <p:nvPr>
            <p:ph type="dt" sz="half" idx="10"/>
          </p:nvPr>
        </p:nvSpPr>
        <p:spPr/>
        <p:txBody>
          <a:bodyPr/>
          <a:lstStyle/>
          <a:p>
            <a:fld id="{318035CD-1953-45CF-BE99-451763ACE020}" type="datetime1">
              <a:rPr lang="en-IN" smtClean="0"/>
              <a:t>07-06-2024</a:t>
            </a:fld>
            <a:endParaRPr lang="en-IN"/>
          </a:p>
        </p:txBody>
      </p:sp>
      <p:sp>
        <p:nvSpPr>
          <p:cNvPr id="5" name="Footer Placeholder 4">
            <a:extLst>
              <a:ext uri="{FF2B5EF4-FFF2-40B4-BE49-F238E27FC236}">
                <a16:creationId xmlns:a16="http://schemas.microsoft.com/office/drawing/2014/main" id="{8C4FDDA5-8861-4DEF-A985-87685F0F2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8F53E-1F66-4601-B932-ADB1B6CD9A86}"/>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247212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23CA-5FFF-417A-8D88-7698532E6F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6F58A-7486-46A7-B3BE-94F66B8A1C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F4C10-B2CC-4708-A315-80519E7090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23A195-31FB-4B28-BDCE-AA13BD7C0453}"/>
              </a:ext>
            </a:extLst>
          </p:cNvPr>
          <p:cNvSpPr>
            <a:spLocks noGrp="1"/>
          </p:cNvSpPr>
          <p:nvPr>
            <p:ph type="dt" sz="half" idx="10"/>
          </p:nvPr>
        </p:nvSpPr>
        <p:spPr/>
        <p:txBody>
          <a:bodyPr/>
          <a:lstStyle/>
          <a:p>
            <a:fld id="{398749D8-0873-407B-AE7D-03DC967B4629}" type="datetime1">
              <a:rPr lang="en-IN" smtClean="0"/>
              <a:t>07-06-2024</a:t>
            </a:fld>
            <a:endParaRPr lang="en-IN"/>
          </a:p>
        </p:txBody>
      </p:sp>
      <p:sp>
        <p:nvSpPr>
          <p:cNvPr id="6" name="Footer Placeholder 5">
            <a:extLst>
              <a:ext uri="{FF2B5EF4-FFF2-40B4-BE49-F238E27FC236}">
                <a16:creationId xmlns:a16="http://schemas.microsoft.com/office/drawing/2014/main" id="{D07F4629-9C9A-47EC-84C3-7D8978684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D58C2A-7709-427C-B077-6DC8FDF0D0A6}"/>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3036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8BF6-FB21-4966-B112-6A0DAC28B3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BC6BF1-5F9F-4F38-AAC3-6E1B87EE9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9D1FA-B5B8-4E29-8041-FEFD72531A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64BA31-5A4E-466C-BA1F-19BD30C9E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63ED41-E16A-461F-A72F-F20D8DDE14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94104C-5EF7-4214-A02C-E0F1C8494795}"/>
              </a:ext>
            </a:extLst>
          </p:cNvPr>
          <p:cNvSpPr>
            <a:spLocks noGrp="1"/>
          </p:cNvSpPr>
          <p:nvPr>
            <p:ph type="dt" sz="half" idx="10"/>
          </p:nvPr>
        </p:nvSpPr>
        <p:spPr/>
        <p:txBody>
          <a:bodyPr/>
          <a:lstStyle/>
          <a:p>
            <a:fld id="{2A47D706-59B4-4040-8979-967AB7FA2F01}" type="datetime1">
              <a:rPr lang="en-IN" smtClean="0"/>
              <a:t>07-06-2024</a:t>
            </a:fld>
            <a:endParaRPr lang="en-IN"/>
          </a:p>
        </p:txBody>
      </p:sp>
      <p:sp>
        <p:nvSpPr>
          <p:cNvPr id="8" name="Footer Placeholder 7">
            <a:extLst>
              <a:ext uri="{FF2B5EF4-FFF2-40B4-BE49-F238E27FC236}">
                <a16:creationId xmlns:a16="http://schemas.microsoft.com/office/drawing/2014/main" id="{A8A6C196-522D-406E-BE66-2293C8A058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A9A5FA-30EB-4E5B-B626-F26F471C19AC}"/>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42232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8AB6-993A-47D5-9BAD-9A15290644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D82F2A-1803-48F7-8D40-E6DF08FCD5B4}"/>
              </a:ext>
            </a:extLst>
          </p:cNvPr>
          <p:cNvSpPr>
            <a:spLocks noGrp="1"/>
          </p:cNvSpPr>
          <p:nvPr>
            <p:ph type="dt" sz="half" idx="10"/>
          </p:nvPr>
        </p:nvSpPr>
        <p:spPr/>
        <p:txBody>
          <a:bodyPr/>
          <a:lstStyle/>
          <a:p>
            <a:fld id="{FDCA3F06-9357-46C4-981E-95BC57F8A93E}" type="datetime1">
              <a:rPr lang="en-IN" smtClean="0"/>
              <a:t>07-06-2024</a:t>
            </a:fld>
            <a:endParaRPr lang="en-IN"/>
          </a:p>
        </p:txBody>
      </p:sp>
      <p:sp>
        <p:nvSpPr>
          <p:cNvPr id="4" name="Footer Placeholder 3">
            <a:extLst>
              <a:ext uri="{FF2B5EF4-FFF2-40B4-BE49-F238E27FC236}">
                <a16:creationId xmlns:a16="http://schemas.microsoft.com/office/drawing/2014/main" id="{2F3E6C1D-FC5E-42A2-AB85-5063138B04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AA186-D5FE-49D5-945F-737EA9282A61}"/>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23604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BF9DA-AD5A-4F1C-8E87-1EEEDAEC7D54}"/>
              </a:ext>
            </a:extLst>
          </p:cNvPr>
          <p:cNvSpPr>
            <a:spLocks noGrp="1"/>
          </p:cNvSpPr>
          <p:nvPr>
            <p:ph type="dt" sz="half" idx="10"/>
          </p:nvPr>
        </p:nvSpPr>
        <p:spPr/>
        <p:txBody>
          <a:bodyPr/>
          <a:lstStyle/>
          <a:p>
            <a:fld id="{C367C351-5E0B-4327-8569-818284239CFC}" type="datetime1">
              <a:rPr lang="en-IN" smtClean="0"/>
              <a:t>07-06-2024</a:t>
            </a:fld>
            <a:endParaRPr lang="en-IN"/>
          </a:p>
        </p:txBody>
      </p:sp>
      <p:sp>
        <p:nvSpPr>
          <p:cNvPr id="3" name="Footer Placeholder 2">
            <a:extLst>
              <a:ext uri="{FF2B5EF4-FFF2-40B4-BE49-F238E27FC236}">
                <a16:creationId xmlns:a16="http://schemas.microsoft.com/office/drawing/2014/main" id="{B90218A7-C2C1-4730-A7E8-72DF616861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64B06B-96B5-4AA2-8B54-B8E6D2D844E6}"/>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83141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72A3-45A2-445E-9075-BD2903A7A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F0BDBB-49A9-4DD7-B7E3-CC8EAD5D9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B6E91B-3DA6-4BDB-8A96-6C5B4292E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387E8C-7BF8-4C17-8FCA-D5A45414FCD7}"/>
              </a:ext>
            </a:extLst>
          </p:cNvPr>
          <p:cNvSpPr>
            <a:spLocks noGrp="1"/>
          </p:cNvSpPr>
          <p:nvPr>
            <p:ph type="dt" sz="half" idx="10"/>
          </p:nvPr>
        </p:nvSpPr>
        <p:spPr/>
        <p:txBody>
          <a:bodyPr/>
          <a:lstStyle/>
          <a:p>
            <a:fld id="{C64137A5-5F13-4014-AF72-B081265F3CE0}" type="datetime1">
              <a:rPr lang="en-IN" smtClean="0"/>
              <a:t>07-06-2024</a:t>
            </a:fld>
            <a:endParaRPr lang="en-IN"/>
          </a:p>
        </p:txBody>
      </p:sp>
      <p:sp>
        <p:nvSpPr>
          <p:cNvPr id="6" name="Footer Placeholder 5">
            <a:extLst>
              <a:ext uri="{FF2B5EF4-FFF2-40B4-BE49-F238E27FC236}">
                <a16:creationId xmlns:a16="http://schemas.microsoft.com/office/drawing/2014/main" id="{F414886C-F4CE-422F-A5F6-A849C080B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4FDE2-656C-4C18-A2C5-9A778637CADD}"/>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23410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25EF-DE08-4081-99CE-3C4B42D64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A98664-58ED-414E-A361-F4CF2D2CC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2762C1-278B-4E59-81C4-4E60727BA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959088-E3B6-4CF9-9CCC-825D1646474B}"/>
              </a:ext>
            </a:extLst>
          </p:cNvPr>
          <p:cNvSpPr>
            <a:spLocks noGrp="1"/>
          </p:cNvSpPr>
          <p:nvPr>
            <p:ph type="dt" sz="half" idx="10"/>
          </p:nvPr>
        </p:nvSpPr>
        <p:spPr/>
        <p:txBody>
          <a:bodyPr/>
          <a:lstStyle/>
          <a:p>
            <a:fld id="{7A409422-BA7C-4E27-963F-30C056BEED04}" type="datetime1">
              <a:rPr lang="en-IN" smtClean="0"/>
              <a:t>07-06-2024</a:t>
            </a:fld>
            <a:endParaRPr lang="en-IN"/>
          </a:p>
        </p:txBody>
      </p:sp>
      <p:sp>
        <p:nvSpPr>
          <p:cNvPr id="6" name="Footer Placeholder 5">
            <a:extLst>
              <a:ext uri="{FF2B5EF4-FFF2-40B4-BE49-F238E27FC236}">
                <a16:creationId xmlns:a16="http://schemas.microsoft.com/office/drawing/2014/main" id="{D5626155-D5E8-4576-A620-D624E38B5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4F29D-FC2D-4277-AEEC-AE1C11E714F9}"/>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34362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154F0-41EA-49C4-B305-E0AC0D51A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555768-C612-4E33-953C-4D018D676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DC67D-2A2D-4693-B367-02C031E42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CDFD4-9076-4FD0-BAB0-9C1F78332400}" type="datetime1">
              <a:rPr lang="en-IN" smtClean="0"/>
              <a:t>07-06-2024</a:t>
            </a:fld>
            <a:endParaRPr lang="en-IN"/>
          </a:p>
        </p:txBody>
      </p:sp>
      <p:sp>
        <p:nvSpPr>
          <p:cNvPr id="5" name="Footer Placeholder 4">
            <a:extLst>
              <a:ext uri="{FF2B5EF4-FFF2-40B4-BE49-F238E27FC236}">
                <a16:creationId xmlns:a16="http://schemas.microsoft.com/office/drawing/2014/main" id="{FDEC5C40-62DC-4399-9336-05A81E210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60C441-2CF0-437D-AC90-2749F491E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3F2F5-84C0-464D-B3A5-712A230293B6}" type="slidenum">
              <a:rPr lang="en-IN" smtClean="0"/>
              <a:t>‹#›</a:t>
            </a:fld>
            <a:endParaRPr lang="en-IN"/>
          </a:p>
        </p:txBody>
      </p:sp>
    </p:spTree>
    <p:extLst>
      <p:ext uri="{BB962C8B-B14F-4D97-AF65-F5344CB8AC3E}">
        <p14:creationId xmlns:p14="http://schemas.microsoft.com/office/powerpoint/2010/main" val="2630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CF5-1012-4D4B-80FA-CF464721AA41}"/>
              </a:ext>
            </a:extLst>
          </p:cNvPr>
          <p:cNvSpPr>
            <a:spLocks noGrp="1"/>
          </p:cNvSpPr>
          <p:nvPr>
            <p:ph type="ctrTitle"/>
          </p:nvPr>
        </p:nvSpPr>
        <p:spPr/>
        <p:txBody>
          <a:bodyPr/>
          <a:lstStyle/>
          <a:p>
            <a:r>
              <a:rPr lang="en-US" dirty="0"/>
              <a:t>Unit 1: Ethical foundation in Data Science</a:t>
            </a:r>
            <a:endParaRPr lang="en-IN" dirty="0"/>
          </a:p>
        </p:txBody>
      </p:sp>
      <p:sp>
        <p:nvSpPr>
          <p:cNvPr id="3" name="Subtitle 2">
            <a:extLst>
              <a:ext uri="{FF2B5EF4-FFF2-40B4-BE49-F238E27FC236}">
                <a16:creationId xmlns:a16="http://schemas.microsoft.com/office/drawing/2014/main" id="{81D3D594-A0A5-44A7-94B1-A0870C2A564E}"/>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63D50A08-21A3-4763-B0B3-72E6E764CF1B}"/>
              </a:ext>
            </a:extLst>
          </p:cNvPr>
          <p:cNvSpPr>
            <a:spLocks noGrp="1"/>
          </p:cNvSpPr>
          <p:nvPr>
            <p:ph type="dt" sz="half" idx="10"/>
          </p:nvPr>
        </p:nvSpPr>
        <p:spPr/>
        <p:txBody>
          <a:bodyPr/>
          <a:lstStyle/>
          <a:p>
            <a:fld id="{9CF43E1E-EB55-4886-809C-01875E2BF6FC}" type="datetime1">
              <a:rPr lang="en-IN" smtClean="0"/>
              <a:t>07-06-2024</a:t>
            </a:fld>
            <a:endParaRPr lang="en-IN"/>
          </a:p>
        </p:txBody>
      </p:sp>
      <p:sp>
        <p:nvSpPr>
          <p:cNvPr id="5" name="Slide Number Placeholder 4">
            <a:extLst>
              <a:ext uri="{FF2B5EF4-FFF2-40B4-BE49-F238E27FC236}">
                <a16:creationId xmlns:a16="http://schemas.microsoft.com/office/drawing/2014/main" id="{221319C0-3BC7-456A-967F-D59BFBD584A1}"/>
              </a:ext>
            </a:extLst>
          </p:cNvPr>
          <p:cNvSpPr>
            <a:spLocks noGrp="1"/>
          </p:cNvSpPr>
          <p:nvPr>
            <p:ph type="sldNum" sz="quarter" idx="12"/>
          </p:nvPr>
        </p:nvSpPr>
        <p:spPr/>
        <p:txBody>
          <a:bodyPr/>
          <a:lstStyle/>
          <a:p>
            <a:fld id="{7A43F2F5-84C0-464D-B3A5-712A230293B6}" type="slidenum">
              <a:rPr lang="en-IN" smtClean="0"/>
              <a:t>1</a:t>
            </a:fld>
            <a:endParaRPr lang="en-IN"/>
          </a:p>
        </p:txBody>
      </p:sp>
    </p:spTree>
    <p:extLst>
      <p:ext uri="{BB962C8B-B14F-4D97-AF65-F5344CB8AC3E}">
        <p14:creationId xmlns:p14="http://schemas.microsoft.com/office/powerpoint/2010/main" val="205359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E2FC-428B-4558-88B5-F9930F497C5D}"/>
              </a:ext>
            </a:extLst>
          </p:cNvPr>
          <p:cNvSpPr>
            <a:spLocks noGrp="1"/>
          </p:cNvSpPr>
          <p:nvPr>
            <p:ph type="title"/>
          </p:nvPr>
        </p:nvSpPr>
        <p:spPr/>
        <p:txBody>
          <a:bodyPr/>
          <a:lstStyle/>
          <a:p>
            <a:r>
              <a:rPr lang="en-US" dirty="0"/>
              <a:t>Seven ethics in Data Science </a:t>
            </a:r>
            <a:endParaRPr lang="en-IN" dirty="0"/>
          </a:p>
        </p:txBody>
      </p:sp>
      <p:sp>
        <p:nvSpPr>
          <p:cNvPr id="3" name="Content Placeholder 2">
            <a:extLst>
              <a:ext uri="{FF2B5EF4-FFF2-40B4-BE49-F238E27FC236}">
                <a16:creationId xmlns:a16="http://schemas.microsoft.com/office/drawing/2014/main" id="{07A866DC-D871-40FF-90B4-684BC19DC702}"/>
              </a:ext>
            </a:extLst>
          </p:cNvPr>
          <p:cNvSpPr>
            <a:spLocks noGrp="1"/>
          </p:cNvSpPr>
          <p:nvPr>
            <p:ph idx="1"/>
          </p:nvPr>
        </p:nvSpPr>
        <p:spPr/>
        <p:txBody>
          <a:bodyPr/>
          <a:lstStyle/>
          <a:p>
            <a:r>
              <a:rPr lang="en-US" dirty="0"/>
              <a:t>They comprise transparency, accountability, fairness, privacy, security, consent, and integrity. </a:t>
            </a:r>
          </a:p>
          <a:p>
            <a:pPr algn="just"/>
            <a:r>
              <a:rPr lang="en-US" dirty="0"/>
              <a:t>Ethical frameworks and principles play a crucial role in guiding the responsible use of data science and ensuring that data-driven decisions are fair, transparent, and respectful of individuals' rights and privacy. </a:t>
            </a:r>
          </a:p>
          <a:p>
            <a:pPr algn="just"/>
            <a:r>
              <a:rPr lang="en-US" dirty="0"/>
              <a:t>As data science continues to evolve and integrate into various aspects of our lives, understanding and applying ethical considerations become increasingly important.</a:t>
            </a:r>
            <a:endParaRPr lang="en-IN" dirty="0"/>
          </a:p>
        </p:txBody>
      </p:sp>
      <p:sp>
        <p:nvSpPr>
          <p:cNvPr id="4" name="Date Placeholder 3">
            <a:extLst>
              <a:ext uri="{FF2B5EF4-FFF2-40B4-BE49-F238E27FC236}">
                <a16:creationId xmlns:a16="http://schemas.microsoft.com/office/drawing/2014/main" id="{1944FB9D-2AB7-4354-95EB-07CDDAA27508}"/>
              </a:ext>
            </a:extLst>
          </p:cNvPr>
          <p:cNvSpPr>
            <a:spLocks noGrp="1"/>
          </p:cNvSpPr>
          <p:nvPr>
            <p:ph type="dt" sz="half" idx="10"/>
          </p:nvPr>
        </p:nvSpPr>
        <p:spPr/>
        <p:txBody>
          <a:bodyPr/>
          <a:lstStyle/>
          <a:p>
            <a:fld id="{5659C0AD-59DA-4502-8B9A-497BAC198324}" type="datetime1">
              <a:rPr lang="en-IN" smtClean="0"/>
              <a:t>07-06-2024</a:t>
            </a:fld>
            <a:endParaRPr lang="en-IN"/>
          </a:p>
        </p:txBody>
      </p:sp>
      <p:sp>
        <p:nvSpPr>
          <p:cNvPr id="5" name="Slide Number Placeholder 4">
            <a:extLst>
              <a:ext uri="{FF2B5EF4-FFF2-40B4-BE49-F238E27FC236}">
                <a16:creationId xmlns:a16="http://schemas.microsoft.com/office/drawing/2014/main" id="{E3995397-5613-432B-B0E2-F0E7BF4AC480}"/>
              </a:ext>
            </a:extLst>
          </p:cNvPr>
          <p:cNvSpPr>
            <a:spLocks noGrp="1"/>
          </p:cNvSpPr>
          <p:nvPr>
            <p:ph type="sldNum" sz="quarter" idx="12"/>
          </p:nvPr>
        </p:nvSpPr>
        <p:spPr/>
        <p:txBody>
          <a:bodyPr/>
          <a:lstStyle/>
          <a:p>
            <a:fld id="{7A43F2F5-84C0-464D-B3A5-712A230293B6}" type="slidenum">
              <a:rPr lang="en-IN" smtClean="0"/>
              <a:t>10</a:t>
            </a:fld>
            <a:endParaRPr lang="en-IN"/>
          </a:p>
        </p:txBody>
      </p:sp>
    </p:spTree>
    <p:extLst>
      <p:ext uri="{BB962C8B-B14F-4D97-AF65-F5344CB8AC3E}">
        <p14:creationId xmlns:p14="http://schemas.microsoft.com/office/powerpoint/2010/main" val="162472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841E-B013-4331-8761-7082C0C8F058}"/>
              </a:ext>
            </a:extLst>
          </p:cNvPr>
          <p:cNvSpPr>
            <a:spLocks noGrp="1"/>
          </p:cNvSpPr>
          <p:nvPr>
            <p:ph type="title"/>
          </p:nvPr>
        </p:nvSpPr>
        <p:spPr/>
        <p:txBody>
          <a:bodyPr/>
          <a:lstStyle/>
          <a:p>
            <a:r>
              <a:rPr lang="en-US" dirty="0"/>
              <a:t>Key Ethical Principles of Data Science</a:t>
            </a:r>
            <a:br>
              <a:rPr lang="en-US" dirty="0"/>
            </a:br>
            <a:endParaRPr lang="en-IN" dirty="0"/>
          </a:p>
        </p:txBody>
      </p:sp>
      <p:sp>
        <p:nvSpPr>
          <p:cNvPr id="3" name="Content Placeholder 2">
            <a:extLst>
              <a:ext uri="{FF2B5EF4-FFF2-40B4-BE49-F238E27FC236}">
                <a16:creationId xmlns:a16="http://schemas.microsoft.com/office/drawing/2014/main" id="{576712C5-9C17-4B41-ABB1-91969C2F83E3}"/>
              </a:ext>
            </a:extLst>
          </p:cNvPr>
          <p:cNvSpPr>
            <a:spLocks noGrp="1"/>
          </p:cNvSpPr>
          <p:nvPr>
            <p:ph idx="1"/>
          </p:nvPr>
        </p:nvSpPr>
        <p:spPr>
          <a:xfrm>
            <a:off x="838200" y="1095375"/>
            <a:ext cx="10515600" cy="5081588"/>
          </a:xfrm>
        </p:spPr>
        <p:txBody>
          <a:bodyPr>
            <a:normAutofit fontScale="92500" lnSpcReduction="10000"/>
          </a:bodyPr>
          <a:lstStyle/>
          <a:p>
            <a:r>
              <a:rPr lang="en-US" b="1" dirty="0">
                <a:solidFill>
                  <a:srgbClr val="FF0000"/>
                </a:solidFill>
              </a:rPr>
              <a:t>Transparency</a:t>
            </a:r>
          </a:p>
          <a:p>
            <a:r>
              <a:rPr lang="en-US" dirty="0"/>
              <a:t>Ensuring that data sources, methods, and algorithms are open and understandable to stakeholders.</a:t>
            </a:r>
          </a:p>
          <a:p>
            <a:r>
              <a:rPr lang="en-US" b="1" dirty="0">
                <a:solidFill>
                  <a:srgbClr val="FF0000"/>
                </a:solidFill>
              </a:rPr>
              <a:t>Fairness</a:t>
            </a:r>
          </a:p>
          <a:p>
            <a:r>
              <a:rPr lang="en-US" dirty="0"/>
              <a:t>Avoiding biases in data collection and algorithms to ensure equitable treatment of all individuals.</a:t>
            </a:r>
          </a:p>
          <a:p>
            <a:r>
              <a:rPr lang="en-US" b="1" dirty="0">
                <a:solidFill>
                  <a:srgbClr val="FF0000"/>
                </a:solidFill>
              </a:rPr>
              <a:t>Privacy</a:t>
            </a:r>
          </a:p>
          <a:p>
            <a:r>
              <a:rPr lang="en-US" dirty="0"/>
              <a:t>Respecting individuals' rights to control their personal data and ensuring its protection.</a:t>
            </a:r>
          </a:p>
          <a:p>
            <a:r>
              <a:rPr lang="en-US" b="1" dirty="0">
                <a:solidFill>
                  <a:srgbClr val="FF0000"/>
                </a:solidFill>
              </a:rPr>
              <a:t>Accountability</a:t>
            </a:r>
          </a:p>
          <a:p>
            <a:r>
              <a:rPr lang="en-US" dirty="0"/>
              <a:t>Taking responsibility for the outcomes of data science projects and being accountable for ethical breaches.</a:t>
            </a:r>
          </a:p>
          <a:p>
            <a:endParaRPr lang="en-IN" dirty="0"/>
          </a:p>
        </p:txBody>
      </p:sp>
      <p:sp>
        <p:nvSpPr>
          <p:cNvPr id="4" name="Date Placeholder 3">
            <a:extLst>
              <a:ext uri="{FF2B5EF4-FFF2-40B4-BE49-F238E27FC236}">
                <a16:creationId xmlns:a16="http://schemas.microsoft.com/office/drawing/2014/main" id="{06213068-10DD-4DAB-9373-93A830DA1E0F}"/>
              </a:ext>
            </a:extLst>
          </p:cNvPr>
          <p:cNvSpPr>
            <a:spLocks noGrp="1"/>
          </p:cNvSpPr>
          <p:nvPr>
            <p:ph type="dt" sz="half" idx="10"/>
          </p:nvPr>
        </p:nvSpPr>
        <p:spPr/>
        <p:txBody>
          <a:bodyPr/>
          <a:lstStyle/>
          <a:p>
            <a:fld id="{C81FF3C2-2950-49BF-B708-E0E06C1C0407}" type="datetime1">
              <a:rPr lang="en-IN" smtClean="0"/>
              <a:t>07-06-2024</a:t>
            </a:fld>
            <a:endParaRPr lang="en-IN"/>
          </a:p>
        </p:txBody>
      </p:sp>
      <p:sp>
        <p:nvSpPr>
          <p:cNvPr id="5" name="Slide Number Placeholder 4">
            <a:extLst>
              <a:ext uri="{FF2B5EF4-FFF2-40B4-BE49-F238E27FC236}">
                <a16:creationId xmlns:a16="http://schemas.microsoft.com/office/drawing/2014/main" id="{1A2FC372-5D60-4014-B3E7-B7B3940B8209}"/>
              </a:ext>
            </a:extLst>
          </p:cNvPr>
          <p:cNvSpPr>
            <a:spLocks noGrp="1"/>
          </p:cNvSpPr>
          <p:nvPr>
            <p:ph type="sldNum" sz="quarter" idx="12"/>
          </p:nvPr>
        </p:nvSpPr>
        <p:spPr/>
        <p:txBody>
          <a:bodyPr/>
          <a:lstStyle/>
          <a:p>
            <a:fld id="{7A43F2F5-84C0-464D-B3A5-712A230293B6}" type="slidenum">
              <a:rPr lang="en-IN" smtClean="0"/>
              <a:t>11</a:t>
            </a:fld>
            <a:endParaRPr lang="en-IN"/>
          </a:p>
        </p:txBody>
      </p:sp>
    </p:spTree>
    <p:extLst>
      <p:ext uri="{BB962C8B-B14F-4D97-AF65-F5344CB8AC3E}">
        <p14:creationId xmlns:p14="http://schemas.microsoft.com/office/powerpoint/2010/main" val="40025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2500-2BD0-4255-80A1-9FBA75BAEC57}"/>
              </a:ext>
            </a:extLst>
          </p:cNvPr>
          <p:cNvSpPr>
            <a:spLocks noGrp="1"/>
          </p:cNvSpPr>
          <p:nvPr>
            <p:ph type="title"/>
          </p:nvPr>
        </p:nvSpPr>
        <p:spPr/>
        <p:txBody>
          <a:bodyPr/>
          <a:lstStyle/>
          <a:p>
            <a:r>
              <a:rPr lang="en-US" dirty="0"/>
              <a:t>Key Ethical Principles of Data Science</a:t>
            </a:r>
            <a:endParaRPr lang="en-IN" dirty="0"/>
          </a:p>
        </p:txBody>
      </p:sp>
      <p:sp>
        <p:nvSpPr>
          <p:cNvPr id="3" name="Content Placeholder 2">
            <a:extLst>
              <a:ext uri="{FF2B5EF4-FFF2-40B4-BE49-F238E27FC236}">
                <a16:creationId xmlns:a16="http://schemas.microsoft.com/office/drawing/2014/main" id="{7CABE3A4-06B0-4741-A4AB-06535FAFE318}"/>
              </a:ext>
            </a:extLst>
          </p:cNvPr>
          <p:cNvSpPr>
            <a:spLocks noGrp="1"/>
          </p:cNvSpPr>
          <p:nvPr>
            <p:ph idx="1"/>
          </p:nvPr>
        </p:nvSpPr>
        <p:spPr>
          <a:xfrm>
            <a:off x="838200" y="1409700"/>
            <a:ext cx="10515600" cy="4767263"/>
          </a:xfrm>
        </p:spPr>
        <p:txBody>
          <a:bodyPr>
            <a:normAutofit lnSpcReduction="10000"/>
          </a:bodyPr>
          <a:lstStyle/>
          <a:p>
            <a:pPr algn="just"/>
            <a:r>
              <a:rPr lang="en-US" b="1" dirty="0">
                <a:solidFill>
                  <a:srgbClr val="FF0000"/>
                </a:solidFill>
              </a:rPr>
              <a:t>Informed Consent</a:t>
            </a:r>
          </a:p>
          <a:p>
            <a:pPr algn="just"/>
            <a:r>
              <a:rPr lang="en-US" dirty="0"/>
              <a:t>Obtaining explicit consent from individuals before collecting or using their data.</a:t>
            </a:r>
          </a:p>
          <a:p>
            <a:pPr algn="just"/>
            <a:r>
              <a:rPr lang="en-US" b="1" dirty="0">
                <a:solidFill>
                  <a:srgbClr val="FF0000"/>
                </a:solidFill>
              </a:rPr>
              <a:t>Data Minimization</a:t>
            </a:r>
          </a:p>
          <a:p>
            <a:pPr algn="just"/>
            <a:r>
              <a:rPr lang="en-US" dirty="0"/>
              <a:t>Collecting only the data that is necessary for a specific purpose and storing it for the shortest time necessary.</a:t>
            </a:r>
          </a:p>
          <a:p>
            <a:pPr algn="just"/>
            <a:endParaRPr lang="en-US" dirty="0"/>
          </a:p>
          <a:p>
            <a:pPr marL="0" indent="0" algn="just">
              <a:buNone/>
            </a:pPr>
            <a:r>
              <a:rPr lang="en-US" dirty="0"/>
              <a:t>Ethical considerations are integral to responsible data science practice. By adopting and adhering to ethical frameworks and principles, data scientists can contribute to building trust, promoting fairness, and ensuring that data-driven innovations benefit society as a whole.</a:t>
            </a:r>
          </a:p>
          <a:p>
            <a:endParaRPr lang="en-IN" dirty="0"/>
          </a:p>
        </p:txBody>
      </p:sp>
      <p:sp>
        <p:nvSpPr>
          <p:cNvPr id="4" name="Date Placeholder 3">
            <a:extLst>
              <a:ext uri="{FF2B5EF4-FFF2-40B4-BE49-F238E27FC236}">
                <a16:creationId xmlns:a16="http://schemas.microsoft.com/office/drawing/2014/main" id="{7E692A4C-2EE4-4290-A5B6-7E93E60A4AA9}"/>
              </a:ext>
            </a:extLst>
          </p:cNvPr>
          <p:cNvSpPr>
            <a:spLocks noGrp="1"/>
          </p:cNvSpPr>
          <p:nvPr>
            <p:ph type="dt" sz="half" idx="10"/>
          </p:nvPr>
        </p:nvSpPr>
        <p:spPr/>
        <p:txBody>
          <a:bodyPr/>
          <a:lstStyle/>
          <a:p>
            <a:fld id="{81DC4634-E8EF-4BE5-94F8-3D3D00171A5E}" type="datetime1">
              <a:rPr lang="en-IN" smtClean="0"/>
              <a:t>07-06-2024</a:t>
            </a:fld>
            <a:endParaRPr lang="en-IN"/>
          </a:p>
        </p:txBody>
      </p:sp>
      <p:sp>
        <p:nvSpPr>
          <p:cNvPr id="5" name="Slide Number Placeholder 4">
            <a:extLst>
              <a:ext uri="{FF2B5EF4-FFF2-40B4-BE49-F238E27FC236}">
                <a16:creationId xmlns:a16="http://schemas.microsoft.com/office/drawing/2014/main" id="{E3D868D1-2042-40C4-9E01-EE4E11B1839C}"/>
              </a:ext>
            </a:extLst>
          </p:cNvPr>
          <p:cNvSpPr>
            <a:spLocks noGrp="1"/>
          </p:cNvSpPr>
          <p:nvPr>
            <p:ph type="sldNum" sz="quarter" idx="12"/>
          </p:nvPr>
        </p:nvSpPr>
        <p:spPr/>
        <p:txBody>
          <a:bodyPr/>
          <a:lstStyle/>
          <a:p>
            <a:fld id="{7A43F2F5-84C0-464D-B3A5-712A230293B6}" type="slidenum">
              <a:rPr lang="en-IN" smtClean="0"/>
              <a:t>12</a:t>
            </a:fld>
            <a:endParaRPr lang="en-IN"/>
          </a:p>
        </p:txBody>
      </p:sp>
    </p:spTree>
    <p:extLst>
      <p:ext uri="{BB962C8B-B14F-4D97-AF65-F5344CB8AC3E}">
        <p14:creationId xmlns:p14="http://schemas.microsoft.com/office/powerpoint/2010/main" val="304939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B818-CC98-401E-8ACB-EC365ECFCEAD}"/>
              </a:ext>
            </a:extLst>
          </p:cNvPr>
          <p:cNvSpPr>
            <a:spLocks noGrp="1"/>
          </p:cNvSpPr>
          <p:nvPr>
            <p:ph type="title"/>
          </p:nvPr>
        </p:nvSpPr>
        <p:spPr/>
        <p:txBody>
          <a:bodyPr/>
          <a:lstStyle/>
          <a:p>
            <a:r>
              <a:rPr lang="en-US" dirty="0"/>
              <a:t>Ethics in Data Science: Challenges and Importance</a:t>
            </a:r>
            <a:endParaRPr lang="en-IN" dirty="0"/>
          </a:p>
        </p:txBody>
      </p:sp>
      <p:sp>
        <p:nvSpPr>
          <p:cNvPr id="3" name="Content Placeholder 2">
            <a:extLst>
              <a:ext uri="{FF2B5EF4-FFF2-40B4-BE49-F238E27FC236}">
                <a16:creationId xmlns:a16="http://schemas.microsoft.com/office/drawing/2014/main" id="{FF0BCC69-1785-4FCE-B214-DD7DA3B7DAB7}"/>
              </a:ext>
            </a:extLst>
          </p:cNvPr>
          <p:cNvSpPr>
            <a:spLocks noGrp="1"/>
          </p:cNvSpPr>
          <p:nvPr>
            <p:ph idx="1"/>
          </p:nvPr>
        </p:nvSpPr>
        <p:spPr>
          <a:xfrm>
            <a:off x="838200" y="1825625"/>
            <a:ext cx="10515600" cy="4737100"/>
          </a:xfrm>
        </p:spPr>
        <p:txBody>
          <a:bodyPr/>
          <a:lstStyle/>
          <a:p>
            <a:pPr algn="just"/>
            <a:r>
              <a:rPr lang="en-US" dirty="0"/>
              <a:t>Analysts, data scientists, and information technology professionals must be concerned about data science ethics. </a:t>
            </a:r>
          </a:p>
          <a:p>
            <a:pPr algn="just"/>
            <a:r>
              <a:rPr lang="en-US" dirty="0"/>
              <a:t>Anyone who works with data must understand the fundamentals. Anyone dealing with any type of data must report any instances of data theft, unethical data collection, storage, use, etc.</a:t>
            </a:r>
          </a:p>
          <a:p>
            <a:pPr algn="just"/>
            <a:r>
              <a:rPr lang="en-US" dirty="0"/>
              <a:t>Ethics in data science is a critical aspect that governs how data is collected, processed, and used. </a:t>
            </a:r>
          </a:p>
          <a:p>
            <a:pPr algn="just"/>
            <a:r>
              <a:rPr lang="en-US" dirty="0"/>
              <a:t>As data becomes an increasingly valuable resource, the ethical considerations surrounding its use are becoming more complex and important.</a:t>
            </a:r>
          </a:p>
          <a:p>
            <a:endParaRPr lang="en-IN" dirty="0"/>
          </a:p>
        </p:txBody>
      </p:sp>
      <p:sp>
        <p:nvSpPr>
          <p:cNvPr id="4" name="Date Placeholder 3">
            <a:extLst>
              <a:ext uri="{FF2B5EF4-FFF2-40B4-BE49-F238E27FC236}">
                <a16:creationId xmlns:a16="http://schemas.microsoft.com/office/drawing/2014/main" id="{2465B1B5-417E-40BC-80A8-CAFD8FA33E0E}"/>
              </a:ext>
            </a:extLst>
          </p:cNvPr>
          <p:cNvSpPr>
            <a:spLocks noGrp="1"/>
          </p:cNvSpPr>
          <p:nvPr>
            <p:ph type="dt" sz="half" idx="10"/>
          </p:nvPr>
        </p:nvSpPr>
        <p:spPr/>
        <p:txBody>
          <a:bodyPr/>
          <a:lstStyle/>
          <a:p>
            <a:fld id="{8FF5AC9A-96B4-4919-8ECA-9872FEB4E2B7}" type="datetime1">
              <a:rPr lang="en-IN" smtClean="0"/>
              <a:t>07-06-2024</a:t>
            </a:fld>
            <a:endParaRPr lang="en-IN"/>
          </a:p>
        </p:txBody>
      </p:sp>
      <p:sp>
        <p:nvSpPr>
          <p:cNvPr id="5" name="Slide Number Placeholder 4">
            <a:extLst>
              <a:ext uri="{FF2B5EF4-FFF2-40B4-BE49-F238E27FC236}">
                <a16:creationId xmlns:a16="http://schemas.microsoft.com/office/drawing/2014/main" id="{0E031227-9D46-4F91-B2EC-5856D9E111E3}"/>
              </a:ext>
            </a:extLst>
          </p:cNvPr>
          <p:cNvSpPr>
            <a:spLocks noGrp="1"/>
          </p:cNvSpPr>
          <p:nvPr>
            <p:ph type="sldNum" sz="quarter" idx="12"/>
          </p:nvPr>
        </p:nvSpPr>
        <p:spPr/>
        <p:txBody>
          <a:bodyPr/>
          <a:lstStyle/>
          <a:p>
            <a:fld id="{7A43F2F5-84C0-464D-B3A5-712A230293B6}" type="slidenum">
              <a:rPr lang="en-IN" smtClean="0"/>
              <a:t>13</a:t>
            </a:fld>
            <a:endParaRPr lang="en-IN"/>
          </a:p>
        </p:txBody>
      </p:sp>
    </p:spTree>
    <p:extLst>
      <p:ext uri="{BB962C8B-B14F-4D97-AF65-F5344CB8AC3E}">
        <p14:creationId xmlns:p14="http://schemas.microsoft.com/office/powerpoint/2010/main" val="188631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290D-75C5-4E53-A230-EBA9AD8790B3}"/>
              </a:ext>
            </a:extLst>
          </p:cNvPr>
          <p:cNvSpPr>
            <a:spLocks noGrp="1"/>
          </p:cNvSpPr>
          <p:nvPr>
            <p:ph type="title"/>
          </p:nvPr>
        </p:nvSpPr>
        <p:spPr/>
        <p:txBody>
          <a:bodyPr/>
          <a:lstStyle/>
          <a:p>
            <a:r>
              <a:rPr lang="en-IN" b="1" dirty="0"/>
              <a:t>Challenges in Ethics of Data Science</a:t>
            </a:r>
            <a:br>
              <a:rPr lang="en-IN" dirty="0"/>
            </a:br>
            <a:endParaRPr lang="en-IN" dirty="0"/>
          </a:p>
        </p:txBody>
      </p:sp>
      <p:sp>
        <p:nvSpPr>
          <p:cNvPr id="3" name="Content Placeholder 2">
            <a:extLst>
              <a:ext uri="{FF2B5EF4-FFF2-40B4-BE49-F238E27FC236}">
                <a16:creationId xmlns:a16="http://schemas.microsoft.com/office/drawing/2014/main" id="{20499CEA-D34A-4E88-838B-22F662CCCF55}"/>
              </a:ext>
            </a:extLst>
          </p:cNvPr>
          <p:cNvSpPr>
            <a:spLocks noGrp="1"/>
          </p:cNvSpPr>
          <p:nvPr>
            <p:ph idx="1"/>
          </p:nvPr>
        </p:nvSpPr>
        <p:spPr/>
        <p:txBody>
          <a:bodyPr>
            <a:normAutofit/>
          </a:bodyPr>
          <a:lstStyle/>
          <a:p>
            <a:pPr marL="0" indent="0">
              <a:buNone/>
            </a:pPr>
            <a:r>
              <a:rPr lang="en-US" dirty="0"/>
              <a:t>1.</a:t>
            </a:r>
            <a:r>
              <a:rPr lang="en-US" b="1" dirty="0"/>
              <a:t>Data Privacy and Security</a:t>
            </a:r>
          </a:p>
          <a:p>
            <a:pPr marL="0" indent="0">
              <a:buNone/>
            </a:pPr>
            <a:r>
              <a:rPr lang="en-US" dirty="0"/>
              <a:t>   - Ensuring that personal and sensitive data is protected from unauthorized access and breaches.</a:t>
            </a:r>
          </a:p>
          <a:p>
            <a:pPr marL="0" indent="0">
              <a:buNone/>
            </a:pPr>
            <a:r>
              <a:rPr lang="en-US" dirty="0"/>
              <a:t>- Balancing data utility with privacy concerns.</a:t>
            </a:r>
          </a:p>
          <a:p>
            <a:pPr marL="0" indent="0">
              <a:buNone/>
            </a:pPr>
            <a:r>
              <a:rPr lang="en-US" dirty="0"/>
              <a:t>2. </a:t>
            </a:r>
            <a:r>
              <a:rPr lang="en-US" b="1" dirty="0"/>
              <a:t>Bias and Fairness</a:t>
            </a:r>
          </a:p>
          <a:p>
            <a:pPr marL="0" indent="0">
              <a:buNone/>
            </a:pPr>
            <a:r>
              <a:rPr lang="en-US" dirty="0"/>
              <a:t>- Identifying and mitigating biases in data and algorithms that could lead to unfair or discriminatory outcomes.</a:t>
            </a:r>
          </a:p>
          <a:p>
            <a:pPr marL="0" indent="0">
              <a:buNone/>
            </a:pPr>
            <a:r>
              <a:rPr lang="en-US" dirty="0"/>
              <a:t>- Ensuring equitable treatment across different demographic groups.</a:t>
            </a:r>
          </a:p>
          <a:p>
            <a:endParaRPr lang="en-IN" dirty="0"/>
          </a:p>
        </p:txBody>
      </p:sp>
      <p:sp>
        <p:nvSpPr>
          <p:cNvPr id="4" name="Date Placeholder 3">
            <a:extLst>
              <a:ext uri="{FF2B5EF4-FFF2-40B4-BE49-F238E27FC236}">
                <a16:creationId xmlns:a16="http://schemas.microsoft.com/office/drawing/2014/main" id="{6431C59C-CED4-48C7-BC7A-FBC0DFB6EA38}"/>
              </a:ext>
            </a:extLst>
          </p:cNvPr>
          <p:cNvSpPr>
            <a:spLocks noGrp="1"/>
          </p:cNvSpPr>
          <p:nvPr>
            <p:ph type="dt" sz="half" idx="10"/>
          </p:nvPr>
        </p:nvSpPr>
        <p:spPr/>
        <p:txBody>
          <a:bodyPr/>
          <a:lstStyle/>
          <a:p>
            <a:fld id="{CFBF9562-E4FD-41FD-980B-F6D94B1D1D4E}" type="datetime1">
              <a:rPr lang="en-IN" smtClean="0"/>
              <a:t>07-06-2024</a:t>
            </a:fld>
            <a:endParaRPr lang="en-IN"/>
          </a:p>
        </p:txBody>
      </p:sp>
      <p:sp>
        <p:nvSpPr>
          <p:cNvPr id="5" name="Slide Number Placeholder 4">
            <a:extLst>
              <a:ext uri="{FF2B5EF4-FFF2-40B4-BE49-F238E27FC236}">
                <a16:creationId xmlns:a16="http://schemas.microsoft.com/office/drawing/2014/main" id="{D0830D9E-11F1-41BB-B93E-3080944C322A}"/>
              </a:ext>
            </a:extLst>
          </p:cNvPr>
          <p:cNvSpPr>
            <a:spLocks noGrp="1"/>
          </p:cNvSpPr>
          <p:nvPr>
            <p:ph type="sldNum" sz="quarter" idx="12"/>
          </p:nvPr>
        </p:nvSpPr>
        <p:spPr/>
        <p:txBody>
          <a:bodyPr/>
          <a:lstStyle/>
          <a:p>
            <a:fld id="{7A43F2F5-84C0-464D-B3A5-712A230293B6}" type="slidenum">
              <a:rPr lang="en-IN" smtClean="0"/>
              <a:t>14</a:t>
            </a:fld>
            <a:endParaRPr lang="en-IN"/>
          </a:p>
        </p:txBody>
      </p:sp>
    </p:spTree>
    <p:extLst>
      <p:ext uri="{BB962C8B-B14F-4D97-AF65-F5344CB8AC3E}">
        <p14:creationId xmlns:p14="http://schemas.microsoft.com/office/powerpoint/2010/main" val="110370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290D-75C5-4E53-A230-EBA9AD8790B3}"/>
              </a:ext>
            </a:extLst>
          </p:cNvPr>
          <p:cNvSpPr>
            <a:spLocks noGrp="1"/>
          </p:cNvSpPr>
          <p:nvPr>
            <p:ph type="title"/>
          </p:nvPr>
        </p:nvSpPr>
        <p:spPr/>
        <p:txBody>
          <a:bodyPr/>
          <a:lstStyle/>
          <a:p>
            <a:r>
              <a:rPr lang="en-IN" b="1" dirty="0"/>
              <a:t>Challenges in Ethics of Data Science</a:t>
            </a:r>
            <a:br>
              <a:rPr lang="en-IN" dirty="0"/>
            </a:br>
            <a:endParaRPr lang="en-IN" dirty="0"/>
          </a:p>
        </p:txBody>
      </p:sp>
      <p:sp>
        <p:nvSpPr>
          <p:cNvPr id="3" name="Content Placeholder 2">
            <a:extLst>
              <a:ext uri="{FF2B5EF4-FFF2-40B4-BE49-F238E27FC236}">
                <a16:creationId xmlns:a16="http://schemas.microsoft.com/office/drawing/2014/main" id="{20499CEA-D34A-4E88-838B-22F662CCCF55}"/>
              </a:ext>
            </a:extLst>
          </p:cNvPr>
          <p:cNvSpPr>
            <a:spLocks noGrp="1"/>
          </p:cNvSpPr>
          <p:nvPr>
            <p:ph idx="1"/>
          </p:nvPr>
        </p:nvSpPr>
        <p:spPr/>
        <p:txBody>
          <a:bodyPr>
            <a:normAutofit lnSpcReduction="10000"/>
          </a:bodyPr>
          <a:lstStyle/>
          <a:p>
            <a:pPr marL="0" indent="0">
              <a:buNone/>
            </a:pPr>
            <a:r>
              <a:rPr lang="en-US" dirty="0"/>
              <a:t>3. </a:t>
            </a:r>
            <a:r>
              <a:rPr lang="en-US" b="1" dirty="0"/>
              <a:t>Transparency and Accountability</a:t>
            </a:r>
          </a:p>
          <a:p>
            <a:pPr marL="0" indent="0">
              <a:buNone/>
            </a:pPr>
            <a:r>
              <a:rPr lang="en-US" dirty="0"/>
              <a:t>-Providing transparency in data collection, processing, and decision-making processes.</a:t>
            </a:r>
          </a:p>
          <a:p>
            <a:pPr marL="0" indent="0">
              <a:buNone/>
            </a:pPr>
            <a:r>
              <a:rPr lang="en-US" dirty="0"/>
              <a:t>- Holding individuals and organizations accountable for their actions and decisions related to data science.</a:t>
            </a:r>
          </a:p>
          <a:p>
            <a:pPr marL="0" indent="0">
              <a:buNone/>
            </a:pPr>
            <a:r>
              <a:rPr lang="en-US" dirty="0"/>
              <a:t>4. </a:t>
            </a:r>
            <a:r>
              <a:rPr lang="en-US" b="1" dirty="0"/>
              <a:t>Informed Consent</a:t>
            </a:r>
          </a:p>
          <a:p>
            <a:pPr marL="0" indent="0">
              <a:buNone/>
            </a:pPr>
            <a:r>
              <a:rPr lang="en-US" dirty="0"/>
              <a:t>- Obtaining explicit consent from individuals before collecting or using their data.</a:t>
            </a:r>
          </a:p>
          <a:p>
            <a:pPr marL="0" indent="0">
              <a:buNone/>
            </a:pPr>
            <a:r>
              <a:rPr lang="en-US" dirty="0"/>
              <a:t>- Ensuring that individuals are fully informed about how their data will be used.</a:t>
            </a:r>
          </a:p>
          <a:p>
            <a:pPr marL="0" indent="0">
              <a:buNone/>
            </a:pPr>
            <a:endParaRPr lang="en-IN" dirty="0"/>
          </a:p>
        </p:txBody>
      </p:sp>
      <p:sp>
        <p:nvSpPr>
          <p:cNvPr id="4" name="Date Placeholder 3">
            <a:extLst>
              <a:ext uri="{FF2B5EF4-FFF2-40B4-BE49-F238E27FC236}">
                <a16:creationId xmlns:a16="http://schemas.microsoft.com/office/drawing/2014/main" id="{99B39F12-2EB6-486E-825A-5F66420CD2BD}"/>
              </a:ext>
            </a:extLst>
          </p:cNvPr>
          <p:cNvSpPr>
            <a:spLocks noGrp="1"/>
          </p:cNvSpPr>
          <p:nvPr>
            <p:ph type="dt" sz="half" idx="10"/>
          </p:nvPr>
        </p:nvSpPr>
        <p:spPr/>
        <p:txBody>
          <a:bodyPr/>
          <a:lstStyle/>
          <a:p>
            <a:fld id="{9CADEADB-100C-4B26-99C6-115D01AF79A7}" type="datetime1">
              <a:rPr lang="en-IN" smtClean="0"/>
              <a:t>07-06-2024</a:t>
            </a:fld>
            <a:endParaRPr lang="en-IN"/>
          </a:p>
        </p:txBody>
      </p:sp>
      <p:sp>
        <p:nvSpPr>
          <p:cNvPr id="5" name="Slide Number Placeholder 4">
            <a:extLst>
              <a:ext uri="{FF2B5EF4-FFF2-40B4-BE49-F238E27FC236}">
                <a16:creationId xmlns:a16="http://schemas.microsoft.com/office/drawing/2014/main" id="{758EBD48-C9A2-4032-A5FD-F1EB328A6BA9}"/>
              </a:ext>
            </a:extLst>
          </p:cNvPr>
          <p:cNvSpPr>
            <a:spLocks noGrp="1"/>
          </p:cNvSpPr>
          <p:nvPr>
            <p:ph type="sldNum" sz="quarter" idx="12"/>
          </p:nvPr>
        </p:nvSpPr>
        <p:spPr/>
        <p:txBody>
          <a:bodyPr/>
          <a:lstStyle/>
          <a:p>
            <a:fld id="{7A43F2F5-84C0-464D-B3A5-712A230293B6}" type="slidenum">
              <a:rPr lang="en-IN" smtClean="0"/>
              <a:t>15</a:t>
            </a:fld>
            <a:endParaRPr lang="en-IN"/>
          </a:p>
        </p:txBody>
      </p:sp>
    </p:spTree>
    <p:extLst>
      <p:ext uri="{BB962C8B-B14F-4D97-AF65-F5344CB8AC3E}">
        <p14:creationId xmlns:p14="http://schemas.microsoft.com/office/powerpoint/2010/main" val="340029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290D-75C5-4E53-A230-EBA9AD8790B3}"/>
              </a:ext>
            </a:extLst>
          </p:cNvPr>
          <p:cNvSpPr>
            <a:spLocks noGrp="1"/>
          </p:cNvSpPr>
          <p:nvPr>
            <p:ph type="title"/>
          </p:nvPr>
        </p:nvSpPr>
        <p:spPr/>
        <p:txBody>
          <a:bodyPr/>
          <a:lstStyle/>
          <a:p>
            <a:r>
              <a:rPr lang="en-IN" b="1" dirty="0"/>
              <a:t>Challenges in Ethics of Data Science</a:t>
            </a:r>
            <a:br>
              <a:rPr lang="en-IN" dirty="0"/>
            </a:br>
            <a:endParaRPr lang="en-IN" dirty="0"/>
          </a:p>
        </p:txBody>
      </p:sp>
      <p:sp>
        <p:nvSpPr>
          <p:cNvPr id="3" name="Content Placeholder 2">
            <a:extLst>
              <a:ext uri="{FF2B5EF4-FFF2-40B4-BE49-F238E27FC236}">
                <a16:creationId xmlns:a16="http://schemas.microsoft.com/office/drawing/2014/main" id="{20499CEA-D34A-4E88-838B-22F662CCCF55}"/>
              </a:ext>
            </a:extLst>
          </p:cNvPr>
          <p:cNvSpPr>
            <a:spLocks noGrp="1"/>
          </p:cNvSpPr>
          <p:nvPr>
            <p:ph idx="1"/>
          </p:nvPr>
        </p:nvSpPr>
        <p:spPr/>
        <p:txBody>
          <a:bodyPr>
            <a:normAutofit/>
          </a:bodyPr>
          <a:lstStyle/>
          <a:p>
            <a:pPr marL="0" indent="0">
              <a:buNone/>
            </a:pPr>
            <a:r>
              <a:rPr lang="en-US" dirty="0"/>
              <a:t>5. </a:t>
            </a:r>
            <a:r>
              <a:rPr lang="en-US" b="1" dirty="0"/>
              <a:t>Data Quality and Integrity</a:t>
            </a:r>
          </a:p>
          <a:p>
            <a:pPr marL="0" indent="0">
              <a:buNone/>
            </a:pPr>
            <a:r>
              <a:rPr lang="en-US" dirty="0"/>
              <a:t>- Ensuring that data is accurate, reliable, and free from errors or inconsistencies.</a:t>
            </a:r>
          </a:p>
          <a:p>
            <a:pPr marL="0" indent="0">
              <a:buNone/>
            </a:pPr>
            <a:r>
              <a:rPr lang="en-US" dirty="0"/>
              <a:t>- Maintaining the integrity of data throughout its lifecycle.</a:t>
            </a:r>
          </a:p>
          <a:p>
            <a:pPr marL="0" indent="0">
              <a:buNone/>
            </a:pPr>
            <a:r>
              <a:rPr lang="en-US" dirty="0"/>
              <a:t>6. </a:t>
            </a:r>
            <a:r>
              <a:rPr lang="en-US" b="1" dirty="0"/>
              <a:t>Regulatory and Compliance Issues</a:t>
            </a:r>
          </a:p>
          <a:p>
            <a:pPr marL="0" indent="0">
              <a:buNone/>
            </a:pPr>
            <a:r>
              <a:rPr lang="en-US" dirty="0"/>
              <a:t> - Understanding and complying with various data protection laws and regulations (e.g., GDPR, CCPA).</a:t>
            </a:r>
          </a:p>
          <a:p>
            <a:pPr marL="0" indent="0">
              <a:buNone/>
            </a:pPr>
            <a:r>
              <a:rPr lang="en-US" dirty="0"/>
              <a:t>- Keeping up-to-date with changing regulatory landscapes.</a:t>
            </a:r>
          </a:p>
          <a:p>
            <a:endParaRPr lang="en-IN" dirty="0"/>
          </a:p>
        </p:txBody>
      </p:sp>
      <p:sp>
        <p:nvSpPr>
          <p:cNvPr id="4" name="Date Placeholder 3">
            <a:extLst>
              <a:ext uri="{FF2B5EF4-FFF2-40B4-BE49-F238E27FC236}">
                <a16:creationId xmlns:a16="http://schemas.microsoft.com/office/drawing/2014/main" id="{0AE1B51B-AB17-4063-BAAB-22F872D63CD7}"/>
              </a:ext>
            </a:extLst>
          </p:cNvPr>
          <p:cNvSpPr>
            <a:spLocks noGrp="1"/>
          </p:cNvSpPr>
          <p:nvPr>
            <p:ph type="dt" sz="half" idx="10"/>
          </p:nvPr>
        </p:nvSpPr>
        <p:spPr/>
        <p:txBody>
          <a:bodyPr/>
          <a:lstStyle/>
          <a:p>
            <a:fld id="{1F9304BE-B275-4B86-9983-15DA356263DD}" type="datetime1">
              <a:rPr lang="en-IN" smtClean="0"/>
              <a:t>07-06-2024</a:t>
            </a:fld>
            <a:endParaRPr lang="en-IN"/>
          </a:p>
        </p:txBody>
      </p:sp>
      <p:sp>
        <p:nvSpPr>
          <p:cNvPr id="5" name="Slide Number Placeholder 4">
            <a:extLst>
              <a:ext uri="{FF2B5EF4-FFF2-40B4-BE49-F238E27FC236}">
                <a16:creationId xmlns:a16="http://schemas.microsoft.com/office/drawing/2014/main" id="{88CCC603-D1D6-4C00-8DB8-89AA291E299A}"/>
              </a:ext>
            </a:extLst>
          </p:cNvPr>
          <p:cNvSpPr>
            <a:spLocks noGrp="1"/>
          </p:cNvSpPr>
          <p:nvPr>
            <p:ph type="sldNum" sz="quarter" idx="12"/>
          </p:nvPr>
        </p:nvSpPr>
        <p:spPr/>
        <p:txBody>
          <a:bodyPr/>
          <a:lstStyle/>
          <a:p>
            <a:fld id="{7A43F2F5-84C0-464D-B3A5-712A230293B6}" type="slidenum">
              <a:rPr lang="en-IN" smtClean="0"/>
              <a:t>16</a:t>
            </a:fld>
            <a:endParaRPr lang="en-IN"/>
          </a:p>
        </p:txBody>
      </p:sp>
    </p:spTree>
    <p:extLst>
      <p:ext uri="{BB962C8B-B14F-4D97-AF65-F5344CB8AC3E}">
        <p14:creationId xmlns:p14="http://schemas.microsoft.com/office/powerpoint/2010/main" val="60865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07C9-0F05-42D1-A37B-2A291FC51C3C}"/>
              </a:ext>
            </a:extLst>
          </p:cNvPr>
          <p:cNvSpPr>
            <a:spLocks noGrp="1"/>
          </p:cNvSpPr>
          <p:nvPr>
            <p:ph type="title"/>
          </p:nvPr>
        </p:nvSpPr>
        <p:spPr/>
        <p:txBody>
          <a:bodyPr/>
          <a:lstStyle/>
          <a:p>
            <a:r>
              <a:rPr lang="en-US" dirty="0"/>
              <a:t>Importance of Ethics in Data Science</a:t>
            </a:r>
            <a:endParaRPr lang="en-IN" dirty="0"/>
          </a:p>
        </p:txBody>
      </p:sp>
      <p:sp>
        <p:nvSpPr>
          <p:cNvPr id="3" name="Content Placeholder 2">
            <a:extLst>
              <a:ext uri="{FF2B5EF4-FFF2-40B4-BE49-F238E27FC236}">
                <a16:creationId xmlns:a16="http://schemas.microsoft.com/office/drawing/2014/main" id="{BDD35009-A7BA-41DD-8931-0B35437DD734}"/>
              </a:ext>
            </a:extLst>
          </p:cNvPr>
          <p:cNvSpPr>
            <a:spLocks noGrp="1"/>
          </p:cNvSpPr>
          <p:nvPr>
            <p:ph idx="1"/>
          </p:nvPr>
        </p:nvSpPr>
        <p:spPr/>
        <p:txBody>
          <a:bodyPr>
            <a:normAutofit/>
          </a:bodyPr>
          <a:lstStyle/>
          <a:p>
            <a:pPr marL="0" indent="0">
              <a:buNone/>
            </a:pPr>
            <a:r>
              <a:rPr lang="en-US" dirty="0"/>
              <a:t>1.</a:t>
            </a:r>
            <a:r>
              <a:rPr lang="en-US" b="1" dirty="0"/>
              <a:t>Trust and Reputation</a:t>
            </a:r>
          </a:p>
          <a:p>
            <a:pPr marL="0" indent="0">
              <a:buNone/>
            </a:pPr>
            <a:r>
              <a:rPr lang="en-US" dirty="0"/>
              <a:t> - Building trust with stakeholders by demonstrating ethical practices.</a:t>
            </a:r>
          </a:p>
          <a:p>
            <a:pPr marL="0" indent="0">
              <a:buNone/>
            </a:pPr>
            <a:r>
              <a:rPr lang="en-US" dirty="0"/>
              <a:t> - Protecting the reputation of individuals and organizations involved in data science.</a:t>
            </a:r>
          </a:p>
          <a:p>
            <a:pPr marL="0" indent="0">
              <a:buNone/>
            </a:pPr>
            <a:r>
              <a:rPr lang="en-US" dirty="0"/>
              <a:t>2. </a:t>
            </a:r>
            <a:r>
              <a:rPr lang="en-US" b="1" dirty="0"/>
              <a:t>Legal and Regulatory Compliance</a:t>
            </a:r>
          </a:p>
          <a:p>
            <a:pPr marL="0" indent="0">
              <a:buNone/>
            </a:pPr>
            <a:r>
              <a:rPr lang="en-US" dirty="0"/>
              <a:t>- Avoiding legal repercussions and penalties by adhering to data protection and privacy laws.</a:t>
            </a:r>
          </a:p>
          <a:p>
            <a:pPr marL="0" indent="0">
              <a:buNone/>
            </a:pPr>
            <a:r>
              <a:rPr lang="en-US" dirty="0"/>
              <a:t>- Ensuring compliance with industry-specific regulations and standards.</a:t>
            </a:r>
          </a:p>
          <a:p>
            <a:pPr marL="0" indent="0">
              <a:buNone/>
            </a:pPr>
            <a:endParaRPr lang="en-IN" dirty="0"/>
          </a:p>
        </p:txBody>
      </p:sp>
      <p:sp>
        <p:nvSpPr>
          <p:cNvPr id="4" name="Date Placeholder 3">
            <a:extLst>
              <a:ext uri="{FF2B5EF4-FFF2-40B4-BE49-F238E27FC236}">
                <a16:creationId xmlns:a16="http://schemas.microsoft.com/office/drawing/2014/main" id="{DB1B6744-6DC1-439B-B9CD-3C569343D1DA}"/>
              </a:ext>
            </a:extLst>
          </p:cNvPr>
          <p:cNvSpPr>
            <a:spLocks noGrp="1"/>
          </p:cNvSpPr>
          <p:nvPr>
            <p:ph type="dt" sz="half" idx="10"/>
          </p:nvPr>
        </p:nvSpPr>
        <p:spPr/>
        <p:txBody>
          <a:bodyPr/>
          <a:lstStyle/>
          <a:p>
            <a:fld id="{464F0FCC-CEC6-4D58-A9DD-5330F92325C8}" type="datetime1">
              <a:rPr lang="en-IN" smtClean="0"/>
              <a:t>07-06-2024</a:t>
            </a:fld>
            <a:endParaRPr lang="en-IN"/>
          </a:p>
        </p:txBody>
      </p:sp>
      <p:sp>
        <p:nvSpPr>
          <p:cNvPr id="5" name="Slide Number Placeholder 4">
            <a:extLst>
              <a:ext uri="{FF2B5EF4-FFF2-40B4-BE49-F238E27FC236}">
                <a16:creationId xmlns:a16="http://schemas.microsoft.com/office/drawing/2014/main" id="{CE57CCA5-C07D-4702-838D-590E67AD9B6D}"/>
              </a:ext>
            </a:extLst>
          </p:cNvPr>
          <p:cNvSpPr>
            <a:spLocks noGrp="1"/>
          </p:cNvSpPr>
          <p:nvPr>
            <p:ph type="sldNum" sz="quarter" idx="12"/>
          </p:nvPr>
        </p:nvSpPr>
        <p:spPr/>
        <p:txBody>
          <a:bodyPr/>
          <a:lstStyle/>
          <a:p>
            <a:fld id="{7A43F2F5-84C0-464D-B3A5-712A230293B6}" type="slidenum">
              <a:rPr lang="en-IN" smtClean="0"/>
              <a:t>17</a:t>
            </a:fld>
            <a:endParaRPr lang="en-IN"/>
          </a:p>
        </p:txBody>
      </p:sp>
    </p:spTree>
    <p:extLst>
      <p:ext uri="{BB962C8B-B14F-4D97-AF65-F5344CB8AC3E}">
        <p14:creationId xmlns:p14="http://schemas.microsoft.com/office/powerpoint/2010/main" val="151456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07C9-0F05-42D1-A37B-2A291FC51C3C}"/>
              </a:ext>
            </a:extLst>
          </p:cNvPr>
          <p:cNvSpPr>
            <a:spLocks noGrp="1"/>
          </p:cNvSpPr>
          <p:nvPr>
            <p:ph type="title"/>
          </p:nvPr>
        </p:nvSpPr>
        <p:spPr/>
        <p:txBody>
          <a:bodyPr/>
          <a:lstStyle/>
          <a:p>
            <a:r>
              <a:rPr lang="en-US" dirty="0"/>
              <a:t>Importance of Ethics in Data Science</a:t>
            </a:r>
            <a:endParaRPr lang="en-IN" dirty="0"/>
          </a:p>
        </p:txBody>
      </p:sp>
      <p:sp>
        <p:nvSpPr>
          <p:cNvPr id="3" name="Content Placeholder 2">
            <a:extLst>
              <a:ext uri="{FF2B5EF4-FFF2-40B4-BE49-F238E27FC236}">
                <a16:creationId xmlns:a16="http://schemas.microsoft.com/office/drawing/2014/main" id="{BDD35009-A7BA-41DD-8931-0B35437DD734}"/>
              </a:ext>
            </a:extLst>
          </p:cNvPr>
          <p:cNvSpPr>
            <a:spLocks noGrp="1"/>
          </p:cNvSpPr>
          <p:nvPr>
            <p:ph idx="1"/>
          </p:nvPr>
        </p:nvSpPr>
        <p:spPr/>
        <p:txBody>
          <a:bodyPr>
            <a:normAutofit fontScale="85000" lnSpcReduction="20000"/>
          </a:bodyPr>
          <a:lstStyle/>
          <a:p>
            <a:pPr marL="0" indent="0">
              <a:buNone/>
            </a:pPr>
            <a:r>
              <a:rPr lang="en-US" dirty="0"/>
              <a:t>3. </a:t>
            </a:r>
            <a:r>
              <a:rPr lang="en-US" b="1" dirty="0"/>
              <a:t>Social Responsibility</a:t>
            </a:r>
          </a:p>
          <a:p>
            <a:pPr marL="0" indent="0">
              <a:buNone/>
            </a:pPr>
            <a:r>
              <a:rPr lang="en-US" dirty="0"/>
              <a:t> - Using data science for social good and contributing to solving societal challenges.</a:t>
            </a:r>
          </a:p>
          <a:p>
            <a:pPr marL="0" indent="0">
              <a:buNone/>
            </a:pPr>
            <a:r>
              <a:rPr lang="en-US" dirty="0"/>
              <a:t>- Ensuring that data-driven decisions benefit society as a whole and do not harm vulnerable populations.</a:t>
            </a:r>
          </a:p>
          <a:p>
            <a:pPr marL="0" indent="0">
              <a:buNone/>
            </a:pPr>
            <a:r>
              <a:rPr lang="en-US" dirty="0"/>
              <a:t>4. </a:t>
            </a:r>
            <a:r>
              <a:rPr lang="en-US" b="1" dirty="0"/>
              <a:t>Innovation and Growth</a:t>
            </a:r>
          </a:p>
          <a:p>
            <a:pPr marL="0" indent="0">
              <a:buNone/>
            </a:pPr>
            <a:r>
              <a:rPr lang="en-US" dirty="0"/>
              <a:t>- Fostering a culture of responsible innovation by balancing data-driven insights with ethical considerations.</a:t>
            </a:r>
          </a:p>
          <a:p>
            <a:pPr marL="0" indent="0">
              <a:buNone/>
            </a:pPr>
            <a:r>
              <a:rPr lang="en-US" dirty="0"/>
              <a:t>- Encouraging ethical practices can lead to more sustainable and long-term growth.</a:t>
            </a:r>
          </a:p>
          <a:p>
            <a:pPr marL="0" indent="0">
              <a:buNone/>
            </a:pPr>
            <a:r>
              <a:rPr lang="en-US" dirty="0"/>
              <a:t>5. </a:t>
            </a:r>
            <a:r>
              <a:rPr lang="en-US" b="1" dirty="0"/>
              <a:t>Risk Management</a:t>
            </a:r>
          </a:p>
          <a:p>
            <a:pPr marL="0" indent="0">
              <a:buNone/>
            </a:pPr>
            <a:r>
              <a:rPr lang="en-US" dirty="0"/>
              <a:t>- Identifying and mitigating ethical risks associated with data science projects.</a:t>
            </a:r>
          </a:p>
          <a:p>
            <a:pPr marL="0" indent="0">
              <a:buNone/>
            </a:pPr>
            <a:r>
              <a:rPr lang="en-US" dirty="0"/>
              <a:t>- Implementing ethical frameworks and guidelines can help organizations manage risks more effectively.</a:t>
            </a:r>
          </a:p>
          <a:p>
            <a:endParaRPr lang="en-IN" dirty="0"/>
          </a:p>
        </p:txBody>
      </p:sp>
      <p:sp>
        <p:nvSpPr>
          <p:cNvPr id="4" name="Date Placeholder 3">
            <a:extLst>
              <a:ext uri="{FF2B5EF4-FFF2-40B4-BE49-F238E27FC236}">
                <a16:creationId xmlns:a16="http://schemas.microsoft.com/office/drawing/2014/main" id="{D647BC4B-1DA8-4E8B-B432-71014ADA2A58}"/>
              </a:ext>
            </a:extLst>
          </p:cNvPr>
          <p:cNvSpPr>
            <a:spLocks noGrp="1"/>
          </p:cNvSpPr>
          <p:nvPr>
            <p:ph type="dt" sz="half" idx="10"/>
          </p:nvPr>
        </p:nvSpPr>
        <p:spPr/>
        <p:txBody>
          <a:bodyPr/>
          <a:lstStyle/>
          <a:p>
            <a:fld id="{649022E4-20A5-4F96-A103-37E179AF4500}" type="datetime1">
              <a:rPr lang="en-IN" smtClean="0"/>
              <a:t>07-06-2024</a:t>
            </a:fld>
            <a:endParaRPr lang="en-IN"/>
          </a:p>
        </p:txBody>
      </p:sp>
      <p:sp>
        <p:nvSpPr>
          <p:cNvPr id="5" name="Slide Number Placeholder 4">
            <a:extLst>
              <a:ext uri="{FF2B5EF4-FFF2-40B4-BE49-F238E27FC236}">
                <a16:creationId xmlns:a16="http://schemas.microsoft.com/office/drawing/2014/main" id="{B9285A5B-BD7E-4C55-B78D-C9B2E9E6109B}"/>
              </a:ext>
            </a:extLst>
          </p:cNvPr>
          <p:cNvSpPr>
            <a:spLocks noGrp="1"/>
          </p:cNvSpPr>
          <p:nvPr>
            <p:ph type="sldNum" sz="quarter" idx="12"/>
          </p:nvPr>
        </p:nvSpPr>
        <p:spPr/>
        <p:txBody>
          <a:bodyPr/>
          <a:lstStyle/>
          <a:p>
            <a:fld id="{7A43F2F5-84C0-464D-B3A5-712A230293B6}" type="slidenum">
              <a:rPr lang="en-IN" smtClean="0"/>
              <a:t>18</a:t>
            </a:fld>
            <a:endParaRPr lang="en-IN"/>
          </a:p>
        </p:txBody>
      </p:sp>
    </p:spTree>
    <p:extLst>
      <p:ext uri="{BB962C8B-B14F-4D97-AF65-F5344CB8AC3E}">
        <p14:creationId xmlns:p14="http://schemas.microsoft.com/office/powerpoint/2010/main" val="176399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8340-F33A-47C1-B8EF-67603AC5400B}"/>
              </a:ext>
            </a:extLst>
          </p:cNvPr>
          <p:cNvSpPr>
            <a:spLocks noGrp="1"/>
          </p:cNvSpPr>
          <p:nvPr>
            <p:ph type="title"/>
          </p:nvPr>
        </p:nvSpPr>
        <p:spPr/>
        <p:txBody>
          <a:bodyPr/>
          <a:lstStyle/>
          <a:p>
            <a:r>
              <a:rPr lang="en-US" dirty="0"/>
              <a:t>Importance of Ethics in Data Science</a:t>
            </a:r>
            <a:endParaRPr lang="en-IN" dirty="0"/>
          </a:p>
        </p:txBody>
      </p:sp>
      <p:sp>
        <p:nvSpPr>
          <p:cNvPr id="3" name="Content Placeholder 2">
            <a:extLst>
              <a:ext uri="{FF2B5EF4-FFF2-40B4-BE49-F238E27FC236}">
                <a16:creationId xmlns:a16="http://schemas.microsoft.com/office/drawing/2014/main" id="{F0F41E41-027C-48E7-894B-0302A5C6E398}"/>
              </a:ext>
            </a:extLst>
          </p:cNvPr>
          <p:cNvSpPr>
            <a:spLocks noGrp="1"/>
          </p:cNvSpPr>
          <p:nvPr>
            <p:ph idx="1"/>
          </p:nvPr>
        </p:nvSpPr>
        <p:spPr/>
        <p:txBody>
          <a:bodyPr/>
          <a:lstStyle/>
          <a:p>
            <a:pPr algn="just"/>
            <a:r>
              <a:rPr lang="en-US" dirty="0"/>
              <a:t>Ethics in data science is essential for addressing the challenges associated with data collection, processing, and usage responsibly.</a:t>
            </a:r>
          </a:p>
          <a:p>
            <a:pPr algn="just"/>
            <a:r>
              <a:rPr lang="en-US" dirty="0"/>
              <a:t>By recognizing and addressing these challenges, data scientists and organizations can build trust, ensure compliance, and contribute to using data for social good. </a:t>
            </a:r>
          </a:p>
          <a:p>
            <a:pPr algn="just"/>
            <a:r>
              <a:rPr lang="en-US" dirty="0"/>
              <a:t>Emphasizing the importance of ethics in data science is crucial for fostering a culture of responsible data use and innovation.</a:t>
            </a:r>
            <a:endParaRPr lang="en-IN" dirty="0"/>
          </a:p>
        </p:txBody>
      </p:sp>
      <p:sp>
        <p:nvSpPr>
          <p:cNvPr id="4" name="Date Placeholder 3">
            <a:extLst>
              <a:ext uri="{FF2B5EF4-FFF2-40B4-BE49-F238E27FC236}">
                <a16:creationId xmlns:a16="http://schemas.microsoft.com/office/drawing/2014/main" id="{6A8BADF4-FAAF-4F47-8577-D98B82422655}"/>
              </a:ext>
            </a:extLst>
          </p:cNvPr>
          <p:cNvSpPr>
            <a:spLocks noGrp="1"/>
          </p:cNvSpPr>
          <p:nvPr>
            <p:ph type="dt" sz="half" idx="10"/>
          </p:nvPr>
        </p:nvSpPr>
        <p:spPr/>
        <p:txBody>
          <a:bodyPr/>
          <a:lstStyle/>
          <a:p>
            <a:fld id="{272A75C6-0CA1-4BD0-A1AC-810D113622BF}" type="datetime1">
              <a:rPr lang="en-IN" smtClean="0"/>
              <a:t>07-06-2024</a:t>
            </a:fld>
            <a:endParaRPr lang="en-IN"/>
          </a:p>
        </p:txBody>
      </p:sp>
      <p:sp>
        <p:nvSpPr>
          <p:cNvPr id="5" name="Slide Number Placeholder 4">
            <a:extLst>
              <a:ext uri="{FF2B5EF4-FFF2-40B4-BE49-F238E27FC236}">
                <a16:creationId xmlns:a16="http://schemas.microsoft.com/office/drawing/2014/main" id="{70DEFE4D-C303-4F5C-AA62-3D6C37A3E022}"/>
              </a:ext>
            </a:extLst>
          </p:cNvPr>
          <p:cNvSpPr>
            <a:spLocks noGrp="1"/>
          </p:cNvSpPr>
          <p:nvPr>
            <p:ph type="sldNum" sz="quarter" idx="12"/>
          </p:nvPr>
        </p:nvSpPr>
        <p:spPr/>
        <p:txBody>
          <a:bodyPr/>
          <a:lstStyle/>
          <a:p>
            <a:fld id="{7A43F2F5-84C0-464D-B3A5-712A230293B6}" type="slidenum">
              <a:rPr lang="en-IN" smtClean="0"/>
              <a:t>19</a:t>
            </a:fld>
            <a:endParaRPr lang="en-IN"/>
          </a:p>
        </p:txBody>
      </p:sp>
    </p:spTree>
    <p:extLst>
      <p:ext uri="{BB962C8B-B14F-4D97-AF65-F5344CB8AC3E}">
        <p14:creationId xmlns:p14="http://schemas.microsoft.com/office/powerpoint/2010/main" val="291417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138A-EE0D-4FE0-BD89-1DE02AF22322}"/>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AE220AC5-60BB-4C19-95FA-E2085C7F365F}"/>
              </a:ext>
            </a:extLst>
          </p:cNvPr>
          <p:cNvSpPr>
            <a:spLocks noGrp="1"/>
          </p:cNvSpPr>
          <p:nvPr>
            <p:ph idx="1"/>
          </p:nvPr>
        </p:nvSpPr>
        <p:spPr/>
        <p:txBody>
          <a:bodyPr/>
          <a:lstStyle/>
          <a:p>
            <a:pPr algn="just"/>
            <a:r>
              <a:rPr lang="en-US" dirty="0"/>
              <a:t>Introduction to ethical frameworks and principles, Ethics in data science: challenges and importance, Data collection methods, storage, sharing and its ethical considerations, Types of bias in data, Importance of transparency in data science, Ethical considerations in automated decision-making, Data governance frameworks and practices, Ensuring accountability in data science projects.</a:t>
            </a:r>
            <a:endParaRPr lang="en-IN" dirty="0"/>
          </a:p>
        </p:txBody>
      </p:sp>
      <p:sp>
        <p:nvSpPr>
          <p:cNvPr id="4" name="Date Placeholder 3">
            <a:extLst>
              <a:ext uri="{FF2B5EF4-FFF2-40B4-BE49-F238E27FC236}">
                <a16:creationId xmlns:a16="http://schemas.microsoft.com/office/drawing/2014/main" id="{BAC5D2A3-5CCD-4409-A40B-B097B6C18A5F}"/>
              </a:ext>
            </a:extLst>
          </p:cNvPr>
          <p:cNvSpPr>
            <a:spLocks noGrp="1"/>
          </p:cNvSpPr>
          <p:nvPr>
            <p:ph type="dt" sz="half" idx="10"/>
          </p:nvPr>
        </p:nvSpPr>
        <p:spPr/>
        <p:txBody>
          <a:bodyPr/>
          <a:lstStyle/>
          <a:p>
            <a:fld id="{A9D1EE13-0B2C-48A6-AB31-DA5185D0953A}" type="datetime1">
              <a:rPr lang="en-IN" smtClean="0"/>
              <a:t>07-06-2024</a:t>
            </a:fld>
            <a:endParaRPr lang="en-IN"/>
          </a:p>
        </p:txBody>
      </p:sp>
      <p:sp>
        <p:nvSpPr>
          <p:cNvPr id="5" name="Slide Number Placeholder 4">
            <a:extLst>
              <a:ext uri="{FF2B5EF4-FFF2-40B4-BE49-F238E27FC236}">
                <a16:creationId xmlns:a16="http://schemas.microsoft.com/office/drawing/2014/main" id="{3DAB715D-7653-4F6F-AF4B-87FFBFCBED53}"/>
              </a:ext>
            </a:extLst>
          </p:cNvPr>
          <p:cNvSpPr>
            <a:spLocks noGrp="1"/>
          </p:cNvSpPr>
          <p:nvPr>
            <p:ph type="sldNum" sz="quarter" idx="12"/>
          </p:nvPr>
        </p:nvSpPr>
        <p:spPr/>
        <p:txBody>
          <a:bodyPr/>
          <a:lstStyle/>
          <a:p>
            <a:fld id="{7A43F2F5-84C0-464D-B3A5-712A230293B6}" type="slidenum">
              <a:rPr lang="en-IN" smtClean="0"/>
              <a:t>2</a:t>
            </a:fld>
            <a:endParaRPr lang="en-IN"/>
          </a:p>
        </p:txBody>
      </p:sp>
    </p:spTree>
    <p:extLst>
      <p:ext uri="{BB962C8B-B14F-4D97-AF65-F5344CB8AC3E}">
        <p14:creationId xmlns:p14="http://schemas.microsoft.com/office/powerpoint/2010/main" val="3106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1C12-601A-441D-805B-5E2A40D0D518}"/>
              </a:ext>
            </a:extLst>
          </p:cNvPr>
          <p:cNvSpPr>
            <a:spLocks noGrp="1"/>
          </p:cNvSpPr>
          <p:nvPr>
            <p:ph type="title"/>
          </p:nvPr>
        </p:nvSpPr>
        <p:spPr/>
        <p:txBody>
          <a:bodyPr>
            <a:normAutofit fontScale="90000"/>
          </a:bodyPr>
          <a:lstStyle/>
          <a:p>
            <a:r>
              <a:rPr lang="en-IN" b="1" dirty="0"/>
              <a:t>Data Collection Methods, Storage, Sharing and its Ethical considerations</a:t>
            </a:r>
            <a:br>
              <a:rPr lang="en-IN" dirty="0"/>
            </a:br>
            <a:endParaRPr lang="en-IN" dirty="0"/>
          </a:p>
        </p:txBody>
      </p:sp>
      <p:sp>
        <p:nvSpPr>
          <p:cNvPr id="3" name="Content Placeholder 2">
            <a:extLst>
              <a:ext uri="{FF2B5EF4-FFF2-40B4-BE49-F238E27FC236}">
                <a16:creationId xmlns:a16="http://schemas.microsoft.com/office/drawing/2014/main" id="{073F2BFB-3C74-41A0-903C-9EF4C777BFC8}"/>
              </a:ext>
            </a:extLst>
          </p:cNvPr>
          <p:cNvSpPr>
            <a:spLocks noGrp="1"/>
          </p:cNvSpPr>
          <p:nvPr>
            <p:ph idx="1"/>
          </p:nvPr>
        </p:nvSpPr>
        <p:spPr/>
        <p:txBody>
          <a:bodyPr/>
          <a:lstStyle/>
          <a:p>
            <a:r>
              <a:rPr lang="en-IN" b="1" dirty="0"/>
              <a:t>Data Collection Methods</a:t>
            </a:r>
          </a:p>
          <a:p>
            <a:pPr lvl="1"/>
            <a:r>
              <a:rPr lang="en-IN" dirty="0"/>
              <a:t>Surveys and Questionnaires</a:t>
            </a:r>
          </a:p>
          <a:p>
            <a:pPr lvl="1"/>
            <a:r>
              <a:rPr lang="en-IN" dirty="0"/>
              <a:t>Observational Studies</a:t>
            </a:r>
          </a:p>
          <a:p>
            <a:pPr lvl="1"/>
            <a:r>
              <a:rPr lang="en-IN" dirty="0"/>
              <a:t>Experiments</a:t>
            </a:r>
          </a:p>
          <a:p>
            <a:pPr lvl="1"/>
            <a:r>
              <a:rPr lang="en-IN" dirty="0"/>
              <a:t>Web Scraping</a:t>
            </a:r>
          </a:p>
          <a:p>
            <a:pPr lvl="1"/>
            <a:r>
              <a:rPr lang="en-IN" dirty="0"/>
              <a:t>Sensor Data</a:t>
            </a:r>
          </a:p>
          <a:p>
            <a:pPr lvl="1"/>
            <a:r>
              <a:rPr lang="en-IN" dirty="0"/>
              <a:t>Social Media Monitoring</a:t>
            </a:r>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252C8FF9-6D00-42F7-ACD7-0E0A0BC5AC23}"/>
              </a:ext>
            </a:extLst>
          </p:cNvPr>
          <p:cNvSpPr>
            <a:spLocks noGrp="1"/>
          </p:cNvSpPr>
          <p:nvPr>
            <p:ph type="dt" sz="half" idx="10"/>
          </p:nvPr>
        </p:nvSpPr>
        <p:spPr/>
        <p:txBody>
          <a:bodyPr/>
          <a:lstStyle/>
          <a:p>
            <a:fld id="{28E85204-CC85-4260-94D2-0BD3A7AEBE42}" type="datetime1">
              <a:rPr lang="en-IN" smtClean="0"/>
              <a:t>07-06-2024</a:t>
            </a:fld>
            <a:endParaRPr lang="en-IN"/>
          </a:p>
        </p:txBody>
      </p:sp>
      <p:sp>
        <p:nvSpPr>
          <p:cNvPr id="5" name="Slide Number Placeholder 4">
            <a:extLst>
              <a:ext uri="{FF2B5EF4-FFF2-40B4-BE49-F238E27FC236}">
                <a16:creationId xmlns:a16="http://schemas.microsoft.com/office/drawing/2014/main" id="{BE8DAAA0-E1EC-492C-BA6D-93BEF2013395}"/>
              </a:ext>
            </a:extLst>
          </p:cNvPr>
          <p:cNvSpPr>
            <a:spLocks noGrp="1"/>
          </p:cNvSpPr>
          <p:nvPr>
            <p:ph type="sldNum" sz="quarter" idx="12"/>
          </p:nvPr>
        </p:nvSpPr>
        <p:spPr/>
        <p:txBody>
          <a:bodyPr/>
          <a:lstStyle/>
          <a:p>
            <a:fld id="{7A43F2F5-84C0-464D-B3A5-712A230293B6}" type="slidenum">
              <a:rPr lang="en-IN" smtClean="0"/>
              <a:t>20</a:t>
            </a:fld>
            <a:endParaRPr lang="en-IN"/>
          </a:p>
        </p:txBody>
      </p:sp>
    </p:spTree>
    <p:extLst>
      <p:ext uri="{BB962C8B-B14F-4D97-AF65-F5344CB8AC3E}">
        <p14:creationId xmlns:p14="http://schemas.microsoft.com/office/powerpoint/2010/main" val="2800488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2ADA-6ED5-480F-A5C7-E625EC22DFCD}"/>
              </a:ext>
            </a:extLst>
          </p:cNvPr>
          <p:cNvSpPr>
            <a:spLocks noGrp="1"/>
          </p:cNvSpPr>
          <p:nvPr>
            <p:ph type="title"/>
          </p:nvPr>
        </p:nvSpPr>
        <p:spPr/>
        <p:txBody>
          <a:bodyPr/>
          <a:lstStyle/>
          <a:p>
            <a:r>
              <a:rPr lang="en-IN" dirty="0"/>
              <a:t>Surveys and Questionnaires</a:t>
            </a:r>
            <a:br>
              <a:rPr lang="en-IN" dirty="0"/>
            </a:br>
            <a:endParaRPr lang="en-IN" dirty="0"/>
          </a:p>
        </p:txBody>
      </p:sp>
      <p:sp>
        <p:nvSpPr>
          <p:cNvPr id="3" name="Content Placeholder 2">
            <a:extLst>
              <a:ext uri="{FF2B5EF4-FFF2-40B4-BE49-F238E27FC236}">
                <a16:creationId xmlns:a16="http://schemas.microsoft.com/office/drawing/2014/main" id="{B0489386-6906-45C0-A694-D43BF4629374}"/>
              </a:ext>
            </a:extLst>
          </p:cNvPr>
          <p:cNvSpPr>
            <a:spLocks noGrp="1"/>
          </p:cNvSpPr>
          <p:nvPr>
            <p:ph idx="1"/>
          </p:nvPr>
        </p:nvSpPr>
        <p:spPr>
          <a:xfrm>
            <a:off x="838200" y="1190625"/>
            <a:ext cx="10515600" cy="4986338"/>
          </a:xfrm>
        </p:spPr>
        <p:txBody>
          <a:bodyPr/>
          <a:lstStyle/>
          <a:p>
            <a:pPr algn="just"/>
            <a:r>
              <a:rPr lang="en-US" dirty="0"/>
              <a:t>Gathering data directly from individuals through structured questions.</a:t>
            </a:r>
          </a:p>
          <a:p>
            <a:pPr algn="just"/>
            <a:r>
              <a:rPr lang="en-US" dirty="0"/>
              <a:t>Surveys and questionnaires are traditional yet effective methods for collecting data in various fields, including data science. </a:t>
            </a:r>
          </a:p>
          <a:p>
            <a:pPr algn="just"/>
            <a:r>
              <a:rPr lang="en-US" dirty="0"/>
              <a:t>They involve presenting a set of structured questions to respondents to gather specific information about their opinions, </a:t>
            </a:r>
            <a:r>
              <a:rPr lang="en-US" dirty="0" err="1"/>
              <a:t>behaviours</a:t>
            </a:r>
            <a:r>
              <a:rPr lang="en-US" dirty="0"/>
              <a:t>, or characteristics. </a:t>
            </a:r>
          </a:p>
          <a:p>
            <a:pPr algn="just"/>
            <a:r>
              <a:rPr lang="en-US" dirty="0"/>
              <a:t>In data science, surveys and questionnaires can provide valuable insights that help researchers and organizations make data-driven decisions. </a:t>
            </a:r>
          </a:p>
          <a:p>
            <a:endParaRPr lang="en-IN" dirty="0"/>
          </a:p>
        </p:txBody>
      </p:sp>
      <p:sp>
        <p:nvSpPr>
          <p:cNvPr id="4" name="Date Placeholder 3">
            <a:extLst>
              <a:ext uri="{FF2B5EF4-FFF2-40B4-BE49-F238E27FC236}">
                <a16:creationId xmlns:a16="http://schemas.microsoft.com/office/drawing/2014/main" id="{DE08EF15-5CC1-4D74-8496-62CB3846F15D}"/>
              </a:ext>
            </a:extLst>
          </p:cNvPr>
          <p:cNvSpPr>
            <a:spLocks noGrp="1"/>
          </p:cNvSpPr>
          <p:nvPr>
            <p:ph type="dt" sz="half" idx="10"/>
          </p:nvPr>
        </p:nvSpPr>
        <p:spPr/>
        <p:txBody>
          <a:bodyPr/>
          <a:lstStyle/>
          <a:p>
            <a:fld id="{64BD0560-157A-46E5-AFCA-7C0CCBCB323F}" type="datetime1">
              <a:rPr lang="en-IN" smtClean="0"/>
              <a:t>07-06-2024</a:t>
            </a:fld>
            <a:endParaRPr lang="en-IN"/>
          </a:p>
        </p:txBody>
      </p:sp>
      <p:sp>
        <p:nvSpPr>
          <p:cNvPr id="5" name="Slide Number Placeholder 4">
            <a:extLst>
              <a:ext uri="{FF2B5EF4-FFF2-40B4-BE49-F238E27FC236}">
                <a16:creationId xmlns:a16="http://schemas.microsoft.com/office/drawing/2014/main" id="{4AD93920-B1F6-487A-992A-94AFEA8831E5}"/>
              </a:ext>
            </a:extLst>
          </p:cNvPr>
          <p:cNvSpPr>
            <a:spLocks noGrp="1"/>
          </p:cNvSpPr>
          <p:nvPr>
            <p:ph type="sldNum" sz="quarter" idx="12"/>
          </p:nvPr>
        </p:nvSpPr>
        <p:spPr/>
        <p:txBody>
          <a:bodyPr/>
          <a:lstStyle/>
          <a:p>
            <a:fld id="{7A43F2F5-84C0-464D-B3A5-712A230293B6}" type="slidenum">
              <a:rPr lang="en-IN" smtClean="0"/>
              <a:t>21</a:t>
            </a:fld>
            <a:endParaRPr lang="en-IN"/>
          </a:p>
        </p:txBody>
      </p:sp>
    </p:spTree>
    <p:extLst>
      <p:ext uri="{BB962C8B-B14F-4D97-AF65-F5344CB8AC3E}">
        <p14:creationId xmlns:p14="http://schemas.microsoft.com/office/powerpoint/2010/main" val="2767147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2ADA-6ED5-480F-A5C7-E625EC22DFCD}"/>
              </a:ext>
            </a:extLst>
          </p:cNvPr>
          <p:cNvSpPr>
            <a:spLocks noGrp="1"/>
          </p:cNvSpPr>
          <p:nvPr>
            <p:ph type="title"/>
          </p:nvPr>
        </p:nvSpPr>
        <p:spPr/>
        <p:txBody>
          <a:bodyPr/>
          <a:lstStyle/>
          <a:p>
            <a:r>
              <a:rPr lang="en-IN" dirty="0"/>
              <a:t>Surveys and Questionnaires</a:t>
            </a:r>
            <a:br>
              <a:rPr lang="en-IN" dirty="0"/>
            </a:br>
            <a:endParaRPr lang="en-IN" dirty="0"/>
          </a:p>
        </p:txBody>
      </p:sp>
      <p:sp>
        <p:nvSpPr>
          <p:cNvPr id="3" name="Content Placeholder 2">
            <a:extLst>
              <a:ext uri="{FF2B5EF4-FFF2-40B4-BE49-F238E27FC236}">
                <a16:creationId xmlns:a16="http://schemas.microsoft.com/office/drawing/2014/main" id="{B0489386-6906-45C0-A694-D43BF4629374}"/>
              </a:ext>
            </a:extLst>
          </p:cNvPr>
          <p:cNvSpPr>
            <a:spLocks noGrp="1"/>
          </p:cNvSpPr>
          <p:nvPr>
            <p:ph idx="1"/>
          </p:nvPr>
        </p:nvSpPr>
        <p:spPr>
          <a:xfrm>
            <a:off x="838200" y="1190625"/>
            <a:ext cx="10515600" cy="5372100"/>
          </a:xfrm>
        </p:spPr>
        <p:txBody>
          <a:bodyPr>
            <a:normAutofit fontScale="92500" lnSpcReduction="10000"/>
          </a:bodyPr>
          <a:lstStyle/>
          <a:p>
            <a:pPr marL="0" indent="0">
              <a:buNone/>
            </a:pPr>
            <a:r>
              <a:rPr lang="en-US" b="1" dirty="0"/>
              <a:t>Types of Surveys and Questionnaires</a:t>
            </a:r>
          </a:p>
          <a:p>
            <a:pPr marL="0" indent="0">
              <a:buNone/>
            </a:pPr>
            <a:r>
              <a:rPr lang="en-US" dirty="0"/>
              <a:t>1.	</a:t>
            </a:r>
            <a:r>
              <a:rPr lang="en-US" b="1" dirty="0"/>
              <a:t>Paper-Based Surveys</a:t>
            </a:r>
          </a:p>
          <a:p>
            <a:pPr marL="0" indent="0">
              <a:buNone/>
            </a:pPr>
            <a:r>
              <a:rPr lang="en-US" dirty="0"/>
              <a:t>Traditional method involving printed questionnaires that are distributed and collected manually.</a:t>
            </a:r>
          </a:p>
          <a:p>
            <a:pPr marL="0" indent="0">
              <a:buNone/>
            </a:pPr>
            <a:r>
              <a:rPr lang="en-US" dirty="0"/>
              <a:t>2.	</a:t>
            </a:r>
            <a:r>
              <a:rPr lang="en-US" b="1" dirty="0"/>
              <a:t>Online Surveys</a:t>
            </a:r>
          </a:p>
          <a:p>
            <a:pPr marL="0" indent="0">
              <a:buNone/>
            </a:pPr>
            <a:r>
              <a:rPr lang="en-US" dirty="0"/>
              <a:t>Web-based surveys that are distributed via email, social media, or survey platforms like SurveyMonkey, Google Forms.</a:t>
            </a:r>
          </a:p>
          <a:p>
            <a:pPr marL="0" indent="0">
              <a:buNone/>
            </a:pPr>
            <a:r>
              <a:rPr lang="en-US" dirty="0"/>
              <a:t>3.	</a:t>
            </a:r>
            <a:r>
              <a:rPr lang="en-US" b="1" dirty="0"/>
              <a:t>Telephone Surveys</a:t>
            </a:r>
          </a:p>
          <a:p>
            <a:pPr marL="0" indent="0">
              <a:buNone/>
            </a:pPr>
            <a:r>
              <a:rPr lang="en-US" dirty="0"/>
              <a:t>Conducting surveys over the phone with trained interviewers asking respondents a series of questions.</a:t>
            </a:r>
          </a:p>
          <a:p>
            <a:pPr marL="0" indent="0">
              <a:buNone/>
            </a:pPr>
            <a:r>
              <a:rPr lang="en-US" dirty="0"/>
              <a:t>4.	</a:t>
            </a:r>
            <a:r>
              <a:rPr lang="en-US" b="1" dirty="0"/>
              <a:t>Face-to-Face Surveys</a:t>
            </a:r>
          </a:p>
          <a:p>
            <a:pPr marL="0" indent="0">
              <a:buNone/>
            </a:pPr>
            <a:r>
              <a:rPr lang="en-US" dirty="0"/>
              <a:t>In-person interviews where interviewers ask questions and record responses directly from respondents.</a:t>
            </a:r>
          </a:p>
          <a:p>
            <a:endParaRPr lang="en-US" dirty="0"/>
          </a:p>
          <a:p>
            <a:endParaRPr lang="en-IN" dirty="0"/>
          </a:p>
        </p:txBody>
      </p:sp>
      <p:sp>
        <p:nvSpPr>
          <p:cNvPr id="4" name="Date Placeholder 3">
            <a:extLst>
              <a:ext uri="{FF2B5EF4-FFF2-40B4-BE49-F238E27FC236}">
                <a16:creationId xmlns:a16="http://schemas.microsoft.com/office/drawing/2014/main" id="{9B108802-922D-4E2B-AC7D-6E4C9603221D}"/>
              </a:ext>
            </a:extLst>
          </p:cNvPr>
          <p:cNvSpPr>
            <a:spLocks noGrp="1"/>
          </p:cNvSpPr>
          <p:nvPr>
            <p:ph type="dt" sz="half" idx="10"/>
          </p:nvPr>
        </p:nvSpPr>
        <p:spPr/>
        <p:txBody>
          <a:bodyPr/>
          <a:lstStyle/>
          <a:p>
            <a:fld id="{FD2E4AD4-AD98-4B43-AE83-164A8D02B07B}" type="datetime1">
              <a:rPr lang="en-IN" smtClean="0"/>
              <a:t>07-06-2024</a:t>
            </a:fld>
            <a:endParaRPr lang="en-IN"/>
          </a:p>
        </p:txBody>
      </p:sp>
      <p:sp>
        <p:nvSpPr>
          <p:cNvPr id="5" name="Slide Number Placeholder 4">
            <a:extLst>
              <a:ext uri="{FF2B5EF4-FFF2-40B4-BE49-F238E27FC236}">
                <a16:creationId xmlns:a16="http://schemas.microsoft.com/office/drawing/2014/main" id="{ED03FE87-305C-4C12-8D65-FAC4073ABB0D}"/>
              </a:ext>
            </a:extLst>
          </p:cNvPr>
          <p:cNvSpPr>
            <a:spLocks noGrp="1"/>
          </p:cNvSpPr>
          <p:nvPr>
            <p:ph type="sldNum" sz="quarter" idx="12"/>
          </p:nvPr>
        </p:nvSpPr>
        <p:spPr/>
        <p:txBody>
          <a:bodyPr/>
          <a:lstStyle/>
          <a:p>
            <a:fld id="{7A43F2F5-84C0-464D-B3A5-712A230293B6}" type="slidenum">
              <a:rPr lang="en-IN" smtClean="0"/>
              <a:t>22</a:t>
            </a:fld>
            <a:endParaRPr lang="en-IN"/>
          </a:p>
        </p:txBody>
      </p:sp>
    </p:spTree>
    <p:extLst>
      <p:ext uri="{BB962C8B-B14F-4D97-AF65-F5344CB8AC3E}">
        <p14:creationId xmlns:p14="http://schemas.microsoft.com/office/powerpoint/2010/main" val="163633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6DEC-DB69-4165-B442-631E467F8F13}"/>
              </a:ext>
            </a:extLst>
          </p:cNvPr>
          <p:cNvSpPr>
            <a:spLocks noGrp="1"/>
          </p:cNvSpPr>
          <p:nvPr>
            <p:ph type="title"/>
          </p:nvPr>
        </p:nvSpPr>
        <p:spPr>
          <a:xfrm>
            <a:off x="838200" y="365126"/>
            <a:ext cx="10515600" cy="825500"/>
          </a:xfrm>
        </p:spPr>
        <p:txBody>
          <a:bodyPr/>
          <a:lstStyle/>
          <a:p>
            <a:r>
              <a:rPr lang="en-IN" dirty="0"/>
              <a:t>Surveys and Questionnaires</a:t>
            </a:r>
          </a:p>
        </p:txBody>
      </p:sp>
      <p:sp>
        <p:nvSpPr>
          <p:cNvPr id="3" name="Content Placeholder 2">
            <a:extLst>
              <a:ext uri="{FF2B5EF4-FFF2-40B4-BE49-F238E27FC236}">
                <a16:creationId xmlns:a16="http://schemas.microsoft.com/office/drawing/2014/main" id="{EDAC5335-2ECA-4869-85AC-E005DFC8B6EF}"/>
              </a:ext>
            </a:extLst>
          </p:cNvPr>
          <p:cNvSpPr>
            <a:spLocks noGrp="1"/>
          </p:cNvSpPr>
          <p:nvPr>
            <p:ph idx="1"/>
          </p:nvPr>
        </p:nvSpPr>
        <p:spPr>
          <a:xfrm>
            <a:off x="838200" y="1190626"/>
            <a:ext cx="10515600" cy="4986337"/>
          </a:xfrm>
        </p:spPr>
        <p:txBody>
          <a:bodyPr>
            <a:normAutofit fontScale="85000" lnSpcReduction="20000"/>
          </a:bodyPr>
          <a:lstStyle/>
          <a:p>
            <a:pPr marL="0" indent="0">
              <a:buNone/>
            </a:pPr>
            <a:r>
              <a:rPr lang="en-US" b="1" dirty="0"/>
              <a:t>Steps in Conducting Surveys and Questionnaires</a:t>
            </a:r>
          </a:p>
          <a:p>
            <a:pPr marL="0" indent="0">
              <a:buNone/>
            </a:pPr>
            <a:r>
              <a:rPr lang="en-US" dirty="0"/>
              <a:t>1.	</a:t>
            </a:r>
            <a:r>
              <a:rPr lang="en-US" b="1" dirty="0"/>
              <a:t>Designing the Survey</a:t>
            </a:r>
          </a:p>
          <a:p>
            <a:pPr marL="0" indent="0">
              <a:buNone/>
            </a:pPr>
            <a:r>
              <a:rPr lang="en-US" dirty="0"/>
              <a:t>Defining objectives, identifying target respondents, and creating a set of well-structured questions.</a:t>
            </a:r>
          </a:p>
          <a:p>
            <a:pPr marL="0" indent="0">
              <a:buNone/>
            </a:pPr>
            <a:r>
              <a:rPr lang="en-US" dirty="0"/>
              <a:t>2.	</a:t>
            </a:r>
            <a:r>
              <a:rPr lang="en-US" b="1" dirty="0"/>
              <a:t>Piloting the Survey</a:t>
            </a:r>
          </a:p>
          <a:p>
            <a:pPr marL="0" indent="0">
              <a:buNone/>
            </a:pPr>
            <a:r>
              <a:rPr lang="en-US" dirty="0"/>
              <a:t>Testing the survey with a small group to identify any issues or areas for improvement.</a:t>
            </a:r>
          </a:p>
          <a:p>
            <a:pPr marL="0" indent="0">
              <a:buNone/>
            </a:pPr>
            <a:r>
              <a:rPr lang="en-US" dirty="0"/>
              <a:t>3.	</a:t>
            </a:r>
            <a:r>
              <a:rPr lang="en-US" b="1" dirty="0"/>
              <a:t>Distributing the Survey</a:t>
            </a:r>
          </a:p>
          <a:p>
            <a:pPr marL="0" indent="0">
              <a:buNone/>
            </a:pPr>
            <a:r>
              <a:rPr lang="en-US" dirty="0"/>
              <a:t>Distributing the survey to the target audience through chosen channels.</a:t>
            </a:r>
          </a:p>
          <a:p>
            <a:pPr marL="0" indent="0">
              <a:buNone/>
            </a:pPr>
            <a:r>
              <a:rPr lang="en-US" dirty="0"/>
              <a:t>4.	</a:t>
            </a:r>
            <a:r>
              <a:rPr lang="en-US" b="1" dirty="0"/>
              <a:t>Collecting Responses</a:t>
            </a:r>
          </a:p>
          <a:p>
            <a:pPr marL="0" indent="0">
              <a:buNone/>
            </a:pPr>
            <a:r>
              <a:rPr lang="en-US" dirty="0"/>
              <a:t>Gathering completed surveys and responses from respondents.</a:t>
            </a:r>
          </a:p>
          <a:p>
            <a:pPr marL="0" indent="0">
              <a:buNone/>
            </a:pPr>
            <a:r>
              <a:rPr lang="en-US" dirty="0"/>
              <a:t>5.	</a:t>
            </a:r>
            <a:r>
              <a:rPr lang="en-US" b="1" dirty="0"/>
              <a:t>Data Cleaning and Pre-processing</a:t>
            </a:r>
          </a:p>
          <a:p>
            <a:pPr marL="0" indent="0">
              <a:buNone/>
            </a:pPr>
            <a:r>
              <a:rPr lang="en-US" dirty="0"/>
              <a:t>Cleaning and preparing the collected data for analysis, including handling missing values and outliers.</a:t>
            </a:r>
          </a:p>
          <a:p>
            <a:endParaRPr lang="en-IN" dirty="0"/>
          </a:p>
        </p:txBody>
      </p:sp>
      <p:sp>
        <p:nvSpPr>
          <p:cNvPr id="4" name="Date Placeholder 3">
            <a:extLst>
              <a:ext uri="{FF2B5EF4-FFF2-40B4-BE49-F238E27FC236}">
                <a16:creationId xmlns:a16="http://schemas.microsoft.com/office/drawing/2014/main" id="{4F59CA97-4810-4BED-B705-4C30EB2E8CF6}"/>
              </a:ext>
            </a:extLst>
          </p:cNvPr>
          <p:cNvSpPr>
            <a:spLocks noGrp="1"/>
          </p:cNvSpPr>
          <p:nvPr>
            <p:ph type="dt" sz="half" idx="10"/>
          </p:nvPr>
        </p:nvSpPr>
        <p:spPr/>
        <p:txBody>
          <a:bodyPr/>
          <a:lstStyle/>
          <a:p>
            <a:fld id="{DF106761-7167-47B7-8AEA-E3339DFDF83F}" type="datetime1">
              <a:rPr lang="en-IN" smtClean="0"/>
              <a:t>07-06-2024</a:t>
            </a:fld>
            <a:endParaRPr lang="en-IN"/>
          </a:p>
        </p:txBody>
      </p:sp>
      <p:sp>
        <p:nvSpPr>
          <p:cNvPr id="5" name="Slide Number Placeholder 4">
            <a:extLst>
              <a:ext uri="{FF2B5EF4-FFF2-40B4-BE49-F238E27FC236}">
                <a16:creationId xmlns:a16="http://schemas.microsoft.com/office/drawing/2014/main" id="{2A117D12-2064-4E8D-8964-2967633A3967}"/>
              </a:ext>
            </a:extLst>
          </p:cNvPr>
          <p:cNvSpPr>
            <a:spLocks noGrp="1"/>
          </p:cNvSpPr>
          <p:nvPr>
            <p:ph type="sldNum" sz="quarter" idx="12"/>
          </p:nvPr>
        </p:nvSpPr>
        <p:spPr/>
        <p:txBody>
          <a:bodyPr/>
          <a:lstStyle/>
          <a:p>
            <a:fld id="{7A43F2F5-84C0-464D-B3A5-712A230293B6}" type="slidenum">
              <a:rPr lang="en-IN" smtClean="0"/>
              <a:t>23</a:t>
            </a:fld>
            <a:endParaRPr lang="en-IN"/>
          </a:p>
        </p:txBody>
      </p:sp>
    </p:spTree>
    <p:extLst>
      <p:ext uri="{BB962C8B-B14F-4D97-AF65-F5344CB8AC3E}">
        <p14:creationId xmlns:p14="http://schemas.microsoft.com/office/powerpoint/2010/main" val="1256974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F002-6695-4813-BFFA-AB13457D3A23}"/>
              </a:ext>
            </a:extLst>
          </p:cNvPr>
          <p:cNvSpPr>
            <a:spLocks noGrp="1"/>
          </p:cNvSpPr>
          <p:nvPr>
            <p:ph type="title"/>
          </p:nvPr>
        </p:nvSpPr>
        <p:spPr>
          <a:xfrm>
            <a:off x="838200" y="365126"/>
            <a:ext cx="10515600" cy="654050"/>
          </a:xfrm>
        </p:spPr>
        <p:txBody>
          <a:bodyPr>
            <a:normAutofit fontScale="90000"/>
          </a:bodyPr>
          <a:lstStyle/>
          <a:p>
            <a:r>
              <a:rPr lang="en-IN" dirty="0"/>
              <a:t>Surveys and Questionnaires</a:t>
            </a:r>
          </a:p>
        </p:txBody>
      </p:sp>
      <p:sp>
        <p:nvSpPr>
          <p:cNvPr id="3" name="Content Placeholder 2">
            <a:extLst>
              <a:ext uri="{FF2B5EF4-FFF2-40B4-BE49-F238E27FC236}">
                <a16:creationId xmlns:a16="http://schemas.microsoft.com/office/drawing/2014/main" id="{5A315EE8-7694-4ADA-AB32-B6F25B8F4841}"/>
              </a:ext>
            </a:extLst>
          </p:cNvPr>
          <p:cNvSpPr>
            <a:spLocks noGrp="1"/>
          </p:cNvSpPr>
          <p:nvPr>
            <p:ph idx="1"/>
          </p:nvPr>
        </p:nvSpPr>
        <p:spPr>
          <a:xfrm>
            <a:off x="838200" y="1104900"/>
            <a:ext cx="10515600" cy="5295900"/>
          </a:xfrm>
        </p:spPr>
        <p:txBody>
          <a:bodyPr>
            <a:normAutofit fontScale="85000" lnSpcReduction="20000"/>
          </a:bodyPr>
          <a:lstStyle/>
          <a:p>
            <a:pPr marL="0" indent="0">
              <a:buNone/>
            </a:pPr>
            <a:r>
              <a:rPr lang="en-US" dirty="0"/>
              <a:t>Data Science Applications</a:t>
            </a:r>
          </a:p>
          <a:p>
            <a:pPr marL="0" indent="0">
              <a:buNone/>
            </a:pPr>
            <a:r>
              <a:rPr lang="en-US" b="1" dirty="0"/>
              <a:t>1.	Market Research</a:t>
            </a:r>
          </a:p>
          <a:p>
            <a:pPr marL="0" indent="0">
              <a:buNone/>
            </a:pPr>
            <a:r>
              <a:rPr lang="en-US" dirty="0"/>
              <a:t>Understanding consumer preferences, buying </a:t>
            </a:r>
            <a:r>
              <a:rPr lang="en-US" dirty="0" err="1"/>
              <a:t>behaviours</a:t>
            </a:r>
            <a:r>
              <a:rPr lang="en-US" dirty="0"/>
              <a:t>, and market trends.</a:t>
            </a:r>
          </a:p>
          <a:p>
            <a:pPr marL="0" indent="0">
              <a:buNone/>
            </a:pPr>
            <a:r>
              <a:rPr lang="en-US" b="1" dirty="0"/>
              <a:t>2.	Social Science Research</a:t>
            </a:r>
          </a:p>
          <a:p>
            <a:pPr marL="0" indent="0">
              <a:buNone/>
            </a:pPr>
            <a:r>
              <a:rPr lang="en-US" dirty="0"/>
              <a:t>Studying human </a:t>
            </a:r>
            <a:r>
              <a:rPr lang="en-US" dirty="0" err="1"/>
              <a:t>behaviour</a:t>
            </a:r>
            <a:r>
              <a:rPr lang="en-US" dirty="0"/>
              <a:t>, attitudes, and societal trends.</a:t>
            </a:r>
          </a:p>
          <a:p>
            <a:pPr marL="0" indent="0">
              <a:buNone/>
            </a:pPr>
            <a:r>
              <a:rPr lang="en-US" b="1" dirty="0"/>
              <a:t>3.	Healthcare</a:t>
            </a:r>
          </a:p>
          <a:p>
            <a:pPr marL="0" indent="0">
              <a:buNone/>
            </a:pPr>
            <a:r>
              <a:rPr lang="en-US" dirty="0"/>
              <a:t>Collecting patient feedback, assessing healthcare services, and monitoring public health issues.</a:t>
            </a:r>
          </a:p>
          <a:p>
            <a:pPr marL="0" indent="0">
              <a:buNone/>
            </a:pPr>
            <a:r>
              <a:rPr lang="en-US" b="1" dirty="0"/>
              <a:t>4.	Employee Surveys</a:t>
            </a:r>
          </a:p>
          <a:p>
            <a:pPr marL="0" indent="0">
              <a:buNone/>
            </a:pPr>
            <a:r>
              <a:rPr lang="en-US" dirty="0"/>
              <a:t>Gathering feedback from employees about workplace satisfaction, engagement, and organizational culture.</a:t>
            </a:r>
          </a:p>
          <a:p>
            <a:pPr marL="0" indent="0">
              <a:buNone/>
            </a:pPr>
            <a:r>
              <a:rPr lang="en-US" b="1" dirty="0"/>
              <a:t>5.	Customer Satisfaction Surveys</a:t>
            </a:r>
          </a:p>
          <a:p>
            <a:pPr marL="0" indent="0">
              <a:buNone/>
            </a:pPr>
            <a:r>
              <a:rPr lang="en-US" dirty="0"/>
              <a:t>Measuring customer satisfaction, loyalty, and overall experience with products or services.</a:t>
            </a:r>
          </a:p>
          <a:p>
            <a:endParaRPr lang="en-US" dirty="0"/>
          </a:p>
          <a:p>
            <a:endParaRPr lang="en-IN" dirty="0"/>
          </a:p>
        </p:txBody>
      </p:sp>
      <p:sp>
        <p:nvSpPr>
          <p:cNvPr id="4" name="Date Placeholder 3">
            <a:extLst>
              <a:ext uri="{FF2B5EF4-FFF2-40B4-BE49-F238E27FC236}">
                <a16:creationId xmlns:a16="http://schemas.microsoft.com/office/drawing/2014/main" id="{B56E0D1A-1812-4274-B8BD-F5304A0A1F66}"/>
              </a:ext>
            </a:extLst>
          </p:cNvPr>
          <p:cNvSpPr>
            <a:spLocks noGrp="1"/>
          </p:cNvSpPr>
          <p:nvPr>
            <p:ph type="dt" sz="half" idx="10"/>
          </p:nvPr>
        </p:nvSpPr>
        <p:spPr/>
        <p:txBody>
          <a:bodyPr/>
          <a:lstStyle/>
          <a:p>
            <a:fld id="{23827A59-B142-4851-B86B-690D5B6693AB}" type="datetime1">
              <a:rPr lang="en-IN" smtClean="0"/>
              <a:t>07-06-2024</a:t>
            </a:fld>
            <a:endParaRPr lang="en-IN"/>
          </a:p>
        </p:txBody>
      </p:sp>
      <p:sp>
        <p:nvSpPr>
          <p:cNvPr id="5" name="Slide Number Placeholder 4">
            <a:extLst>
              <a:ext uri="{FF2B5EF4-FFF2-40B4-BE49-F238E27FC236}">
                <a16:creationId xmlns:a16="http://schemas.microsoft.com/office/drawing/2014/main" id="{48025995-880A-48AF-A233-892ACC797E6D}"/>
              </a:ext>
            </a:extLst>
          </p:cNvPr>
          <p:cNvSpPr>
            <a:spLocks noGrp="1"/>
          </p:cNvSpPr>
          <p:nvPr>
            <p:ph type="sldNum" sz="quarter" idx="12"/>
          </p:nvPr>
        </p:nvSpPr>
        <p:spPr/>
        <p:txBody>
          <a:bodyPr/>
          <a:lstStyle/>
          <a:p>
            <a:fld id="{7A43F2F5-84C0-464D-B3A5-712A230293B6}" type="slidenum">
              <a:rPr lang="en-IN" smtClean="0"/>
              <a:t>24</a:t>
            </a:fld>
            <a:endParaRPr lang="en-IN"/>
          </a:p>
        </p:txBody>
      </p:sp>
    </p:spTree>
    <p:extLst>
      <p:ext uri="{BB962C8B-B14F-4D97-AF65-F5344CB8AC3E}">
        <p14:creationId xmlns:p14="http://schemas.microsoft.com/office/powerpoint/2010/main" val="61901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DE23-A18F-40B6-B019-0BF78F874D56}"/>
              </a:ext>
            </a:extLst>
          </p:cNvPr>
          <p:cNvSpPr>
            <a:spLocks noGrp="1"/>
          </p:cNvSpPr>
          <p:nvPr>
            <p:ph type="title"/>
          </p:nvPr>
        </p:nvSpPr>
        <p:spPr/>
        <p:txBody>
          <a:bodyPr/>
          <a:lstStyle/>
          <a:p>
            <a:r>
              <a:rPr lang="en-IN" dirty="0"/>
              <a:t>Observational Studies</a:t>
            </a:r>
          </a:p>
        </p:txBody>
      </p:sp>
      <p:sp>
        <p:nvSpPr>
          <p:cNvPr id="3" name="Content Placeholder 2">
            <a:extLst>
              <a:ext uri="{FF2B5EF4-FFF2-40B4-BE49-F238E27FC236}">
                <a16:creationId xmlns:a16="http://schemas.microsoft.com/office/drawing/2014/main" id="{8A9D0AC7-0C37-4735-B643-12C1F9D8C6A7}"/>
              </a:ext>
            </a:extLst>
          </p:cNvPr>
          <p:cNvSpPr>
            <a:spLocks noGrp="1"/>
          </p:cNvSpPr>
          <p:nvPr>
            <p:ph idx="1"/>
          </p:nvPr>
        </p:nvSpPr>
        <p:spPr>
          <a:xfrm>
            <a:off x="838200" y="1362075"/>
            <a:ext cx="10515600" cy="4814888"/>
          </a:xfrm>
        </p:spPr>
        <p:txBody>
          <a:bodyPr/>
          <a:lstStyle/>
          <a:p>
            <a:pPr algn="just"/>
            <a:r>
              <a:rPr lang="en-US" dirty="0"/>
              <a:t>Collecting data by observing and recording natural behaviors without direct interaction.</a:t>
            </a:r>
          </a:p>
          <a:p>
            <a:pPr algn="just"/>
            <a:r>
              <a:rPr lang="en-US" dirty="0"/>
              <a:t> Observational studies are a type of research method used in data science to observe and record natural behaviors, phenomena, or characteristics without intervening or manipulating variables.</a:t>
            </a:r>
          </a:p>
          <a:p>
            <a:pPr algn="just"/>
            <a:r>
              <a:rPr lang="en-US" dirty="0"/>
              <a:t>Observational studies focus on collecting data from existing conditions and situations. </a:t>
            </a:r>
          </a:p>
          <a:p>
            <a:pPr algn="just"/>
            <a:r>
              <a:rPr lang="en-US" dirty="0"/>
              <a:t>In data science, observational studies can provide valuable insights into relationships between variables, patterns, and trends in various domains.</a:t>
            </a:r>
          </a:p>
          <a:p>
            <a:endParaRPr lang="en-IN" dirty="0"/>
          </a:p>
        </p:txBody>
      </p:sp>
      <p:sp>
        <p:nvSpPr>
          <p:cNvPr id="4" name="Date Placeholder 3">
            <a:extLst>
              <a:ext uri="{FF2B5EF4-FFF2-40B4-BE49-F238E27FC236}">
                <a16:creationId xmlns:a16="http://schemas.microsoft.com/office/drawing/2014/main" id="{87E37C15-2EAC-4BDB-AA55-8B772583AEE5}"/>
              </a:ext>
            </a:extLst>
          </p:cNvPr>
          <p:cNvSpPr>
            <a:spLocks noGrp="1"/>
          </p:cNvSpPr>
          <p:nvPr>
            <p:ph type="dt" sz="half" idx="10"/>
          </p:nvPr>
        </p:nvSpPr>
        <p:spPr/>
        <p:txBody>
          <a:bodyPr/>
          <a:lstStyle/>
          <a:p>
            <a:fld id="{88F0D54B-EA8F-452C-B251-6182817E2EB8}" type="datetime1">
              <a:rPr lang="en-IN" smtClean="0"/>
              <a:t>07-06-2024</a:t>
            </a:fld>
            <a:endParaRPr lang="en-IN"/>
          </a:p>
        </p:txBody>
      </p:sp>
      <p:sp>
        <p:nvSpPr>
          <p:cNvPr id="5" name="Slide Number Placeholder 4">
            <a:extLst>
              <a:ext uri="{FF2B5EF4-FFF2-40B4-BE49-F238E27FC236}">
                <a16:creationId xmlns:a16="http://schemas.microsoft.com/office/drawing/2014/main" id="{2C781EB4-9C3C-400C-A272-CA67EDADC710}"/>
              </a:ext>
            </a:extLst>
          </p:cNvPr>
          <p:cNvSpPr>
            <a:spLocks noGrp="1"/>
          </p:cNvSpPr>
          <p:nvPr>
            <p:ph type="sldNum" sz="quarter" idx="12"/>
          </p:nvPr>
        </p:nvSpPr>
        <p:spPr/>
        <p:txBody>
          <a:bodyPr/>
          <a:lstStyle/>
          <a:p>
            <a:fld id="{7A43F2F5-84C0-464D-B3A5-712A230293B6}" type="slidenum">
              <a:rPr lang="en-IN" smtClean="0"/>
              <a:t>25</a:t>
            </a:fld>
            <a:endParaRPr lang="en-IN"/>
          </a:p>
        </p:txBody>
      </p:sp>
    </p:spTree>
    <p:extLst>
      <p:ext uri="{BB962C8B-B14F-4D97-AF65-F5344CB8AC3E}">
        <p14:creationId xmlns:p14="http://schemas.microsoft.com/office/powerpoint/2010/main" val="3581714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EEEF-D47B-41F6-A8D7-153CFBC0FB32}"/>
              </a:ext>
            </a:extLst>
          </p:cNvPr>
          <p:cNvSpPr>
            <a:spLocks noGrp="1"/>
          </p:cNvSpPr>
          <p:nvPr>
            <p:ph type="title"/>
          </p:nvPr>
        </p:nvSpPr>
        <p:spPr/>
        <p:txBody>
          <a:bodyPr/>
          <a:lstStyle/>
          <a:p>
            <a:r>
              <a:rPr lang="en-IN" dirty="0"/>
              <a:t>Observational Studies</a:t>
            </a:r>
          </a:p>
        </p:txBody>
      </p:sp>
      <p:sp>
        <p:nvSpPr>
          <p:cNvPr id="3" name="Content Placeholder 2">
            <a:extLst>
              <a:ext uri="{FF2B5EF4-FFF2-40B4-BE49-F238E27FC236}">
                <a16:creationId xmlns:a16="http://schemas.microsoft.com/office/drawing/2014/main" id="{368528D1-CEB8-4E07-89A7-DDEA24A17E58}"/>
              </a:ext>
            </a:extLst>
          </p:cNvPr>
          <p:cNvSpPr>
            <a:spLocks noGrp="1"/>
          </p:cNvSpPr>
          <p:nvPr>
            <p:ph idx="1"/>
          </p:nvPr>
        </p:nvSpPr>
        <p:spPr>
          <a:xfrm>
            <a:off x="838200" y="1314450"/>
            <a:ext cx="10515600" cy="4862513"/>
          </a:xfrm>
        </p:spPr>
        <p:txBody>
          <a:bodyPr>
            <a:normAutofit fontScale="85000" lnSpcReduction="20000"/>
          </a:bodyPr>
          <a:lstStyle/>
          <a:p>
            <a:pPr marL="0" indent="0">
              <a:buNone/>
            </a:pPr>
            <a:r>
              <a:rPr lang="en-US" b="1" dirty="0"/>
              <a:t>Types of Observational Studies</a:t>
            </a:r>
          </a:p>
          <a:p>
            <a:pPr marL="0" indent="0">
              <a:buNone/>
            </a:pPr>
            <a:r>
              <a:rPr lang="en-US" dirty="0"/>
              <a:t>1.	</a:t>
            </a:r>
            <a:r>
              <a:rPr lang="en-US" b="1" dirty="0"/>
              <a:t>Cross-Sectional Studies</a:t>
            </a:r>
          </a:p>
          <a:p>
            <a:pPr marL="0" indent="0">
              <a:buNone/>
            </a:pPr>
            <a:r>
              <a:rPr lang="en-US" dirty="0"/>
              <a:t>Observing and collecting data from a sample of the population at a single point in time.</a:t>
            </a:r>
          </a:p>
          <a:p>
            <a:pPr marL="0" indent="0">
              <a:buNone/>
            </a:pPr>
            <a:r>
              <a:rPr lang="en-US" dirty="0"/>
              <a:t>2.	</a:t>
            </a:r>
            <a:r>
              <a:rPr lang="en-US" b="1" dirty="0"/>
              <a:t>Longitudinal Studies</a:t>
            </a:r>
          </a:p>
          <a:p>
            <a:pPr marL="0" indent="0">
              <a:buNone/>
            </a:pPr>
            <a:r>
              <a:rPr lang="en-US" dirty="0"/>
              <a:t>Observing and collecting data from the same sample of individuals over an extended period.</a:t>
            </a:r>
          </a:p>
          <a:p>
            <a:pPr marL="0" indent="0">
              <a:buNone/>
            </a:pPr>
            <a:r>
              <a:rPr lang="en-US" dirty="0"/>
              <a:t>3.	</a:t>
            </a:r>
            <a:r>
              <a:rPr lang="en-US" b="1" dirty="0"/>
              <a:t>Case-Control Studies</a:t>
            </a:r>
          </a:p>
          <a:p>
            <a:pPr marL="0" indent="0">
              <a:buNone/>
            </a:pPr>
            <a:r>
              <a:rPr lang="en-US" dirty="0"/>
              <a:t>Comparing individuals with a specific condition (cases) to those without the condition (controls) to identify potential risk factors or associations.</a:t>
            </a:r>
          </a:p>
          <a:p>
            <a:pPr marL="0" indent="0">
              <a:buNone/>
            </a:pPr>
            <a:r>
              <a:rPr lang="en-US" dirty="0"/>
              <a:t>4.	</a:t>
            </a:r>
            <a:r>
              <a:rPr lang="en-US" b="1" dirty="0"/>
              <a:t>Cohort Studies</a:t>
            </a:r>
          </a:p>
          <a:p>
            <a:pPr marL="0" indent="0">
              <a:buNone/>
            </a:pPr>
            <a:r>
              <a:rPr lang="en-US" dirty="0"/>
              <a:t>Following a group of individuals (cohort) over time to observe and analyze changes, outcomes, or behaviors.</a:t>
            </a:r>
          </a:p>
          <a:p>
            <a:endParaRPr lang="en-IN" dirty="0"/>
          </a:p>
        </p:txBody>
      </p:sp>
      <p:sp>
        <p:nvSpPr>
          <p:cNvPr id="4" name="Date Placeholder 3">
            <a:extLst>
              <a:ext uri="{FF2B5EF4-FFF2-40B4-BE49-F238E27FC236}">
                <a16:creationId xmlns:a16="http://schemas.microsoft.com/office/drawing/2014/main" id="{94553985-6E64-4EB3-B903-D07DA3999217}"/>
              </a:ext>
            </a:extLst>
          </p:cNvPr>
          <p:cNvSpPr>
            <a:spLocks noGrp="1"/>
          </p:cNvSpPr>
          <p:nvPr>
            <p:ph type="dt" sz="half" idx="10"/>
          </p:nvPr>
        </p:nvSpPr>
        <p:spPr/>
        <p:txBody>
          <a:bodyPr/>
          <a:lstStyle/>
          <a:p>
            <a:fld id="{56341061-042D-4FB8-8CFB-764CA3D2F24B}" type="datetime1">
              <a:rPr lang="en-IN" smtClean="0"/>
              <a:t>07-06-2024</a:t>
            </a:fld>
            <a:endParaRPr lang="en-IN"/>
          </a:p>
        </p:txBody>
      </p:sp>
      <p:sp>
        <p:nvSpPr>
          <p:cNvPr id="5" name="Slide Number Placeholder 4">
            <a:extLst>
              <a:ext uri="{FF2B5EF4-FFF2-40B4-BE49-F238E27FC236}">
                <a16:creationId xmlns:a16="http://schemas.microsoft.com/office/drawing/2014/main" id="{7CCE14B0-EF82-4008-A859-7EBAA6E4D635}"/>
              </a:ext>
            </a:extLst>
          </p:cNvPr>
          <p:cNvSpPr>
            <a:spLocks noGrp="1"/>
          </p:cNvSpPr>
          <p:nvPr>
            <p:ph type="sldNum" sz="quarter" idx="12"/>
          </p:nvPr>
        </p:nvSpPr>
        <p:spPr/>
        <p:txBody>
          <a:bodyPr/>
          <a:lstStyle/>
          <a:p>
            <a:fld id="{7A43F2F5-84C0-464D-B3A5-712A230293B6}" type="slidenum">
              <a:rPr lang="en-IN" smtClean="0"/>
              <a:t>26</a:t>
            </a:fld>
            <a:endParaRPr lang="en-IN"/>
          </a:p>
        </p:txBody>
      </p:sp>
    </p:spTree>
    <p:extLst>
      <p:ext uri="{BB962C8B-B14F-4D97-AF65-F5344CB8AC3E}">
        <p14:creationId xmlns:p14="http://schemas.microsoft.com/office/powerpoint/2010/main" val="356191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4DBB-E76A-4335-A2DC-1B959D76D966}"/>
              </a:ext>
            </a:extLst>
          </p:cNvPr>
          <p:cNvSpPr>
            <a:spLocks noGrp="1"/>
          </p:cNvSpPr>
          <p:nvPr>
            <p:ph type="title"/>
          </p:nvPr>
        </p:nvSpPr>
        <p:spPr/>
        <p:txBody>
          <a:bodyPr/>
          <a:lstStyle/>
          <a:p>
            <a:r>
              <a:rPr lang="en-IN" dirty="0"/>
              <a:t>Observational Studies</a:t>
            </a:r>
          </a:p>
        </p:txBody>
      </p:sp>
      <p:sp>
        <p:nvSpPr>
          <p:cNvPr id="3" name="Content Placeholder 2">
            <a:extLst>
              <a:ext uri="{FF2B5EF4-FFF2-40B4-BE49-F238E27FC236}">
                <a16:creationId xmlns:a16="http://schemas.microsoft.com/office/drawing/2014/main" id="{3BB1C3DA-C636-4E93-8998-FF21461B8D33}"/>
              </a:ext>
            </a:extLst>
          </p:cNvPr>
          <p:cNvSpPr>
            <a:spLocks noGrp="1"/>
          </p:cNvSpPr>
          <p:nvPr>
            <p:ph idx="1"/>
          </p:nvPr>
        </p:nvSpPr>
        <p:spPr>
          <a:xfrm>
            <a:off x="838200" y="1314450"/>
            <a:ext cx="10515600" cy="5178425"/>
          </a:xfrm>
        </p:spPr>
        <p:txBody>
          <a:bodyPr>
            <a:normAutofit fontScale="77500" lnSpcReduction="20000"/>
          </a:bodyPr>
          <a:lstStyle/>
          <a:p>
            <a:pPr marL="0" indent="0">
              <a:buNone/>
            </a:pPr>
            <a:r>
              <a:rPr lang="en-US" b="1" dirty="0"/>
              <a:t>Steps in Conducting Observational Studies</a:t>
            </a:r>
          </a:p>
          <a:p>
            <a:pPr marL="0" indent="0">
              <a:buNone/>
            </a:pPr>
            <a:r>
              <a:rPr lang="en-US" dirty="0"/>
              <a:t>1.	</a:t>
            </a:r>
            <a:r>
              <a:rPr lang="en-US" b="1" dirty="0"/>
              <a:t>Defining Objectives</a:t>
            </a:r>
          </a:p>
          <a:p>
            <a:pPr marL="0" indent="0">
              <a:buNone/>
            </a:pPr>
            <a:r>
              <a:rPr lang="en-US" dirty="0"/>
              <a:t>Clearly defining research questions, objectives, and hypotheses to guide the study.</a:t>
            </a:r>
          </a:p>
          <a:p>
            <a:pPr marL="0" indent="0">
              <a:buNone/>
            </a:pPr>
            <a:r>
              <a:rPr lang="en-US" dirty="0"/>
              <a:t>2.	</a:t>
            </a:r>
            <a:r>
              <a:rPr lang="en-US" b="1" dirty="0"/>
              <a:t>Data Collection</a:t>
            </a:r>
          </a:p>
          <a:p>
            <a:pPr marL="0" indent="0">
              <a:buNone/>
            </a:pPr>
            <a:r>
              <a:rPr lang="en-US" dirty="0"/>
              <a:t>Identifying and selecting appropriate data sources, such as surveys, databases, or existing datasets.</a:t>
            </a:r>
          </a:p>
          <a:p>
            <a:pPr marL="0" indent="0">
              <a:buNone/>
            </a:pPr>
            <a:r>
              <a:rPr lang="en-US" dirty="0"/>
              <a:t>3.	</a:t>
            </a:r>
            <a:r>
              <a:rPr lang="en-US" b="1" dirty="0"/>
              <a:t>Data Cleaning and Pre-processing</a:t>
            </a:r>
          </a:p>
          <a:p>
            <a:pPr marL="0" indent="0">
              <a:buNone/>
            </a:pPr>
            <a:r>
              <a:rPr lang="en-US" dirty="0"/>
              <a:t>Cleaning, validating, and preparing the collected data for analysis, including handling missing values and outliers.</a:t>
            </a:r>
          </a:p>
          <a:p>
            <a:pPr marL="0" indent="0">
              <a:buNone/>
            </a:pPr>
            <a:r>
              <a:rPr lang="en-US" dirty="0"/>
              <a:t>4.	</a:t>
            </a:r>
            <a:r>
              <a:rPr lang="en-US" b="1" dirty="0"/>
              <a:t>Data Analysis</a:t>
            </a:r>
          </a:p>
          <a:p>
            <a:pPr marL="0" indent="0">
              <a:buNone/>
            </a:pPr>
            <a:r>
              <a:rPr lang="en-US" dirty="0"/>
              <a:t>Analyzing the data using statistical methods, machine learning algorithms, or other analytical techniques to identify patterns, trends, or associations.</a:t>
            </a:r>
          </a:p>
          <a:p>
            <a:pPr marL="0" indent="0">
              <a:buNone/>
            </a:pPr>
            <a:r>
              <a:rPr lang="en-US" dirty="0"/>
              <a:t>5.	</a:t>
            </a:r>
            <a:r>
              <a:rPr lang="en-US" b="1" dirty="0"/>
              <a:t>Interpreting Results</a:t>
            </a:r>
          </a:p>
          <a:p>
            <a:pPr marL="0" indent="0">
              <a:buNone/>
            </a:pPr>
            <a:r>
              <a:rPr lang="en-US" dirty="0"/>
              <a:t>Interpreting and communicating the findings, including strengths, limitations, and implications of the study.</a:t>
            </a:r>
          </a:p>
          <a:p>
            <a:endParaRPr lang="en-IN" dirty="0"/>
          </a:p>
        </p:txBody>
      </p:sp>
      <p:sp>
        <p:nvSpPr>
          <p:cNvPr id="4" name="Date Placeholder 3">
            <a:extLst>
              <a:ext uri="{FF2B5EF4-FFF2-40B4-BE49-F238E27FC236}">
                <a16:creationId xmlns:a16="http://schemas.microsoft.com/office/drawing/2014/main" id="{6F2438FE-3FAA-418C-AF5E-1EC067C60E79}"/>
              </a:ext>
            </a:extLst>
          </p:cNvPr>
          <p:cNvSpPr>
            <a:spLocks noGrp="1"/>
          </p:cNvSpPr>
          <p:nvPr>
            <p:ph type="dt" sz="half" idx="10"/>
          </p:nvPr>
        </p:nvSpPr>
        <p:spPr/>
        <p:txBody>
          <a:bodyPr/>
          <a:lstStyle/>
          <a:p>
            <a:fld id="{F009DD5E-C915-4648-87E6-1A8BFAE76293}" type="datetime1">
              <a:rPr lang="en-IN" smtClean="0"/>
              <a:t>07-06-2024</a:t>
            </a:fld>
            <a:endParaRPr lang="en-IN"/>
          </a:p>
        </p:txBody>
      </p:sp>
      <p:sp>
        <p:nvSpPr>
          <p:cNvPr id="5" name="Slide Number Placeholder 4">
            <a:extLst>
              <a:ext uri="{FF2B5EF4-FFF2-40B4-BE49-F238E27FC236}">
                <a16:creationId xmlns:a16="http://schemas.microsoft.com/office/drawing/2014/main" id="{7C470D5C-0C2A-466C-8003-BB3BC75A04B7}"/>
              </a:ext>
            </a:extLst>
          </p:cNvPr>
          <p:cNvSpPr>
            <a:spLocks noGrp="1"/>
          </p:cNvSpPr>
          <p:nvPr>
            <p:ph type="sldNum" sz="quarter" idx="12"/>
          </p:nvPr>
        </p:nvSpPr>
        <p:spPr/>
        <p:txBody>
          <a:bodyPr/>
          <a:lstStyle/>
          <a:p>
            <a:fld id="{7A43F2F5-84C0-464D-B3A5-712A230293B6}" type="slidenum">
              <a:rPr lang="en-IN" smtClean="0"/>
              <a:t>27</a:t>
            </a:fld>
            <a:endParaRPr lang="en-IN"/>
          </a:p>
        </p:txBody>
      </p:sp>
    </p:spTree>
    <p:extLst>
      <p:ext uri="{BB962C8B-B14F-4D97-AF65-F5344CB8AC3E}">
        <p14:creationId xmlns:p14="http://schemas.microsoft.com/office/powerpoint/2010/main" val="264870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96E1-289B-455B-9245-AEF233E9A4A8}"/>
              </a:ext>
            </a:extLst>
          </p:cNvPr>
          <p:cNvSpPr>
            <a:spLocks noGrp="1"/>
          </p:cNvSpPr>
          <p:nvPr>
            <p:ph type="title"/>
          </p:nvPr>
        </p:nvSpPr>
        <p:spPr/>
        <p:txBody>
          <a:bodyPr/>
          <a:lstStyle/>
          <a:p>
            <a:r>
              <a:rPr lang="en-IN" dirty="0"/>
              <a:t>Observational Studies</a:t>
            </a:r>
          </a:p>
        </p:txBody>
      </p:sp>
      <p:sp>
        <p:nvSpPr>
          <p:cNvPr id="3" name="Content Placeholder 2">
            <a:extLst>
              <a:ext uri="{FF2B5EF4-FFF2-40B4-BE49-F238E27FC236}">
                <a16:creationId xmlns:a16="http://schemas.microsoft.com/office/drawing/2014/main" id="{E92E63C5-635E-42A4-A6FD-61364A59E6B3}"/>
              </a:ext>
            </a:extLst>
          </p:cNvPr>
          <p:cNvSpPr>
            <a:spLocks noGrp="1"/>
          </p:cNvSpPr>
          <p:nvPr>
            <p:ph idx="1"/>
          </p:nvPr>
        </p:nvSpPr>
        <p:spPr>
          <a:xfrm>
            <a:off x="838200" y="1190625"/>
            <a:ext cx="10515600" cy="4986338"/>
          </a:xfrm>
        </p:spPr>
        <p:txBody>
          <a:bodyPr>
            <a:normAutofit fontScale="92500" lnSpcReduction="20000"/>
          </a:bodyPr>
          <a:lstStyle/>
          <a:p>
            <a:pPr marL="0" indent="0">
              <a:buNone/>
            </a:pPr>
            <a:r>
              <a:rPr lang="en-US" b="1" dirty="0"/>
              <a:t>Data Science Applications</a:t>
            </a:r>
          </a:p>
          <a:p>
            <a:pPr marL="0" indent="0">
              <a:buNone/>
            </a:pPr>
            <a:r>
              <a:rPr lang="en-US" dirty="0"/>
              <a:t>1.	</a:t>
            </a:r>
            <a:r>
              <a:rPr lang="en-US" b="1" dirty="0"/>
              <a:t>Healthcare</a:t>
            </a:r>
          </a:p>
          <a:p>
            <a:pPr marL="0" indent="0">
              <a:buNone/>
            </a:pPr>
            <a:r>
              <a:rPr lang="en-US" dirty="0"/>
              <a:t>Studying disease patterns, risk factors, and treatment outcomes.</a:t>
            </a:r>
          </a:p>
          <a:p>
            <a:pPr marL="0" indent="0">
              <a:buNone/>
            </a:pPr>
            <a:r>
              <a:rPr lang="en-US" dirty="0"/>
              <a:t>2.	</a:t>
            </a:r>
            <a:r>
              <a:rPr lang="en-US" b="1" dirty="0"/>
              <a:t>Social Science</a:t>
            </a:r>
          </a:p>
          <a:p>
            <a:pPr marL="0" indent="0">
              <a:buNone/>
            </a:pPr>
            <a:r>
              <a:rPr lang="en-US" dirty="0"/>
              <a:t>Analyzing human behavior, attitudes, and societal trends.</a:t>
            </a:r>
          </a:p>
          <a:p>
            <a:pPr marL="0" indent="0">
              <a:buNone/>
            </a:pPr>
            <a:r>
              <a:rPr lang="en-US" dirty="0"/>
              <a:t>3.	</a:t>
            </a:r>
            <a:r>
              <a:rPr lang="en-US" b="1" dirty="0"/>
              <a:t>Environmental Science</a:t>
            </a:r>
          </a:p>
          <a:p>
            <a:pPr marL="0" indent="0">
              <a:buNone/>
            </a:pPr>
            <a:r>
              <a:rPr lang="en-US" dirty="0"/>
              <a:t>Investigating environmental factors, pollution levels, and their impact on ecosystems.</a:t>
            </a:r>
          </a:p>
          <a:p>
            <a:pPr marL="0" indent="0">
              <a:buNone/>
            </a:pPr>
            <a:r>
              <a:rPr lang="en-US" dirty="0"/>
              <a:t>4.	</a:t>
            </a:r>
            <a:r>
              <a:rPr lang="en-US" b="1" dirty="0"/>
              <a:t>Market Research</a:t>
            </a:r>
          </a:p>
          <a:p>
            <a:pPr marL="0" indent="0">
              <a:buNone/>
            </a:pPr>
            <a:r>
              <a:rPr lang="en-US" dirty="0"/>
              <a:t>Understanding consumer behaviors, preferences, and market trends.</a:t>
            </a:r>
          </a:p>
          <a:p>
            <a:pPr marL="0" indent="0">
              <a:buNone/>
            </a:pPr>
            <a:r>
              <a:rPr lang="en-US" dirty="0"/>
              <a:t>5.	</a:t>
            </a:r>
            <a:r>
              <a:rPr lang="en-US" b="1" dirty="0"/>
              <a:t>Finance and Economics</a:t>
            </a:r>
          </a:p>
          <a:p>
            <a:pPr marL="0" indent="0">
              <a:buNone/>
            </a:pPr>
            <a:r>
              <a:rPr lang="en-US" dirty="0"/>
              <a:t>Analyzing economic indicators, market trends, and financial behaviors.</a:t>
            </a:r>
          </a:p>
          <a:p>
            <a:pPr marL="0" indent="0">
              <a:buNone/>
            </a:pPr>
            <a:endParaRPr lang="en-IN" dirty="0"/>
          </a:p>
        </p:txBody>
      </p:sp>
      <p:sp>
        <p:nvSpPr>
          <p:cNvPr id="4" name="Date Placeholder 3">
            <a:extLst>
              <a:ext uri="{FF2B5EF4-FFF2-40B4-BE49-F238E27FC236}">
                <a16:creationId xmlns:a16="http://schemas.microsoft.com/office/drawing/2014/main" id="{C84CC4BC-7A92-4882-B625-7E2B0569D3CB}"/>
              </a:ext>
            </a:extLst>
          </p:cNvPr>
          <p:cNvSpPr>
            <a:spLocks noGrp="1"/>
          </p:cNvSpPr>
          <p:nvPr>
            <p:ph type="dt" sz="half" idx="10"/>
          </p:nvPr>
        </p:nvSpPr>
        <p:spPr/>
        <p:txBody>
          <a:bodyPr/>
          <a:lstStyle/>
          <a:p>
            <a:fld id="{F36F31B6-1DBB-40A3-A591-E8279322FFF1}" type="datetime1">
              <a:rPr lang="en-IN" smtClean="0"/>
              <a:t>07-06-2024</a:t>
            </a:fld>
            <a:endParaRPr lang="en-IN"/>
          </a:p>
        </p:txBody>
      </p:sp>
      <p:sp>
        <p:nvSpPr>
          <p:cNvPr id="5" name="Slide Number Placeholder 4">
            <a:extLst>
              <a:ext uri="{FF2B5EF4-FFF2-40B4-BE49-F238E27FC236}">
                <a16:creationId xmlns:a16="http://schemas.microsoft.com/office/drawing/2014/main" id="{DB9A4E8F-6EB4-4144-82AD-2460D8548736}"/>
              </a:ext>
            </a:extLst>
          </p:cNvPr>
          <p:cNvSpPr>
            <a:spLocks noGrp="1"/>
          </p:cNvSpPr>
          <p:nvPr>
            <p:ph type="sldNum" sz="quarter" idx="12"/>
          </p:nvPr>
        </p:nvSpPr>
        <p:spPr/>
        <p:txBody>
          <a:bodyPr/>
          <a:lstStyle/>
          <a:p>
            <a:fld id="{7A43F2F5-84C0-464D-B3A5-712A230293B6}" type="slidenum">
              <a:rPr lang="en-IN" smtClean="0"/>
              <a:t>28</a:t>
            </a:fld>
            <a:endParaRPr lang="en-IN"/>
          </a:p>
        </p:txBody>
      </p:sp>
    </p:spTree>
    <p:extLst>
      <p:ext uri="{BB962C8B-B14F-4D97-AF65-F5344CB8AC3E}">
        <p14:creationId xmlns:p14="http://schemas.microsoft.com/office/powerpoint/2010/main" val="1130265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84B1-92A6-415A-95DF-6735A93A79E9}"/>
              </a:ext>
            </a:extLst>
          </p:cNvPr>
          <p:cNvSpPr>
            <a:spLocks noGrp="1"/>
          </p:cNvSpPr>
          <p:nvPr>
            <p:ph type="title"/>
          </p:nvPr>
        </p:nvSpPr>
        <p:spPr/>
        <p:txBody>
          <a:bodyPr/>
          <a:lstStyle/>
          <a:p>
            <a:r>
              <a:rPr lang="en-IN" dirty="0"/>
              <a:t>Observational Studies</a:t>
            </a:r>
          </a:p>
        </p:txBody>
      </p:sp>
      <p:sp>
        <p:nvSpPr>
          <p:cNvPr id="3" name="Content Placeholder 2">
            <a:extLst>
              <a:ext uri="{FF2B5EF4-FFF2-40B4-BE49-F238E27FC236}">
                <a16:creationId xmlns:a16="http://schemas.microsoft.com/office/drawing/2014/main" id="{592AE42F-0095-4847-8FB3-DD17565E55A4}"/>
              </a:ext>
            </a:extLst>
          </p:cNvPr>
          <p:cNvSpPr>
            <a:spLocks noGrp="1"/>
          </p:cNvSpPr>
          <p:nvPr>
            <p:ph idx="1"/>
          </p:nvPr>
        </p:nvSpPr>
        <p:spPr>
          <a:xfrm>
            <a:off x="838200" y="1343025"/>
            <a:ext cx="10515600" cy="4833938"/>
          </a:xfrm>
        </p:spPr>
        <p:txBody>
          <a:bodyPr>
            <a:normAutofit/>
          </a:bodyPr>
          <a:lstStyle/>
          <a:p>
            <a:pPr algn="just"/>
            <a:r>
              <a:rPr lang="en-US" dirty="0"/>
              <a:t>Observational studies play a crucial role in data science by providing insights into real-world behaviors, patterns, and relationships between variables.</a:t>
            </a:r>
          </a:p>
          <a:p>
            <a:pPr algn="just"/>
            <a:r>
              <a:rPr lang="en-US" dirty="0"/>
              <a:t>They offer flexibility in study design and can be conducted in various domains to address diverse research questions.</a:t>
            </a:r>
          </a:p>
          <a:p>
            <a:pPr algn="just"/>
            <a:r>
              <a:rPr lang="en-US" dirty="0"/>
              <a:t>However, it's essential to approach observational studies with careful planning, ethical considerations, and rigorous data analysis to ensure the validity and reliability of the findings. </a:t>
            </a:r>
          </a:p>
          <a:p>
            <a:pPr algn="just"/>
            <a:r>
              <a:rPr lang="en-US" dirty="0"/>
              <a:t>By leveraging observational studies effectively and ethically, data scientists can contribute to advancing knowledge, informing decision-making, and solving complex problems in various fields.</a:t>
            </a:r>
            <a:endParaRPr lang="en-IN" dirty="0"/>
          </a:p>
        </p:txBody>
      </p:sp>
      <p:sp>
        <p:nvSpPr>
          <p:cNvPr id="4" name="Date Placeholder 3">
            <a:extLst>
              <a:ext uri="{FF2B5EF4-FFF2-40B4-BE49-F238E27FC236}">
                <a16:creationId xmlns:a16="http://schemas.microsoft.com/office/drawing/2014/main" id="{052BE95F-5C19-4678-8721-7186AD44A50C}"/>
              </a:ext>
            </a:extLst>
          </p:cNvPr>
          <p:cNvSpPr>
            <a:spLocks noGrp="1"/>
          </p:cNvSpPr>
          <p:nvPr>
            <p:ph type="dt" sz="half" idx="10"/>
          </p:nvPr>
        </p:nvSpPr>
        <p:spPr/>
        <p:txBody>
          <a:bodyPr/>
          <a:lstStyle/>
          <a:p>
            <a:fld id="{28E7594B-9019-4EC4-B500-236103C30ACE}" type="datetime1">
              <a:rPr lang="en-IN" smtClean="0"/>
              <a:t>07-06-2024</a:t>
            </a:fld>
            <a:endParaRPr lang="en-IN"/>
          </a:p>
        </p:txBody>
      </p:sp>
      <p:sp>
        <p:nvSpPr>
          <p:cNvPr id="5" name="Slide Number Placeholder 4">
            <a:extLst>
              <a:ext uri="{FF2B5EF4-FFF2-40B4-BE49-F238E27FC236}">
                <a16:creationId xmlns:a16="http://schemas.microsoft.com/office/drawing/2014/main" id="{82A45E3E-24B6-49E9-9312-6A1BABB02C00}"/>
              </a:ext>
            </a:extLst>
          </p:cNvPr>
          <p:cNvSpPr>
            <a:spLocks noGrp="1"/>
          </p:cNvSpPr>
          <p:nvPr>
            <p:ph type="sldNum" sz="quarter" idx="12"/>
          </p:nvPr>
        </p:nvSpPr>
        <p:spPr/>
        <p:txBody>
          <a:bodyPr/>
          <a:lstStyle/>
          <a:p>
            <a:fld id="{7A43F2F5-84C0-464D-B3A5-712A230293B6}" type="slidenum">
              <a:rPr lang="en-IN" smtClean="0"/>
              <a:t>29</a:t>
            </a:fld>
            <a:endParaRPr lang="en-IN"/>
          </a:p>
        </p:txBody>
      </p:sp>
    </p:spTree>
    <p:extLst>
      <p:ext uri="{BB962C8B-B14F-4D97-AF65-F5344CB8AC3E}">
        <p14:creationId xmlns:p14="http://schemas.microsoft.com/office/powerpoint/2010/main" val="180234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3DCF-D4E1-4AD1-9588-A78F89CB719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B18FE32-173C-4DE0-9F3A-172F75F92632}"/>
              </a:ext>
            </a:extLst>
          </p:cNvPr>
          <p:cNvPicPr>
            <a:picLocks noGrp="1" noChangeAspect="1"/>
          </p:cNvPicPr>
          <p:nvPr>
            <p:ph idx="1"/>
          </p:nvPr>
        </p:nvPicPr>
        <p:blipFill>
          <a:blip r:embed="rId2"/>
          <a:stretch>
            <a:fillRect/>
          </a:stretch>
        </p:blipFill>
        <p:spPr>
          <a:xfrm>
            <a:off x="1504950" y="1690688"/>
            <a:ext cx="10058399" cy="4538662"/>
          </a:xfrm>
          <a:prstGeom prst="rect">
            <a:avLst/>
          </a:prstGeom>
        </p:spPr>
      </p:pic>
      <p:sp>
        <p:nvSpPr>
          <p:cNvPr id="3" name="Date Placeholder 2">
            <a:extLst>
              <a:ext uri="{FF2B5EF4-FFF2-40B4-BE49-F238E27FC236}">
                <a16:creationId xmlns:a16="http://schemas.microsoft.com/office/drawing/2014/main" id="{88B181CE-082A-4D7F-9E68-1856E7E2551A}"/>
              </a:ext>
            </a:extLst>
          </p:cNvPr>
          <p:cNvSpPr>
            <a:spLocks noGrp="1"/>
          </p:cNvSpPr>
          <p:nvPr>
            <p:ph type="dt" sz="half" idx="10"/>
          </p:nvPr>
        </p:nvSpPr>
        <p:spPr/>
        <p:txBody>
          <a:bodyPr/>
          <a:lstStyle/>
          <a:p>
            <a:fld id="{469CAB46-ACBE-4593-A698-5A724BF4F58D}" type="datetime1">
              <a:rPr lang="en-IN" smtClean="0"/>
              <a:t>07-06-2024</a:t>
            </a:fld>
            <a:endParaRPr lang="en-IN"/>
          </a:p>
        </p:txBody>
      </p:sp>
      <p:sp>
        <p:nvSpPr>
          <p:cNvPr id="5" name="Slide Number Placeholder 4">
            <a:extLst>
              <a:ext uri="{FF2B5EF4-FFF2-40B4-BE49-F238E27FC236}">
                <a16:creationId xmlns:a16="http://schemas.microsoft.com/office/drawing/2014/main" id="{EC5FA2FE-0292-45EB-8C53-F8CACFA3C955}"/>
              </a:ext>
            </a:extLst>
          </p:cNvPr>
          <p:cNvSpPr>
            <a:spLocks noGrp="1"/>
          </p:cNvSpPr>
          <p:nvPr>
            <p:ph type="sldNum" sz="quarter" idx="12"/>
          </p:nvPr>
        </p:nvSpPr>
        <p:spPr/>
        <p:txBody>
          <a:bodyPr/>
          <a:lstStyle/>
          <a:p>
            <a:fld id="{7A43F2F5-84C0-464D-B3A5-712A230293B6}" type="slidenum">
              <a:rPr lang="en-IN" smtClean="0"/>
              <a:t>3</a:t>
            </a:fld>
            <a:endParaRPr lang="en-IN"/>
          </a:p>
        </p:txBody>
      </p:sp>
    </p:spTree>
    <p:extLst>
      <p:ext uri="{BB962C8B-B14F-4D97-AF65-F5344CB8AC3E}">
        <p14:creationId xmlns:p14="http://schemas.microsoft.com/office/powerpoint/2010/main" val="3767931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7EDA-D5AF-411B-BE43-2AB84B24A8A4}"/>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A5CF4696-BBF0-4A4E-9B29-FF0A046BCB41}"/>
              </a:ext>
            </a:extLst>
          </p:cNvPr>
          <p:cNvSpPr>
            <a:spLocks noGrp="1"/>
          </p:cNvSpPr>
          <p:nvPr>
            <p:ph idx="1"/>
          </p:nvPr>
        </p:nvSpPr>
        <p:spPr>
          <a:xfrm>
            <a:off x="838200" y="1876425"/>
            <a:ext cx="10515600" cy="4300538"/>
          </a:xfrm>
        </p:spPr>
        <p:txBody>
          <a:bodyPr/>
          <a:lstStyle/>
          <a:p>
            <a:pPr algn="just"/>
            <a:r>
              <a:rPr lang="en-US" dirty="0"/>
              <a:t>Conducting controlled experiments to collect data under specific conditions.</a:t>
            </a:r>
          </a:p>
          <a:p>
            <a:pPr algn="just"/>
            <a:r>
              <a:rPr lang="en-US" dirty="0"/>
              <a:t>Experimental data collection is a systematic process used in scientific research to gather empirical evidence under controlled conditions.</a:t>
            </a:r>
          </a:p>
          <a:p>
            <a:pPr algn="just"/>
            <a:r>
              <a:rPr lang="en-US" dirty="0"/>
              <a:t>Experimental methods of data collection in data science involve deliberately manipulating one or more variables to observe the effect on another variable, thereby establishing cause-and-effect relationships. </a:t>
            </a:r>
            <a:endParaRPr lang="en-IN" dirty="0"/>
          </a:p>
        </p:txBody>
      </p:sp>
      <p:sp>
        <p:nvSpPr>
          <p:cNvPr id="4" name="Date Placeholder 3">
            <a:extLst>
              <a:ext uri="{FF2B5EF4-FFF2-40B4-BE49-F238E27FC236}">
                <a16:creationId xmlns:a16="http://schemas.microsoft.com/office/drawing/2014/main" id="{5152109A-ACC0-42CA-8F8B-FCF89A6CEC74}"/>
              </a:ext>
            </a:extLst>
          </p:cNvPr>
          <p:cNvSpPr>
            <a:spLocks noGrp="1"/>
          </p:cNvSpPr>
          <p:nvPr>
            <p:ph type="dt" sz="half" idx="10"/>
          </p:nvPr>
        </p:nvSpPr>
        <p:spPr/>
        <p:txBody>
          <a:bodyPr/>
          <a:lstStyle/>
          <a:p>
            <a:fld id="{96867E0D-6F31-4ED3-97A9-E0849B8B09E4}" type="datetime1">
              <a:rPr lang="en-IN" smtClean="0"/>
              <a:t>07-06-2024</a:t>
            </a:fld>
            <a:endParaRPr lang="en-IN"/>
          </a:p>
        </p:txBody>
      </p:sp>
      <p:sp>
        <p:nvSpPr>
          <p:cNvPr id="5" name="Slide Number Placeholder 4">
            <a:extLst>
              <a:ext uri="{FF2B5EF4-FFF2-40B4-BE49-F238E27FC236}">
                <a16:creationId xmlns:a16="http://schemas.microsoft.com/office/drawing/2014/main" id="{6171B4B1-CEF7-423E-87C0-79CD96674AC7}"/>
              </a:ext>
            </a:extLst>
          </p:cNvPr>
          <p:cNvSpPr>
            <a:spLocks noGrp="1"/>
          </p:cNvSpPr>
          <p:nvPr>
            <p:ph type="sldNum" sz="quarter" idx="12"/>
          </p:nvPr>
        </p:nvSpPr>
        <p:spPr/>
        <p:txBody>
          <a:bodyPr/>
          <a:lstStyle/>
          <a:p>
            <a:fld id="{7A43F2F5-84C0-464D-B3A5-712A230293B6}" type="slidenum">
              <a:rPr lang="en-IN" smtClean="0"/>
              <a:t>30</a:t>
            </a:fld>
            <a:endParaRPr lang="en-IN"/>
          </a:p>
        </p:txBody>
      </p:sp>
    </p:spTree>
    <p:extLst>
      <p:ext uri="{BB962C8B-B14F-4D97-AF65-F5344CB8AC3E}">
        <p14:creationId xmlns:p14="http://schemas.microsoft.com/office/powerpoint/2010/main" val="3233896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9010-D30C-4E8D-9909-90CDF05E0EA8}"/>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968CE037-0ADE-4608-9D8E-EEBC75A30B33}"/>
              </a:ext>
            </a:extLst>
          </p:cNvPr>
          <p:cNvSpPr>
            <a:spLocks noGrp="1"/>
          </p:cNvSpPr>
          <p:nvPr>
            <p:ph idx="1"/>
          </p:nvPr>
        </p:nvSpPr>
        <p:spPr>
          <a:xfrm>
            <a:off x="838200" y="1333500"/>
            <a:ext cx="10515600" cy="4843463"/>
          </a:xfrm>
        </p:spPr>
        <p:txBody>
          <a:bodyPr>
            <a:normAutofit/>
          </a:bodyPr>
          <a:lstStyle/>
          <a:p>
            <a:pPr marL="0" indent="0">
              <a:buNone/>
            </a:pPr>
            <a:r>
              <a:rPr lang="en-US" b="1" dirty="0"/>
              <a:t>Aspects of Experimental Methods</a:t>
            </a:r>
          </a:p>
          <a:p>
            <a:r>
              <a:rPr lang="en-US" b="1" dirty="0"/>
              <a:t>Controlled Environment</a:t>
            </a:r>
            <a:r>
              <a:rPr lang="en-US" dirty="0"/>
              <a:t>: Experiments are conducted in a controlled setting where external factors can be minimized or accounted for.</a:t>
            </a:r>
          </a:p>
          <a:p>
            <a:r>
              <a:rPr lang="en-US" b="1" dirty="0"/>
              <a:t>Manipulation of Variables</a:t>
            </a:r>
            <a:r>
              <a:rPr lang="en-US" dirty="0"/>
              <a:t>: Independent variables are manipulated to observe the effect on dependent variables.</a:t>
            </a:r>
          </a:p>
          <a:p>
            <a:r>
              <a:rPr lang="en-US" b="1" dirty="0"/>
              <a:t>Random Assignment</a:t>
            </a:r>
            <a:r>
              <a:rPr lang="en-US" dirty="0"/>
              <a:t>: Subjects or data points are randomly assigned to different experimental conditions to ensure that groups are comparable.</a:t>
            </a:r>
          </a:p>
          <a:p>
            <a:r>
              <a:rPr lang="en-US" b="1" dirty="0"/>
              <a:t>Replication</a:t>
            </a:r>
            <a:r>
              <a:rPr lang="en-US" dirty="0"/>
              <a:t>: Experiments can be replicated to verify results and ensure reliability.</a:t>
            </a:r>
          </a:p>
          <a:p>
            <a:endParaRPr lang="en-IN" dirty="0"/>
          </a:p>
        </p:txBody>
      </p:sp>
      <p:sp>
        <p:nvSpPr>
          <p:cNvPr id="4" name="Date Placeholder 3">
            <a:extLst>
              <a:ext uri="{FF2B5EF4-FFF2-40B4-BE49-F238E27FC236}">
                <a16:creationId xmlns:a16="http://schemas.microsoft.com/office/drawing/2014/main" id="{94A47F4D-1EC1-4750-A778-F51B1D6D875A}"/>
              </a:ext>
            </a:extLst>
          </p:cNvPr>
          <p:cNvSpPr>
            <a:spLocks noGrp="1"/>
          </p:cNvSpPr>
          <p:nvPr>
            <p:ph type="dt" sz="half" idx="10"/>
          </p:nvPr>
        </p:nvSpPr>
        <p:spPr/>
        <p:txBody>
          <a:bodyPr/>
          <a:lstStyle/>
          <a:p>
            <a:fld id="{13BAB4A2-E1D9-4920-80B2-7D03FE20FDEC}" type="datetime1">
              <a:rPr lang="en-IN" smtClean="0"/>
              <a:t>07-06-2024</a:t>
            </a:fld>
            <a:endParaRPr lang="en-IN"/>
          </a:p>
        </p:txBody>
      </p:sp>
      <p:sp>
        <p:nvSpPr>
          <p:cNvPr id="5" name="Slide Number Placeholder 4">
            <a:extLst>
              <a:ext uri="{FF2B5EF4-FFF2-40B4-BE49-F238E27FC236}">
                <a16:creationId xmlns:a16="http://schemas.microsoft.com/office/drawing/2014/main" id="{B5B29BE5-99C8-4B8D-ABCA-89699955C862}"/>
              </a:ext>
            </a:extLst>
          </p:cNvPr>
          <p:cNvSpPr>
            <a:spLocks noGrp="1"/>
          </p:cNvSpPr>
          <p:nvPr>
            <p:ph type="sldNum" sz="quarter" idx="12"/>
          </p:nvPr>
        </p:nvSpPr>
        <p:spPr/>
        <p:txBody>
          <a:bodyPr/>
          <a:lstStyle/>
          <a:p>
            <a:fld id="{7A43F2F5-84C0-464D-B3A5-712A230293B6}" type="slidenum">
              <a:rPr lang="en-IN" smtClean="0"/>
              <a:t>31</a:t>
            </a:fld>
            <a:endParaRPr lang="en-IN"/>
          </a:p>
        </p:txBody>
      </p:sp>
    </p:spTree>
    <p:extLst>
      <p:ext uri="{BB962C8B-B14F-4D97-AF65-F5344CB8AC3E}">
        <p14:creationId xmlns:p14="http://schemas.microsoft.com/office/powerpoint/2010/main" val="3245475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9010-D30C-4E8D-9909-90CDF05E0EA8}"/>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968CE037-0ADE-4608-9D8E-EEBC75A30B33}"/>
              </a:ext>
            </a:extLst>
          </p:cNvPr>
          <p:cNvSpPr>
            <a:spLocks noGrp="1"/>
          </p:cNvSpPr>
          <p:nvPr>
            <p:ph idx="1"/>
          </p:nvPr>
        </p:nvSpPr>
        <p:spPr>
          <a:xfrm>
            <a:off x="838200" y="1333500"/>
            <a:ext cx="10515600" cy="4843463"/>
          </a:xfrm>
        </p:spPr>
        <p:txBody>
          <a:bodyPr>
            <a:normAutofit lnSpcReduction="10000"/>
          </a:bodyPr>
          <a:lstStyle/>
          <a:p>
            <a:pPr marL="0" indent="0">
              <a:buNone/>
            </a:pPr>
            <a:r>
              <a:rPr lang="en-US" b="1" dirty="0"/>
              <a:t>Steps in Experimental Data Collection</a:t>
            </a:r>
          </a:p>
          <a:p>
            <a:r>
              <a:rPr lang="en-US" b="1" dirty="0"/>
              <a:t>Define the Hypothesis</a:t>
            </a:r>
            <a:r>
              <a:rPr lang="en-US" dirty="0"/>
              <a:t>: Formulate a clear hypothesis that predicts the relationship between variables.</a:t>
            </a:r>
          </a:p>
          <a:p>
            <a:r>
              <a:rPr lang="en-US" b="1" dirty="0"/>
              <a:t>Design the Experiment</a:t>
            </a:r>
            <a:r>
              <a:rPr lang="en-US" dirty="0"/>
              <a:t>:</a:t>
            </a:r>
          </a:p>
          <a:p>
            <a:r>
              <a:rPr lang="en-US" b="1" dirty="0"/>
              <a:t>Select Variables</a:t>
            </a:r>
            <a:r>
              <a:rPr lang="en-US" dirty="0"/>
              <a:t>: Identify independent (manipulated) and dependent (measured) variables.</a:t>
            </a:r>
          </a:p>
          <a:p>
            <a:r>
              <a:rPr lang="en-US" b="1" dirty="0"/>
              <a:t>Choose Experimental and Control Groups</a:t>
            </a:r>
            <a:r>
              <a:rPr lang="en-US" dirty="0"/>
              <a:t>: Establish groups where the independent variable is manipulated and a control group where it is not.</a:t>
            </a:r>
          </a:p>
          <a:p>
            <a:r>
              <a:rPr lang="en-US" b="1" dirty="0"/>
              <a:t>Random Assignment</a:t>
            </a:r>
            <a:r>
              <a:rPr lang="en-US" dirty="0"/>
              <a:t>: Randomly assign subjects to experimental and control groups.</a:t>
            </a:r>
          </a:p>
          <a:p>
            <a:endParaRPr lang="en-IN" dirty="0"/>
          </a:p>
        </p:txBody>
      </p:sp>
      <p:sp>
        <p:nvSpPr>
          <p:cNvPr id="4" name="Date Placeholder 3">
            <a:extLst>
              <a:ext uri="{FF2B5EF4-FFF2-40B4-BE49-F238E27FC236}">
                <a16:creationId xmlns:a16="http://schemas.microsoft.com/office/drawing/2014/main" id="{B6B9F411-4556-4057-9232-71DCFC60A4CE}"/>
              </a:ext>
            </a:extLst>
          </p:cNvPr>
          <p:cNvSpPr>
            <a:spLocks noGrp="1"/>
          </p:cNvSpPr>
          <p:nvPr>
            <p:ph type="dt" sz="half" idx="10"/>
          </p:nvPr>
        </p:nvSpPr>
        <p:spPr/>
        <p:txBody>
          <a:bodyPr/>
          <a:lstStyle/>
          <a:p>
            <a:fld id="{F210E86D-D5C7-47D1-8ABE-9576273EBBE5}" type="datetime1">
              <a:rPr lang="en-IN" smtClean="0"/>
              <a:t>07-06-2024</a:t>
            </a:fld>
            <a:endParaRPr lang="en-IN"/>
          </a:p>
        </p:txBody>
      </p:sp>
      <p:sp>
        <p:nvSpPr>
          <p:cNvPr id="5" name="Slide Number Placeholder 4">
            <a:extLst>
              <a:ext uri="{FF2B5EF4-FFF2-40B4-BE49-F238E27FC236}">
                <a16:creationId xmlns:a16="http://schemas.microsoft.com/office/drawing/2014/main" id="{321801AA-02F0-4B0C-87A0-047B957200B3}"/>
              </a:ext>
            </a:extLst>
          </p:cNvPr>
          <p:cNvSpPr>
            <a:spLocks noGrp="1"/>
          </p:cNvSpPr>
          <p:nvPr>
            <p:ph type="sldNum" sz="quarter" idx="12"/>
          </p:nvPr>
        </p:nvSpPr>
        <p:spPr/>
        <p:txBody>
          <a:bodyPr/>
          <a:lstStyle/>
          <a:p>
            <a:fld id="{7A43F2F5-84C0-464D-B3A5-712A230293B6}" type="slidenum">
              <a:rPr lang="en-IN" smtClean="0"/>
              <a:t>32</a:t>
            </a:fld>
            <a:endParaRPr lang="en-IN"/>
          </a:p>
        </p:txBody>
      </p:sp>
    </p:spTree>
    <p:extLst>
      <p:ext uri="{BB962C8B-B14F-4D97-AF65-F5344CB8AC3E}">
        <p14:creationId xmlns:p14="http://schemas.microsoft.com/office/powerpoint/2010/main" val="929415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9010-D30C-4E8D-9909-90CDF05E0EA8}"/>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968CE037-0ADE-4608-9D8E-EEBC75A30B33}"/>
              </a:ext>
            </a:extLst>
          </p:cNvPr>
          <p:cNvSpPr>
            <a:spLocks noGrp="1"/>
          </p:cNvSpPr>
          <p:nvPr>
            <p:ph idx="1"/>
          </p:nvPr>
        </p:nvSpPr>
        <p:spPr>
          <a:xfrm>
            <a:off x="838200" y="1333500"/>
            <a:ext cx="10515600" cy="4843463"/>
          </a:xfrm>
        </p:spPr>
        <p:txBody>
          <a:bodyPr>
            <a:normAutofit fontScale="77500" lnSpcReduction="20000"/>
          </a:bodyPr>
          <a:lstStyle/>
          <a:p>
            <a:pPr marL="0" indent="0">
              <a:buNone/>
            </a:pPr>
            <a:r>
              <a:rPr lang="en-US" b="1" dirty="0"/>
              <a:t>Examples of Experimental Methods in Data Science</a:t>
            </a:r>
          </a:p>
          <a:p>
            <a:r>
              <a:rPr lang="en-US" b="1" dirty="0"/>
              <a:t>A/B Testing:</a:t>
            </a:r>
          </a:p>
          <a:p>
            <a:r>
              <a:rPr lang="en-US" dirty="0"/>
              <a:t>Description: Comparing two versions (A and B) of a webpage, email, or product to determine which performs better.</a:t>
            </a:r>
          </a:p>
          <a:p>
            <a:r>
              <a:rPr lang="en-US" dirty="0"/>
              <a:t>Application: Used extensively in marketing, web development, and product design.</a:t>
            </a:r>
          </a:p>
          <a:p>
            <a:r>
              <a:rPr lang="en-US" b="1" dirty="0"/>
              <a:t>Randomized Controlled Trials (RCTs):</a:t>
            </a:r>
          </a:p>
          <a:p>
            <a:r>
              <a:rPr lang="en-US" dirty="0"/>
              <a:t>Description: Participants are randomly assigned to treatment or control groups to test the effectiveness of interventions.</a:t>
            </a:r>
          </a:p>
          <a:p>
            <a:r>
              <a:rPr lang="en-US" dirty="0"/>
              <a:t>Application: Commonly used in clinical research, social sciences, and policy evaluation.</a:t>
            </a:r>
          </a:p>
          <a:p>
            <a:r>
              <a:rPr lang="en-US" b="1" dirty="0"/>
              <a:t>Field Experiments:</a:t>
            </a:r>
          </a:p>
          <a:p>
            <a:r>
              <a:rPr lang="en-US" dirty="0"/>
              <a:t>Description: Conducting experiments in real-world settings to observe natural behavior.</a:t>
            </a:r>
          </a:p>
          <a:p>
            <a:r>
              <a:rPr lang="en-US" dirty="0"/>
              <a:t>Application: Used in economics, psychology, and sociology.</a:t>
            </a:r>
          </a:p>
          <a:p>
            <a:endParaRPr lang="en-IN" dirty="0"/>
          </a:p>
        </p:txBody>
      </p:sp>
      <p:sp>
        <p:nvSpPr>
          <p:cNvPr id="4" name="Date Placeholder 3">
            <a:extLst>
              <a:ext uri="{FF2B5EF4-FFF2-40B4-BE49-F238E27FC236}">
                <a16:creationId xmlns:a16="http://schemas.microsoft.com/office/drawing/2014/main" id="{E09C6F9A-9A46-4F6A-B2D7-5CA43A6E173E}"/>
              </a:ext>
            </a:extLst>
          </p:cNvPr>
          <p:cNvSpPr>
            <a:spLocks noGrp="1"/>
          </p:cNvSpPr>
          <p:nvPr>
            <p:ph type="dt" sz="half" idx="10"/>
          </p:nvPr>
        </p:nvSpPr>
        <p:spPr/>
        <p:txBody>
          <a:bodyPr/>
          <a:lstStyle/>
          <a:p>
            <a:fld id="{310D893F-7A0F-4BD8-B04E-1DACEF8725A7}" type="datetime1">
              <a:rPr lang="en-IN" smtClean="0"/>
              <a:t>07-06-2024</a:t>
            </a:fld>
            <a:endParaRPr lang="en-IN"/>
          </a:p>
        </p:txBody>
      </p:sp>
      <p:sp>
        <p:nvSpPr>
          <p:cNvPr id="5" name="Slide Number Placeholder 4">
            <a:extLst>
              <a:ext uri="{FF2B5EF4-FFF2-40B4-BE49-F238E27FC236}">
                <a16:creationId xmlns:a16="http://schemas.microsoft.com/office/drawing/2014/main" id="{44AA71AA-ED4E-4E8F-A9CC-C888F4FF56EB}"/>
              </a:ext>
            </a:extLst>
          </p:cNvPr>
          <p:cNvSpPr>
            <a:spLocks noGrp="1"/>
          </p:cNvSpPr>
          <p:nvPr>
            <p:ph type="sldNum" sz="quarter" idx="12"/>
          </p:nvPr>
        </p:nvSpPr>
        <p:spPr/>
        <p:txBody>
          <a:bodyPr/>
          <a:lstStyle/>
          <a:p>
            <a:fld id="{7A43F2F5-84C0-464D-B3A5-712A230293B6}" type="slidenum">
              <a:rPr lang="en-IN" smtClean="0"/>
              <a:t>33</a:t>
            </a:fld>
            <a:endParaRPr lang="en-IN"/>
          </a:p>
        </p:txBody>
      </p:sp>
    </p:spTree>
    <p:extLst>
      <p:ext uri="{BB962C8B-B14F-4D97-AF65-F5344CB8AC3E}">
        <p14:creationId xmlns:p14="http://schemas.microsoft.com/office/powerpoint/2010/main" val="183314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9E37-32D1-4664-AD65-7E1E6E708BC0}"/>
              </a:ext>
            </a:extLst>
          </p:cNvPr>
          <p:cNvSpPr>
            <a:spLocks noGrp="1"/>
          </p:cNvSpPr>
          <p:nvPr>
            <p:ph type="title"/>
          </p:nvPr>
        </p:nvSpPr>
        <p:spPr/>
        <p:txBody>
          <a:bodyPr/>
          <a:lstStyle/>
          <a:p>
            <a:r>
              <a:rPr lang="en-US" dirty="0"/>
              <a:t>Challenges and Considerations</a:t>
            </a:r>
            <a:br>
              <a:rPr lang="en-US" dirty="0"/>
            </a:br>
            <a:endParaRPr lang="en-IN" dirty="0"/>
          </a:p>
        </p:txBody>
      </p:sp>
      <p:sp>
        <p:nvSpPr>
          <p:cNvPr id="3" name="Content Placeholder 2">
            <a:extLst>
              <a:ext uri="{FF2B5EF4-FFF2-40B4-BE49-F238E27FC236}">
                <a16:creationId xmlns:a16="http://schemas.microsoft.com/office/drawing/2014/main" id="{DCB32A2E-E06F-4D4F-8649-411A0BB911BA}"/>
              </a:ext>
            </a:extLst>
          </p:cNvPr>
          <p:cNvSpPr>
            <a:spLocks noGrp="1"/>
          </p:cNvSpPr>
          <p:nvPr>
            <p:ph idx="1"/>
          </p:nvPr>
        </p:nvSpPr>
        <p:spPr>
          <a:xfrm>
            <a:off x="904875" y="1168400"/>
            <a:ext cx="10515600" cy="4965700"/>
          </a:xfrm>
        </p:spPr>
        <p:txBody>
          <a:bodyPr>
            <a:normAutofit/>
          </a:bodyPr>
          <a:lstStyle/>
          <a:p>
            <a:pPr algn="just"/>
            <a:r>
              <a:rPr lang="en-US" b="1" dirty="0"/>
              <a:t>Ethical Concerns: </a:t>
            </a:r>
            <a:r>
              <a:rPr lang="en-US" dirty="0"/>
              <a:t>Ensure experiments are ethical and obtain necessary approvals.</a:t>
            </a:r>
          </a:p>
          <a:p>
            <a:pPr algn="just"/>
            <a:r>
              <a:rPr lang="en-US" b="1" dirty="0"/>
              <a:t>External Validity: </a:t>
            </a:r>
            <a:r>
              <a:rPr lang="en-US" dirty="0"/>
              <a:t>Ensure findings are generalizable to real-world settings.</a:t>
            </a:r>
          </a:p>
          <a:p>
            <a:pPr algn="just"/>
            <a:r>
              <a:rPr lang="en-US" b="1" dirty="0"/>
              <a:t>Confounding Variables: </a:t>
            </a:r>
            <a:r>
              <a:rPr lang="en-US" dirty="0"/>
              <a:t>Identify and control for variables that might affect the results.</a:t>
            </a:r>
          </a:p>
          <a:p>
            <a:pPr algn="just"/>
            <a:r>
              <a:rPr lang="en-US" b="1" dirty="0"/>
              <a:t>Sample Size: </a:t>
            </a:r>
            <a:r>
              <a:rPr lang="en-US" dirty="0"/>
              <a:t>Ensure sufficient sample size to achieve statistical power.</a:t>
            </a:r>
          </a:p>
          <a:p>
            <a:pPr marL="0" indent="0" algn="just">
              <a:buNone/>
            </a:pPr>
            <a:r>
              <a:rPr lang="en-US" dirty="0"/>
              <a:t>By following these steps and considering these aspects, data scientists can effectively use experimental methods to collect data, analyze relationships, and derive meaningful insights.</a:t>
            </a:r>
          </a:p>
          <a:p>
            <a:endParaRPr lang="en-IN" dirty="0"/>
          </a:p>
        </p:txBody>
      </p:sp>
      <p:sp>
        <p:nvSpPr>
          <p:cNvPr id="4" name="Date Placeholder 3">
            <a:extLst>
              <a:ext uri="{FF2B5EF4-FFF2-40B4-BE49-F238E27FC236}">
                <a16:creationId xmlns:a16="http://schemas.microsoft.com/office/drawing/2014/main" id="{21C9CC23-E70E-4129-9CEE-DBAEEEAC404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17C2A813-10B0-4A83-BBA9-8CD734ADDA59}"/>
              </a:ext>
            </a:extLst>
          </p:cNvPr>
          <p:cNvSpPr>
            <a:spLocks noGrp="1"/>
          </p:cNvSpPr>
          <p:nvPr>
            <p:ph type="sldNum" sz="quarter" idx="12"/>
          </p:nvPr>
        </p:nvSpPr>
        <p:spPr/>
        <p:txBody>
          <a:bodyPr/>
          <a:lstStyle/>
          <a:p>
            <a:fld id="{7A43F2F5-84C0-464D-B3A5-712A230293B6}" type="slidenum">
              <a:rPr lang="en-IN" smtClean="0"/>
              <a:t>34</a:t>
            </a:fld>
            <a:endParaRPr lang="en-IN"/>
          </a:p>
        </p:txBody>
      </p:sp>
    </p:spTree>
    <p:extLst>
      <p:ext uri="{BB962C8B-B14F-4D97-AF65-F5344CB8AC3E}">
        <p14:creationId xmlns:p14="http://schemas.microsoft.com/office/powerpoint/2010/main" val="367925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4A74-FD86-4F5B-ACEA-45E385B0303E}"/>
              </a:ext>
            </a:extLst>
          </p:cNvPr>
          <p:cNvSpPr>
            <a:spLocks noGrp="1"/>
          </p:cNvSpPr>
          <p:nvPr>
            <p:ph type="title"/>
          </p:nvPr>
        </p:nvSpPr>
        <p:spPr/>
        <p:txBody>
          <a:bodyPr/>
          <a:lstStyle/>
          <a:p>
            <a:r>
              <a:rPr lang="en-IN" b="1" dirty="0"/>
              <a:t>Web Scraping</a:t>
            </a:r>
          </a:p>
        </p:txBody>
      </p:sp>
      <p:sp>
        <p:nvSpPr>
          <p:cNvPr id="3" name="Content Placeholder 2">
            <a:extLst>
              <a:ext uri="{FF2B5EF4-FFF2-40B4-BE49-F238E27FC236}">
                <a16:creationId xmlns:a16="http://schemas.microsoft.com/office/drawing/2014/main" id="{36B0262C-CFB7-48E9-9CF1-F09F792DA798}"/>
              </a:ext>
            </a:extLst>
          </p:cNvPr>
          <p:cNvSpPr>
            <a:spLocks noGrp="1"/>
          </p:cNvSpPr>
          <p:nvPr>
            <p:ph idx="1"/>
          </p:nvPr>
        </p:nvSpPr>
        <p:spPr/>
        <p:txBody>
          <a:bodyPr/>
          <a:lstStyle/>
          <a:p>
            <a:r>
              <a:rPr lang="en-US" dirty="0"/>
              <a:t>Extracting data from websites and online sources.</a:t>
            </a:r>
          </a:p>
          <a:p>
            <a:r>
              <a:rPr lang="en-US" dirty="0"/>
              <a:t> Web scraping, also known as web data extraction, is a method used to gather data from websites. </a:t>
            </a:r>
          </a:p>
          <a:p>
            <a:r>
              <a:rPr lang="en-US" dirty="0"/>
              <a:t>It involves the use of automated tools or scripts to extract information from web pages, often transforming unstructured or semi-structured web data into structured data that can be analyzed and utilized.</a:t>
            </a:r>
          </a:p>
          <a:p>
            <a:pPr marL="0" indent="0">
              <a:buNone/>
            </a:pPr>
            <a:endParaRPr lang="en-IN" dirty="0"/>
          </a:p>
        </p:txBody>
      </p:sp>
      <p:sp>
        <p:nvSpPr>
          <p:cNvPr id="4" name="Date Placeholder 3">
            <a:extLst>
              <a:ext uri="{FF2B5EF4-FFF2-40B4-BE49-F238E27FC236}">
                <a16:creationId xmlns:a16="http://schemas.microsoft.com/office/drawing/2014/main" id="{2D1D775D-A4B3-4255-B7DC-716D3FFC73B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30205ABC-BE85-408F-B2AF-7B314CF63C07}"/>
              </a:ext>
            </a:extLst>
          </p:cNvPr>
          <p:cNvSpPr>
            <a:spLocks noGrp="1"/>
          </p:cNvSpPr>
          <p:nvPr>
            <p:ph type="sldNum" sz="quarter" idx="12"/>
          </p:nvPr>
        </p:nvSpPr>
        <p:spPr/>
        <p:txBody>
          <a:bodyPr/>
          <a:lstStyle/>
          <a:p>
            <a:fld id="{7A43F2F5-84C0-464D-B3A5-712A230293B6}" type="slidenum">
              <a:rPr lang="en-IN" smtClean="0"/>
              <a:t>35</a:t>
            </a:fld>
            <a:endParaRPr lang="en-IN"/>
          </a:p>
        </p:txBody>
      </p:sp>
    </p:spTree>
    <p:extLst>
      <p:ext uri="{BB962C8B-B14F-4D97-AF65-F5344CB8AC3E}">
        <p14:creationId xmlns:p14="http://schemas.microsoft.com/office/powerpoint/2010/main" val="3912555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65D5-6726-47A3-8CCB-917E519F0BB7}"/>
              </a:ext>
            </a:extLst>
          </p:cNvPr>
          <p:cNvSpPr>
            <a:spLocks noGrp="1"/>
          </p:cNvSpPr>
          <p:nvPr>
            <p:ph type="title"/>
          </p:nvPr>
        </p:nvSpPr>
        <p:spPr/>
        <p:txBody>
          <a:bodyPr/>
          <a:lstStyle/>
          <a:p>
            <a:r>
              <a:rPr lang="en-IN" b="1" dirty="0"/>
              <a:t>Tools for Web Scraping</a:t>
            </a:r>
          </a:p>
        </p:txBody>
      </p:sp>
      <p:sp>
        <p:nvSpPr>
          <p:cNvPr id="3" name="Content Placeholder 2">
            <a:extLst>
              <a:ext uri="{FF2B5EF4-FFF2-40B4-BE49-F238E27FC236}">
                <a16:creationId xmlns:a16="http://schemas.microsoft.com/office/drawing/2014/main" id="{99A99D5A-FAC8-41D2-B928-8A598446AFC5}"/>
              </a:ext>
            </a:extLst>
          </p:cNvPr>
          <p:cNvSpPr>
            <a:spLocks noGrp="1"/>
          </p:cNvSpPr>
          <p:nvPr>
            <p:ph idx="1"/>
          </p:nvPr>
        </p:nvSpPr>
        <p:spPr>
          <a:xfrm>
            <a:off x="838200" y="1504950"/>
            <a:ext cx="10515600" cy="4987925"/>
          </a:xfrm>
        </p:spPr>
        <p:txBody>
          <a:bodyPr>
            <a:normAutofit/>
          </a:bodyPr>
          <a:lstStyle/>
          <a:p>
            <a:pPr algn="just"/>
            <a:r>
              <a:rPr lang="en-US" b="1" dirty="0"/>
              <a:t>Programming Languages: </a:t>
            </a:r>
            <a:r>
              <a:rPr lang="en-US" dirty="0"/>
              <a:t>Python is the most popular language for web scraping due to its rich ecosystem of libraries. Other languages like JavaScript, Ruby, and PHP can also be used.</a:t>
            </a:r>
          </a:p>
          <a:p>
            <a:pPr algn="just"/>
            <a:r>
              <a:rPr lang="en-US" b="1" dirty="0"/>
              <a:t>Libraries and Frameworks:</a:t>
            </a:r>
          </a:p>
          <a:p>
            <a:pPr lvl="1" algn="just"/>
            <a:r>
              <a:rPr lang="en-US" dirty="0" err="1"/>
              <a:t>BeautifulSoup</a:t>
            </a:r>
            <a:r>
              <a:rPr lang="en-US" dirty="0"/>
              <a:t>: A Python library for parsing HTML and XML documents.</a:t>
            </a:r>
          </a:p>
          <a:p>
            <a:pPr lvl="1" algn="just"/>
            <a:r>
              <a:rPr lang="en-US" dirty="0" err="1"/>
              <a:t>Scrapy</a:t>
            </a:r>
            <a:r>
              <a:rPr lang="en-US" dirty="0"/>
              <a:t>: An open-source and collaborative web crawling framework for Python.</a:t>
            </a:r>
          </a:p>
          <a:p>
            <a:pPr lvl="1" algn="just"/>
            <a:r>
              <a:rPr lang="en-US" dirty="0"/>
              <a:t>Selenium: A tool for automating web browsers, useful for scraping dynamic content.</a:t>
            </a:r>
          </a:p>
          <a:p>
            <a:pPr lvl="1" algn="just"/>
            <a:r>
              <a:rPr lang="en-US" dirty="0"/>
              <a:t>Requests: A Python library for making HTTP requests.</a:t>
            </a:r>
          </a:p>
          <a:p>
            <a:pPr lvl="1" algn="just"/>
            <a:r>
              <a:rPr lang="en-US" dirty="0"/>
              <a:t>Puppeteer: A Node.js library which provides a high-level API to control headless Chrome or Chromium over the </a:t>
            </a:r>
            <a:r>
              <a:rPr lang="en-US" dirty="0" err="1"/>
              <a:t>DevTools</a:t>
            </a:r>
            <a:r>
              <a:rPr lang="en-US" dirty="0"/>
              <a:t> Protocol.</a:t>
            </a:r>
          </a:p>
          <a:p>
            <a:endParaRPr lang="en-IN" dirty="0"/>
          </a:p>
        </p:txBody>
      </p:sp>
      <p:sp>
        <p:nvSpPr>
          <p:cNvPr id="4" name="Date Placeholder 3">
            <a:extLst>
              <a:ext uri="{FF2B5EF4-FFF2-40B4-BE49-F238E27FC236}">
                <a16:creationId xmlns:a16="http://schemas.microsoft.com/office/drawing/2014/main" id="{39787AF3-0B15-4A11-A097-3BEA8C7694D4}"/>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DBB7271E-612C-45C2-81F7-0E9620E2CFD2}"/>
              </a:ext>
            </a:extLst>
          </p:cNvPr>
          <p:cNvSpPr>
            <a:spLocks noGrp="1"/>
          </p:cNvSpPr>
          <p:nvPr>
            <p:ph type="sldNum" sz="quarter" idx="12"/>
          </p:nvPr>
        </p:nvSpPr>
        <p:spPr/>
        <p:txBody>
          <a:bodyPr/>
          <a:lstStyle/>
          <a:p>
            <a:fld id="{7A43F2F5-84C0-464D-B3A5-712A230293B6}" type="slidenum">
              <a:rPr lang="en-IN" smtClean="0"/>
              <a:t>36</a:t>
            </a:fld>
            <a:endParaRPr lang="en-IN"/>
          </a:p>
        </p:txBody>
      </p:sp>
    </p:spTree>
    <p:extLst>
      <p:ext uri="{BB962C8B-B14F-4D97-AF65-F5344CB8AC3E}">
        <p14:creationId xmlns:p14="http://schemas.microsoft.com/office/powerpoint/2010/main" val="3355936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F057-A048-42FF-8C57-CE1E5A9B2CB7}"/>
              </a:ext>
            </a:extLst>
          </p:cNvPr>
          <p:cNvSpPr>
            <a:spLocks noGrp="1"/>
          </p:cNvSpPr>
          <p:nvPr>
            <p:ph type="title"/>
          </p:nvPr>
        </p:nvSpPr>
        <p:spPr>
          <a:xfrm>
            <a:off x="838200" y="365125"/>
            <a:ext cx="10515600" cy="1281113"/>
          </a:xfrm>
        </p:spPr>
        <p:txBody>
          <a:bodyPr>
            <a:normAutofit fontScale="90000"/>
          </a:bodyPr>
          <a:lstStyle/>
          <a:p>
            <a:r>
              <a:rPr lang="en-IN" b="1" dirty="0"/>
              <a:t>Steps for Web Scraping</a:t>
            </a:r>
            <a:br>
              <a:rPr lang="en-IN" dirty="0"/>
            </a:br>
            <a:endParaRPr lang="en-IN" dirty="0"/>
          </a:p>
        </p:txBody>
      </p:sp>
      <p:sp>
        <p:nvSpPr>
          <p:cNvPr id="3" name="Content Placeholder 2">
            <a:extLst>
              <a:ext uri="{FF2B5EF4-FFF2-40B4-BE49-F238E27FC236}">
                <a16:creationId xmlns:a16="http://schemas.microsoft.com/office/drawing/2014/main" id="{C2CB55D9-5D8D-4391-8747-FD2E1748DF42}"/>
              </a:ext>
            </a:extLst>
          </p:cNvPr>
          <p:cNvSpPr>
            <a:spLocks noGrp="1"/>
          </p:cNvSpPr>
          <p:nvPr>
            <p:ph idx="1"/>
          </p:nvPr>
        </p:nvSpPr>
        <p:spPr>
          <a:xfrm>
            <a:off x="838200" y="1123950"/>
            <a:ext cx="10515600" cy="5053013"/>
          </a:xfrm>
        </p:spPr>
        <p:txBody>
          <a:bodyPr>
            <a:normAutofit fontScale="85000" lnSpcReduction="20000"/>
          </a:bodyPr>
          <a:lstStyle/>
          <a:p>
            <a:pPr lvl="0" algn="just"/>
            <a:r>
              <a:rPr lang="en-IN" b="1" dirty="0"/>
              <a:t>Identify the Target Website:</a:t>
            </a:r>
            <a:endParaRPr lang="en-IN" dirty="0"/>
          </a:p>
          <a:p>
            <a:pPr algn="just"/>
            <a:r>
              <a:rPr lang="en-IN" dirty="0"/>
              <a:t>Determine which website or web page you want to scrape.</a:t>
            </a:r>
          </a:p>
          <a:p>
            <a:pPr algn="just"/>
            <a:r>
              <a:rPr lang="en-IN" dirty="0"/>
              <a:t>Ensure you are compliant with the website’s robots.txt file and terms of service.</a:t>
            </a:r>
          </a:p>
          <a:p>
            <a:pPr lvl="0" algn="just"/>
            <a:r>
              <a:rPr lang="en-IN" b="1" dirty="0"/>
              <a:t>Inspect the Web Page:</a:t>
            </a:r>
            <a:endParaRPr lang="en-IN" dirty="0"/>
          </a:p>
          <a:p>
            <a:pPr algn="just"/>
            <a:r>
              <a:rPr lang="en-IN" dirty="0"/>
              <a:t>Use browser tools (right-click on the page and select "Inspect" or "View Page Source") to identify the HTML structure of the web page.</a:t>
            </a:r>
          </a:p>
          <a:p>
            <a:pPr algn="just"/>
            <a:r>
              <a:rPr lang="en-IN" dirty="0"/>
              <a:t>Locate the elements you need to extract (e.g., tags, classes, ids).</a:t>
            </a:r>
          </a:p>
          <a:p>
            <a:pPr lvl="0" algn="just"/>
            <a:r>
              <a:rPr lang="en-IN" b="1" dirty="0"/>
              <a:t>Set Up Your Environment:</a:t>
            </a:r>
            <a:endParaRPr lang="en-IN" dirty="0"/>
          </a:p>
          <a:p>
            <a:pPr algn="just"/>
            <a:r>
              <a:rPr lang="en-IN" dirty="0"/>
              <a:t>Install the necessary libraries. For example, in Python, you can install </a:t>
            </a:r>
            <a:r>
              <a:rPr lang="en-IN" dirty="0" err="1"/>
              <a:t>BeautifulSoup</a:t>
            </a:r>
            <a:endParaRPr lang="en-IN" dirty="0"/>
          </a:p>
          <a:p>
            <a:pPr algn="just"/>
            <a:r>
              <a:rPr lang="en-US" b="1" dirty="0"/>
              <a:t>Write the Scraping Script:</a:t>
            </a:r>
          </a:p>
          <a:p>
            <a:pPr algn="just"/>
            <a:r>
              <a:rPr lang="en-US" dirty="0"/>
              <a:t>Use Requests to fetch the web page content.</a:t>
            </a:r>
          </a:p>
          <a:p>
            <a:pPr algn="just"/>
            <a:r>
              <a:rPr lang="en-US" dirty="0"/>
              <a:t>Use </a:t>
            </a:r>
            <a:r>
              <a:rPr lang="en-US" dirty="0" err="1"/>
              <a:t>BeautifulSoup</a:t>
            </a:r>
            <a:r>
              <a:rPr lang="en-US" dirty="0"/>
              <a:t> to parse the HTML content and extract the needed data.</a:t>
            </a:r>
          </a:p>
          <a:p>
            <a:pPr algn="just"/>
            <a:endParaRPr lang="en-IN" dirty="0"/>
          </a:p>
          <a:p>
            <a:endParaRPr lang="en-IN" dirty="0"/>
          </a:p>
        </p:txBody>
      </p:sp>
      <p:sp>
        <p:nvSpPr>
          <p:cNvPr id="4" name="Date Placeholder 3">
            <a:extLst>
              <a:ext uri="{FF2B5EF4-FFF2-40B4-BE49-F238E27FC236}">
                <a16:creationId xmlns:a16="http://schemas.microsoft.com/office/drawing/2014/main" id="{BAC2B0A4-2631-49F3-9C53-878FD9C02565}"/>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C8755AC8-C2EA-4F07-8289-7F933C0A3F81}"/>
              </a:ext>
            </a:extLst>
          </p:cNvPr>
          <p:cNvSpPr>
            <a:spLocks noGrp="1"/>
          </p:cNvSpPr>
          <p:nvPr>
            <p:ph type="sldNum" sz="quarter" idx="12"/>
          </p:nvPr>
        </p:nvSpPr>
        <p:spPr/>
        <p:txBody>
          <a:bodyPr/>
          <a:lstStyle/>
          <a:p>
            <a:fld id="{7A43F2F5-84C0-464D-B3A5-712A230293B6}" type="slidenum">
              <a:rPr lang="en-IN" smtClean="0"/>
              <a:t>37</a:t>
            </a:fld>
            <a:endParaRPr lang="en-IN"/>
          </a:p>
        </p:txBody>
      </p:sp>
    </p:spTree>
    <p:extLst>
      <p:ext uri="{BB962C8B-B14F-4D97-AF65-F5344CB8AC3E}">
        <p14:creationId xmlns:p14="http://schemas.microsoft.com/office/powerpoint/2010/main" val="1271512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D113-A3CF-436E-A3F7-719FA60B71A9}"/>
              </a:ext>
            </a:extLst>
          </p:cNvPr>
          <p:cNvSpPr>
            <a:spLocks noGrp="1"/>
          </p:cNvSpPr>
          <p:nvPr>
            <p:ph type="title"/>
          </p:nvPr>
        </p:nvSpPr>
        <p:spPr/>
        <p:txBody>
          <a:bodyPr/>
          <a:lstStyle/>
          <a:p>
            <a:r>
              <a:rPr lang="en-US" b="1" dirty="0"/>
              <a:t>Best Practices</a:t>
            </a:r>
            <a:br>
              <a:rPr lang="en-US" dirty="0"/>
            </a:br>
            <a:endParaRPr lang="en-IN" dirty="0"/>
          </a:p>
        </p:txBody>
      </p:sp>
      <p:sp>
        <p:nvSpPr>
          <p:cNvPr id="3" name="Content Placeholder 2">
            <a:extLst>
              <a:ext uri="{FF2B5EF4-FFF2-40B4-BE49-F238E27FC236}">
                <a16:creationId xmlns:a16="http://schemas.microsoft.com/office/drawing/2014/main" id="{6ED0C76A-D5C8-4D6C-B0EC-4F1F471CEB2E}"/>
              </a:ext>
            </a:extLst>
          </p:cNvPr>
          <p:cNvSpPr>
            <a:spLocks noGrp="1"/>
          </p:cNvSpPr>
          <p:nvPr>
            <p:ph idx="1"/>
          </p:nvPr>
        </p:nvSpPr>
        <p:spPr/>
        <p:txBody>
          <a:bodyPr/>
          <a:lstStyle/>
          <a:p>
            <a:r>
              <a:rPr lang="en-US" b="1" dirty="0"/>
              <a:t>Respect Website’s Terms of Service</a:t>
            </a:r>
            <a:r>
              <a:rPr lang="en-US" dirty="0"/>
              <a:t>: Always ensure your scraping activities are in compliance with the website’s terms and conditions.</a:t>
            </a:r>
          </a:p>
          <a:p>
            <a:r>
              <a:rPr lang="en-US" b="1" dirty="0"/>
              <a:t>Be Polite: </a:t>
            </a:r>
            <a:r>
              <a:rPr lang="en-US" dirty="0"/>
              <a:t>Avoid overloading the server by adding delays between requests.</a:t>
            </a:r>
          </a:p>
          <a:p>
            <a:r>
              <a:rPr lang="en-US" b="1" dirty="0"/>
              <a:t>Handle Errors Gracefully: </a:t>
            </a:r>
            <a:r>
              <a:rPr lang="en-US" dirty="0"/>
              <a:t>Implement error handling to manage HTTP errors, timeouts, and other potential issues.</a:t>
            </a:r>
          </a:p>
          <a:p>
            <a:r>
              <a:rPr lang="en-US" b="1" dirty="0"/>
              <a:t>Data Storage: </a:t>
            </a:r>
            <a:r>
              <a:rPr lang="en-US" dirty="0"/>
              <a:t>Store the extracted data in a structured format such as CSV, JSON, or a database.</a:t>
            </a:r>
          </a:p>
          <a:p>
            <a:endParaRPr lang="en-IN" dirty="0"/>
          </a:p>
        </p:txBody>
      </p:sp>
      <p:sp>
        <p:nvSpPr>
          <p:cNvPr id="4" name="Date Placeholder 3">
            <a:extLst>
              <a:ext uri="{FF2B5EF4-FFF2-40B4-BE49-F238E27FC236}">
                <a16:creationId xmlns:a16="http://schemas.microsoft.com/office/drawing/2014/main" id="{3CCFB06F-7C3E-4C0C-A8A0-D50C94D5D2F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02A42B3-0A3C-49F9-AF99-1EAA58399EBF}"/>
              </a:ext>
            </a:extLst>
          </p:cNvPr>
          <p:cNvSpPr>
            <a:spLocks noGrp="1"/>
          </p:cNvSpPr>
          <p:nvPr>
            <p:ph type="sldNum" sz="quarter" idx="12"/>
          </p:nvPr>
        </p:nvSpPr>
        <p:spPr/>
        <p:txBody>
          <a:bodyPr/>
          <a:lstStyle/>
          <a:p>
            <a:fld id="{7A43F2F5-84C0-464D-B3A5-712A230293B6}" type="slidenum">
              <a:rPr lang="en-IN" smtClean="0"/>
              <a:t>38</a:t>
            </a:fld>
            <a:endParaRPr lang="en-IN"/>
          </a:p>
        </p:txBody>
      </p:sp>
    </p:spTree>
    <p:extLst>
      <p:ext uri="{BB962C8B-B14F-4D97-AF65-F5344CB8AC3E}">
        <p14:creationId xmlns:p14="http://schemas.microsoft.com/office/powerpoint/2010/main" val="313697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FAB9-79A3-4579-904F-77D521D06EE4}"/>
              </a:ext>
            </a:extLst>
          </p:cNvPr>
          <p:cNvSpPr>
            <a:spLocks noGrp="1"/>
          </p:cNvSpPr>
          <p:nvPr>
            <p:ph type="title"/>
          </p:nvPr>
        </p:nvSpPr>
        <p:spPr/>
        <p:txBody>
          <a:bodyPr/>
          <a:lstStyle/>
          <a:p>
            <a:r>
              <a:rPr lang="en-US" b="1" dirty="0"/>
              <a:t>Ethical Considerations</a:t>
            </a:r>
            <a:br>
              <a:rPr lang="en-US" dirty="0"/>
            </a:br>
            <a:endParaRPr lang="en-IN" dirty="0"/>
          </a:p>
        </p:txBody>
      </p:sp>
      <p:sp>
        <p:nvSpPr>
          <p:cNvPr id="3" name="Content Placeholder 2">
            <a:extLst>
              <a:ext uri="{FF2B5EF4-FFF2-40B4-BE49-F238E27FC236}">
                <a16:creationId xmlns:a16="http://schemas.microsoft.com/office/drawing/2014/main" id="{26C6C572-1CEC-4942-AB79-1C7FC521EEB4}"/>
              </a:ext>
            </a:extLst>
          </p:cNvPr>
          <p:cNvSpPr>
            <a:spLocks noGrp="1"/>
          </p:cNvSpPr>
          <p:nvPr>
            <p:ph idx="1"/>
          </p:nvPr>
        </p:nvSpPr>
        <p:spPr/>
        <p:txBody>
          <a:bodyPr/>
          <a:lstStyle/>
          <a:p>
            <a:r>
              <a:rPr lang="en-US" b="1" dirty="0"/>
              <a:t>Permission: </a:t>
            </a:r>
            <a:r>
              <a:rPr lang="en-US" dirty="0"/>
              <a:t>Always seek permission if possible.</a:t>
            </a:r>
          </a:p>
          <a:p>
            <a:r>
              <a:rPr lang="en-US" b="1" dirty="0"/>
              <a:t>Data Privacy: </a:t>
            </a:r>
            <a:r>
              <a:rPr lang="en-US" dirty="0"/>
              <a:t>Ensure you are not violating data privacy laws or scraping sensitive information.</a:t>
            </a:r>
          </a:p>
          <a:p>
            <a:pPr marL="0" indent="0">
              <a:buNone/>
            </a:pPr>
            <a:r>
              <a:rPr lang="en-US" dirty="0"/>
              <a:t>By following these guidelines and using appropriate tools, you can efficiently perform web scraping to capture the data you need from websites.</a:t>
            </a:r>
          </a:p>
          <a:p>
            <a:endParaRPr lang="en-IN" dirty="0"/>
          </a:p>
        </p:txBody>
      </p:sp>
      <p:sp>
        <p:nvSpPr>
          <p:cNvPr id="4" name="Date Placeholder 3">
            <a:extLst>
              <a:ext uri="{FF2B5EF4-FFF2-40B4-BE49-F238E27FC236}">
                <a16:creationId xmlns:a16="http://schemas.microsoft.com/office/drawing/2014/main" id="{56B791C0-6E60-421F-890D-00B3097D8C7F}"/>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4DF1513-60F1-4A42-95A6-23D61D87F9BD}"/>
              </a:ext>
            </a:extLst>
          </p:cNvPr>
          <p:cNvSpPr>
            <a:spLocks noGrp="1"/>
          </p:cNvSpPr>
          <p:nvPr>
            <p:ph type="sldNum" sz="quarter" idx="12"/>
          </p:nvPr>
        </p:nvSpPr>
        <p:spPr/>
        <p:txBody>
          <a:bodyPr/>
          <a:lstStyle/>
          <a:p>
            <a:fld id="{7A43F2F5-84C0-464D-B3A5-712A230293B6}" type="slidenum">
              <a:rPr lang="en-IN" smtClean="0"/>
              <a:t>39</a:t>
            </a:fld>
            <a:endParaRPr lang="en-IN"/>
          </a:p>
        </p:txBody>
      </p:sp>
    </p:spTree>
    <p:extLst>
      <p:ext uri="{BB962C8B-B14F-4D97-AF65-F5344CB8AC3E}">
        <p14:creationId xmlns:p14="http://schemas.microsoft.com/office/powerpoint/2010/main" val="76286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31EB-F894-44B0-8944-F1897E4A55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BB955B-9E29-4732-81E5-44E684F760C4}"/>
              </a:ext>
            </a:extLst>
          </p:cNvPr>
          <p:cNvSpPr>
            <a:spLocks noGrp="1"/>
          </p:cNvSpPr>
          <p:nvPr>
            <p:ph idx="1"/>
          </p:nvPr>
        </p:nvSpPr>
        <p:spPr>
          <a:xfrm>
            <a:off x="838200" y="365125"/>
            <a:ext cx="10515600" cy="5811838"/>
          </a:xfrm>
        </p:spPr>
        <p:txBody>
          <a:bodyPr>
            <a:normAutofit lnSpcReduction="10000"/>
          </a:bodyPr>
          <a:lstStyle/>
          <a:p>
            <a:pPr algn="just"/>
            <a:r>
              <a:rPr lang="en-US" dirty="0"/>
              <a:t>We are all living in a digital world, where our day-to-day life is dependent on applications, run by tech companies. </a:t>
            </a:r>
          </a:p>
          <a:p>
            <a:pPr algn="just"/>
            <a:r>
              <a:rPr lang="en-US" dirty="0"/>
              <a:t>We need to take a taxi, we call an Uber. </a:t>
            </a:r>
          </a:p>
          <a:p>
            <a:pPr algn="just"/>
            <a:r>
              <a:rPr lang="en-US" dirty="0"/>
              <a:t>We need to order food, we use Zomato and so on. </a:t>
            </a:r>
          </a:p>
          <a:p>
            <a:pPr algn="just"/>
            <a:r>
              <a:rPr lang="en-US" dirty="0"/>
              <a:t>These companies have our personal data. Our email ID, phone numbers, address, purchase history, </a:t>
            </a:r>
            <a:r>
              <a:rPr lang="en-US" dirty="0" err="1"/>
              <a:t>etc</a:t>
            </a:r>
            <a:r>
              <a:rPr lang="en-US" dirty="0"/>
              <a:t>, and so on. </a:t>
            </a:r>
          </a:p>
          <a:p>
            <a:pPr algn="just"/>
            <a:r>
              <a:rPr lang="en-US" dirty="0"/>
              <a:t>The protection of personal data is thus an important aspect in the present day. </a:t>
            </a:r>
          </a:p>
          <a:p>
            <a:pPr algn="just"/>
            <a:r>
              <a:rPr lang="en-US" dirty="0"/>
              <a:t>Perhaps no aspect of data science ethics has gotten greater attention in recent years than the safeguarding of personal data. </a:t>
            </a:r>
          </a:p>
          <a:p>
            <a:pPr algn="just"/>
            <a:r>
              <a:rPr lang="en-US" dirty="0"/>
              <a:t>Our relationships with social and economic networks have undergone a digital revolution, revealing who we are, what we believe, and what we do.</a:t>
            </a:r>
            <a:endParaRPr lang="en-IN" dirty="0"/>
          </a:p>
        </p:txBody>
      </p:sp>
      <p:sp>
        <p:nvSpPr>
          <p:cNvPr id="4" name="Date Placeholder 3">
            <a:extLst>
              <a:ext uri="{FF2B5EF4-FFF2-40B4-BE49-F238E27FC236}">
                <a16:creationId xmlns:a16="http://schemas.microsoft.com/office/drawing/2014/main" id="{676B57FB-7545-4AB4-844F-9F795876E95D}"/>
              </a:ext>
            </a:extLst>
          </p:cNvPr>
          <p:cNvSpPr>
            <a:spLocks noGrp="1"/>
          </p:cNvSpPr>
          <p:nvPr>
            <p:ph type="dt" sz="half" idx="10"/>
          </p:nvPr>
        </p:nvSpPr>
        <p:spPr/>
        <p:txBody>
          <a:bodyPr/>
          <a:lstStyle/>
          <a:p>
            <a:fld id="{5206A5B8-A5BA-4037-810D-1BDC811C3868}" type="datetime1">
              <a:rPr lang="en-IN" smtClean="0"/>
              <a:t>07-06-2024</a:t>
            </a:fld>
            <a:endParaRPr lang="en-IN"/>
          </a:p>
        </p:txBody>
      </p:sp>
      <p:sp>
        <p:nvSpPr>
          <p:cNvPr id="5" name="Slide Number Placeholder 4">
            <a:extLst>
              <a:ext uri="{FF2B5EF4-FFF2-40B4-BE49-F238E27FC236}">
                <a16:creationId xmlns:a16="http://schemas.microsoft.com/office/drawing/2014/main" id="{427C91C2-05E0-4DE8-AF16-9F41E8C609D0}"/>
              </a:ext>
            </a:extLst>
          </p:cNvPr>
          <p:cNvSpPr>
            <a:spLocks noGrp="1"/>
          </p:cNvSpPr>
          <p:nvPr>
            <p:ph type="sldNum" sz="quarter" idx="12"/>
          </p:nvPr>
        </p:nvSpPr>
        <p:spPr/>
        <p:txBody>
          <a:bodyPr/>
          <a:lstStyle/>
          <a:p>
            <a:fld id="{7A43F2F5-84C0-464D-B3A5-712A230293B6}" type="slidenum">
              <a:rPr lang="en-IN" smtClean="0"/>
              <a:t>4</a:t>
            </a:fld>
            <a:endParaRPr lang="en-IN"/>
          </a:p>
        </p:txBody>
      </p:sp>
    </p:spTree>
    <p:extLst>
      <p:ext uri="{BB962C8B-B14F-4D97-AF65-F5344CB8AC3E}">
        <p14:creationId xmlns:p14="http://schemas.microsoft.com/office/powerpoint/2010/main" val="4228665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F516-E3D8-4E61-92D4-EAD839D8BE5A}"/>
              </a:ext>
            </a:extLst>
          </p:cNvPr>
          <p:cNvSpPr>
            <a:spLocks noGrp="1"/>
          </p:cNvSpPr>
          <p:nvPr>
            <p:ph type="title"/>
          </p:nvPr>
        </p:nvSpPr>
        <p:spPr/>
        <p:txBody>
          <a:bodyPr/>
          <a:lstStyle/>
          <a:p>
            <a:r>
              <a:rPr lang="en-IN" b="1" dirty="0"/>
              <a:t>Sensor Data</a:t>
            </a:r>
          </a:p>
        </p:txBody>
      </p:sp>
      <p:sp>
        <p:nvSpPr>
          <p:cNvPr id="3" name="Content Placeholder 2">
            <a:extLst>
              <a:ext uri="{FF2B5EF4-FFF2-40B4-BE49-F238E27FC236}">
                <a16:creationId xmlns:a16="http://schemas.microsoft.com/office/drawing/2014/main" id="{73EE7E64-78C4-498B-95B9-60E17F50BAF5}"/>
              </a:ext>
            </a:extLst>
          </p:cNvPr>
          <p:cNvSpPr>
            <a:spLocks noGrp="1"/>
          </p:cNvSpPr>
          <p:nvPr>
            <p:ph idx="1"/>
          </p:nvPr>
        </p:nvSpPr>
        <p:spPr>
          <a:xfrm>
            <a:off x="838200" y="1790699"/>
            <a:ext cx="10515600" cy="4386263"/>
          </a:xfrm>
        </p:spPr>
        <p:txBody>
          <a:bodyPr/>
          <a:lstStyle/>
          <a:p>
            <a:pPr algn="just"/>
            <a:r>
              <a:rPr lang="en-US" dirty="0"/>
              <a:t>Collecting data from sensors, IoT devices, and other sources.</a:t>
            </a:r>
          </a:p>
          <a:p>
            <a:pPr algn="just"/>
            <a:r>
              <a:rPr lang="en-US" dirty="0"/>
              <a:t>Capturing data via sensors involves collecting information from physical devices that detect and measure environmental conditions or other physical phenomena. </a:t>
            </a:r>
          </a:p>
          <a:p>
            <a:pPr algn="just"/>
            <a:r>
              <a:rPr lang="en-US" dirty="0"/>
              <a:t>This method is widely used in various applications, from monitoring environmental parameters to gathering data for smart cities. </a:t>
            </a:r>
          </a:p>
          <a:p>
            <a:endParaRPr lang="en-IN" dirty="0"/>
          </a:p>
        </p:txBody>
      </p:sp>
      <p:sp>
        <p:nvSpPr>
          <p:cNvPr id="4" name="Date Placeholder 3">
            <a:extLst>
              <a:ext uri="{FF2B5EF4-FFF2-40B4-BE49-F238E27FC236}">
                <a16:creationId xmlns:a16="http://schemas.microsoft.com/office/drawing/2014/main" id="{91768EA1-0180-47EF-9184-F0B2D2B0AD2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13DEB2E9-F944-436D-8D0C-BE169FDCFD2A}"/>
              </a:ext>
            </a:extLst>
          </p:cNvPr>
          <p:cNvSpPr>
            <a:spLocks noGrp="1"/>
          </p:cNvSpPr>
          <p:nvPr>
            <p:ph type="sldNum" sz="quarter" idx="12"/>
          </p:nvPr>
        </p:nvSpPr>
        <p:spPr/>
        <p:txBody>
          <a:bodyPr/>
          <a:lstStyle/>
          <a:p>
            <a:fld id="{7A43F2F5-84C0-464D-B3A5-712A230293B6}" type="slidenum">
              <a:rPr lang="en-IN" smtClean="0"/>
              <a:t>40</a:t>
            </a:fld>
            <a:endParaRPr lang="en-IN"/>
          </a:p>
        </p:txBody>
      </p:sp>
    </p:spTree>
    <p:extLst>
      <p:ext uri="{BB962C8B-B14F-4D97-AF65-F5344CB8AC3E}">
        <p14:creationId xmlns:p14="http://schemas.microsoft.com/office/powerpoint/2010/main" val="4187154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4CE-C157-4B62-B166-0C78782FC479}"/>
              </a:ext>
            </a:extLst>
          </p:cNvPr>
          <p:cNvSpPr>
            <a:spLocks noGrp="1"/>
          </p:cNvSpPr>
          <p:nvPr>
            <p:ph type="title"/>
          </p:nvPr>
        </p:nvSpPr>
        <p:spPr/>
        <p:txBody>
          <a:bodyPr/>
          <a:lstStyle/>
          <a:p>
            <a:r>
              <a:rPr lang="en-IN" b="1" dirty="0"/>
              <a:t>Sensor Data Capture Methods</a:t>
            </a:r>
            <a:br>
              <a:rPr lang="en-IN" dirty="0"/>
            </a:br>
            <a:endParaRPr lang="en-IN" dirty="0"/>
          </a:p>
        </p:txBody>
      </p:sp>
      <p:sp>
        <p:nvSpPr>
          <p:cNvPr id="3" name="Content Placeholder 2">
            <a:extLst>
              <a:ext uri="{FF2B5EF4-FFF2-40B4-BE49-F238E27FC236}">
                <a16:creationId xmlns:a16="http://schemas.microsoft.com/office/drawing/2014/main" id="{1A97625D-C4B3-4365-92E2-34734FEA912F}"/>
              </a:ext>
            </a:extLst>
          </p:cNvPr>
          <p:cNvSpPr>
            <a:spLocks noGrp="1"/>
          </p:cNvSpPr>
          <p:nvPr>
            <p:ph idx="1"/>
          </p:nvPr>
        </p:nvSpPr>
        <p:spPr>
          <a:xfrm>
            <a:off x="838200" y="1314450"/>
            <a:ext cx="10515600" cy="4862513"/>
          </a:xfrm>
        </p:spPr>
        <p:txBody>
          <a:bodyPr>
            <a:normAutofit lnSpcReduction="10000"/>
          </a:bodyPr>
          <a:lstStyle/>
          <a:p>
            <a:pPr marL="0" indent="0">
              <a:buNone/>
            </a:pPr>
            <a:r>
              <a:rPr lang="en-IN" b="1" dirty="0"/>
              <a:t>Types of Sensors:</a:t>
            </a:r>
          </a:p>
          <a:p>
            <a:r>
              <a:rPr lang="en-IN" b="1" dirty="0"/>
              <a:t>Environmental Sensors: </a:t>
            </a:r>
            <a:r>
              <a:rPr lang="en-IN" dirty="0"/>
              <a:t>Measure conditions like temperature, humidity, air quality, and light.</a:t>
            </a:r>
          </a:p>
          <a:p>
            <a:r>
              <a:rPr lang="en-IN" b="1" dirty="0"/>
              <a:t>Motion Sensors: </a:t>
            </a:r>
            <a:r>
              <a:rPr lang="en-IN" dirty="0"/>
              <a:t>Detect movement or acceleration (e.g., accelerometers, gyroscopes).</a:t>
            </a:r>
          </a:p>
          <a:p>
            <a:r>
              <a:rPr lang="en-IN" b="1" dirty="0"/>
              <a:t>Proximity Sensors: </a:t>
            </a:r>
            <a:r>
              <a:rPr lang="en-IN" dirty="0"/>
              <a:t>Measure the distance to an object (e.g., ultrasonic, infrared sensors).</a:t>
            </a:r>
          </a:p>
          <a:p>
            <a:r>
              <a:rPr lang="en-IN" b="1" dirty="0"/>
              <a:t>Optical Sensors: </a:t>
            </a:r>
            <a:r>
              <a:rPr lang="en-IN" dirty="0"/>
              <a:t>Capture light or images (e.g., cameras, photodiodes).</a:t>
            </a:r>
          </a:p>
          <a:p>
            <a:r>
              <a:rPr lang="en-IN" b="1" dirty="0"/>
              <a:t>Sound Sensors: </a:t>
            </a:r>
            <a:r>
              <a:rPr lang="en-IN" dirty="0"/>
              <a:t>Capture audio signals (e.g., microphones).</a:t>
            </a:r>
          </a:p>
          <a:p>
            <a:r>
              <a:rPr lang="en-IN" b="1" dirty="0"/>
              <a:t>Wearable Sensors: </a:t>
            </a:r>
            <a:r>
              <a:rPr lang="en-IN" dirty="0"/>
              <a:t>Monitor physiological data (e.g., heart rate monitors, pedometers).</a:t>
            </a:r>
          </a:p>
          <a:p>
            <a:endParaRPr lang="en-IN" dirty="0"/>
          </a:p>
        </p:txBody>
      </p:sp>
      <p:sp>
        <p:nvSpPr>
          <p:cNvPr id="4" name="Date Placeholder 3">
            <a:extLst>
              <a:ext uri="{FF2B5EF4-FFF2-40B4-BE49-F238E27FC236}">
                <a16:creationId xmlns:a16="http://schemas.microsoft.com/office/drawing/2014/main" id="{100341CF-28C1-41B2-92F4-3B9D766CE4EA}"/>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A33FF1E5-B484-42CF-884E-C0032DD09A0C}"/>
              </a:ext>
            </a:extLst>
          </p:cNvPr>
          <p:cNvSpPr>
            <a:spLocks noGrp="1"/>
          </p:cNvSpPr>
          <p:nvPr>
            <p:ph type="sldNum" sz="quarter" idx="12"/>
          </p:nvPr>
        </p:nvSpPr>
        <p:spPr/>
        <p:txBody>
          <a:bodyPr/>
          <a:lstStyle/>
          <a:p>
            <a:fld id="{7A43F2F5-84C0-464D-B3A5-712A230293B6}" type="slidenum">
              <a:rPr lang="en-IN" smtClean="0"/>
              <a:t>41</a:t>
            </a:fld>
            <a:endParaRPr lang="en-IN"/>
          </a:p>
        </p:txBody>
      </p:sp>
    </p:spTree>
    <p:extLst>
      <p:ext uri="{BB962C8B-B14F-4D97-AF65-F5344CB8AC3E}">
        <p14:creationId xmlns:p14="http://schemas.microsoft.com/office/powerpoint/2010/main" val="390766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7937-7A56-46CA-80ED-F35212F6DF1D}"/>
              </a:ext>
            </a:extLst>
          </p:cNvPr>
          <p:cNvSpPr>
            <a:spLocks noGrp="1"/>
          </p:cNvSpPr>
          <p:nvPr>
            <p:ph type="title"/>
          </p:nvPr>
        </p:nvSpPr>
        <p:spPr/>
        <p:txBody>
          <a:bodyPr/>
          <a:lstStyle/>
          <a:p>
            <a:r>
              <a:rPr lang="en-IN" b="1" dirty="0"/>
              <a:t>Sensor Data Capture Methods</a:t>
            </a:r>
          </a:p>
        </p:txBody>
      </p:sp>
      <p:sp>
        <p:nvSpPr>
          <p:cNvPr id="3" name="Content Placeholder 2">
            <a:extLst>
              <a:ext uri="{FF2B5EF4-FFF2-40B4-BE49-F238E27FC236}">
                <a16:creationId xmlns:a16="http://schemas.microsoft.com/office/drawing/2014/main" id="{704B31CE-DE04-475D-AE6E-6A4CDC6779EA}"/>
              </a:ext>
            </a:extLst>
          </p:cNvPr>
          <p:cNvSpPr>
            <a:spLocks noGrp="1"/>
          </p:cNvSpPr>
          <p:nvPr>
            <p:ph idx="1"/>
          </p:nvPr>
        </p:nvSpPr>
        <p:spPr>
          <a:xfrm>
            <a:off x="838200" y="1381125"/>
            <a:ext cx="10515600" cy="4795838"/>
          </a:xfrm>
        </p:spPr>
        <p:txBody>
          <a:bodyPr>
            <a:normAutofit/>
          </a:bodyPr>
          <a:lstStyle/>
          <a:p>
            <a:pPr marL="0" indent="0">
              <a:buNone/>
            </a:pPr>
            <a:r>
              <a:rPr lang="en-US" b="1" dirty="0"/>
              <a:t>Data Collection Methods:</a:t>
            </a:r>
          </a:p>
          <a:p>
            <a:r>
              <a:rPr lang="en-US" b="1" dirty="0"/>
              <a:t>Real-time Data Streaming: </a:t>
            </a:r>
            <a:r>
              <a:rPr lang="en-US" dirty="0"/>
              <a:t>Continuously capturing and transmitting data in real-time.</a:t>
            </a:r>
          </a:p>
          <a:p>
            <a:r>
              <a:rPr lang="en-US" b="1" dirty="0"/>
              <a:t>Batch Data Collection: </a:t>
            </a:r>
            <a:r>
              <a:rPr lang="en-US" dirty="0"/>
              <a:t>Periodically capturing data and storing it for later analysis.</a:t>
            </a:r>
          </a:p>
          <a:p>
            <a:r>
              <a:rPr lang="en-US" b="1" dirty="0"/>
              <a:t>Edge Computing: </a:t>
            </a:r>
            <a:r>
              <a:rPr lang="en-US" dirty="0"/>
              <a:t>Processing data locally on the sensor device before transmitting only the relevant information to reduce data volume and latency.</a:t>
            </a:r>
          </a:p>
          <a:p>
            <a:r>
              <a:rPr lang="en-US" b="1" dirty="0"/>
              <a:t>Cloud Integration: </a:t>
            </a:r>
            <a:r>
              <a:rPr lang="en-US" dirty="0"/>
              <a:t>Storing and analyzing sensor data using cloud services for scalability and advanced analytics.</a:t>
            </a:r>
          </a:p>
          <a:p>
            <a:endParaRPr lang="en-IN" dirty="0"/>
          </a:p>
        </p:txBody>
      </p:sp>
      <p:sp>
        <p:nvSpPr>
          <p:cNvPr id="4" name="Date Placeholder 3">
            <a:extLst>
              <a:ext uri="{FF2B5EF4-FFF2-40B4-BE49-F238E27FC236}">
                <a16:creationId xmlns:a16="http://schemas.microsoft.com/office/drawing/2014/main" id="{EBF4BA21-2606-4657-AE21-62DCDC33A01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D4883C2B-4742-49CA-9BF2-4309C1106BA6}"/>
              </a:ext>
            </a:extLst>
          </p:cNvPr>
          <p:cNvSpPr>
            <a:spLocks noGrp="1"/>
          </p:cNvSpPr>
          <p:nvPr>
            <p:ph type="sldNum" sz="quarter" idx="12"/>
          </p:nvPr>
        </p:nvSpPr>
        <p:spPr/>
        <p:txBody>
          <a:bodyPr/>
          <a:lstStyle/>
          <a:p>
            <a:fld id="{7A43F2F5-84C0-464D-B3A5-712A230293B6}" type="slidenum">
              <a:rPr lang="en-IN" smtClean="0"/>
              <a:t>42</a:t>
            </a:fld>
            <a:endParaRPr lang="en-IN"/>
          </a:p>
        </p:txBody>
      </p:sp>
    </p:spTree>
    <p:extLst>
      <p:ext uri="{BB962C8B-B14F-4D97-AF65-F5344CB8AC3E}">
        <p14:creationId xmlns:p14="http://schemas.microsoft.com/office/powerpoint/2010/main" val="531091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9780-BF1B-43E2-A285-A2339AC82001}"/>
              </a:ext>
            </a:extLst>
          </p:cNvPr>
          <p:cNvSpPr>
            <a:spLocks noGrp="1"/>
          </p:cNvSpPr>
          <p:nvPr>
            <p:ph type="title"/>
          </p:nvPr>
        </p:nvSpPr>
        <p:spPr/>
        <p:txBody>
          <a:bodyPr/>
          <a:lstStyle/>
          <a:p>
            <a:r>
              <a:rPr lang="en-IN" b="1" dirty="0"/>
              <a:t>Sensor Data Capture Methods</a:t>
            </a:r>
          </a:p>
        </p:txBody>
      </p:sp>
      <p:sp>
        <p:nvSpPr>
          <p:cNvPr id="3" name="Content Placeholder 2">
            <a:extLst>
              <a:ext uri="{FF2B5EF4-FFF2-40B4-BE49-F238E27FC236}">
                <a16:creationId xmlns:a16="http://schemas.microsoft.com/office/drawing/2014/main" id="{8AA85B2D-610B-4A34-8CFC-BDBF619DD904}"/>
              </a:ext>
            </a:extLst>
          </p:cNvPr>
          <p:cNvSpPr>
            <a:spLocks noGrp="1"/>
          </p:cNvSpPr>
          <p:nvPr>
            <p:ph idx="1"/>
          </p:nvPr>
        </p:nvSpPr>
        <p:spPr>
          <a:xfrm>
            <a:off x="838200" y="2100262"/>
            <a:ext cx="10515600" cy="4757738"/>
          </a:xfrm>
        </p:spPr>
        <p:txBody>
          <a:bodyPr/>
          <a:lstStyle/>
          <a:p>
            <a:pPr marL="0" indent="0">
              <a:buNone/>
            </a:pPr>
            <a:r>
              <a:rPr lang="en-IN" b="1" dirty="0"/>
              <a:t>Technologies and Protocols:</a:t>
            </a:r>
          </a:p>
          <a:p>
            <a:r>
              <a:rPr lang="en-IN" dirty="0"/>
              <a:t>IoT Platforms: Platforms like AWS IoT, Google Cloud IoT, and Azure IoT facilitate sensor data management and analysis.</a:t>
            </a:r>
          </a:p>
          <a:p>
            <a:r>
              <a:rPr lang="en-IN" dirty="0"/>
              <a:t>Communication Protocols: MQTT, </a:t>
            </a:r>
            <a:r>
              <a:rPr lang="en-IN" dirty="0" err="1"/>
              <a:t>CoAP</a:t>
            </a:r>
            <a:r>
              <a:rPr lang="en-IN" dirty="0"/>
              <a:t>, HTTP, and Bluetooth are common protocols for transmitting sensor data.</a:t>
            </a:r>
          </a:p>
          <a:p>
            <a:r>
              <a:rPr lang="en-IN" dirty="0"/>
              <a:t>Data Formats: JSON, XML, and binary formats are used for structuring sensor data. </a:t>
            </a:r>
          </a:p>
          <a:p>
            <a:endParaRPr lang="en-IN" dirty="0"/>
          </a:p>
        </p:txBody>
      </p:sp>
      <p:sp>
        <p:nvSpPr>
          <p:cNvPr id="4" name="Date Placeholder 3">
            <a:extLst>
              <a:ext uri="{FF2B5EF4-FFF2-40B4-BE49-F238E27FC236}">
                <a16:creationId xmlns:a16="http://schemas.microsoft.com/office/drawing/2014/main" id="{AC3414CD-6A99-4324-B889-AB3A8B027777}"/>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CADC1C1-AADD-40F1-A3E7-1BCE0A0B6973}"/>
              </a:ext>
            </a:extLst>
          </p:cNvPr>
          <p:cNvSpPr>
            <a:spLocks noGrp="1"/>
          </p:cNvSpPr>
          <p:nvPr>
            <p:ph type="sldNum" sz="quarter" idx="12"/>
          </p:nvPr>
        </p:nvSpPr>
        <p:spPr/>
        <p:txBody>
          <a:bodyPr/>
          <a:lstStyle/>
          <a:p>
            <a:fld id="{7A43F2F5-84C0-464D-B3A5-712A230293B6}" type="slidenum">
              <a:rPr lang="en-IN" smtClean="0"/>
              <a:t>43</a:t>
            </a:fld>
            <a:endParaRPr lang="en-IN"/>
          </a:p>
        </p:txBody>
      </p:sp>
    </p:spTree>
    <p:extLst>
      <p:ext uri="{BB962C8B-B14F-4D97-AF65-F5344CB8AC3E}">
        <p14:creationId xmlns:p14="http://schemas.microsoft.com/office/powerpoint/2010/main" val="881393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2FD-3078-402F-A909-EAD2E2671C55}"/>
              </a:ext>
            </a:extLst>
          </p:cNvPr>
          <p:cNvSpPr>
            <a:spLocks noGrp="1"/>
          </p:cNvSpPr>
          <p:nvPr>
            <p:ph type="title"/>
          </p:nvPr>
        </p:nvSpPr>
        <p:spPr/>
        <p:txBody>
          <a:bodyPr/>
          <a:lstStyle/>
          <a:p>
            <a:r>
              <a:rPr lang="en-IN" b="1" dirty="0"/>
              <a:t>Ethical Issues in Sensor Data Capture</a:t>
            </a:r>
            <a:br>
              <a:rPr lang="en-IN" dirty="0"/>
            </a:br>
            <a:endParaRPr lang="en-IN" dirty="0"/>
          </a:p>
        </p:txBody>
      </p:sp>
      <p:sp>
        <p:nvSpPr>
          <p:cNvPr id="3" name="Content Placeholder 2">
            <a:extLst>
              <a:ext uri="{FF2B5EF4-FFF2-40B4-BE49-F238E27FC236}">
                <a16:creationId xmlns:a16="http://schemas.microsoft.com/office/drawing/2014/main" id="{FEA84861-2982-4037-99BA-2AFE1D728684}"/>
              </a:ext>
            </a:extLst>
          </p:cNvPr>
          <p:cNvSpPr>
            <a:spLocks noGrp="1"/>
          </p:cNvSpPr>
          <p:nvPr>
            <p:ph idx="1"/>
          </p:nvPr>
        </p:nvSpPr>
        <p:spPr>
          <a:xfrm>
            <a:off x="838200" y="1247775"/>
            <a:ext cx="10515600" cy="4929188"/>
          </a:xfrm>
        </p:spPr>
        <p:txBody>
          <a:bodyPr>
            <a:normAutofit/>
          </a:bodyPr>
          <a:lstStyle/>
          <a:p>
            <a:r>
              <a:rPr lang="en-IN" b="1" dirty="0"/>
              <a:t>Privacy Concerns:</a:t>
            </a:r>
            <a:endParaRPr lang="en-IN" dirty="0"/>
          </a:p>
          <a:p>
            <a:pPr lvl="1"/>
            <a:r>
              <a:rPr lang="en-IN" b="1" dirty="0"/>
              <a:t>Personal Data: </a:t>
            </a:r>
            <a:r>
              <a:rPr lang="en-IN" dirty="0"/>
              <a:t>Sensors on wearable devices or in smart homes can capture highly sensitive personal information. Protecting user privacy and obtaining informed consent is critical.</a:t>
            </a:r>
          </a:p>
          <a:p>
            <a:pPr lvl="1"/>
            <a:r>
              <a:rPr lang="en-IN" b="1" dirty="0"/>
              <a:t>Surveillance:</a:t>
            </a:r>
            <a:r>
              <a:rPr lang="en-IN" dirty="0"/>
              <a:t> Ubiquitous sensors in public and private spaces can lead to a sense of constant surveillance, impacting people's </a:t>
            </a:r>
            <a:r>
              <a:rPr lang="en-IN" dirty="0" err="1"/>
              <a:t>behavior</a:t>
            </a:r>
            <a:r>
              <a:rPr lang="en-IN" dirty="0"/>
              <a:t> and freedom.</a:t>
            </a:r>
          </a:p>
          <a:p>
            <a:r>
              <a:rPr lang="en-IN" b="1" dirty="0"/>
              <a:t>Data Security:</a:t>
            </a:r>
            <a:endParaRPr lang="en-IN" dirty="0"/>
          </a:p>
          <a:p>
            <a:pPr lvl="1"/>
            <a:r>
              <a:rPr lang="en-IN" b="1" dirty="0"/>
              <a:t>Vulnerabilities: </a:t>
            </a:r>
            <a:r>
              <a:rPr lang="en-IN" dirty="0"/>
              <a:t>Sensor networks can be targets for cyber-attacks. Ensuring robust encryption, authentication, and regular security updates is necessary to protect data integrity and confidentiality.</a:t>
            </a:r>
          </a:p>
          <a:p>
            <a:pPr lvl="1"/>
            <a:r>
              <a:rPr lang="en-IN" b="1" dirty="0"/>
              <a:t>Data Breaches: </a:t>
            </a:r>
            <a:r>
              <a:rPr lang="en-IN" dirty="0"/>
              <a:t>Unauthorized access to sensor data can lead to significant harm, especially if the data includes personal or sensitive information.</a:t>
            </a:r>
          </a:p>
          <a:p>
            <a:endParaRPr lang="en-IN" dirty="0"/>
          </a:p>
        </p:txBody>
      </p:sp>
      <p:sp>
        <p:nvSpPr>
          <p:cNvPr id="4" name="Date Placeholder 3">
            <a:extLst>
              <a:ext uri="{FF2B5EF4-FFF2-40B4-BE49-F238E27FC236}">
                <a16:creationId xmlns:a16="http://schemas.microsoft.com/office/drawing/2014/main" id="{DF01F280-616B-4010-AEDA-7E563F9F4B0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322ED0D-713F-4C2F-B731-02000534CA08}"/>
              </a:ext>
            </a:extLst>
          </p:cNvPr>
          <p:cNvSpPr>
            <a:spLocks noGrp="1"/>
          </p:cNvSpPr>
          <p:nvPr>
            <p:ph type="sldNum" sz="quarter" idx="12"/>
          </p:nvPr>
        </p:nvSpPr>
        <p:spPr/>
        <p:txBody>
          <a:bodyPr/>
          <a:lstStyle/>
          <a:p>
            <a:fld id="{7A43F2F5-84C0-464D-B3A5-712A230293B6}" type="slidenum">
              <a:rPr lang="en-IN" smtClean="0"/>
              <a:t>44</a:t>
            </a:fld>
            <a:endParaRPr lang="en-IN"/>
          </a:p>
        </p:txBody>
      </p:sp>
    </p:spTree>
    <p:extLst>
      <p:ext uri="{BB962C8B-B14F-4D97-AF65-F5344CB8AC3E}">
        <p14:creationId xmlns:p14="http://schemas.microsoft.com/office/powerpoint/2010/main" val="3371849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2FD-3078-402F-A909-EAD2E2671C55}"/>
              </a:ext>
            </a:extLst>
          </p:cNvPr>
          <p:cNvSpPr>
            <a:spLocks noGrp="1"/>
          </p:cNvSpPr>
          <p:nvPr>
            <p:ph type="title"/>
          </p:nvPr>
        </p:nvSpPr>
        <p:spPr>
          <a:xfrm>
            <a:off x="838200" y="365125"/>
            <a:ext cx="10515600" cy="1325563"/>
          </a:xfrm>
        </p:spPr>
        <p:txBody>
          <a:bodyPr/>
          <a:lstStyle/>
          <a:p>
            <a:r>
              <a:rPr lang="en-IN" b="1" dirty="0"/>
              <a:t>Ethical Issues in Sensor Data Capture</a:t>
            </a:r>
            <a:br>
              <a:rPr lang="en-IN" dirty="0"/>
            </a:br>
            <a:endParaRPr lang="en-IN" dirty="0"/>
          </a:p>
        </p:txBody>
      </p:sp>
      <p:sp>
        <p:nvSpPr>
          <p:cNvPr id="3" name="Content Placeholder 2">
            <a:extLst>
              <a:ext uri="{FF2B5EF4-FFF2-40B4-BE49-F238E27FC236}">
                <a16:creationId xmlns:a16="http://schemas.microsoft.com/office/drawing/2014/main" id="{FEA84861-2982-4037-99BA-2AFE1D728684}"/>
              </a:ext>
            </a:extLst>
          </p:cNvPr>
          <p:cNvSpPr>
            <a:spLocks noGrp="1"/>
          </p:cNvSpPr>
          <p:nvPr>
            <p:ph idx="1"/>
          </p:nvPr>
        </p:nvSpPr>
        <p:spPr>
          <a:xfrm>
            <a:off x="838200" y="1247775"/>
            <a:ext cx="10515600" cy="4929188"/>
          </a:xfrm>
        </p:spPr>
        <p:txBody>
          <a:bodyPr>
            <a:normAutofit/>
          </a:bodyPr>
          <a:lstStyle/>
          <a:p>
            <a:r>
              <a:rPr lang="en-US" b="1" dirty="0"/>
              <a:t>Data Accuracy and Reliability</a:t>
            </a:r>
            <a:r>
              <a:rPr lang="en-US" dirty="0"/>
              <a:t>:</a:t>
            </a:r>
          </a:p>
          <a:p>
            <a:pPr lvl="1"/>
            <a:r>
              <a:rPr lang="en-US" dirty="0"/>
              <a:t>Sensor Malfunction: Faulty sensors can produce inaccurate data, leading to incorrect conclusions or decisions.</a:t>
            </a:r>
          </a:p>
          <a:p>
            <a:pPr lvl="1"/>
            <a:r>
              <a:rPr lang="en-US" dirty="0"/>
              <a:t>Data Quality: Ensuring the data collected is of high quality and accurately represents the measured phenomena is essential for reliable analysis.</a:t>
            </a:r>
          </a:p>
          <a:p>
            <a:r>
              <a:rPr lang="en-US" b="1" dirty="0"/>
              <a:t>Ethical Use of Data:</a:t>
            </a:r>
          </a:p>
          <a:p>
            <a:pPr lvl="1"/>
            <a:r>
              <a:rPr lang="en-US" dirty="0"/>
              <a:t>Purpose Limitation: Sensor data should be used only for the purposes explicitly stated and agreed upon by data subjects.</a:t>
            </a:r>
          </a:p>
          <a:p>
            <a:pPr lvl="1"/>
            <a:r>
              <a:rPr lang="en-US" dirty="0"/>
              <a:t>Transparency: Clear communication about what data is being collected, how it will be used, and who will have access to it is essential for maintaining trust.</a:t>
            </a:r>
          </a:p>
          <a:p>
            <a:endParaRPr lang="en-IN" dirty="0"/>
          </a:p>
        </p:txBody>
      </p:sp>
      <p:sp>
        <p:nvSpPr>
          <p:cNvPr id="4" name="Date Placeholder 3">
            <a:extLst>
              <a:ext uri="{FF2B5EF4-FFF2-40B4-BE49-F238E27FC236}">
                <a16:creationId xmlns:a16="http://schemas.microsoft.com/office/drawing/2014/main" id="{DF01F280-616B-4010-AEDA-7E563F9F4B0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322ED0D-713F-4C2F-B731-02000534CA08}"/>
              </a:ext>
            </a:extLst>
          </p:cNvPr>
          <p:cNvSpPr>
            <a:spLocks noGrp="1"/>
          </p:cNvSpPr>
          <p:nvPr>
            <p:ph type="sldNum" sz="quarter" idx="12"/>
          </p:nvPr>
        </p:nvSpPr>
        <p:spPr/>
        <p:txBody>
          <a:bodyPr/>
          <a:lstStyle/>
          <a:p>
            <a:fld id="{7A43F2F5-84C0-464D-B3A5-712A230293B6}" type="slidenum">
              <a:rPr lang="en-IN" smtClean="0"/>
              <a:t>45</a:t>
            </a:fld>
            <a:endParaRPr lang="en-IN"/>
          </a:p>
        </p:txBody>
      </p:sp>
    </p:spTree>
    <p:extLst>
      <p:ext uri="{BB962C8B-B14F-4D97-AF65-F5344CB8AC3E}">
        <p14:creationId xmlns:p14="http://schemas.microsoft.com/office/powerpoint/2010/main" val="2532214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5B55-3926-4384-B09B-1FCEF3BA7167}"/>
              </a:ext>
            </a:extLst>
          </p:cNvPr>
          <p:cNvSpPr>
            <a:spLocks noGrp="1"/>
          </p:cNvSpPr>
          <p:nvPr>
            <p:ph type="title"/>
          </p:nvPr>
        </p:nvSpPr>
        <p:spPr/>
        <p:txBody>
          <a:bodyPr/>
          <a:lstStyle/>
          <a:p>
            <a:r>
              <a:rPr lang="en-US" b="1" dirty="0"/>
              <a:t>Ethical Issues in Sensor Data Capture</a:t>
            </a:r>
            <a:endParaRPr lang="en-IN" b="1" dirty="0"/>
          </a:p>
        </p:txBody>
      </p:sp>
      <p:sp>
        <p:nvSpPr>
          <p:cNvPr id="3" name="Content Placeholder 2">
            <a:extLst>
              <a:ext uri="{FF2B5EF4-FFF2-40B4-BE49-F238E27FC236}">
                <a16:creationId xmlns:a16="http://schemas.microsoft.com/office/drawing/2014/main" id="{DB52FC63-BD69-42C5-88F9-037DF3D3FA10}"/>
              </a:ext>
            </a:extLst>
          </p:cNvPr>
          <p:cNvSpPr>
            <a:spLocks noGrp="1"/>
          </p:cNvSpPr>
          <p:nvPr>
            <p:ph idx="1"/>
          </p:nvPr>
        </p:nvSpPr>
        <p:spPr>
          <a:xfrm>
            <a:off x="838200" y="1381125"/>
            <a:ext cx="10515600" cy="4795838"/>
          </a:xfrm>
        </p:spPr>
        <p:txBody>
          <a:bodyPr>
            <a:normAutofit/>
          </a:bodyPr>
          <a:lstStyle/>
          <a:p>
            <a:r>
              <a:rPr lang="en-US" b="1" dirty="0"/>
              <a:t>Consent and Autonomy</a:t>
            </a:r>
            <a:r>
              <a:rPr lang="en-US" dirty="0"/>
              <a:t>:</a:t>
            </a:r>
          </a:p>
          <a:p>
            <a:pPr lvl="1"/>
            <a:r>
              <a:rPr lang="en-US" dirty="0"/>
              <a:t>Informed Consent: Individuals should be fully informed about what data is being collected and give their explicit consent.</a:t>
            </a:r>
          </a:p>
          <a:p>
            <a:pPr lvl="1"/>
            <a:r>
              <a:rPr lang="en-US" dirty="0"/>
              <a:t>Opt-out Options: Providing individuals with the ability to opt out of data collection is important for respecting personal autonomy.</a:t>
            </a:r>
          </a:p>
          <a:p>
            <a:r>
              <a:rPr lang="en-US" b="1" dirty="0"/>
              <a:t>Bias and Discrimination</a:t>
            </a:r>
            <a:r>
              <a:rPr lang="en-US" dirty="0"/>
              <a:t>:</a:t>
            </a:r>
          </a:p>
          <a:p>
            <a:pPr lvl="1"/>
            <a:r>
              <a:rPr lang="en-US" dirty="0"/>
              <a:t>Algorithmic Bias: The use of sensor data in automated decision-making systems can lead to biased outcomes if the data or algorithms are not carefully managed.</a:t>
            </a:r>
          </a:p>
          <a:p>
            <a:pPr lvl="1"/>
            <a:r>
              <a:rPr lang="en-US" dirty="0"/>
              <a:t>Inclusive Design: Ensuring that sensor systems are designed to be inclusive and fair to all segments of the population is crucial.</a:t>
            </a:r>
          </a:p>
          <a:p>
            <a:endParaRPr lang="en-IN" dirty="0"/>
          </a:p>
        </p:txBody>
      </p:sp>
      <p:sp>
        <p:nvSpPr>
          <p:cNvPr id="4" name="Date Placeholder 3">
            <a:extLst>
              <a:ext uri="{FF2B5EF4-FFF2-40B4-BE49-F238E27FC236}">
                <a16:creationId xmlns:a16="http://schemas.microsoft.com/office/drawing/2014/main" id="{4FD5F923-02D6-4921-9F0A-F44235DFE3F6}"/>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23689262-730B-4282-95AF-0891FB75282C}"/>
              </a:ext>
            </a:extLst>
          </p:cNvPr>
          <p:cNvSpPr>
            <a:spLocks noGrp="1"/>
          </p:cNvSpPr>
          <p:nvPr>
            <p:ph type="sldNum" sz="quarter" idx="12"/>
          </p:nvPr>
        </p:nvSpPr>
        <p:spPr/>
        <p:txBody>
          <a:bodyPr/>
          <a:lstStyle/>
          <a:p>
            <a:fld id="{7A43F2F5-84C0-464D-B3A5-712A230293B6}" type="slidenum">
              <a:rPr lang="en-IN" smtClean="0"/>
              <a:t>46</a:t>
            </a:fld>
            <a:endParaRPr lang="en-IN"/>
          </a:p>
        </p:txBody>
      </p:sp>
    </p:spTree>
    <p:extLst>
      <p:ext uri="{BB962C8B-B14F-4D97-AF65-F5344CB8AC3E}">
        <p14:creationId xmlns:p14="http://schemas.microsoft.com/office/powerpoint/2010/main" val="343154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738E-04B3-45D8-8F31-04E8F9DBFDE6}"/>
              </a:ext>
            </a:extLst>
          </p:cNvPr>
          <p:cNvSpPr>
            <a:spLocks noGrp="1"/>
          </p:cNvSpPr>
          <p:nvPr>
            <p:ph type="title"/>
          </p:nvPr>
        </p:nvSpPr>
        <p:spPr/>
        <p:txBody>
          <a:bodyPr/>
          <a:lstStyle/>
          <a:p>
            <a:r>
              <a:rPr lang="en-IN" b="1" dirty="0"/>
              <a:t>Best Practices for Ethical Sensor Data Capture</a:t>
            </a:r>
            <a:br>
              <a:rPr lang="en-IN" dirty="0"/>
            </a:br>
            <a:endParaRPr lang="en-IN" dirty="0"/>
          </a:p>
        </p:txBody>
      </p:sp>
      <p:sp>
        <p:nvSpPr>
          <p:cNvPr id="3" name="Content Placeholder 2">
            <a:extLst>
              <a:ext uri="{FF2B5EF4-FFF2-40B4-BE49-F238E27FC236}">
                <a16:creationId xmlns:a16="http://schemas.microsoft.com/office/drawing/2014/main" id="{A098A405-9818-4D5D-A9A7-D64D3DB13603}"/>
              </a:ext>
            </a:extLst>
          </p:cNvPr>
          <p:cNvSpPr>
            <a:spLocks noGrp="1"/>
          </p:cNvSpPr>
          <p:nvPr>
            <p:ph idx="1"/>
          </p:nvPr>
        </p:nvSpPr>
        <p:spPr>
          <a:xfrm>
            <a:off x="838200" y="1209675"/>
            <a:ext cx="10515600" cy="4967288"/>
          </a:xfrm>
        </p:spPr>
        <p:txBody>
          <a:bodyPr>
            <a:normAutofit/>
          </a:bodyPr>
          <a:lstStyle/>
          <a:p>
            <a:r>
              <a:rPr lang="en-US" dirty="0"/>
              <a:t>Privacy by Design: Incorporate privacy considerations from the outset of designing sensor systems.</a:t>
            </a:r>
          </a:p>
          <a:p>
            <a:pPr lvl="1"/>
            <a:r>
              <a:rPr lang="en-US" dirty="0"/>
              <a:t>Data Minimization: Collect only the data that is necessary for the intended purpose.</a:t>
            </a:r>
          </a:p>
          <a:p>
            <a:pPr lvl="1"/>
            <a:r>
              <a:rPr lang="en-US" dirty="0"/>
              <a:t>Anonymization and Pseudonymization: Use techniques to anonymize or pseudonymize data to protect individual identities.</a:t>
            </a:r>
          </a:p>
          <a:p>
            <a:pPr lvl="1"/>
            <a:r>
              <a:rPr lang="en-US" dirty="0"/>
              <a:t>Regular Audits: Conduct regular audits of data collection practices and security measures.</a:t>
            </a:r>
          </a:p>
          <a:p>
            <a:pPr lvl="1"/>
            <a:r>
              <a:rPr lang="en-US" dirty="0"/>
              <a:t>Stakeholder Engagement: Involve stakeholders in the design and implementation of sensor data capture systems to ensure their needs and concerns are addressed.</a:t>
            </a:r>
          </a:p>
          <a:p>
            <a:pPr lvl="1"/>
            <a:r>
              <a:rPr lang="en-US" dirty="0"/>
              <a:t>Compliance with Regulations: Adhere to relevant data protection regulations such as GDPR, CCPA, and others.</a:t>
            </a:r>
          </a:p>
          <a:p>
            <a:endParaRPr lang="en-IN" dirty="0"/>
          </a:p>
        </p:txBody>
      </p:sp>
      <p:sp>
        <p:nvSpPr>
          <p:cNvPr id="4" name="Date Placeholder 3">
            <a:extLst>
              <a:ext uri="{FF2B5EF4-FFF2-40B4-BE49-F238E27FC236}">
                <a16:creationId xmlns:a16="http://schemas.microsoft.com/office/drawing/2014/main" id="{606F0BF2-880A-4F3B-95D7-B2F292408C7A}"/>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E91822C-D2BC-4C17-A0BD-62005B9D0564}"/>
              </a:ext>
            </a:extLst>
          </p:cNvPr>
          <p:cNvSpPr>
            <a:spLocks noGrp="1"/>
          </p:cNvSpPr>
          <p:nvPr>
            <p:ph type="sldNum" sz="quarter" idx="12"/>
          </p:nvPr>
        </p:nvSpPr>
        <p:spPr/>
        <p:txBody>
          <a:bodyPr/>
          <a:lstStyle/>
          <a:p>
            <a:fld id="{7A43F2F5-84C0-464D-B3A5-712A230293B6}" type="slidenum">
              <a:rPr lang="en-IN" smtClean="0"/>
              <a:t>47</a:t>
            </a:fld>
            <a:endParaRPr lang="en-IN"/>
          </a:p>
        </p:txBody>
      </p:sp>
    </p:spTree>
    <p:extLst>
      <p:ext uri="{BB962C8B-B14F-4D97-AF65-F5344CB8AC3E}">
        <p14:creationId xmlns:p14="http://schemas.microsoft.com/office/powerpoint/2010/main" val="1189234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FF79-65E4-4838-8131-E2A1E32531C7}"/>
              </a:ext>
            </a:extLst>
          </p:cNvPr>
          <p:cNvSpPr>
            <a:spLocks noGrp="1"/>
          </p:cNvSpPr>
          <p:nvPr>
            <p:ph type="title"/>
          </p:nvPr>
        </p:nvSpPr>
        <p:spPr/>
        <p:txBody>
          <a:bodyPr/>
          <a:lstStyle/>
          <a:p>
            <a:r>
              <a:rPr lang="en-IN" dirty="0"/>
              <a:t>Social Media</a:t>
            </a:r>
          </a:p>
        </p:txBody>
      </p:sp>
      <p:sp>
        <p:nvSpPr>
          <p:cNvPr id="3" name="Content Placeholder 2">
            <a:extLst>
              <a:ext uri="{FF2B5EF4-FFF2-40B4-BE49-F238E27FC236}">
                <a16:creationId xmlns:a16="http://schemas.microsoft.com/office/drawing/2014/main" id="{0E35C6CC-FCD8-42D4-AE8C-152D74703E07}"/>
              </a:ext>
            </a:extLst>
          </p:cNvPr>
          <p:cNvSpPr>
            <a:spLocks noGrp="1"/>
          </p:cNvSpPr>
          <p:nvPr>
            <p:ph idx="1"/>
          </p:nvPr>
        </p:nvSpPr>
        <p:spPr>
          <a:xfrm>
            <a:off x="838200" y="1381125"/>
            <a:ext cx="10515600" cy="4795838"/>
          </a:xfrm>
        </p:spPr>
        <p:txBody>
          <a:bodyPr/>
          <a:lstStyle/>
          <a:p>
            <a:pPr algn="just"/>
            <a:r>
              <a:rPr lang="en-US" dirty="0"/>
              <a:t>Capturing data from social media involves extracting and analyzing information from social media platforms such as Facebook, Twitter, Instagram, LinkedIn, and others. </a:t>
            </a:r>
          </a:p>
          <a:p>
            <a:pPr algn="just"/>
            <a:r>
              <a:rPr lang="en-US" dirty="0"/>
              <a:t>This method leverages the vast amount of user-generated content available online for various purposes, including marketing, sentiment analysis, trend prediction, and academic research.</a:t>
            </a:r>
          </a:p>
          <a:p>
            <a:pPr algn="just"/>
            <a:r>
              <a:rPr lang="en-US" dirty="0"/>
              <a:t>Here's an overview of the methods for capturing social media data and the associated ethical issues.</a:t>
            </a:r>
            <a:endParaRPr lang="en-IN" dirty="0"/>
          </a:p>
        </p:txBody>
      </p:sp>
      <p:sp>
        <p:nvSpPr>
          <p:cNvPr id="4" name="Date Placeholder 3">
            <a:extLst>
              <a:ext uri="{FF2B5EF4-FFF2-40B4-BE49-F238E27FC236}">
                <a16:creationId xmlns:a16="http://schemas.microsoft.com/office/drawing/2014/main" id="{2D5FE6D5-8AC4-451D-9D23-4080BDCE8BCC}"/>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C8AACCD-E1AE-4B80-B041-AD7419F24D8B}"/>
              </a:ext>
            </a:extLst>
          </p:cNvPr>
          <p:cNvSpPr>
            <a:spLocks noGrp="1"/>
          </p:cNvSpPr>
          <p:nvPr>
            <p:ph type="sldNum" sz="quarter" idx="12"/>
          </p:nvPr>
        </p:nvSpPr>
        <p:spPr/>
        <p:txBody>
          <a:bodyPr/>
          <a:lstStyle/>
          <a:p>
            <a:fld id="{7A43F2F5-84C0-464D-B3A5-712A230293B6}" type="slidenum">
              <a:rPr lang="en-IN" smtClean="0"/>
              <a:t>48</a:t>
            </a:fld>
            <a:endParaRPr lang="en-IN"/>
          </a:p>
        </p:txBody>
      </p:sp>
    </p:spTree>
    <p:extLst>
      <p:ext uri="{BB962C8B-B14F-4D97-AF65-F5344CB8AC3E}">
        <p14:creationId xmlns:p14="http://schemas.microsoft.com/office/powerpoint/2010/main" val="244492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3064-028D-4B8A-A99A-A2BD42052304}"/>
              </a:ext>
            </a:extLst>
          </p:cNvPr>
          <p:cNvSpPr>
            <a:spLocks noGrp="1"/>
          </p:cNvSpPr>
          <p:nvPr>
            <p:ph type="title"/>
          </p:nvPr>
        </p:nvSpPr>
        <p:spPr/>
        <p:txBody>
          <a:bodyPr/>
          <a:lstStyle/>
          <a:p>
            <a:r>
              <a:rPr lang="it-IT" b="1" dirty="0"/>
              <a:t>Social Media Data Capture Methods</a:t>
            </a:r>
            <a:br>
              <a:rPr lang="it-IT" b="1" dirty="0"/>
            </a:br>
            <a:endParaRPr lang="en-IN" dirty="0"/>
          </a:p>
        </p:txBody>
      </p:sp>
      <p:sp>
        <p:nvSpPr>
          <p:cNvPr id="3" name="Content Placeholder 2">
            <a:extLst>
              <a:ext uri="{FF2B5EF4-FFF2-40B4-BE49-F238E27FC236}">
                <a16:creationId xmlns:a16="http://schemas.microsoft.com/office/drawing/2014/main" id="{6997507C-90CA-4F36-B328-639397E2C5BC}"/>
              </a:ext>
            </a:extLst>
          </p:cNvPr>
          <p:cNvSpPr>
            <a:spLocks noGrp="1"/>
          </p:cNvSpPr>
          <p:nvPr>
            <p:ph idx="1"/>
          </p:nvPr>
        </p:nvSpPr>
        <p:spPr>
          <a:xfrm>
            <a:off x="838200" y="1133475"/>
            <a:ext cx="10515600" cy="5043488"/>
          </a:xfrm>
        </p:spPr>
        <p:txBody>
          <a:bodyPr>
            <a:normAutofit fontScale="85000" lnSpcReduction="20000"/>
          </a:bodyPr>
          <a:lstStyle/>
          <a:p>
            <a:r>
              <a:rPr lang="en-US" b="1" dirty="0"/>
              <a:t>APIs (Application Programming Interfaces):</a:t>
            </a:r>
          </a:p>
          <a:p>
            <a:pPr marL="0" indent="0">
              <a:buNone/>
            </a:pPr>
            <a:r>
              <a:rPr lang="en-US" dirty="0"/>
              <a:t>Most social media platforms provide APIs that allow developers to programmatically access and retrieve data. For example:</a:t>
            </a:r>
          </a:p>
          <a:p>
            <a:r>
              <a:rPr lang="en-US" b="1" dirty="0"/>
              <a:t>Twitter API</a:t>
            </a:r>
            <a:r>
              <a:rPr lang="en-US" dirty="0"/>
              <a:t>: Access tweets, user profiles, and other data.</a:t>
            </a:r>
          </a:p>
          <a:p>
            <a:r>
              <a:rPr lang="en-US" b="1" dirty="0"/>
              <a:t>Facebook Graph API: </a:t>
            </a:r>
            <a:r>
              <a:rPr lang="en-US" dirty="0"/>
              <a:t>Access posts, comments, likes, and user profiles.</a:t>
            </a:r>
          </a:p>
          <a:p>
            <a:r>
              <a:rPr lang="en-US" b="1" dirty="0"/>
              <a:t>Instagram Graph API: </a:t>
            </a:r>
            <a:r>
              <a:rPr lang="en-US" dirty="0"/>
              <a:t>Access photos, videos, comments, and user profiles.</a:t>
            </a:r>
          </a:p>
          <a:p>
            <a:r>
              <a:rPr lang="en-US" b="1" dirty="0"/>
              <a:t>LinkedIn API: </a:t>
            </a:r>
            <a:r>
              <a:rPr lang="en-US" dirty="0"/>
              <a:t>Access user profiles, company pages, job postings, etc.</a:t>
            </a:r>
          </a:p>
          <a:p>
            <a:pPr marL="0" indent="0">
              <a:buNone/>
            </a:pPr>
            <a:r>
              <a:rPr lang="en-US" dirty="0"/>
              <a:t>APIs often have rate limits and restrictions on the type of data that can be accessed.</a:t>
            </a:r>
          </a:p>
          <a:p>
            <a:r>
              <a:rPr lang="en-US" b="1" dirty="0"/>
              <a:t>Web Scraping:</a:t>
            </a:r>
          </a:p>
          <a:p>
            <a:r>
              <a:rPr lang="en-US" dirty="0"/>
              <a:t>Web scraping involves using automated tools to extract data directly from web pages.</a:t>
            </a:r>
          </a:p>
          <a:p>
            <a:r>
              <a:rPr lang="en-US" dirty="0"/>
              <a:t>While effective, web scraping must be done in compliance with the website's terms of service and legal guidelines.</a:t>
            </a:r>
          </a:p>
          <a:p>
            <a:endParaRPr lang="en-IN" dirty="0"/>
          </a:p>
        </p:txBody>
      </p:sp>
      <p:sp>
        <p:nvSpPr>
          <p:cNvPr id="4" name="Date Placeholder 3">
            <a:extLst>
              <a:ext uri="{FF2B5EF4-FFF2-40B4-BE49-F238E27FC236}">
                <a16:creationId xmlns:a16="http://schemas.microsoft.com/office/drawing/2014/main" id="{62999C17-5B77-48EA-A07B-81B7434CD146}"/>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3FF8BCA1-DAED-4D68-B013-7406A195DA87}"/>
              </a:ext>
            </a:extLst>
          </p:cNvPr>
          <p:cNvSpPr>
            <a:spLocks noGrp="1"/>
          </p:cNvSpPr>
          <p:nvPr>
            <p:ph type="sldNum" sz="quarter" idx="12"/>
          </p:nvPr>
        </p:nvSpPr>
        <p:spPr/>
        <p:txBody>
          <a:bodyPr/>
          <a:lstStyle/>
          <a:p>
            <a:fld id="{7A43F2F5-84C0-464D-B3A5-712A230293B6}" type="slidenum">
              <a:rPr lang="en-IN" smtClean="0"/>
              <a:t>49</a:t>
            </a:fld>
            <a:endParaRPr lang="en-IN"/>
          </a:p>
        </p:txBody>
      </p:sp>
    </p:spTree>
    <p:extLst>
      <p:ext uri="{BB962C8B-B14F-4D97-AF65-F5344CB8AC3E}">
        <p14:creationId xmlns:p14="http://schemas.microsoft.com/office/powerpoint/2010/main" val="147538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627E-0942-41AD-8006-F3038A3D82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201775-6BF5-4A73-862C-138CD2C5B909}"/>
              </a:ext>
            </a:extLst>
          </p:cNvPr>
          <p:cNvSpPr>
            <a:spLocks noGrp="1"/>
          </p:cNvSpPr>
          <p:nvPr>
            <p:ph idx="1"/>
          </p:nvPr>
        </p:nvSpPr>
        <p:spPr/>
        <p:txBody>
          <a:bodyPr/>
          <a:lstStyle/>
          <a:p>
            <a:pPr algn="just"/>
            <a:r>
              <a:rPr lang="en-US" dirty="0"/>
              <a:t>Analysts, data scientists, and information technology professionals must be concerned about data science ethics.</a:t>
            </a:r>
          </a:p>
          <a:p>
            <a:pPr algn="just"/>
            <a:r>
              <a:rPr lang="en-US" dirty="0"/>
              <a:t> Anyone who works with data must understand the fundamentals. Anyone dealing with any type of data must report any instances of data theft, unethical data collection, storage, use, etc.</a:t>
            </a:r>
          </a:p>
          <a:p>
            <a:pPr algn="just"/>
            <a:r>
              <a:rPr lang="en-US" dirty="0"/>
              <a:t>For example, from the first time a consumer enters their email address on your website to the time they purchase your goods, your organization may gather and keep data about their trips. People in the marketing team might be dealing with the data. The data of the person must be preserved.</a:t>
            </a:r>
            <a:endParaRPr lang="en-IN" dirty="0"/>
          </a:p>
        </p:txBody>
      </p:sp>
      <p:sp>
        <p:nvSpPr>
          <p:cNvPr id="4" name="Date Placeholder 3">
            <a:extLst>
              <a:ext uri="{FF2B5EF4-FFF2-40B4-BE49-F238E27FC236}">
                <a16:creationId xmlns:a16="http://schemas.microsoft.com/office/drawing/2014/main" id="{A8242ABA-52AC-416B-97D5-FC826F9C3BBB}"/>
              </a:ext>
            </a:extLst>
          </p:cNvPr>
          <p:cNvSpPr>
            <a:spLocks noGrp="1"/>
          </p:cNvSpPr>
          <p:nvPr>
            <p:ph type="dt" sz="half" idx="10"/>
          </p:nvPr>
        </p:nvSpPr>
        <p:spPr/>
        <p:txBody>
          <a:bodyPr/>
          <a:lstStyle/>
          <a:p>
            <a:fld id="{38B3415C-08AF-4841-BE8E-75AAADA15618}" type="datetime1">
              <a:rPr lang="en-IN" smtClean="0"/>
              <a:t>07-06-2024</a:t>
            </a:fld>
            <a:endParaRPr lang="en-IN"/>
          </a:p>
        </p:txBody>
      </p:sp>
      <p:sp>
        <p:nvSpPr>
          <p:cNvPr id="5" name="Slide Number Placeholder 4">
            <a:extLst>
              <a:ext uri="{FF2B5EF4-FFF2-40B4-BE49-F238E27FC236}">
                <a16:creationId xmlns:a16="http://schemas.microsoft.com/office/drawing/2014/main" id="{2F202D68-E4C6-47C4-9763-E660F0DB5BD5}"/>
              </a:ext>
            </a:extLst>
          </p:cNvPr>
          <p:cNvSpPr>
            <a:spLocks noGrp="1"/>
          </p:cNvSpPr>
          <p:nvPr>
            <p:ph type="sldNum" sz="quarter" idx="12"/>
          </p:nvPr>
        </p:nvSpPr>
        <p:spPr/>
        <p:txBody>
          <a:bodyPr/>
          <a:lstStyle/>
          <a:p>
            <a:fld id="{7A43F2F5-84C0-464D-B3A5-712A230293B6}" type="slidenum">
              <a:rPr lang="en-IN" smtClean="0"/>
              <a:t>5</a:t>
            </a:fld>
            <a:endParaRPr lang="en-IN"/>
          </a:p>
        </p:txBody>
      </p:sp>
    </p:spTree>
    <p:extLst>
      <p:ext uri="{BB962C8B-B14F-4D97-AF65-F5344CB8AC3E}">
        <p14:creationId xmlns:p14="http://schemas.microsoft.com/office/powerpoint/2010/main" val="1558656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066-93B3-4FA6-B417-6008761A8DA5}"/>
              </a:ext>
            </a:extLst>
          </p:cNvPr>
          <p:cNvSpPr>
            <a:spLocks noGrp="1"/>
          </p:cNvSpPr>
          <p:nvPr>
            <p:ph type="title"/>
          </p:nvPr>
        </p:nvSpPr>
        <p:spPr>
          <a:xfrm>
            <a:off x="838200" y="365126"/>
            <a:ext cx="10515600" cy="863600"/>
          </a:xfrm>
        </p:spPr>
        <p:txBody>
          <a:bodyPr/>
          <a:lstStyle/>
          <a:p>
            <a:r>
              <a:rPr lang="it-IT" b="1" dirty="0"/>
              <a:t>Social Media Data Capture Methods</a:t>
            </a:r>
            <a:endParaRPr lang="en-IN" dirty="0"/>
          </a:p>
        </p:txBody>
      </p:sp>
      <p:sp>
        <p:nvSpPr>
          <p:cNvPr id="3" name="Content Placeholder 2">
            <a:extLst>
              <a:ext uri="{FF2B5EF4-FFF2-40B4-BE49-F238E27FC236}">
                <a16:creationId xmlns:a16="http://schemas.microsoft.com/office/drawing/2014/main" id="{7B4AC462-56E0-4185-92E5-F465A57EA761}"/>
              </a:ext>
            </a:extLst>
          </p:cNvPr>
          <p:cNvSpPr>
            <a:spLocks noGrp="1"/>
          </p:cNvSpPr>
          <p:nvPr>
            <p:ph idx="1"/>
          </p:nvPr>
        </p:nvSpPr>
        <p:spPr>
          <a:xfrm>
            <a:off x="838200" y="1228726"/>
            <a:ext cx="10515600" cy="4948237"/>
          </a:xfrm>
        </p:spPr>
        <p:txBody>
          <a:bodyPr>
            <a:normAutofit fontScale="92500" lnSpcReduction="20000"/>
          </a:bodyPr>
          <a:lstStyle/>
          <a:p>
            <a:r>
              <a:rPr lang="en-US" b="1" dirty="0"/>
              <a:t>Third-Party Tools and Services:</a:t>
            </a:r>
          </a:p>
          <a:p>
            <a:pPr marL="0" indent="0">
              <a:buNone/>
            </a:pPr>
            <a:r>
              <a:rPr lang="en-US" dirty="0"/>
              <a:t>There are various third-party tools and platforms that offer social media data aggregation and analytics services.</a:t>
            </a:r>
          </a:p>
          <a:p>
            <a:pPr marL="0" indent="0">
              <a:buNone/>
            </a:pPr>
            <a:r>
              <a:rPr lang="en-US" dirty="0"/>
              <a:t>Examples include Hootsuite, Sprout Social, and </a:t>
            </a:r>
            <a:r>
              <a:rPr lang="en-US" dirty="0" err="1"/>
              <a:t>Brandwatch</a:t>
            </a:r>
            <a:r>
              <a:rPr lang="en-US" dirty="0"/>
              <a:t>.</a:t>
            </a:r>
          </a:p>
          <a:p>
            <a:r>
              <a:rPr lang="en-US" b="1" dirty="0"/>
              <a:t>Social Media Listening Tools:</a:t>
            </a:r>
          </a:p>
          <a:p>
            <a:r>
              <a:rPr lang="en-US" dirty="0"/>
              <a:t>These tools monitor social media platforms for mentions of specific keywords, phrases, or brands.</a:t>
            </a:r>
          </a:p>
          <a:p>
            <a:r>
              <a:rPr lang="en-US" dirty="0"/>
              <a:t>They provide real-time insights and analytics on social media activity and trends.</a:t>
            </a:r>
          </a:p>
          <a:p>
            <a:r>
              <a:rPr lang="en-US" b="1" dirty="0"/>
              <a:t>Manual Data Collection:</a:t>
            </a:r>
          </a:p>
          <a:p>
            <a:r>
              <a:rPr lang="en-US" dirty="0"/>
              <a:t>In some cases, data might be manually collected by researchers or analysts.</a:t>
            </a:r>
          </a:p>
          <a:p>
            <a:r>
              <a:rPr lang="en-US" dirty="0"/>
              <a:t>This method is less scalable but can be useful for smaller datasets or specific case studies.</a:t>
            </a:r>
            <a:endParaRPr lang="en-IN" dirty="0"/>
          </a:p>
        </p:txBody>
      </p:sp>
      <p:sp>
        <p:nvSpPr>
          <p:cNvPr id="4" name="Date Placeholder 3">
            <a:extLst>
              <a:ext uri="{FF2B5EF4-FFF2-40B4-BE49-F238E27FC236}">
                <a16:creationId xmlns:a16="http://schemas.microsoft.com/office/drawing/2014/main" id="{ABAE5BA2-4BD6-4ECD-BE08-1AAC793BB8B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C7675BBB-B7BF-4F30-BA1A-949C8DCE6EFC}"/>
              </a:ext>
            </a:extLst>
          </p:cNvPr>
          <p:cNvSpPr>
            <a:spLocks noGrp="1"/>
          </p:cNvSpPr>
          <p:nvPr>
            <p:ph type="sldNum" sz="quarter" idx="12"/>
          </p:nvPr>
        </p:nvSpPr>
        <p:spPr/>
        <p:txBody>
          <a:bodyPr/>
          <a:lstStyle/>
          <a:p>
            <a:fld id="{7A43F2F5-84C0-464D-B3A5-712A230293B6}" type="slidenum">
              <a:rPr lang="en-IN" smtClean="0"/>
              <a:t>50</a:t>
            </a:fld>
            <a:endParaRPr lang="en-IN"/>
          </a:p>
        </p:txBody>
      </p:sp>
    </p:spTree>
    <p:extLst>
      <p:ext uri="{BB962C8B-B14F-4D97-AF65-F5344CB8AC3E}">
        <p14:creationId xmlns:p14="http://schemas.microsoft.com/office/powerpoint/2010/main" val="3222636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CE61-0DAF-4034-993E-64D339CA2C59}"/>
              </a:ext>
            </a:extLst>
          </p:cNvPr>
          <p:cNvSpPr>
            <a:spLocks noGrp="1"/>
          </p:cNvSpPr>
          <p:nvPr>
            <p:ph type="title"/>
          </p:nvPr>
        </p:nvSpPr>
        <p:spPr/>
        <p:txBody>
          <a:bodyPr/>
          <a:lstStyle/>
          <a:p>
            <a:r>
              <a:rPr lang="en-US" b="1" dirty="0"/>
              <a:t>Ethical Issues in Social Media Data Capture</a:t>
            </a:r>
            <a:endParaRPr lang="en-IN" b="1" dirty="0"/>
          </a:p>
        </p:txBody>
      </p:sp>
      <p:sp>
        <p:nvSpPr>
          <p:cNvPr id="3" name="Content Placeholder 2">
            <a:extLst>
              <a:ext uri="{FF2B5EF4-FFF2-40B4-BE49-F238E27FC236}">
                <a16:creationId xmlns:a16="http://schemas.microsoft.com/office/drawing/2014/main" id="{AF81E988-575E-4AE3-848C-82F45BF83297}"/>
              </a:ext>
            </a:extLst>
          </p:cNvPr>
          <p:cNvSpPr>
            <a:spLocks noGrp="1"/>
          </p:cNvSpPr>
          <p:nvPr>
            <p:ph idx="1"/>
          </p:nvPr>
        </p:nvSpPr>
        <p:spPr>
          <a:xfrm>
            <a:off x="838200" y="1447800"/>
            <a:ext cx="10515600" cy="4729163"/>
          </a:xfrm>
        </p:spPr>
        <p:txBody>
          <a:bodyPr/>
          <a:lstStyle/>
          <a:p>
            <a:r>
              <a:rPr lang="en-US" b="1" dirty="0"/>
              <a:t>Privacy Concerns</a:t>
            </a:r>
            <a:r>
              <a:rPr lang="en-US" dirty="0"/>
              <a:t>:</a:t>
            </a:r>
          </a:p>
          <a:p>
            <a:pPr lvl="1"/>
            <a:r>
              <a:rPr lang="en-US" b="1" dirty="0"/>
              <a:t>User Consent</a:t>
            </a:r>
            <a:r>
              <a:rPr lang="en-US" dirty="0"/>
              <a:t>: Many users are unaware that their public social media posts are being harvested for data analysis. Obtaining explicit user consent is often challenging but ethically necessary.</a:t>
            </a:r>
          </a:p>
          <a:p>
            <a:pPr lvl="1"/>
            <a:r>
              <a:rPr lang="en-US" b="1" dirty="0"/>
              <a:t>Private vs. Public Data</a:t>
            </a:r>
            <a:r>
              <a:rPr lang="en-US" dirty="0"/>
              <a:t>: Even if data is publicly accessible, it does not mean it is ethical to use it without considering the users' privacy expectations.</a:t>
            </a:r>
          </a:p>
          <a:p>
            <a:r>
              <a:rPr lang="en-US" b="1" dirty="0"/>
              <a:t>Data Security</a:t>
            </a:r>
            <a:r>
              <a:rPr lang="en-US" dirty="0"/>
              <a:t>:</a:t>
            </a:r>
          </a:p>
          <a:p>
            <a:pPr lvl="1"/>
            <a:r>
              <a:rPr lang="en-US" b="1" dirty="0"/>
              <a:t>Data Protection</a:t>
            </a:r>
            <a:r>
              <a:rPr lang="en-US" dirty="0"/>
              <a:t>: Ensuring that the captured data is stored securely and protected from unauthorized access is crucial.</a:t>
            </a:r>
          </a:p>
          <a:p>
            <a:pPr lvl="1"/>
            <a:r>
              <a:rPr lang="en-US" b="1" dirty="0"/>
              <a:t>Risk of Data Breaches</a:t>
            </a:r>
            <a:r>
              <a:rPr lang="en-US" dirty="0"/>
              <a:t>: Capturing and storing large amounts of social media data increases the risk of data breaches.</a:t>
            </a:r>
          </a:p>
          <a:p>
            <a:endParaRPr lang="en-IN" dirty="0"/>
          </a:p>
        </p:txBody>
      </p:sp>
      <p:sp>
        <p:nvSpPr>
          <p:cNvPr id="4" name="Date Placeholder 3">
            <a:extLst>
              <a:ext uri="{FF2B5EF4-FFF2-40B4-BE49-F238E27FC236}">
                <a16:creationId xmlns:a16="http://schemas.microsoft.com/office/drawing/2014/main" id="{94B7DA8A-BA31-41CB-8922-117CBC389703}"/>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BFF089FD-54F9-4759-8715-DE3DBE6EA9B4}"/>
              </a:ext>
            </a:extLst>
          </p:cNvPr>
          <p:cNvSpPr>
            <a:spLocks noGrp="1"/>
          </p:cNvSpPr>
          <p:nvPr>
            <p:ph type="sldNum" sz="quarter" idx="12"/>
          </p:nvPr>
        </p:nvSpPr>
        <p:spPr/>
        <p:txBody>
          <a:bodyPr/>
          <a:lstStyle/>
          <a:p>
            <a:fld id="{7A43F2F5-84C0-464D-B3A5-712A230293B6}" type="slidenum">
              <a:rPr lang="en-IN" smtClean="0"/>
              <a:t>51</a:t>
            </a:fld>
            <a:endParaRPr lang="en-IN"/>
          </a:p>
        </p:txBody>
      </p:sp>
    </p:spTree>
    <p:extLst>
      <p:ext uri="{BB962C8B-B14F-4D97-AF65-F5344CB8AC3E}">
        <p14:creationId xmlns:p14="http://schemas.microsoft.com/office/powerpoint/2010/main" val="1349756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CE61-0DAF-4034-993E-64D339CA2C59}"/>
              </a:ext>
            </a:extLst>
          </p:cNvPr>
          <p:cNvSpPr>
            <a:spLocks noGrp="1"/>
          </p:cNvSpPr>
          <p:nvPr>
            <p:ph type="title"/>
          </p:nvPr>
        </p:nvSpPr>
        <p:spPr/>
        <p:txBody>
          <a:bodyPr/>
          <a:lstStyle/>
          <a:p>
            <a:r>
              <a:rPr lang="en-US" b="1" dirty="0"/>
              <a:t>Ethical Issues in Social Media Data Capture</a:t>
            </a:r>
            <a:endParaRPr lang="en-IN" b="1" dirty="0"/>
          </a:p>
        </p:txBody>
      </p:sp>
      <p:sp>
        <p:nvSpPr>
          <p:cNvPr id="3" name="Content Placeholder 2">
            <a:extLst>
              <a:ext uri="{FF2B5EF4-FFF2-40B4-BE49-F238E27FC236}">
                <a16:creationId xmlns:a16="http://schemas.microsoft.com/office/drawing/2014/main" id="{AF81E988-575E-4AE3-848C-82F45BF83297}"/>
              </a:ext>
            </a:extLst>
          </p:cNvPr>
          <p:cNvSpPr>
            <a:spLocks noGrp="1"/>
          </p:cNvSpPr>
          <p:nvPr>
            <p:ph idx="1"/>
          </p:nvPr>
        </p:nvSpPr>
        <p:spPr>
          <a:xfrm>
            <a:off x="838200" y="1447800"/>
            <a:ext cx="10515600" cy="4729163"/>
          </a:xfrm>
        </p:spPr>
        <p:txBody>
          <a:bodyPr/>
          <a:lstStyle/>
          <a:p>
            <a:r>
              <a:rPr lang="en-US" b="1" dirty="0"/>
              <a:t>Misuse of Data</a:t>
            </a:r>
            <a:r>
              <a:rPr lang="en-US" dirty="0"/>
              <a:t>:</a:t>
            </a:r>
          </a:p>
          <a:p>
            <a:pPr lvl="1"/>
            <a:r>
              <a:rPr lang="en-US" b="1" dirty="0"/>
              <a:t>Manipulation and Misinformation</a:t>
            </a:r>
            <a:r>
              <a:rPr lang="en-US" dirty="0"/>
              <a:t>: Social media data can be used to manipulate public opinion or spread misinformation.</a:t>
            </a:r>
          </a:p>
          <a:p>
            <a:pPr lvl="1"/>
            <a:r>
              <a:rPr lang="en-US" b="1" dirty="0"/>
              <a:t>Unintended Consequences</a:t>
            </a:r>
            <a:r>
              <a:rPr lang="en-US" dirty="0"/>
              <a:t>: Analysis and use of social media data can lead to unintended consequences, such as reinforcing biases or making incorrect assumptions about individuals or groups.</a:t>
            </a:r>
          </a:p>
          <a:p>
            <a:r>
              <a:rPr lang="en-US" b="1" dirty="0"/>
              <a:t>Bias and Representation</a:t>
            </a:r>
            <a:r>
              <a:rPr lang="en-US" dirty="0"/>
              <a:t>:</a:t>
            </a:r>
          </a:p>
          <a:p>
            <a:pPr lvl="1"/>
            <a:r>
              <a:rPr lang="en-US" b="1" dirty="0"/>
              <a:t>Sampling Bias</a:t>
            </a:r>
            <a:r>
              <a:rPr lang="en-US" dirty="0"/>
              <a:t>: Social media users are not representative of the general population, which can introduce bias into the data and its analysis.</a:t>
            </a:r>
          </a:p>
          <a:p>
            <a:pPr lvl="1"/>
            <a:r>
              <a:rPr lang="en-US" b="1" dirty="0"/>
              <a:t>Algorithmic Bias</a:t>
            </a:r>
            <a:r>
              <a:rPr lang="en-US" dirty="0"/>
              <a:t>: Automated tools and algorithms used to analyze social media data can perpetuate or amplify existing biases.</a:t>
            </a:r>
          </a:p>
          <a:p>
            <a:endParaRPr lang="en-IN" dirty="0"/>
          </a:p>
        </p:txBody>
      </p:sp>
      <p:sp>
        <p:nvSpPr>
          <p:cNvPr id="4" name="Date Placeholder 3">
            <a:extLst>
              <a:ext uri="{FF2B5EF4-FFF2-40B4-BE49-F238E27FC236}">
                <a16:creationId xmlns:a16="http://schemas.microsoft.com/office/drawing/2014/main" id="{94B7DA8A-BA31-41CB-8922-117CBC389703}"/>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BFF089FD-54F9-4759-8715-DE3DBE6EA9B4}"/>
              </a:ext>
            </a:extLst>
          </p:cNvPr>
          <p:cNvSpPr>
            <a:spLocks noGrp="1"/>
          </p:cNvSpPr>
          <p:nvPr>
            <p:ph type="sldNum" sz="quarter" idx="12"/>
          </p:nvPr>
        </p:nvSpPr>
        <p:spPr/>
        <p:txBody>
          <a:bodyPr/>
          <a:lstStyle/>
          <a:p>
            <a:fld id="{7A43F2F5-84C0-464D-B3A5-712A230293B6}" type="slidenum">
              <a:rPr lang="en-IN" smtClean="0"/>
              <a:t>52</a:t>
            </a:fld>
            <a:endParaRPr lang="en-IN"/>
          </a:p>
        </p:txBody>
      </p:sp>
    </p:spTree>
    <p:extLst>
      <p:ext uri="{BB962C8B-B14F-4D97-AF65-F5344CB8AC3E}">
        <p14:creationId xmlns:p14="http://schemas.microsoft.com/office/powerpoint/2010/main" val="2174880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CE61-0DAF-4034-993E-64D339CA2C59}"/>
              </a:ext>
            </a:extLst>
          </p:cNvPr>
          <p:cNvSpPr>
            <a:spLocks noGrp="1"/>
          </p:cNvSpPr>
          <p:nvPr>
            <p:ph type="title"/>
          </p:nvPr>
        </p:nvSpPr>
        <p:spPr/>
        <p:txBody>
          <a:bodyPr/>
          <a:lstStyle/>
          <a:p>
            <a:r>
              <a:rPr lang="en-US" b="1" dirty="0"/>
              <a:t>Ethical Issues in Social Media Data Capture</a:t>
            </a:r>
            <a:endParaRPr lang="en-IN" b="1" dirty="0"/>
          </a:p>
        </p:txBody>
      </p:sp>
      <p:sp>
        <p:nvSpPr>
          <p:cNvPr id="3" name="Content Placeholder 2">
            <a:extLst>
              <a:ext uri="{FF2B5EF4-FFF2-40B4-BE49-F238E27FC236}">
                <a16:creationId xmlns:a16="http://schemas.microsoft.com/office/drawing/2014/main" id="{AF81E988-575E-4AE3-848C-82F45BF83297}"/>
              </a:ext>
            </a:extLst>
          </p:cNvPr>
          <p:cNvSpPr>
            <a:spLocks noGrp="1"/>
          </p:cNvSpPr>
          <p:nvPr>
            <p:ph idx="1"/>
          </p:nvPr>
        </p:nvSpPr>
        <p:spPr>
          <a:xfrm>
            <a:off x="838200" y="1447800"/>
            <a:ext cx="10515600" cy="4729163"/>
          </a:xfrm>
        </p:spPr>
        <p:txBody>
          <a:bodyPr/>
          <a:lstStyle/>
          <a:p>
            <a:r>
              <a:rPr lang="en-US" b="1" dirty="0"/>
              <a:t>Transparency and Accountability</a:t>
            </a:r>
            <a:r>
              <a:rPr lang="en-US" dirty="0"/>
              <a:t>:</a:t>
            </a:r>
          </a:p>
          <a:p>
            <a:pPr lvl="1"/>
            <a:r>
              <a:rPr lang="en-US" b="1" dirty="0"/>
              <a:t>Clear Communication</a:t>
            </a:r>
            <a:r>
              <a:rPr lang="en-US" dirty="0"/>
              <a:t>: Organizations and researchers should clearly communicate how they are using social media data and for what purposes.</a:t>
            </a:r>
          </a:p>
          <a:p>
            <a:pPr lvl="1"/>
            <a:r>
              <a:rPr lang="en-US" b="1" dirty="0"/>
              <a:t>Accountability</a:t>
            </a:r>
            <a:r>
              <a:rPr lang="en-US" dirty="0"/>
              <a:t>: There should be mechanisms in place to hold organizations accountable for unethical use of social media data.</a:t>
            </a:r>
          </a:p>
          <a:p>
            <a:r>
              <a:rPr lang="en-US" b="1" dirty="0"/>
              <a:t>Regulatory Compliance</a:t>
            </a:r>
            <a:r>
              <a:rPr lang="en-US" dirty="0"/>
              <a:t>:</a:t>
            </a:r>
          </a:p>
          <a:p>
            <a:pPr lvl="1"/>
            <a:r>
              <a:rPr lang="en-US" b="1" dirty="0"/>
              <a:t>Adherence to Laws</a:t>
            </a:r>
            <a:r>
              <a:rPr lang="en-US" dirty="0"/>
              <a:t>: Compliance with data protection regulations such as GDPR, CCPA, and others is essential.</a:t>
            </a:r>
          </a:p>
          <a:p>
            <a:pPr lvl="1"/>
            <a:r>
              <a:rPr lang="en-US" b="1" dirty="0"/>
              <a:t>Platform Policies</a:t>
            </a:r>
            <a:r>
              <a:rPr lang="en-US" dirty="0"/>
              <a:t>: Adhering to the terms of service and policies of social media platforms is necessary to avoid legal repercussions.</a:t>
            </a:r>
          </a:p>
          <a:p>
            <a:pPr marL="0" indent="0">
              <a:buNone/>
            </a:pPr>
            <a:endParaRPr lang="en-IN" dirty="0"/>
          </a:p>
        </p:txBody>
      </p:sp>
      <p:sp>
        <p:nvSpPr>
          <p:cNvPr id="4" name="Date Placeholder 3">
            <a:extLst>
              <a:ext uri="{FF2B5EF4-FFF2-40B4-BE49-F238E27FC236}">
                <a16:creationId xmlns:a16="http://schemas.microsoft.com/office/drawing/2014/main" id="{94B7DA8A-BA31-41CB-8922-117CBC389703}"/>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BFF089FD-54F9-4759-8715-DE3DBE6EA9B4}"/>
              </a:ext>
            </a:extLst>
          </p:cNvPr>
          <p:cNvSpPr>
            <a:spLocks noGrp="1"/>
          </p:cNvSpPr>
          <p:nvPr>
            <p:ph type="sldNum" sz="quarter" idx="12"/>
          </p:nvPr>
        </p:nvSpPr>
        <p:spPr/>
        <p:txBody>
          <a:bodyPr/>
          <a:lstStyle/>
          <a:p>
            <a:fld id="{7A43F2F5-84C0-464D-B3A5-712A230293B6}" type="slidenum">
              <a:rPr lang="en-IN" smtClean="0"/>
              <a:t>53</a:t>
            </a:fld>
            <a:endParaRPr lang="en-IN"/>
          </a:p>
        </p:txBody>
      </p:sp>
    </p:spTree>
    <p:extLst>
      <p:ext uri="{BB962C8B-B14F-4D97-AF65-F5344CB8AC3E}">
        <p14:creationId xmlns:p14="http://schemas.microsoft.com/office/powerpoint/2010/main" val="108918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6A2E-85CE-47AB-8CF5-62AFD08D0797}"/>
              </a:ext>
            </a:extLst>
          </p:cNvPr>
          <p:cNvSpPr>
            <a:spLocks noGrp="1"/>
          </p:cNvSpPr>
          <p:nvPr>
            <p:ph type="title"/>
          </p:nvPr>
        </p:nvSpPr>
        <p:spPr/>
        <p:txBody>
          <a:bodyPr>
            <a:normAutofit fontScale="90000"/>
          </a:bodyPr>
          <a:lstStyle/>
          <a:p>
            <a:r>
              <a:rPr lang="en-US" b="1" dirty="0"/>
              <a:t>Best Practices for Ethical Social Media Data Capture</a:t>
            </a:r>
            <a:br>
              <a:rPr lang="en-US" b="1" dirty="0"/>
            </a:br>
            <a:endParaRPr lang="en-IN" dirty="0"/>
          </a:p>
        </p:txBody>
      </p:sp>
      <p:sp>
        <p:nvSpPr>
          <p:cNvPr id="3" name="Content Placeholder 2">
            <a:extLst>
              <a:ext uri="{FF2B5EF4-FFF2-40B4-BE49-F238E27FC236}">
                <a16:creationId xmlns:a16="http://schemas.microsoft.com/office/drawing/2014/main" id="{693125B6-DA5F-4B76-89B7-B508872BDE54}"/>
              </a:ext>
            </a:extLst>
          </p:cNvPr>
          <p:cNvSpPr>
            <a:spLocks noGrp="1"/>
          </p:cNvSpPr>
          <p:nvPr>
            <p:ph idx="1"/>
          </p:nvPr>
        </p:nvSpPr>
        <p:spPr>
          <a:xfrm>
            <a:off x="838200" y="1257300"/>
            <a:ext cx="10515600" cy="4919663"/>
          </a:xfrm>
        </p:spPr>
        <p:txBody>
          <a:bodyPr>
            <a:normAutofit/>
          </a:bodyPr>
          <a:lstStyle/>
          <a:p>
            <a:r>
              <a:rPr lang="en-US" b="1" dirty="0"/>
              <a:t>Informed Consent: </a:t>
            </a:r>
            <a:r>
              <a:rPr lang="en-US" dirty="0"/>
              <a:t>Where possible, obtain informed consent from users whose data is being collected.</a:t>
            </a:r>
          </a:p>
          <a:p>
            <a:r>
              <a:rPr lang="en-US" b="1" dirty="0"/>
              <a:t>Anonymization: </a:t>
            </a:r>
            <a:r>
              <a:rPr lang="en-US" dirty="0"/>
              <a:t>Anonymize data to protect user identities and reduce privacy risks.</a:t>
            </a:r>
          </a:p>
          <a:p>
            <a:r>
              <a:rPr lang="en-US" b="1" dirty="0"/>
              <a:t>Data Minimization: </a:t>
            </a:r>
            <a:r>
              <a:rPr lang="en-US" dirty="0"/>
              <a:t>Collect only the data that is necessary for the intended purpose to minimize privacy risks.</a:t>
            </a:r>
          </a:p>
          <a:p>
            <a:r>
              <a:rPr lang="en-US" b="1" dirty="0"/>
              <a:t>Transparency: </a:t>
            </a:r>
            <a:r>
              <a:rPr lang="en-US" dirty="0"/>
              <a:t>Be transparent about data collection practices, purposes, and how the data will be used.</a:t>
            </a:r>
          </a:p>
          <a:p>
            <a:r>
              <a:rPr lang="en-US" b="1" dirty="0"/>
              <a:t>Security Measures: </a:t>
            </a:r>
            <a:r>
              <a:rPr lang="en-US" dirty="0"/>
              <a:t>Implement robust security measures to protect the data from breaches and unauthorized access.</a:t>
            </a:r>
            <a:endParaRPr lang="en-IN" dirty="0"/>
          </a:p>
        </p:txBody>
      </p:sp>
      <p:sp>
        <p:nvSpPr>
          <p:cNvPr id="4" name="Date Placeholder 3">
            <a:extLst>
              <a:ext uri="{FF2B5EF4-FFF2-40B4-BE49-F238E27FC236}">
                <a16:creationId xmlns:a16="http://schemas.microsoft.com/office/drawing/2014/main" id="{7E9029AF-9C00-444D-893B-1C5A72F561A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3CBC7FB7-4C66-47F0-BA4B-8628C1C06A3A}"/>
              </a:ext>
            </a:extLst>
          </p:cNvPr>
          <p:cNvSpPr>
            <a:spLocks noGrp="1"/>
          </p:cNvSpPr>
          <p:nvPr>
            <p:ph type="sldNum" sz="quarter" idx="12"/>
          </p:nvPr>
        </p:nvSpPr>
        <p:spPr/>
        <p:txBody>
          <a:bodyPr/>
          <a:lstStyle/>
          <a:p>
            <a:fld id="{7A43F2F5-84C0-464D-B3A5-712A230293B6}" type="slidenum">
              <a:rPr lang="en-IN" smtClean="0"/>
              <a:t>54</a:t>
            </a:fld>
            <a:endParaRPr lang="en-IN"/>
          </a:p>
        </p:txBody>
      </p:sp>
    </p:spTree>
    <p:extLst>
      <p:ext uri="{BB962C8B-B14F-4D97-AF65-F5344CB8AC3E}">
        <p14:creationId xmlns:p14="http://schemas.microsoft.com/office/powerpoint/2010/main" val="143271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27A8-F167-43A0-8E34-CAFCE38A65AB}"/>
              </a:ext>
            </a:extLst>
          </p:cNvPr>
          <p:cNvSpPr>
            <a:spLocks noGrp="1"/>
          </p:cNvSpPr>
          <p:nvPr>
            <p:ph type="title"/>
          </p:nvPr>
        </p:nvSpPr>
        <p:spPr>
          <a:xfrm>
            <a:off x="838200" y="365125"/>
            <a:ext cx="10515600" cy="682625"/>
          </a:xfrm>
        </p:spPr>
        <p:txBody>
          <a:bodyPr>
            <a:normAutofit fontScale="90000"/>
          </a:bodyPr>
          <a:lstStyle/>
          <a:p>
            <a:r>
              <a:rPr lang="en-IN" dirty="0"/>
              <a:t>Data Storage</a:t>
            </a:r>
          </a:p>
        </p:txBody>
      </p:sp>
      <p:sp>
        <p:nvSpPr>
          <p:cNvPr id="3" name="Content Placeholder 2">
            <a:extLst>
              <a:ext uri="{FF2B5EF4-FFF2-40B4-BE49-F238E27FC236}">
                <a16:creationId xmlns:a16="http://schemas.microsoft.com/office/drawing/2014/main" id="{3C779A42-7D75-4481-B38B-AD712031BF2D}"/>
              </a:ext>
            </a:extLst>
          </p:cNvPr>
          <p:cNvSpPr>
            <a:spLocks noGrp="1"/>
          </p:cNvSpPr>
          <p:nvPr>
            <p:ph idx="1"/>
          </p:nvPr>
        </p:nvSpPr>
        <p:spPr>
          <a:xfrm>
            <a:off x="838200" y="1276350"/>
            <a:ext cx="10515600" cy="5445125"/>
          </a:xfrm>
        </p:spPr>
        <p:txBody>
          <a:bodyPr>
            <a:normAutofit fontScale="85000" lnSpcReduction="20000"/>
          </a:bodyPr>
          <a:lstStyle/>
          <a:p>
            <a:r>
              <a:rPr lang="en-US" b="1" dirty="0"/>
              <a:t>Methods and Technologies</a:t>
            </a:r>
          </a:p>
          <a:p>
            <a:pPr lvl="1"/>
            <a:r>
              <a:rPr lang="en-US" b="1" dirty="0"/>
              <a:t>Cloud Storage:</a:t>
            </a:r>
          </a:p>
          <a:p>
            <a:r>
              <a:rPr lang="en-US" dirty="0"/>
              <a:t>Services like AWS S3, Google Cloud Storage, and Microsoft Azure provide scalable and accessible storage solutions.</a:t>
            </a:r>
          </a:p>
          <a:p>
            <a:r>
              <a:rPr lang="en-US" dirty="0"/>
              <a:t>Benefits include scalability, remote access, and built-in security features.</a:t>
            </a:r>
          </a:p>
          <a:p>
            <a:pPr lvl="1"/>
            <a:r>
              <a:rPr lang="en-US" b="1" dirty="0"/>
              <a:t>On-Premises Storage:</a:t>
            </a:r>
          </a:p>
          <a:p>
            <a:r>
              <a:rPr lang="en-US" dirty="0"/>
              <a:t>Local servers and data centers managed by the organization.</a:t>
            </a:r>
          </a:p>
          <a:p>
            <a:r>
              <a:rPr lang="en-US" dirty="0"/>
              <a:t>Offers full control over data but requires significant infrastructure and maintenance.</a:t>
            </a:r>
          </a:p>
          <a:p>
            <a:pPr lvl="1"/>
            <a:r>
              <a:rPr lang="en-US" b="1" dirty="0"/>
              <a:t>Hybrid Storage:</a:t>
            </a:r>
          </a:p>
          <a:p>
            <a:r>
              <a:rPr lang="en-US" dirty="0"/>
              <a:t>Combines cloud and on-premises storage.</a:t>
            </a:r>
          </a:p>
          <a:p>
            <a:r>
              <a:rPr lang="en-US" dirty="0"/>
              <a:t>Balances control, cost, and flexibility.</a:t>
            </a:r>
          </a:p>
          <a:p>
            <a:pPr lvl="1"/>
            <a:r>
              <a:rPr lang="en-US" b="1" dirty="0"/>
              <a:t>Data Lakes and Warehouses:</a:t>
            </a:r>
          </a:p>
          <a:p>
            <a:r>
              <a:rPr lang="en-US" dirty="0"/>
              <a:t>Data Lakes: Store raw, unstructured data for future analysis.</a:t>
            </a:r>
          </a:p>
          <a:p>
            <a:r>
              <a:rPr lang="en-US" dirty="0"/>
              <a:t>Data Warehouses: Store structured data optimized for querying and reporting.</a:t>
            </a:r>
            <a:endParaRPr lang="en-IN" dirty="0"/>
          </a:p>
        </p:txBody>
      </p:sp>
      <p:sp>
        <p:nvSpPr>
          <p:cNvPr id="4" name="Date Placeholder 3">
            <a:extLst>
              <a:ext uri="{FF2B5EF4-FFF2-40B4-BE49-F238E27FC236}">
                <a16:creationId xmlns:a16="http://schemas.microsoft.com/office/drawing/2014/main" id="{BDF7CC81-EC73-41B1-A59A-14EBA4F17BE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03D3AF3-9E88-452D-87E3-2A945EA664D1}"/>
              </a:ext>
            </a:extLst>
          </p:cNvPr>
          <p:cNvSpPr>
            <a:spLocks noGrp="1"/>
          </p:cNvSpPr>
          <p:nvPr>
            <p:ph type="sldNum" sz="quarter" idx="12"/>
          </p:nvPr>
        </p:nvSpPr>
        <p:spPr/>
        <p:txBody>
          <a:bodyPr/>
          <a:lstStyle/>
          <a:p>
            <a:fld id="{7A43F2F5-84C0-464D-B3A5-712A230293B6}" type="slidenum">
              <a:rPr lang="en-IN" smtClean="0"/>
              <a:t>55</a:t>
            </a:fld>
            <a:endParaRPr lang="en-IN"/>
          </a:p>
        </p:txBody>
      </p:sp>
    </p:spTree>
    <p:extLst>
      <p:ext uri="{BB962C8B-B14F-4D97-AF65-F5344CB8AC3E}">
        <p14:creationId xmlns:p14="http://schemas.microsoft.com/office/powerpoint/2010/main" val="617394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1C63-D980-4A78-914A-D03E841B7862}"/>
              </a:ext>
            </a:extLst>
          </p:cNvPr>
          <p:cNvSpPr>
            <a:spLocks noGrp="1"/>
          </p:cNvSpPr>
          <p:nvPr>
            <p:ph type="title"/>
          </p:nvPr>
        </p:nvSpPr>
        <p:spPr>
          <a:xfrm>
            <a:off x="838200" y="365126"/>
            <a:ext cx="10515600" cy="920750"/>
          </a:xfrm>
        </p:spPr>
        <p:txBody>
          <a:bodyPr/>
          <a:lstStyle/>
          <a:p>
            <a:r>
              <a:rPr lang="en-IN" dirty="0"/>
              <a:t>Ethical Considerations for Data Storage</a:t>
            </a:r>
          </a:p>
        </p:txBody>
      </p:sp>
      <p:sp>
        <p:nvSpPr>
          <p:cNvPr id="3" name="Content Placeholder 2">
            <a:extLst>
              <a:ext uri="{FF2B5EF4-FFF2-40B4-BE49-F238E27FC236}">
                <a16:creationId xmlns:a16="http://schemas.microsoft.com/office/drawing/2014/main" id="{F9B7D6AF-38F3-429F-A554-52F26E451AC3}"/>
              </a:ext>
            </a:extLst>
          </p:cNvPr>
          <p:cNvSpPr>
            <a:spLocks noGrp="1"/>
          </p:cNvSpPr>
          <p:nvPr>
            <p:ph idx="1"/>
          </p:nvPr>
        </p:nvSpPr>
        <p:spPr>
          <a:xfrm>
            <a:off x="838200" y="1285876"/>
            <a:ext cx="10515600" cy="5206998"/>
          </a:xfrm>
        </p:spPr>
        <p:txBody>
          <a:bodyPr>
            <a:normAutofit fontScale="85000" lnSpcReduction="10000"/>
          </a:bodyPr>
          <a:lstStyle/>
          <a:p>
            <a:pPr lvl="1"/>
            <a:r>
              <a:rPr lang="en-US" b="1" dirty="0"/>
              <a:t>Data Security:</a:t>
            </a:r>
          </a:p>
          <a:p>
            <a:r>
              <a:rPr lang="en-US" dirty="0"/>
              <a:t>Implement encryption both at rest and in transit to protect data from unauthorized access.</a:t>
            </a:r>
          </a:p>
          <a:p>
            <a:r>
              <a:rPr lang="en-US" dirty="0"/>
              <a:t>Regularly update security protocols and conduct security audits.</a:t>
            </a:r>
          </a:p>
          <a:p>
            <a:pPr lvl="1"/>
            <a:r>
              <a:rPr lang="en-US" b="1" dirty="0"/>
              <a:t>Access Control:</a:t>
            </a:r>
          </a:p>
          <a:p>
            <a:r>
              <a:rPr lang="en-US" dirty="0"/>
              <a:t>Use role-based access control (RBAC) to limit data access based on user roles.</a:t>
            </a:r>
          </a:p>
          <a:p>
            <a:r>
              <a:rPr lang="en-US" dirty="0"/>
              <a:t>Ensure that only authorized personnel have access to sensitive data.</a:t>
            </a:r>
          </a:p>
          <a:p>
            <a:pPr lvl="1"/>
            <a:r>
              <a:rPr lang="en-US" b="1" dirty="0"/>
              <a:t>Data Integrity:</a:t>
            </a:r>
          </a:p>
          <a:p>
            <a:r>
              <a:rPr lang="en-US" dirty="0"/>
              <a:t>Maintain data integrity through regular backups and data validation checks.</a:t>
            </a:r>
          </a:p>
          <a:p>
            <a:r>
              <a:rPr lang="en-US" dirty="0"/>
              <a:t>Use checksums and hash functions to detect and prevent data corruption.</a:t>
            </a:r>
          </a:p>
          <a:p>
            <a:pPr lvl="1"/>
            <a:r>
              <a:rPr lang="en-US" b="1" dirty="0"/>
              <a:t>Data Retention Policies:</a:t>
            </a:r>
          </a:p>
          <a:p>
            <a:r>
              <a:rPr lang="en-US" dirty="0"/>
              <a:t>Establish clear policies on data retention and deletion.</a:t>
            </a:r>
          </a:p>
          <a:p>
            <a:r>
              <a:rPr lang="en-US" dirty="0"/>
              <a:t>Ensure compliance with legal and regulatory requirements regarding data storage duration.</a:t>
            </a:r>
            <a:endParaRPr lang="en-IN" dirty="0"/>
          </a:p>
        </p:txBody>
      </p:sp>
      <p:sp>
        <p:nvSpPr>
          <p:cNvPr id="4" name="Date Placeholder 3">
            <a:extLst>
              <a:ext uri="{FF2B5EF4-FFF2-40B4-BE49-F238E27FC236}">
                <a16:creationId xmlns:a16="http://schemas.microsoft.com/office/drawing/2014/main" id="{E5376210-0274-4E8E-8A3D-0BE117E3AD4C}"/>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483377B-84F2-4631-B173-AE765DC85CD7}"/>
              </a:ext>
            </a:extLst>
          </p:cNvPr>
          <p:cNvSpPr>
            <a:spLocks noGrp="1"/>
          </p:cNvSpPr>
          <p:nvPr>
            <p:ph type="sldNum" sz="quarter" idx="12"/>
          </p:nvPr>
        </p:nvSpPr>
        <p:spPr/>
        <p:txBody>
          <a:bodyPr/>
          <a:lstStyle/>
          <a:p>
            <a:fld id="{7A43F2F5-84C0-464D-B3A5-712A230293B6}" type="slidenum">
              <a:rPr lang="en-IN" smtClean="0"/>
              <a:t>56</a:t>
            </a:fld>
            <a:endParaRPr lang="en-IN"/>
          </a:p>
        </p:txBody>
      </p:sp>
    </p:spTree>
    <p:extLst>
      <p:ext uri="{BB962C8B-B14F-4D97-AF65-F5344CB8AC3E}">
        <p14:creationId xmlns:p14="http://schemas.microsoft.com/office/powerpoint/2010/main" val="4253841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A115-F1EF-439A-9487-1A68C4999AA1}"/>
              </a:ext>
            </a:extLst>
          </p:cNvPr>
          <p:cNvSpPr>
            <a:spLocks noGrp="1"/>
          </p:cNvSpPr>
          <p:nvPr>
            <p:ph type="title"/>
          </p:nvPr>
        </p:nvSpPr>
        <p:spPr/>
        <p:txBody>
          <a:bodyPr/>
          <a:lstStyle/>
          <a:p>
            <a:r>
              <a:rPr lang="en-IN" b="1" dirty="0"/>
              <a:t>Data Sharing</a:t>
            </a:r>
            <a:br>
              <a:rPr lang="en-IN" b="1" dirty="0"/>
            </a:br>
            <a:endParaRPr lang="en-IN" dirty="0"/>
          </a:p>
        </p:txBody>
      </p:sp>
      <p:sp>
        <p:nvSpPr>
          <p:cNvPr id="3" name="Content Placeholder 2">
            <a:extLst>
              <a:ext uri="{FF2B5EF4-FFF2-40B4-BE49-F238E27FC236}">
                <a16:creationId xmlns:a16="http://schemas.microsoft.com/office/drawing/2014/main" id="{8584C35C-BB80-4204-8490-8C1C665C88A6}"/>
              </a:ext>
            </a:extLst>
          </p:cNvPr>
          <p:cNvSpPr>
            <a:spLocks noGrp="1"/>
          </p:cNvSpPr>
          <p:nvPr>
            <p:ph idx="1"/>
          </p:nvPr>
        </p:nvSpPr>
        <p:spPr>
          <a:xfrm>
            <a:off x="838200" y="1047750"/>
            <a:ext cx="10515600" cy="5129213"/>
          </a:xfrm>
        </p:spPr>
        <p:txBody>
          <a:bodyPr>
            <a:normAutofit fontScale="85000" lnSpcReduction="20000"/>
          </a:bodyPr>
          <a:lstStyle/>
          <a:p>
            <a:r>
              <a:rPr lang="en-US" b="1" dirty="0"/>
              <a:t>Methods and Technologies</a:t>
            </a:r>
          </a:p>
          <a:p>
            <a:pPr lvl="1"/>
            <a:r>
              <a:rPr lang="en-US" b="1" dirty="0"/>
              <a:t>APIs and Web Services:</a:t>
            </a:r>
            <a:endParaRPr lang="en-US" dirty="0"/>
          </a:p>
          <a:p>
            <a:r>
              <a:rPr lang="en-US" dirty="0"/>
              <a:t>Use APIs to share data programmatically between systems.</a:t>
            </a:r>
          </a:p>
          <a:p>
            <a:r>
              <a:rPr lang="en-US" dirty="0"/>
              <a:t>RESTful APIs and </a:t>
            </a:r>
            <a:r>
              <a:rPr lang="en-US" dirty="0" err="1"/>
              <a:t>GraphQL</a:t>
            </a:r>
            <a:r>
              <a:rPr lang="en-US" dirty="0"/>
              <a:t> are common methods for data sharing.</a:t>
            </a:r>
          </a:p>
          <a:p>
            <a:pPr lvl="1"/>
            <a:r>
              <a:rPr lang="en-US" b="1" dirty="0"/>
              <a:t>Data Portals and Repositories:</a:t>
            </a:r>
            <a:endParaRPr lang="en-US" dirty="0"/>
          </a:p>
          <a:p>
            <a:r>
              <a:rPr lang="en-US" dirty="0"/>
              <a:t>Platforms like </a:t>
            </a:r>
            <a:r>
              <a:rPr lang="en-US" dirty="0" err="1"/>
              <a:t>Dataverse</a:t>
            </a:r>
            <a:r>
              <a:rPr lang="en-US" dirty="0"/>
              <a:t>, </a:t>
            </a:r>
            <a:r>
              <a:rPr lang="en-US" dirty="0" err="1"/>
              <a:t>Zenodo</a:t>
            </a:r>
            <a:r>
              <a:rPr lang="en-US" dirty="0"/>
              <a:t>, and </a:t>
            </a:r>
            <a:r>
              <a:rPr lang="en-US" dirty="0" err="1"/>
              <a:t>Figshare</a:t>
            </a:r>
            <a:r>
              <a:rPr lang="en-US" dirty="0"/>
              <a:t> provide repositories for sharing datasets.</a:t>
            </a:r>
          </a:p>
          <a:p>
            <a:r>
              <a:rPr lang="en-US" dirty="0"/>
              <a:t>Facilitate data access for researchers and the public.</a:t>
            </a:r>
          </a:p>
          <a:p>
            <a:pPr lvl="1"/>
            <a:r>
              <a:rPr lang="en-US" b="1" dirty="0"/>
              <a:t>Data Marketplaces:</a:t>
            </a:r>
            <a:endParaRPr lang="en-US" dirty="0"/>
          </a:p>
          <a:p>
            <a:r>
              <a:rPr lang="en-US" dirty="0"/>
              <a:t>Platforms where data can be bought, sold, or shared between organizations.</a:t>
            </a:r>
          </a:p>
          <a:p>
            <a:r>
              <a:rPr lang="en-US" dirty="0"/>
              <a:t>Example: </a:t>
            </a:r>
            <a:r>
              <a:rPr lang="en-US" dirty="0" err="1"/>
              <a:t>Dawex</a:t>
            </a:r>
            <a:r>
              <a:rPr lang="en-US" dirty="0"/>
              <a:t>, Snowflake Data Marketplace.</a:t>
            </a:r>
          </a:p>
          <a:p>
            <a:pPr lvl="1"/>
            <a:r>
              <a:rPr lang="en-US" b="1" dirty="0"/>
              <a:t>Collaborative Tools:</a:t>
            </a:r>
          </a:p>
          <a:p>
            <a:r>
              <a:rPr lang="en-US" dirty="0"/>
              <a:t>Tools like GitHub and Jupiter Notebooks allow for collaborative data sharing and analysis.</a:t>
            </a:r>
            <a:endParaRPr lang="en-IN" dirty="0"/>
          </a:p>
        </p:txBody>
      </p:sp>
      <p:sp>
        <p:nvSpPr>
          <p:cNvPr id="4" name="Date Placeholder 3">
            <a:extLst>
              <a:ext uri="{FF2B5EF4-FFF2-40B4-BE49-F238E27FC236}">
                <a16:creationId xmlns:a16="http://schemas.microsoft.com/office/drawing/2014/main" id="{0657411E-B331-4B93-B83A-534A963467A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5094AEC0-D5A1-4E55-BA51-2EC3F548D9BA}"/>
              </a:ext>
            </a:extLst>
          </p:cNvPr>
          <p:cNvSpPr>
            <a:spLocks noGrp="1"/>
          </p:cNvSpPr>
          <p:nvPr>
            <p:ph type="sldNum" sz="quarter" idx="12"/>
          </p:nvPr>
        </p:nvSpPr>
        <p:spPr/>
        <p:txBody>
          <a:bodyPr/>
          <a:lstStyle/>
          <a:p>
            <a:fld id="{7A43F2F5-84C0-464D-B3A5-712A230293B6}" type="slidenum">
              <a:rPr lang="en-IN" smtClean="0"/>
              <a:t>57</a:t>
            </a:fld>
            <a:endParaRPr lang="en-IN"/>
          </a:p>
        </p:txBody>
      </p:sp>
    </p:spTree>
    <p:extLst>
      <p:ext uri="{BB962C8B-B14F-4D97-AF65-F5344CB8AC3E}">
        <p14:creationId xmlns:p14="http://schemas.microsoft.com/office/powerpoint/2010/main" val="2407915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8300-E0D2-433A-9063-5FD84F5091FD}"/>
              </a:ext>
            </a:extLst>
          </p:cNvPr>
          <p:cNvSpPr>
            <a:spLocks noGrp="1"/>
          </p:cNvSpPr>
          <p:nvPr>
            <p:ph type="title"/>
          </p:nvPr>
        </p:nvSpPr>
        <p:spPr/>
        <p:txBody>
          <a:bodyPr/>
          <a:lstStyle/>
          <a:p>
            <a:r>
              <a:rPr lang="en-IN" b="1" dirty="0"/>
              <a:t>Ethical Considerations for Data Sharing</a:t>
            </a:r>
            <a:br>
              <a:rPr lang="en-IN" b="1" dirty="0"/>
            </a:br>
            <a:endParaRPr lang="en-IN" dirty="0"/>
          </a:p>
        </p:txBody>
      </p:sp>
      <p:sp>
        <p:nvSpPr>
          <p:cNvPr id="3" name="Content Placeholder 2">
            <a:extLst>
              <a:ext uri="{FF2B5EF4-FFF2-40B4-BE49-F238E27FC236}">
                <a16:creationId xmlns:a16="http://schemas.microsoft.com/office/drawing/2014/main" id="{4BB028C2-2C8A-4F12-AA26-C616D2706E88}"/>
              </a:ext>
            </a:extLst>
          </p:cNvPr>
          <p:cNvSpPr>
            <a:spLocks noGrp="1"/>
          </p:cNvSpPr>
          <p:nvPr>
            <p:ph idx="1"/>
          </p:nvPr>
        </p:nvSpPr>
        <p:spPr>
          <a:xfrm>
            <a:off x="838200" y="1171574"/>
            <a:ext cx="10515600" cy="5184775"/>
          </a:xfrm>
        </p:spPr>
        <p:txBody>
          <a:bodyPr>
            <a:normAutofit fontScale="85000" lnSpcReduction="20000"/>
          </a:bodyPr>
          <a:lstStyle/>
          <a:p>
            <a:pPr lvl="1"/>
            <a:r>
              <a:rPr lang="en-US" b="1" dirty="0"/>
              <a:t>Privacy and Confidentiality:</a:t>
            </a:r>
          </a:p>
          <a:p>
            <a:r>
              <a:rPr lang="en-US" dirty="0"/>
              <a:t>Anonymize or pseudonymize data before sharing to protect individual identities.</a:t>
            </a:r>
          </a:p>
          <a:p>
            <a:r>
              <a:rPr lang="en-US" dirty="0"/>
              <a:t>Ensure compliance with privacy laws such as GDPR, HIPAA, and CCPA.</a:t>
            </a:r>
          </a:p>
          <a:p>
            <a:pPr lvl="1"/>
            <a:r>
              <a:rPr lang="en-US" b="1" dirty="0"/>
              <a:t>Consent and Transparency:</a:t>
            </a:r>
          </a:p>
          <a:p>
            <a:r>
              <a:rPr lang="en-US" dirty="0"/>
              <a:t>Obtain informed consent from data subjects before sharing their data.</a:t>
            </a:r>
          </a:p>
          <a:p>
            <a:r>
              <a:rPr lang="en-US" dirty="0"/>
              <a:t>Clearly communicate how the data will be used, who will have access, and the benefits and risks involved.</a:t>
            </a:r>
          </a:p>
          <a:p>
            <a:pPr lvl="1"/>
            <a:r>
              <a:rPr lang="en-US" b="1" dirty="0"/>
              <a:t>Fair Use and Licensing:</a:t>
            </a:r>
          </a:p>
          <a:p>
            <a:r>
              <a:rPr lang="en-US" dirty="0"/>
              <a:t>Share data under appropriate licenses (e.g., Creative Commons) that specify how data can be used.</a:t>
            </a:r>
          </a:p>
          <a:p>
            <a:r>
              <a:rPr lang="en-US" dirty="0"/>
              <a:t>Respect intellectual property rights and data usage agreements.</a:t>
            </a:r>
          </a:p>
          <a:p>
            <a:pPr lvl="1"/>
            <a:r>
              <a:rPr lang="en-US" b="1" dirty="0"/>
              <a:t>Data Provenance and Attribution:</a:t>
            </a:r>
          </a:p>
          <a:p>
            <a:r>
              <a:rPr lang="en-US" dirty="0"/>
              <a:t>Maintain detailed records of data origin and any transformations applied.</a:t>
            </a:r>
          </a:p>
          <a:p>
            <a:r>
              <a:rPr lang="en-US" dirty="0"/>
              <a:t>Properly attribute data sources to give credit to original data creators.</a:t>
            </a:r>
            <a:endParaRPr lang="en-IN" dirty="0"/>
          </a:p>
        </p:txBody>
      </p:sp>
      <p:sp>
        <p:nvSpPr>
          <p:cNvPr id="4" name="Date Placeholder 3">
            <a:extLst>
              <a:ext uri="{FF2B5EF4-FFF2-40B4-BE49-F238E27FC236}">
                <a16:creationId xmlns:a16="http://schemas.microsoft.com/office/drawing/2014/main" id="{F3E6B512-222E-4FD6-9153-66E77D8C5C0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644B65FC-6F7F-4658-9145-68E3C2042231}"/>
              </a:ext>
            </a:extLst>
          </p:cNvPr>
          <p:cNvSpPr>
            <a:spLocks noGrp="1"/>
          </p:cNvSpPr>
          <p:nvPr>
            <p:ph type="sldNum" sz="quarter" idx="12"/>
          </p:nvPr>
        </p:nvSpPr>
        <p:spPr/>
        <p:txBody>
          <a:bodyPr/>
          <a:lstStyle/>
          <a:p>
            <a:fld id="{7A43F2F5-84C0-464D-B3A5-712A230293B6}" type="slidenum">
              <a:rPr lang="en-IN" smtClean="0"/>
              <a:t>58</a:t>
            </a:fld>
            <a:endParaRPr lang="en-IN"/>
          </a:p>
        </p:txBody>
      </p:sp>
    </p:spTree>
    <p:extLst>
      <p:ext uri="{BB962C8B-B14F-4D97-AF65-F5344CB8AC3E}">
        <p14:creationId xmlns:p14="http://schemas.microsoft.com/office/powerpoint/2010/main" val="25949447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27BA-CF00-4D38-81FD-B0DD2B8F4BA1}"/>
              </a:ext>
            </a:extLst>
          </p:cNvPr>
          <p:cNvSpPr>
            <a:spLocks noGrp="1"/>
          </p:cNvSpPr>
          <p:nvPr>
            <p:ph type="title"/>
          </p:nvPr>
        </p:nvSpPr>
        <p:spPr/>
        <p:txBody>
          <a:bodyPr/>
          <a:lstStyle/>
          <a:p>
            <a:r>
              <a:rPr lang="en-US" b="1" dirty="0"/>
              <a:t>Best Practices in Ethical Data Storage and Sharing</a:t>
            </a:r>
            <a:endParaRPr lang="en-IN" b="1" dirty="0"/>
          </a:p>
        </p:txBody>
      </p:sp>
      <p:sp>
        <p:nvSpPr>
          <p:cNvPr id="3" name="Content Placeholder 2">
            <a:extLst>
              <a:ext uri="{FF2B5EF4-FFF2-40B4-BE49-F238E27FC236}">
                <a16:creationId xmlns:a16="http://schemas.microsoft.com/office/drawing/2014/main" id="{E885CC92-5BFB-4C00-A10C-A6A3CEBF4891}"/>
              </a:ext>
            </a:extLst>
          </p:cNvPr>
          <p:cNvSpPr>
            <a:spLocks noGrp="1"/>
          </p:cNvSpPr>
          <p:nvPr>
            <p:ph idx="1"/>
          </p:nvPr>
        </p:nvSpPr>
        <p:spPr>
          <a:xfrm>
            <a:off x="838200" y="1571625"/>
            <a:ext cx="10515600" cy="4921250"/>
          </a:xfrm>
        </p:spPr>
        <p:txBody>
          <a:bodyPr>
            <a:normAutofit fontScale="70000" lnSpcReduction="20000"/>
          </a:bodyPr>
          <a:lstStyle/>
          <a:p>
            <a:pPr lvl="1"/>
            <a:r>
              <a:rPr lang="en-US" b="1" dirty="0"/>
              <a:t>Develop a Data Governance Framework:</a:t>
            </a:r>
          </a:p>
          <a:p>
            <a:r>
              <a:rPr lang="en-US" dirty="0"/>
              <a:t>Establish policies and procedures for data management, including storage, sharing, and ethical considerations.</a:t>
            </a:r>
          </a:p>
          <a:p>
            <a:r>
              <a:rPr lang="en-US" dirty="0"/>
              <a:t>Assign roles and responsibilities for data stewardship.</a:t>
            </a:r>
          </a:p>
          <a:p>
            <a:pPr lvl="1"/>
            <a:r>
              <a:rPr lang="en-US" b="1" dirty="0"/>
              <a:t>Ensure Compliance:</a:t>
            </a:r>
          </a:p>
          <a:p>
            <a:r>
              <a:rPr lang="en-US" dirty="0"/>
              <a:t>Stay informed about relevant data protection regulations and ensure compliance.</a:t>
            </a:r>
          </a:p>
          <a:p>
            <a:r>
              <a:rPr lang="en-US" dirty="0"/>
              <a:t>Regularly review and update data practices to align with evolving legal and ethical standards.</a:t>
            </a:r>
          </a:p>
          <a:p>
            <a:pPr lvl="1"/>
            <a:r>
              <a:rPr lang="en-US" b="1" dirty="0"/>
              <a:t>Implement Ethical Review Processes:</a:t>
            </a:r>
            <a:endParaRPr lang="en-US" dirty="0"/>
          </a:p>
          <a:p>
            <a:r>
              <a:rPr lang="en-US" dirty="0"/>
              <a:t>Establish ethics review boards to oversee data projects and ensure ethical standards are met.</a:t>
            </a:r>
          </a:p>
          <a:p>
            <a:r>
              <a:rPr lang="en-US" dirty="0"/>
              <a:t>Conduct impact assessments to evaluate the potential ethical implications of data storage and sharing.</a:t>
            </a:r>
          </a:p>
          <a:p>
            <a:pPr lvl="1"/>
            <a:r>
              <a:rPr lang="en-US" b="1" dirty="0"/>
              <a:t>Promote a Culture of Ethics and Responsibility:</a:t>
            </a:r>
            <a:endParaRPr lang="en-US" dirty="0"/>
          </a:p>
          <a:p>
            <a:r>
              <a:rPr lang="en-US" dirty="0"/>
              <a:t>Educate and train employees on ethical data practices and the importance of data privacy and security.</a:t>
            </a:r>
          </a:p>
          <a:p>
            <a:r>
              <a:rPr lang="en-US" dirty="0"/>
              <a:t>Encourage a culture of accountability and transparency in data handling.</a:t>
            </a:r>
            <a:endParaRPr lang="en-IN" dirty="0"/>
          </a:p>
        </p:txBody>
      </p:sp>
      <p:sp>
        <p:nvSpPr>
          <p:cNvPr id="4" name="Date Placeholder 3">
            <a:extLst>
              <a:ext uri="{FF2B5EF4-FFF2-40B4-BE49-F238E27FC236}">
                <a16:creationId xmlns:a16="http://schemas.microsoft.com/office/drawing/2014/main" id="{2CDF1182-A8EA-420D-A7BD-88089EDDF87F}"/>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F3CB96D-D3CA-441C-84FA-0E62776A5200}"/>
              </a:ext>
            </a:extLst>
          </p:cNvPr>
          <p:cNvSpPr>
            <a:spLocks noGrp="1"/>
          </p:cNvSpPr>
          <p:nvPr>
            <p:ph type="sldNum" sz="quarter" idx="12"/>
          </p:nvPr>
        </p:nvSpPr>
        <p:spPr/>
        <p:txBody>
          <a:bodyPr/>
          <a:lstStyle/>
          <a:p>
            <a:fld id="{7A43F2F5-84C0-464D-B3A5-712A230293B6}" type="slidenum">
              <a:rPr lang="en-IN" smtClean="0"/>
              <a:t>59</a:t>
            </a:fld>
            <a:endParaRPr lang="en-IN"/>
          </a:p>
        </p:txBody>
      </p:sp>
    </p:spTree>
    <p:extLst>
      <p:ext uri="{BB962C8B-B14F-4D97-AF65-F5344CB8AC3E}">
        <p14:creationId xmlns:p14="http://schemas.microsoft.com/office/powerpoint/2010/main" val="145157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B062-17E1-4115-8DBC-67AFC9FD13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360491-87FE-4A9B-821A-A8A701F45566}"/>
              </a:ext>
            </a:extLst>
          </p:cNvPr>
          <p:cNvSpPr>
            <a:spLocks noGrp="1"/>
          </p:cNvSpPr>
          <p:nvPr>
            <p:ph idx="1"/>
          </p:nvPr>
        </p:nvSpPr>
        <p:spPr>
          <a:xfrm>
            <a:off x="838200" y="365125"/>
            <a:ext cx="10515600" cy="5811838"/>
          </a:xfrm>
        </p:spPr>
        <p:txBody>
          <a:bodyPr>
            <a:normAutofit/>
          </a:bodyPr>
          <a:lstStyle/>
          <a:p>
            <a:pPr algn="just"/>
            <a:r>
              <a:rPr lang="en-US" dirty="0"/>
              <a:t>Misconfigured databases, spyware, theft, or publishing on a public forum can all lead to data leaks. </a:t>
            </a:r>
          </a:p>
          <a:p>
            <a:pPr algn="just"/>
            <a:r>
              <a:rPr lang="en-US" dirty="0"/>
              <a:t>Individuals and organizations must use safe computing practices, conduct frequent system audits, and adopt policies to address computer and data security. </a:t>
            </a:r>
          </a:p>
          <a:p>
            <a:pPr algn="just"/>
            <a:r>
              <a:rPr lang="en-US" dirty="0"/>
              <a:t>Companies must take appropriate cybersecurity steps to prevent the leakage of data and information. </a:t>
            </a:r>
          </a:p>
          <a:p>
            <a:pPr algn="just"/>
            <a:r>
              <a:rPr lang="en-US" dirty="0"/>
              <a:t>This is more important for banks and financial institutions which deal with customers’ money. </a:t>
            </a:r>
          </a:p>
          <a:p>
            <a:pPr algn="just"/>
            <a:r>
              <a:rPr lang="en-US" dirty="0"/>
              <a:t>Protections must be maintained even when equipment is transferred or disposed of, according to policies.</a:t>
            </a:r>
            <a:endParaRPr lang="en-IN" dirty="0"/>
          </a:p>
        </p:txBody>
      </p:sp>
      <p:sp>
        <p:nvSpPr>
          <p:cNvPr id="4" name="Date Placeholder 3">
            <a:extLst>
              <a:ext uri="{FF2B5EF4-FFF2-40B4-BE49-F238E27FC236}">
                <a16:creationId xmlns:a16="http://schemas.microsoft.com/office/drawing/2014/main" id="{E210FFD6-0F07-4CE9-A7D7-C0F3365E60D7}"/>
              </a:ext>
            </a:extLst>
          </p:cNvPr>
          <p:cNvSpPr>
            <a:spLocks noGrp="1"/>
          </p:cNvSpPr>
          <p:nvPr>
            <p:ph type="dt" sz="half" idx="10"/>
          </p:nvPr>
        </p:nvSpPr>
        <p:spPr/>
        <p:txBody>
          <a:bodyPr/>
          <a:lstStyle/>
          <a:p>
            <a:fld id="{80797BBB-5ADB-4845-89BC-C5092CEB8F3A}" type="datetime1">
              <a:rPr lang="en-IN" smtClean="0"/>
              <a:t>07-06-2024</a:t>
            </a:fld>
            <a:endParaRPr lang="en-IN"/>
          </a:p>
        </p:txBody>
      </p:sp>
      <p:sp>
        <p:nvSpPr>
          <p:cNvPr id="5" name="Slide Number Placeholder 4">
            <a:extLst>
              <a:ext uri="{FF2B5EF4-FFF2-40B4-BE49-F238E27FC236}">
                <a16:creationId xmlns:a16="http://schemas.microsoft.com/office/drawing/2014/main" id="{0C38E29B-45B4-46FC-A002-D9900040DAC5}"/>
              </a:ext>
            </a:extLst>
          </p:cNvPr>
          <p:cNvSpPr>
            <a:spLocks noGrp="1"/>
          </p:cNvSpPr>
          <p:nvPr>
            <p:ph type="sldNum" sz="quarter" idx="12"/>
          </p:nvPr>
        </p:nvSpPr>
        <p:spPr/>
        <p:txBody>
          <a:bodyPr/>
          <a:lstStyle/>
          <a:p>
            <a:fld id="{7A43F2F5-84C0-464D-B3A5-712A230293B6}" type="slidenum">
              <a:rPr lang="en-IN" smtClean="0"/>
              <a:t>6</a:t>
            </a:fld>
            <a:endParaRPr lang="en-IN"/>
          </a:p>
        </p:txBody>
      </p:sp>
    </p:spTree>
    <p:extLst>
      <p:ext uri="{BB962C8B-B14F-4D97-AF65-F5344CB8AC3E}">
        <p14:creationId xmlns:p14="http://schemas.microsoft.com/office/powerpoint/2010/main" val="145447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A2B2-4178-4B84-9C63-CBFEF9439037}"/>
              </a:ext>
            </a:extLst>
          </p:cNvPr>
          <p:cNvSpPr>
            <a:spLocks noGrp="1"/>
          </p:cNvSpPr>
          <p:nvPr>
            <p:ph type="title"/>
          </p:nvPr>
        </p:nvSpPr>
        <p:spPr/>
        <p:txBody>
          <a:bodyPr>
            <a:normAutofit fontScale="90000"/>
          </a:bodyPr>
          <a:lstStyle/>
          <a:p>
            <a:br>
              <a:rPr lang="en-US" b="1" dirty="0"/>
            </a:br>
            <a:r>
              <a:rPr lang="en-US" b="1" dirty="0"/>
              <a:t>Types of Bias in Data</a:t>
            </a:r>
            <a:br>
              <a:rPr lang="en-US" b="1" dirty="0"/>
            </a:br>
            <a:br>
              <a:rPr lang="en-US" dirty="0"/>
            </a:br>
            <a:endParaRPr lang="en-IN" dirty="0"/>
          </a:p>
        </p:txBody>
      </p:sp>
      <p:sp>
        <p:nvSpPr>
          <p:cNvPr id="3" name="Content Placeholder 2">
            <a:extLst>
              <a:ext uri="{FF2B5EF4-FFF2-40B4-BE49-F238E27FC236}">
                <a16:creationId xmlns:a16="http://schemas.microsoft.com/office/drawing/2014/main" id="{2E804BE5-83F2-4400-8FEB-71FA03BB367E}"/>
              </a:ext>
            </a:extLst>
          </p:cNvPr>
          <p:cNvSpPr>
            <a:spLocks noGrp="1"/>
          </p:cNvSpPr>
          <p:nvPr>
            <p:ph idx="1"/>
          </p:nvPr>
        </p:nvSpPr>
        <p:spPr>
          <a:xfrm>
            <a:off x="838200" y="1219200"/>
            <a:ext cx="10515600" cy="4957763"/>
          </a:xfrm>
        </p:spPr>
        <p:txBody>
          <a:bodyPr>
            <a:normAutofit/>
          </a:bodyPr>
          <a:lstStyle/>
          <a:p>
            <a:pPr algn="just"/>
            <a:r>
              <a:rPr lang="en-US" b="1" dirty="0"/>
              <a:t>Selection Bias</a:t>
            </a:r>
            <a:r>
              <a:rPr lang="en-US" dirty="0"/>
              <a:t>:</a:t>
            </a:r>
          </a:p>
          <a:p>
            <a:pPr lvl="1" algn="just"/>
            <a:r>
              <a:rPr lang="en-US" b="1" dirty="0"/>
              <a:t>Definition</a:t>
            </a:r>
            <a:r>
              <a:rPr lang="en-US" dirty="0"/>
              <a:t>: Occurs when the sample is not representative of the population intended to be analyzed.</a:t>
            </a:r>
          </a:p>
          <a:p>
            <a:pPr lvl="1" algn="just"/>
            <a:r>
              <a:rPr lang="en-US" b="1" dirty="0"/>
              <a:t>Example</a:t>
            </a:r>
            <a:r>
              <a:rPr lang="en-US" dirty="0"/>
              <a:t>: Surveying only urban residents for a study meant to represent the entire country's population, leading to skewed results that don’t accurately reflect rural areas.</a:t>
            </a:r>
          </a:p>
          <a:p>
            <a:pPr algn="just"/>
            <a:r>
              <a:rPr lang="en-US" b="1" dirty="0"/>
              <a:t>Confirmation Bias</a:t>
            </a:r>
            <a:r>
              <a:rPr lang="en-US" dirty="0"/>
              <a:t>:</a:t>
            </a:r>
          </a:p>
          <a:p>
            <a:pPr lvl="1" algn="just"/>
            <a:r>
              <a:rPr lang="en-US" b="1" dirty="0"/>
              <a:t>Definition</a:t>
            </a:r>
            <a:r>
              <a:rPr lang="en-US" dirty="0"/>
              <a:t>: Happens when data is interpreted or selected in a way that confirms pre-existing beliefs or hypotheses.</a:t>
            </a:r>
          </a:p>
          <a:p>
            <a:pPr lvl="1" algn="just"/>
            <a:r>
              <a:rPr lang="en-US" b="1" dirty="0"/>
              <a:t>Example</a:t>
            </a:r>
            <a:r>
              <a:rPr lang="en-US" dirty="0"/>
              <a:t>: A researcher looking for evidence to support a new drug's effectiveness might unconsciously overlook data that shows it has harmful side effects.</a:t>
            </a:r>
          </a:p>
          <a:p>
            <a:endParaRPr lang="en-IN" dirty="0"/>
          </a:p>
        </p:txBody>
      </p:sp>
      <p:sp>
        <p:nvSpPr>
          <p:cNvPr id="4" name="Date Placeholder 3">
            <a:extLst>
              <a:ext uri="{FF2B5EF4-FFF2-40B4-BE49-F238E27FC236}">
                <a16:creationId xmlns:a16="http://schemas.microsoft.com/office/drawing/2014/main" id="{BFC3D9C5-A041-46F7-B8F8-EB9556D79E5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0B84C30-D731-48D8-A160-42F062F287F2}"/>
              </a:ext>
            </a:extLst>
          </p:cNvPr>
          <p:cNvSpPr>
            <a:spLocks noGrp="1"/>
          </p:cNvSpPr>
          <p:nvPr>
            <p:ph type="sldNum" sz="quarter" idx="12"/>
          </p:nvPr>
        </p:nvSpPr>
        <p:spPr/>
        <p:txBody>
          <a:bodyPr/>
          <a:lstStyle/>
          <a:p>
            <a:fld id="{7A43F2F5-84C0-464D-B3A5-712A230293B6}" type="slidenum">
              <a:rPr lang="en-IN" smtClean="0"/>
              <a:t>60</a:t>
            </a:fld>
            <a:endParaRPr lang="en-IN"/>
          </a:p>
        </p:txBody>
      </p:sp>
    </p:spTree>
    <p:extLst>
      <p:ext uri="{BB962C8B-B14F-4D97-AF65-F5344CB8AC3E}">
        <p14:creationId xmlns:p14="http://schemas.microsoft.com/office/powerpoint/2010/main" val="17604144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A2B2-4178-4B84-9C63-CBFEF9439037}"/>
              </a:ext>
            </a:extLst>
          </p:cNvPr>
          <p:cNvSpPr>
            <a:spLocks noGrp="1"/>
          </p:cNvSpPr>
          <p:nvPr>
            <p:ph type="title"/>
          </p:nvPr>
        </p:nvSpPr>
        <p:spPr/>
        <p:txBody>
          <a:bodyPr>
            <a:normAutofit fontScale="90000"/>
          </a:bodyPr>
          <a:lstStyle/>
          <a:p>
            <a:br>
              <a:rPr lang="en-US" b="1" dirty="0"/>
            </a:br>
            <a:r>
              <a:rPr lang="en-US" b="1" dirty="0"/>
              <a:t>Types of Bias in Data</a:t>
            </a:r>
            <a:br>
              <a:rPr lang="en-US" b="1" dirty="0"/>
            </a:br>
            <a:br>
              <a:rPr lang="en-US" dirty="0"/>
            </a:br>
            <a:endParaRPr lang="en-IN" dirty="0"/>
          </a:p>
        </p:txBody>
      </p:sp>
      <p:sp>
        <p:nvSpPr>
          <p:cNvPr id="3" name="Content Placeholder 2">
            <a:extLst>
              <a:ext uri="{FF2B5EF4-FFF2-40B4-BE49-F238E27FC236}">
                <a16:creationId xmlns:a16="http://schemas.microsoft.com/office/drawing/2014/main" id="{2E804BE5-83F2-4400-8FEB-71FA03BB367E}"/>
              </a:ext>
            </a:extLst>
          </p:cNvPr>
          <p:cNvSpPr>
            <a:spLocks noGrp="1"/>
          </p:cNvSpPr>
          <p:nvPr>
            <p:ph idx="1"/>
          </p:nvPr>
        </p:nvSpPr>
        <p:spPr>
          <a:xfrm>
            <a:off x="838200" y="1219200"/>
            <a:ext cx="10515600" cy="4957763"/>
          </a:xfrm>
        </p:spPr>
        <p:txBody>
          <a:bodyPr>
            <a:normAutofit/>
          </a:bodyPr>
          <a:lstStyle/>
          <a:p>
            <a:r>
              <a:rPr lang="en-US" b="1" dirty="0"/>
              <a:t>Measurement Bias</a:t>
            </a:r>
            <a:r>
              <a:rPr lang="en-US" dirty="0"/>
              <a:t>:</a:t>
            </a:r>
          </a:p>
          <a:p>
            <a:pPr lvl="1"/>
            <a:r>
              <a:rPr lang="en-US" b="1" dirty="0"/>
              <a:t>Definition</a:t>
            </a:r>
            <a:r>
              <a:rPr lang="en-US" dirty="0"/>
              <a:t>: Arises from systematic errors in data collection or measurement tools.</a:t>
            </a:r>
          </a:p>
          <a:p>
            <a:pPr lvl="1"/>
            <a:r>
              <a:rPr lang="en-US" b="1" dirty="0"/>
              <a:t>Example</a:t>
            </a:r>
            <a:r>
              <a:rPr lang="en-US" dirty="0"/>
              <a:t>: Using a scale that is improperly calibrated to measure weights, resulting in consistently incorrect readings.</a:t>
            </a:r>
          </a:p>
          <a:p>
            <a:r>
              <a:rPr lang="en-US" b="1" dirty="0"/>
              <a:t>Sampling Bias</a:t>
            </a:r>
            <a:r>
              <a:rPr lang="en-US" dirty="0"/>
              <a:t>:</a:t>
            </a:r>
          </a:p>
          <a:p>
            <a:pPr lvl="1"/>
            <a:r>
              <a:rPr lang="en-US" b="1" dirty="0"/>
              <a:t>Definition</a:t>
            </a:r>
            <a:r>
              <a:rPr lang="en-US" dirty="0"/>
              <a:t>: Occurs when some members of the intended population are less likely to be included than others.</a:t>
            </a:r>
          </a:p>
          <a:p>
            <a:pPr lvl="1"/>
            <a:r>
              <a:rPr lang="en-US" b="1" dirty="0"/>
              <a:t>Example</a:t>
            </a:r>
            <a:r>
              <a:rPr lang="en-US" dirty="0"/>
              <a:t>: Conducting an online survey about internet usage which excludes individuals who do not have internet access, thereby missing a segment of the population.</a:t>
            </a:r>
          </a:p>
        </p:txBody>
      </p:sp>
      <p:sp>
        <p:nvSpPr>
          <p:cNvPr id="4" name="Date Placeholder 3">
            <a:extLst>
              <a:ext uri="{FF2B5EF4-FFF2-40B4-BE49-F238E27FC236}">
                <a16:creationId xmlns:a16="http://schemas.microsoft.com/office/drawing/2014/main" id="{BFC3D9C5-A041-46F7-B8F8-EB9556D79E5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0B84C30-D731-48D8-A160-42F062F287F2}"/>
              </a:ext>
            </a:extLst>
          </p:cNvPr>
          <p:cNvSpPr>
            <a:spLocks noGrp="1"/>
          </p:cNvSpPr>
          <p:nvPr>
            <p:ph type="sldNum" sz="quarter" idx="12"/>
          </p:nvPr>
        </p:nvSpPr>
        <p:spPr/>
        <p:txBody>
          <a:bodyPr/>
          <a:lstStyle/>
          <a:p>
            <a:fld id="{7A43F2F5-84C0-464D-B3A5-712A230293B6}" type="slidenum">
              <a:rPr lang="en-IN" smtClean="0"/>
              <a:t>61</a:t>
            </a:fld>
            <a:endParaRPr lang="en-IN"/>
          </a:p>
        </p:txBody>
      </p:sp>
    </p:spTree>
    <p:extLst>
      <p:ext uri="{BB962C8B-B14F-4D97-AF65-F5344CB8AC3E}">
        <p14:creationId xmlns:p14="http://schemas.microsoft.com/office/powerpoint/2010/main" val="4101730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A2B2-4178-4B84-9C63-CBFEF9439037}"/>
              </a:ext>
            </a:extLst>
          </p:cNvPr>
          <p:cNvSpPr>
            <a:spLocks noGrp="1"/>
          </p:cNvSpPr>
          <p:nvPr>
            <p:ph type="title"/>
          </p:nvPr>
        </p:nvSpPr>
        <p:spPr/>
        <p:txBody>
          <a:bodyPr>
            <a:normAutofit fontScale="90000"/>
          </a:bodyPr>
          <a:lstStyle/>
          <a:p>
            <a:br>
              <a:rPr lang="en-US" b="1" dirty="0"/>
            </a:br>
            <a:r>
              <a:rPr lang="en-US" b="1" dirty="0"/>
              <a:t>Types of Bias in Data</a:t>
            </a:r>
            <a:br>
              <a:rPr lang="en-US" b="1" dirty="0"/>
            </a:br>
            <a:br>
              <a:rPr lang="en-US" dirty="0"/>
            </a:br>
            <a:endParaRPr lang="en-IN" dirty="0"/>
          </a:p>
        </p:txBody>
      </p:sp>
      <p:sp>
        <p:nvSpPr>
          <p:cNvPr id="3" name="Content Placeholder 2">
            <a:extLst>
              <a:ext uri="{FF2B5EF4-FFF2-40B4-BE49-F238E27FC236}">
                <a16:creationId xmlns:a16="http://schemas.microsoft.com/office/drawing/2014/main" id="{2E804BE5-83F2-4400-8FEB-71FA03BB367E}"/>
              </a:ext>
            </a:extLst>
          </p:cNvPr>
          <p:cNvSpPr>
            <a:spLocks noGrp="1"/>
          </p:cNvSpPr>
          <p:nvPr>
            <p:ph idx="1"/>
          </p:nvPr>
        </p:nvSpPr>
        <p:spPr>
          <a:xfrm>
            <a:off x="838200" y="1219200"/>
            <a:ext cx="10515600" cy="4957763"/>
          </a:xfrm>
        </p:spPr>
        <p:txBody>
          <a:bodyPr>
            <a:normAutofit/>
          </a:bodyPr>
          <a:lstStyle/>
          <a:p>
            <a:r>
              <a:rPr lang="en-US" b="1" dirty="0"/>
              <a:t>Observer Bias</a:t>
            </a:r>
            <a:r>
              <a:rPr lang="en-US" dirty="0"/>
              <a:t>:</a:t>
            </a:r>
          </a:p>
          <a:p>
            <a:pPr lvl="1"/>
            <a:r>
              <a:rPr lang="en-US" b="1" dirty="0"/>
              <a:t>Definition</a:t>
            </a:r>
            <a:r>
              <a:rPr lang="en-US" dirty="0"/>
              <a:t>: Results from the researcher's expectations or beliefs influencing their observations and interpretations.</a:t>
            </a:r>
          </a:p>
          <a:p>
            <a:pPr lvl="1"/>
            <a:r>
              <a:rPr lang="en-US" b="1" dirty="0"/>
              <a:t>Example</a:t>
            </a:r>
            <a:r>
              <a:rPr lang="en-US" dirty="0"/>
              <a:t>: A researcher recording data on student behavior might unconsciously record more positive behaviors for students they expect to perform well.</a:t>
            </a:r>
          </a:p>
          <a:p>
            <a:r>
              <a:rPr lang="en-US" b="1" dirty="0"/>
              <a:t>Survivorship Bias</a:t>
            </a:r>
            <a:r>
              <a:rPr lang="en-US" dirty="0"/>
              <a:t>:</a:t>
            </a:r>
          </a:p>
          <a:p>
            <a:pPr lvl="1"/>
            <a:r>
              <a:rPr lang="en-US" b="1" dirty="0"/>
              <a:t>Definition</a:t>
            </a:r>
            <a:r>
              <a:rPr lang="en-US" dirty="0"/>
              <a:t>: Occurs when only "survivors" of a process are considered, overlooking those that did not make it through the process.</a:t>
            </a:r>
          </a:p>
          <a:p>
            <a:pPr lvl="1"/>
            <a:r>
              <a:rPr lang="en-US" b="1" dirty="0"/>
              <a:t>Example</a:t>
            </a:r>
            <a:r>
              <a:rPr lang="en-US" dirty="0"/>
              <a:t>: Studying successful companies to understand what makes a business thrive, without considering the companies that failed and might have had similar strategies.</a:t>
            </a:r>
          </a:p>
          <a:p>
            <a:pPr marL="0" indent="0">
              <a:buNone/>
            </a:pPr>
            <a:endParaRPr lang="en-IN" dirty="0"/>
          </a:p>
        </p:txBody>
      </p:sp>
      <p:sp>
        <p:nvSpPr>
          <p:cNvPr id="4" name="Date Placeholder 3">
            <a:extLst>
              <a:ext uri="{FF2B5EF4-FFF2-40B4-BE49-F238E27FC236}">
                <a16:creationId xmlns:a16="http://schemas.microsoft.com/office/drawing/2014/main" id="{BFC3D9C5-A041-46F7-B8F8-EB9556D79E5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E0B84C30-D731-48D8-A160-42F062F287F2}"/>
              </a:ext>
            </a:extLst>
          </p:cNvPr>
          <p:cNvSpPr>
            <a:spLocks noGrp="1"/>
          </p:cNvSpPr>
          <p:nvPr>
            <p:ph type="sldNum" sz="quarter" idx="12"/>
          </p:nvPr>
        </p:nvSpPr>
        <p:spPr/>
        <p:txBody>
          <a:bodyPr/>
          <a:lstStyle/>
          <a:p>
            <a:fld id="{7A43F2F5-84C0-464D-B3A5-712A230293B6}" type="slidenum">
              <a:rPr lang="en-IN" smtClean="0"/>
              <a:t>62</a:t>
            </a:fld>
            <a:endParaRPr lang="en-IN"/>
          </a:p>
        </p:txBody>
      </p:sp>
    </p:spTree>
    <p:extLst>
      <p:ext uri="{BB962C8B-B14F-4D97-AF65-F5344CB8AC3E}">
        <p14:creationId xmlns:p14="http://schemas.microsoft.com/office/powerpoint/2010/main" val="28488668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AE6A-135F-4A6A-BF9E-8F1D08C5C148}"/>
              </a:ext>
            </a:extLst>
          </p:cNvPr>
          <p:cNvSpPr>
            <a:spLocks noGrp="1"/>
          </p:cNvSpPr>
          <p:nvPr>
            <p:ph type="title"/>
          </p:nvPr>
        </p:nvSpPr>
        <p:spPr/>
        <p:txBody>
          <a:bodyPr/>
          <a:lstStyle/>
          <a:p>
            <a:r>
              <a:rPr lang="en-US" b="1" dirty="0"/>
              <a:t>Importance of Transparency in Data Science</a:t>
            </a:r>
            <a:endParaRPr lang="en-IN" b="1" dirty="0"/>
          </a:p>
        </p:txBody>
      </p:sp>
      <p:sp>
        <p:nvSpPr>
          <p:cNvPr id="3" name="Content Placeholder 2">
            <a:extLst>
              <a:ext uri="{FF2B5EF4-FFF2-40B4-BE49-F238E27FC236}">
                <a16:creationId xmlns:a16="http://schemas.microsoft.com/office/drawing/2014/main" id="{B2A26307-AFB6-4DD1-9B85-778F4E30D973}"/>
              </a:ext>
            </a:extLst>
          </p:cNvPr>
          <p:cNvSpPr>
            <a:spLocks noGrp="1"/>
          </p:cNvSpPr>
          <p:nvPr>
            <p:ph idx="1"/>
          </p:nvPr>
        </p:nvSpPr>
        <p:spPr/>
        <p:txBody>
          <a:bodyPr/>
          <a:lstStyle/>
          <a:p>
            <a:pPr algn="just"/>
            <a:r>
              <a:rPr lang="en-US" b="1" dirty="0"/>
              <a:t>Reproducibility</a:t>
            </a:r>
            <a:r>
              <a:rPr lang="en-US" dirty="0"/>
              <a:t>:</a:t>
            </a:r>
          </a:p>
          <a:p>
            <a:pPr lvl="1" algn="just"/>
            <a:r>
              <a:rPr lang="en-US" b="1" dirty="0"/>
              <a:t>Explanation</a:t>
            </a:r>
            <a:r>
              <a:rPr lang="en-US" dirty="0"/>
              <a:t>: Transparency ensures that other researchers can replicate the study using the same data and methods, which is crucial for validating results.</a:t>
            </a:r>
          </a:p>
          <a:p>
            <a:pPr lvl="1" algn="just"/>
            <a:r>
              <a:rPr lang="en-US" b="1" dirty="0"/>
              <a:t>Impact</a:t>
            </a:r>
            <a:r>
              <a:rPr lang="en-US" dirty="0"/>
              <a:t>: Builds confidence in scientific findings and allows others to verify and build upon the work.</a:t>
            </a:r>
          </a:p>
          <a:p>
            <a:pPr algn="just"/>
            <a:r>
              <a:rPr lang="en-US" b="1" dirty="0"/>
              <a:t>Accountability</a:t>
            </a:r>
            <a:r>
              <a:rPr lang="en-US" dirty="0"/>
              <a:t>:</a:t>
            </a:r>
          </a:p>
          <a:p>
            <a:pPr lvl="1" algn="just"/>
            <a:r>
              <a:rPr lang="en-US" b="1" dirty="0"/>
              <a:t>Explanation</a:t>
            </a:r>
            <a:r>
              <a:rPr lang="en-US" dirty="0"/>
              <a:t>: Clear documentation of data sources, methodologies, and analysis steps holds researchers accountable for their work.</a:t>
            </a:r>
          </a:p>
          <a:p>
            <a:pPr lvl="1" algn="just"/>
            <a:r>
              <a:rPr lang="en-US" b="1" dirty="0"/>
              <a:t>Impact</a:t>
            </a:r>
            <a:r>
              <a:rPr lang="en-US" dirty="0"/>
              <a:t>: Promotes integrity and responsibility, making it easier to identify and correct errors or biases.</a:t>
            </a:r>
          </a:p>
          <a:p>
            <a:pPr marL="0" indent="0">
              <a:buNone/>
            </a:pPr>
            <a:endParaRPr lang="en-IN" dirty="0"/>
          </a:p>
        </p:txBody>
      </p:sp>
      <p:sp>
        <p:nvSpPr>
          <p:cNvPr id="4" name="Date Placeholder 3">
            <a:extLst>
              <a:ext uri="{FF2B5EF4-FFF2-40B4-BE49-F238E27FC236}">
                <a16:creationId xmlns:a16="http://schemas.microsoft.com/office/drawing/2014/main" id="{E820F8F2-F1A4-49D7-9189-FD5BD8D12F6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12502852-B602-4D6F-8D53-A22BFD4E8B69}"/>
              </a:ext>
            </a:extLst>
          </p:cNvPr>
          <p:cNvSpPr>
            <a:spLocks noGrp="1"/>
          </p:cNvSpPr>
          <p:nvPr>
            <p:ph type="sldNum" sz="quarter" idx="12"/>
          </p:nvPr>
        </p:nvSpPr>
        <p:spPr/>
        <p:txBody>
          <a:bodyPr/>
          <a:lstStyle/>
          <a:p>
            <a:fld id="{7A43F2F5-84C0-464D-B3A5-712A230293B6}" type="slidenum">
              <a:rPr lang="en-IN" smtClean="0"/>
              <a:t>63</a:t>
            </a:fld>
            <a:endParaRPr lang="en-IN"/>
          </a:p>
        </p:txBody>
      </p:sp>
    </p:spTree>
    <p:extLst>
      <p:ext uri="{BB962C8B-B14F-4D97-AF65-F5344CB8AC3E}">
        <p14:creationId xmlns:p14="http://schemas.microsoft.com/office/powerpoint/2010/main" val="856076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AE6A-135F-4A6A-BF9E-8F1D08C5C148}"/>
              </a:ext>
            </a:extLst>
          </p:cNvPr>
          <p:cNvSpPr>
            <a:spLocks noGrp="1"/>
          </p:cNvSpPr>
          <p:nvPr>
            <p:ph type="title"/>
          </p:nvPr>
        </p:nvSpPr>
        <p:spPr/>
        <p:txBody>
          <a:bodyPr/>
          <a:lstStyle/>
          <a:p>
            <a:r>
              <a:rPr lang="en-US" b="1" dirty="0"/>
              <a:t>Importance of Transparency in Data Science</a:t>
            </a:r>
            <a:endParaRPr lang="en-IN" b="1" dirty="0"/>
          </a:p>
        </p:txBody>
      </p:sp>
      <p:sp>
        <p:nvSpPr>
          <p:cNvPr id="3" name="Content Placeholder 2">
            <a:extLst>
              <a:ext uri="{FF2B5EF4-FFF2-40B4-BE49-F238E27FC236}">
                <a16:creationId xmlns:a16="http://schemas.microsoft.com/office/drawing/2014/main" id="{B2A26307-AFB6-4DD1-9B85-778F4E30D973}"/>
              </a:ext>
            </a:extLst>
          </p:cNvPr>
          <p:cNvSpPr>
            <a:spLocks noGrp="1"/>
          </p:cNvSpPr>
          <p:nvPr>
            <p:ph idx="1"/>
          </p:nvPr>
        </p:nvSpPr>
        <p:spPr>
          <a:xfrm>
            <a:off x="838200" y="1571625"/>
            <a:ext cx="10515600" cy="4605338"/>
          </a:xfrm>
        </p:spPr>
        <p:txBody>
          <a:bodyPr/>
          <a:lstStyle/>
          <a:p>
            <a:pPr algn="just"/>
            <a:r>
              <a:rPr lang="en-US" b="1" dirty="0"/>
              <a:t>Bias Mitigation</a:t>
            </a:r>
            <a:r>
              <a:rPr lang="en-US" dirty="0"/>
              <a:t>:</a:t>
            </a:r>
          </a:p>
          <a:p>
            <a:pPr lvl="1" algn="just"/>
            <a:r>
              <a:rPr lang="en-US" b="1" dirty="0"/>
              <a:t>Explanation</a:t>
            </a:r>
            <a:r>
              <a:rPr lang="en-US" dirty="0"/>
              <a:t>: Transparency helps to identify and address biases in the data and analysis process.</a:t>
            </a:r>
          </a:p>
          <a:p>
            <a:pPr lvl="1" algn="just"/>
            <a:r>
              <a:rPr lang="en-US" b="1" dirty="0"/>
              <a:t>Impact</a:t>
            </a:r>
            <a:r>
              <a:rPr lang="en-US" dirty="0"/>
              <a:t>: Leads to more accurate and fair outcomes by allowing others to scrutinize and challenge the assumptions and methods used.</a:t>
            </a:r>
          </a:p>
          <a:p>
            <a:pPr marL="0" indent="0">
              <a:buNone/>
            </a:pPr>
            <a:endParaRPr lang="en-IN" dirty="0"/>
          </a:p>
        </p:txBody>
      </p:sp>
      <p:sp>
        <p:nvSpPr>
          <p:cNvPr id="4" name="Date Placeholder 3">
            <a:extLst>
              <a:ext uri="{FF2B5EF4-FFF2-40B4-BE49-F238E27FC236}">
                <a16:creationId xmlns:a16="http://schemas.microsoft.com/office/drawing/2014/main" id="{E820F8F2-F1A4-49D7-9189-FD5BD8D12F6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12502852-B602-4D6F-8D53-A22BFD4E8B69}"/>
              </a:ext>
            </a:extLst>
          </p:cNvPr>
          <p:cNvSpPr>
            <a:spLocks noGrp="1"/>
          </p:cNvSpPr>
          <p:nvPr>
            <p:ph type="sldNum" sz="quarter" idx="12"/>
          </p:nvPr>
        </p:nvSpPr>
        <p:spPr/>
        <p:txBody>
          <a:bodyPr/>
          <a:lstStyle/>
          <a:p>
            <a:fld id="{7A43F2F5-84C0-464D-B3A5-712A230293B6}" type="slidenum">
              <a:rPr lang="en-IN" smtClean="0"/>
              <a:t>64</a:t>
            </a:fld>
            <a:endParaRPr lang="en-IN"/>
          </a:p>
        </p:txBody>
      </p:sp>
    </p:spTree>
    <p:extLst>
      <p:ext uri="{BB962C8B-B14F-4D97-AF65-F5344CB8AC3E}">
        <p14:creationId xmlns:p14="http://schemas.microsoft.com/office/powerpoint/2010/main" val="1923139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AE6A-135F-4A6A-BF9E-8F1D08C5C148}"/>
              </a:ext>
            </a:extLst>
          </p:cNvPr>
          <p:cNvSpPr>
            <a:spLocks noGrp="1"/>
          </p:cNvSpPr>
          <p:nvPr>
            <p:ph type="title"/>
          </p:nvPr>
        </p:nvSpPr>
        <p:spPr/>
        <p:txBody>
          <a:bodyPr/>
          <a:lstStyle/>
          <a:p>
            <a:r>
              <a:rPr lang="en-US" b="1" dirty="0"/>
              <a:t>Importance of Transparency in Data Science</a:t>
            </a:r>
            <a:endParaRPr lang="en-IN" b="1" dirty="0"/>
          </a:p>
        </p:txBody>
      </p:sp>
      <p:sp>
        <p:nvSpPr>
          <p:cNvPr id="3" name="Content Placeholder 2">
            <a:extLst>
              <a:ext uri="{FF2B5EF4-FFF2-40B4-BE49-F238E27FC236}">
                <a16:creationId xmlns:a16="http://schemas.microsoft.com/office/drawing/2014/main" id="{B2A26307-AFB6-4DD1-9B85-778F4E30D973}"/>
              </a:ext>
            </a:extLst>
          </p:cNvPr>
          <p:cNvSpPr>
            <a:spLocks noGrp="1"/>
          </p:cNvSpPr>
          <p:nvPr>
            <p:ph idx="1"/>
          </p:nvPr>
        </p:nvSpPr>
        <p:spPr/>
        <p:txBody>
          <a:bodyPr/>
          <a:lstStyle/>
          <a:p>
            <a:pPr algn="just"/>
            <a:r>
              <a:rPr lang="en-US" b="1" dirty="0"/>
              <a:t>Ethical Considerations</a:t>
            </a:r>
            <a:r>
              <a:rPr lang="en-US" dirty="0"/>
              <a:t>:</a:t>
            </a:r>
          </a:p>
          <a:p>
            <a:pPr lvl="1" algn="just"/>
            <a:r>
              <a:rPr lang="en-US" b="1" dirty="0"/>
              <a:t>Explanation</a:t>
            </a:r>
            <a:r>
              <a:rPr lang="en-US" dirty="0"/>
              <a:t>: Transparency is vital for ethical data usage, especially regarding sensitive or personal data.</a:t>
            </a:r>
          </a:p>
          <a:p>
            <a:pPr lvl="1" algn="just"/>
            <a:r>
              <a:rPr lang="en-US" b="1" dirty="0"/>
              <a:t>Impact</a:t>
            </a:r>
            <a:r>
              <a:rPr lang="en-US" dirty="0"/>
              <a:t>: Ensures compliance with ethical standards and legal requirements, protecting individuals' rights and privacy.</a:t>
            </a:r>
          </a:p>
          <a:p>
            <a:pPr algn="just"/>
            <a:r>
              <a:rPr lang="en-US" b="1" dirty="0"/>
              <a:t>Trust and Credibility</a:t>
            </a:r>
            <a:r>
              <a:rPr lang="en-US" dirty="0"/>
              <a:t>:</a:t>
            </a:r>
          </a:p>
          <a:p>
            <a:pPr lvl="1" algn="just"/>
            <a:r>
              <a:rPr lang="en-US" b="1" dirty="0"/>
              <a:t>Explanation</a:t>
            </a:r>
            <a:r>
              <a:rPr lang="en-US" dirty="0"/>
              <a:t>: Transparent practices enhance the credibility of research findings and the researchers themselves.</a:t>
            </a:r>
          </a:p>
          <a:p>
            <a:pPr lvl="1" algn="just"/>
            <a:r>
              <a:rPr lang="en-US" b="1" dirty="0"/>
              <a:t>Impact</a:t>
            </a:r>
            <a:r>
              <a:rPr lang="en-US" dirty="0"/>
              <a:t>: Builds trust with stakeholders, including the public, policymakers, and the scientific community, encouraging broader acceptance and application of the results.</a:t>
            </a:r>
          </a:p>
          <a:p>
            <a:pPr marL="0" indent="0">
              <a:buNone/>
            </a:pPr>
            <a:endParaRPr lang="en-IN" dirty="0"/>
          </a:p>
        </p:txBody>
      </p:sp>
      <p:sp>
        <p:nvSpPr>
          <p:cNvPr id="4" name="Date Placeholder 3">
            <a:extLst>
              <a:ext uri="{FF2B5EF4-FFF2-40B4-BE49-F238E27FC236}">
                <a16:creationId xmlns:a16="http://schemas.microsoft.com/office/drawing/2014/main" id="{E820F8F2-F1A4-49D7-9189-FD5BD8D12F6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12502852-B602-4D6F-8D53-A22BFD4E8B69}"/>
              </a:ext>
            </a:extLst>
          </p:cNvPr>
          <p:cNvSpPr>
            <a:spLocks noGrp="1"/>
          </p:cNvSpPr>
          <p:nvPr>
            <p:ph type="sldNum" sz="quarter" idx="12"/>
          </p:nvPr>
        </p:nvSpPr>
        <p:spPr/>
        <p:txBody>
          <a:bodyPr/>
          <a:lstStyle/>
          <a:p>
            <a:fld id="{7A43F2F5-84C0-464D-B3A5-712A230293B6}" type="slidenum">
              <a:rPr lang="en-IN" smtClean="0"/>
              <a:t>65</a:t>
            </a:fld>
            <a:endParaRPr lang="en-IN"/>
          </a:p>
        </p:txBody>
      </p:sp>
    </p:spTree>
    <p:extLst>
      <p:ext uri="{BB962C8B-B14F-4D97-AF65-F5344CB8AC3E}">
        <p14:creationId xmlns:p14="http://schemas.microsoft.com/office/powerpoint/2010/main" val="24174374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2C23-0941-4222-9721-7107634AA259}"/>
              </a:ext>
            </a:extLst>
          </p:cNvPr>
          <p:cNvSpPr>
            <a:spLocks noGrp="1"/>
          </p:cNvSpPr>
          <p:nvPr>
            <p:ph type="title"/>
          </p:nvPr>
        </p:nvSpPr>
        <p:spPr/>
        <p:txBody>
          <a:bodyPr/>
          <a:lstStyle/>
          <a:p>
            <a:r>
              <a:rPr lang="en-US" b="1" dirty="0"/>
              <a:t>Ethical Considerations in Automated Decision-Making in Data Science</a:t>
            </a:r>
            <a:endParaRPr lang="en-IN" b="1" dirty="0"/>
          </a:p>
        </p:txBody>
      </p:sp>
      <p:sp>
        <p:nvSpPr>
          <p:cNvPr id="3" name="Content Placeholder 2">
            <a:extLst>
              <a:ext uri="{FF2B5EF4-FFF2-40B4-BE49-F238E27FC236}">
                <a16:creationId xmlns:a16="http://schemas.microsoft.com/office/drawing/2014/main" id="{774C9F04-9112-4D8A-BDFA-D06B5C06BECD}"/>
              </a:ext>
            </a:extLst>
          </p:cNvPr>
          <p:cNvSpPr>
            <a:spLocks noGrp="1"/>
          </p:cNvSpPr>
          <p:nvPr>
            <p:ph idx="1"/>
          </p:nvPr>
        </p:nvSpPr>
        <p:spPr>
          <a:xfrm>
            <a:off x="838200" y="1825625"/>
            <a:ext cx="10515600" cy="4346575"/>
          </a:xfrm>
        </p:spPr>
        <p:txBody>
          <a:bodyPr>
            <a:normAutofit fontScale="92500" lnSpcReduction="20000"/>
          </a:bodyPr>
          <a:lstStyle/>
          <a:p>
            <a:r>
              <a:rPr lang="en-US" b="1" dirty="0"/>
              <a:t>Bias and Fairness</a:t>
            </a:r>
            <a:r>
              <a:rPr lang="en-US" dirty="0"/>
              <a:t>:</a:t>
            </a:r>
          </a:p>
          <a:p>
            <a:pPr lvl="1"/>
            <a:r>
              <a:rPr lang="en-US" b="1" dirty="0"/>
              <a:t>Explanation</a:t>
            </a:r>
            <a:r>
              <a:rPr lang="en-US" dirty="0"/>
              <a:t>: Automated systems can inherit and amplify biases present in the training data.</a:t>
            </a:r>
          </a:p>
          <a:p>
            <a:pPr lvl="1"/>
            <a:r>
              <a:rPr lang="en-US" b="1" dirty="0"/>
              <a:t>Impact</a:t>
            </a:r>
            <a:r>
              <a:rPr lang="en-US" dirty="0"/>
              <a:t>: This can lead to unfair treatment of individuals or groups, perpetuating existing inequalities.</a:t>
            </a:r>
          </a:p>
          <a:p>
            <a:pPr lvl="1"/>
            <a:r>
              <a:rPr lang="en-US" b="1" dirty="0"/>
              <a:t>Mitigation</a:t>
            </a:r>
            <a:r>
              <a:rPr lang="en-US" dirty="0"/>
              <a:t>: Implementing fairness-aware algorithms, regularly auditing models for bias, and using diverse training datasets.</a:t>
            </a:r>
          </a:p>
          <a:p>
            <a:r>
              <a:rPr lang="en-US" b="1" dirty="0"/>
              <a:t>Transparency and Accountability</a:t>
            </a:r>
            <a:r>
              <a:rPr lang="en-US" dirty="0"/>
              <a:t>:</a:t>
            </a:r>
          </a:p>
          <a:p>
            <a:pPr lvl="1"/>
            <a:r>
              <a:rPr lang="en-US" b="1" dirty="0"/>
              <a:t>Explanation</a:t>
            </a:r>
            <a:r>
              <a:rPr lang="en-US" dirty="0"/>
              <a:t>: Automated decision-making processes are often opaque, making it difficult to understand how decisions are made.</a:t>
            </a:r>
          </a:p>
          <a:p>
            <a:pPr lvl="1"/>
            <a:r>
              <a:rPr lang="en-US" b="1" dirty="0"/>
              <a:t>Impact</a:t>
            </a:r>
            <a:r>
              <a:rPr lang="en-US" dirty="0"/>
              <a:t>: Lack of transparency can erode trust and make it challenging to hold systems accountable.</a:t>
            </a:r>
          </a:p>
          <a:p>
            <a:pPr lvl="1"/>
            <a:r>
              <a:rPr lang="en-US" b="1" dirty="0"/>
              <a:t>Mitigation</a:t>
            </a:r>
            <a:r>
              <a:rPr lang="en-US" dirty="0"/>
              <a:t>: Ensuring models are interpretable and providing clear explanations for automated decisions.</a:t>
            </a:r>
          </a:p>
        </p:txBody>
      </p:sp>
      <p:sp>
        <p:nvSpPr>
          <p:cNvPr id="4" name="Date Placeholder 3">
            <a:extLst>
              <a:ext uri="{FF2B5EF4-FFF2-40B4-BE49-F238E27FC236}">
                <a16:creationId xmlns:a16="http://schemas.microsoft.com/office/drawing/2014/main" id="{7194DF5B-8FD7-4843-AA84-0DB260E292F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AFC35740-1312-47B1-B1B4-D5715F33D5D4}"/>
              </a:ext>
            </a:extLst>
          </p:cNvPr>
          <p:cNvSpPr>
            <a:spLocks noGrp="1"/>
          </p:cNvSpPr>
          <p:nvPr>
            <p:ph type="sldNum" sz="quarter" idx="12"/>
          </p:nvPr>
        </p:nvSpPr>
        <p:spPr/>
        <p:txBody>
          <a:bodyPr/>
          <a:lstStyle/>
          <a:p>
            <a:fld id="{7A43F2F5-84C0-464D-B3A5-712A230293B6}" type="slidenum">
              <a:rPr lang="en-IN" smtClean="0"/>
              <a:t>66</a:t>
            </a:fld>
            <a:endParaRPr lang="en-IN"/>
          </a:p>
        </p:txBody>
      </p:sp>
    </p:spTree>
    <p:extLst>
      <p:ext uri="{BB962C8B-B14F-4D97-AF65-F5344CB8AC3E}">
        <p14:creationId xmlns:p14="http://schemas.microsoft.com/office/powerpoint/2010/main" val="363471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2C23-0941-4222-9721-7107634AA259}"/>
              </a:ext>
            </a:extLst>
          </p:cNvPr>
          <p:cNvSpPr>
            <a:spLocks noGrp="1"/>
          </p:cNvSpPr>
          <p:nvPr>
            <p:ph type="title"/>
          </p:nvPr>
        </p:nvSpPr>
        <p:spPr/>
        <p:txBody>
          <a:bodyPr/>
          <a:lstStyle/>
          <a:p>
            <a:r>
              <a:rPr lang="en-US" b="1" dirty="0"/>
              <a:t>Ethical Considerations in Automated Decision-Making in Data Science</a:t>
            </a:r>
            <a:endParaRPr lang="en-IN" b="1" dirty="0"/>
          </a:p>
        </p:txBody>
      </p:sp>
      <p:sp>
        <p:nvSpPr>
          <p:cNvPr id="3" name="Content Placeholder 2">
            <a:extLst>
              <a:ext uri="{FF2B5EF4-FFF2-40B4-BE49-F238E27FC236}">
                <a16:creationId xmlns:a16="http://schemas.microsoft.com/office/drawing/2014/main" id="{774C9F04-9112-4D8A-BDFA-D06B5C06BECD}"/>
              </a:ext>
            </a:extLst>
          </p:cNvPr>
          <p:cNvSpPr>
            <a:spLocks noGrp="1"/>
          </p:cNvSpPr>
          <p:nvPr>
            <p:ph idx="1"/>
          </p:nvPr>
        </p:nvSpPr>
        <p:spPr>
          <a:xfrm>
            <a:off x="838200" y="1825625"/>
            <a:ext cx="10515600" cy="4346575"/>
          </a:xfrm>
        </p:spPr>
        <p:txBody>
          <a:bodyPr>
            <a:normAutofit fontScale="92500" lnSpcReduction="20000"/>
          </a:bodyPr>
          <a:lstStyle/>
          <a:p>
            <a:r>
              <a:rPr lang="en-US" b="1" dirty="0"/>
              <a:t>Privacy and Data Security</a:t>
            </a:r>
            <a:r>
              <a:rPr lang="en-US" dirty="0"/>
              <a:t>:</a:t>
            </a:r>
          </a:p>
          <a:p>
            <a:pPr lvl="1"/>
            <a:r>
              <a:rPr lang="en-US" b="1" dirty="0"/>
              <a:t>Explanation</a:t>
            </a:r>
            <a:r>
              <a:rPr lang="en-US" dirty="0"/>
              <a:t>: Automated systems often rely on large amounts of personal data, raising concerns about privacy and data security.</a:t>
            </a:r>
          </a:p>
          <a:p>
            <a:pPr lvl="1"/>
            <a:r>
              <a:rPr lang="en-US" b="1" dirty="0"/>
              <a:t>Impact</a:t>
            </a:r>
            <a:r>
              <a:rPr lang="en-US" dirty="0"/>
              <a:t>: Unauthorized access or misuse of data can harm individuals and violate legal regulations.</a:t>
            </a:r>
          </a:p>
          <a:p>
            <a:pPr lvl="1"/>
            <a:r>
              <a:rPr lang="en-US" b="1" dirty="0"/>
              <a:t>Mitigation</a:t>
            </a:r>
            <a:r>
              <a:rPr lang="en-US" dirty="0"/>
              <a:t>: Implementing strong data encryption, anonymizing data where possible, and adhering to data protection laws.</a:t>
            </a:r>
          </a:p>
          <a:p>
            <a:r>
              <a:rPr lang="en-US" b="1" dirty="0"/>
              <a:t>Consent and Autonomy</a:t>
            </a:r>
            <a:r>
              <a:rPr lang="en-US" dirty="0"/>
              <a:t>:</a:t>
            </a:r>
          </a:p>
          <a:p>
            <a:pPr lvl="1"/>
            <a:r>
              <a:rPr lang="en-US" b="1" dirty="0"/>
              <a:t>Explanation</a:t>
            </a:r>
            <a:r>
              <a:rPr lang="en-US" dirty="0"/>
              <a:t>: Individuals should have control over how their data is used and the ability to consent to automated decision-making.</a:t>
            </a:r>
          </a:p>
          <a:p>
            <a:pPr lvl="1"/>
            <a:r>
              <a:rPr lang="en-US" b="1" dirty="0"/>
              <a:t>Impact</a:t>
            </a:r>
            <a:r>
              <a:rPr lang="en-US" dirty="0"/>
              <a:t>: Failure to obtain proper consent undermines individual autonomy and can lead to ethical and legal issues.</a:t>
            </a:r>
          </a:p>
          <a:p>
            <a:pPr lvl="1"/>
            <a:r>
              <a:rPr lang="en-US" b="1" dirty="0"/>
              <a:t>Mitigation</a:t>
            </a:r>
            <a:r>
              <a:rPr lang="en-US" dirty="0"/>
              <a:t>: Obtaining explicit consent for data usage, providing options to opt out, and ensuring informed consent practices.</a:t>
            </a:r>
          </a:p>
          <a:p>
            <a:pPr marL="0" indent="0">
              <a:buNone/>
            </a:pPr>
            <a:endParaRPr lang="en-US" dirty="0"/>
          </a:p>
        </p:txBody>
      </p:sp>
      <p:sp>
        <p:nvSpPr>
          <p:cNvPr id="4" name="Date Placeholder 3">
            <a:extLst>
              <a:ext uri="{FF2B5EF4-FFF2-40B4-BE49-F238E27FC236}">
                <a16:creationId xmlns:a16="http://schemas.microsoft.com/office/drawing/2014/main" id="{7194DF5B-8FD7-4843-AA84-0DB260E292F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AFC35740-1312-47B1-B1B4-D5715F33D5D4}"/>
              </a:ext>
            </a:extLst>
          </p:cNvPr>
          <p:cNvSpPr>
            <a:spLocks noGrp="1"/>
          </p:cNvSpPr>
          <p:nvPr>
            <p:ph type="sldNum" sz="quarter" idx="12"/>
          </p:nvPr>
        </p:nvSpPr>
        <p:spPr/>
        <p:txBody>
          <a:bodyPr/>
          <a:lstStyle/>
          <a:p>
            <a:fld id="{7A43F2F5-84C0-464D-B3A5-712A230293B6}" type="slidenum">
              <a:rPr lang="en-IN" smtClean="0"/>
              <a:t>67</a:t>
            </a:fld>
            <a:endParaRPr lang="en-IN"/>
          </a:p>
        </p:txBody>
      </p:sp>
    </p:spTree>
    <p:extLst>
      <p:ext uri="{BB962C8B-B14F-4D97-AF65-F5344CB8AC3E}">
        <p14:creationId xmlns:p14="http://schemas.microsoft.com/office/powerpoint/2010/main" val="20117107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08C1-84BF-430D-BC98-939106F48955}"/>
              </a:ext>
            </a:extLst>
          </p:cNvPr>
          <p:cNvSpPr>
            <a:spLocks noGrp="1"/>
          </p:cNvSpPr>
          <p:nvPr>
            <p:ph type="title"/>
          </p:nvPr>
        </p:nvSpPr>
        <p:spPr/>
        <p:txBody>
          <a:bodyPr/>
          <a:lstStyle/>
          <a:p>
            <a:r>
              <a:rPr lang="en-US" b="1" dirty="0"/>
              <a:t>Ethical Considerations in Automated Decision-Making in Data Science</a:t>
            </a:r>
            <a:endParaRPr lang="en-IN" b="1" dirty="0"/>
          </a:p>
        </p:txBody>
      </p:sp>
      <p:sp>
        <p:nvSpPr>
          <p:cNvPr id="3" name="Content Placeholder 2">
            <a:extLst>
              <a:ext uri="{FF2B5EF4-FFF2-40B4-BE49-F238E27FC236}">
                <a16:creationId xmlns:a16="http://schemas.microsoft.com/office/drawing/2014/main" id="{13F34CF0-2BD6-4D1D-B295-5D3E26709F1F}"/>
              </a:ext>
            </a:extLst>
          </p:cNvPr>
          <p:cNvSpPr>
            <a:spLocks noGrp="1"/>
          </p:cNvSpPr>
          <p:nvPr>
            <p:ph idx="1"/>
          </p:nvPr>
        </p:nvSpPr>
        <p:spPr/>
        <p:txBody>
          <a:bodyPr>
            <a:normAutofit fontScale="92500" lnSpcReduction="10000"/>
          </a:bodyPr>
          <a:lstStyle/>
          <a:p>
            <a:r>
              <a:rPr lang="en-US" b="1" dirty="0"/>
              <a:t>Accountability for Errors</a:t>
            </a:r>
            <a:r>
              <a:rPr lang="en-US" dirty="0"/>
              <a:t>:</a:t>
            </a:r>
          </a:p>
          <a:p>
            <a:pPr lvl="1"/>
            <a:r>
              <a:rPr lang="en-US" b="1" dirty="0"/>
              <a:t>Explanation</a:t>
            </a:r>
            <a:r>
              <a:rPr lang="en-US" dirty="0"/>
              <a:t>: Automated systems can make errors that have significant consequences, such as wrongful arrests or denial of services.</a:t>
            </a:r>
          </a:p>
          <a:p>
            <a:pPr lvl="1"/>
            <a:r>
              <a:rPr lang="en-US" b="1" dirty="0"/>
              <a:t>Impact</a:t>
            </a:r>
            <a:r>
              <a:rPr lang="en-US" dirty="0"/>
              <a:t>: It can be difficult to assign responsibility when an automated system makes a harmful decision.</a:t>
            </a:r>
          </a:p>
          <a:p>
            <a:pPr lvl="1"/>
            <a:r>
              <a:rPr lang="en-US" b="1" dirty="0"/>
              <a:t>Mitigation</a:t>
            </a:r>
            <a:r>
              <a:rPr lang="en-US" dirty="0"/>
              <a:t>: Establishing clear lines of accountability, implementing human oversight, and providing mechanisms for appeal and redress.</a:t>
            </a:r>
          </a:p>
          <a:p>
            <a:r>
              <a:rPr lang="en-US" b="1" dirty="0"/>
              <a:t>Social and Economic Impact</a:t>
            </a:r>
            <a:r>
              <a:rPr lang="en-US" dirty="0"/>
              <a:t>:</a:t>
            </a:r>
          </a:p>
          <a:p>
            <a:pPr lvl="1"/>
            <a:r>
              <a:rPr lang="en-US" b="1" dirty="0"/>
              <a:t>Explanation</a:t>
            </a:r>
            <a:r>
              <a:rPr lang="en-US" dirty="0"/>
              <a:t>: Automation can lead to job displacement and economic inequality.</a:t>
            </a:r>
          </a:p>
          <a:p>
            <a:pPr lvl="1"/>
            <a:r>
              <a:rPr lang="en-US" b="1" dirty="0"/>
              <a:t>Impact</a:t>
            </a:r>
            <a:r>
              <a:rPr lang="en-US" dirty="0"/>
              <a:t>: Widespread job losses and economic disruption can result from replacing human labor with automated systems.</a:t>
            </a:r>
          </a:p>
          <a:p>
            <a:pPr lvl="1"/>
            <a:r>
              <a:rPr lang="en-US" b="1" dirty="0"/>
              <a:t>Mitigation</a:t>
            </a:r>
            <a:r>
              <a:rPr lang="en-US" dirty="0"/>
              <a:t>: Developing policies to support workforce transition, such as retraining programs and economic safety nets.</a:t>
            </a:r>
          </a:p>
          <a:p>
            <a:pPr marL="0" indent="0">
              <a:buNone/>
            </a:pPr>
            <a:endParaRPr lang="en-IN" dirty="0"/>
          </a:p>
        </p:txBody>
      </p:sp>
      <p:sp>
        <p:nvSpPr>
          <p:cNvPr id="4" name="Date Placeholder 3">
            <a:extLst>
              <a:ext uri="{FF2B5EF4-FFF2-40B4-BE49-F238E27FC236}">
                <a16:creationId xmlns:a16="http://schemas.microsoft.com/office/drawing/2014/main" id="{8607A9B4-EC23-45DE-AE3F-1223F62CD20C}"/>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F33634C-FFCB-425D-B48F-9A63DF73F260}"/>
              </a:ext>
            </a:extLst>
          </p:cNvPr>
          <p:cNvSpPr>
            <a:spLocks noGrp="1"/>
          </p:cNvSpPr>
          <p:nvPr>
            <p:ph type="sldNum" sz="quarter" idx="12"/>
          </p:nvPr>
        </p:nvSpPr>
        <p:spPr/>
        <p:txBody>
          <a:bodyPr/>
          <a:lstStyle/>
          <a:p>
            <a:fld id="{7A43F2F5-84C0-464D-B3A5-712A230293B6}" type="slidenum">
              <a:rPr lang="en-IN" smtClean="0"/>
              <a:t>68</a:t>
            </a:fld>
            <a:endParaRPr lang="en-IN"/>
          </a:p>
        </p:txBody>
      </p:sp>
    </p:spTree>
    <p:extLst>
      <p:ext uri="{BB962C8B-B14F-4D97-AF65-F5344CB8AC3E}">
        <p14:creationId xmlns:p14="http://schemas.microsoft.com/office/powerpoint/2010/main" val="29875119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55CE-D556-493A-B052-A2E638C7C8BC}"/>
              </a:ext>
            </a:extLst>
          </p:cNvPr>
          <p:cNvSpPr>
            <a:spLocks noGrp="1"/>
          </p:cNvSpPr>
          <p:nvPr>
            <p:ph type="title"/>
          </p:nvPr>
        </p:nvSpPr>
        <p:spPr/>
        <p:txBody>
          <a:bodyPr/>
          <a:lstStyle/>
          <a:p>
            <a:r>
              <a:rPr lang="en-US" b="1" dirty="0"/>
              <a:t>Ethical Considerations in Automated Decision-Making in Data Science</a:t>
            </a:r>
            <a:endParaRPr lang="en-IN" b="1" dirty="0"/>
          </a:p>
        </p:txBody>
      </p:sp>
      <p:sp>
        <p:nvSpPr>
          <p:cNvPr id="3" name="Content Placeholder 2">
            <a:extLst>
              <a:ext uri="{FF2B5EF4-FFF2-40B4-BE49-F238E27FC236}">
                <a16:creationId xmlns:a16="http://schemas.microsoft.com/office/drawing/2014/main" id="{4F14F87E-3A54-4503-AEA8-45DBA0EEEBA5}"/>
              </a:ext>
            </a:extLst>
          </p:cNvPr>
          <p:cNvSpPr>
            <a:spLocks noGrp="1"/>
          </p:cNvSpPr>
          <p:nvPr>
            <p:ph idx="1"/>
          </p:nvPr>
        </p:nvSpPr>
        <p:spPr/>
        <p:txBody>
          <a:bodyPr>
            <a:normAutofit fontScale="92500" lnSpcReduction="10000"/>
          </a:bodyPr>
          <a:lstStyle/>
          <a:p>
            <a:r>
              <a:rPr lang="en-US" b="1" dirty="0"/>
              <a:t>Moral and Ethical Decision-Making</a:t>
            </a:r>
            <a:r>
              <a:rPr lang="en-US" dirty="0"/>
              <a:t>:</a:t>
            </a:r>
          </a:p>
          <a:p>
            <a:pPr lvl="1"/>
            <a:r>
              <a:rPr lang="en-US" b="1" dirty="0"/>
              <a:t>Explanation</a:t>
            </a:r>
            <a:r>
              <a:rPr lang="en-US" dirty="0"/>
              <a:t>: Automated systems lack human judgment and empathy, which are crucial in ethical decision-making.</a:t>
            </a:r>
          </a:p>
          <a:p>
            <a:pPr lvl="1"/>
            <a:r>
              <a:rPr lang="en-US" b="1" dirty="0"/>
              <a:t>Impact</a:t>
            </a:r>
            <a:r>
              <a:rPr lang="en-US" dirty="0"/>
              <a:t>: Relying solely on automated systems for decisions that require moral considerations can lead to ethically questionable outcomes.</a:t>
            </a:r>
          </a:p>
          <a:p>
            <a:pPr lvl="1"/>
            <a:r>
              <a:rPr lang="en-US" b="1" dirty="0"/>
              <a:t>Mitigation</a:t>
            </a:r>
            <a:r>
              <a:rPr lang="en-US" dirty="0"/>
              <a:t>: Incorporating human oversight for decisions with significant ethical implications and designing systems that align with ethical standards.</a:t>
            </a:r>
          </a:p>
          <a:p>
            <a:r>
              <a:rPr lang="en-US" b="1" dirty="0"/>
              <a:t>Impact on Marginalized Groups</a:t>
            </a:r>
            <a:r>
              <a:rPr lang="en-US" dirty="0"/>
              <a:t>:</a:t>
            </a:r>
          </a:p>
          <a:p>
            <a:pPr lvl="1"/>
            <a:r>
              <a:rPr lang="en-US" b="1" dirty="0"/>
              <a:t>Explanation</a:t>
            </a:r>
            <a:r>
              <a:rPr lang="en-US" dirty="0"/>
              <a:t>: Automated decision-making can disproportionately affect marginalized groups if not carefully designed and monitored.</a:t>
            </a:r>
          </a:p>
          <a:p>
            <a:pPr lvl="1"/>
            <a:r>
              <a:rPr lang="en-US" b="1" dirty="0"/>
              <a:t>Impact</a:t>
            </a:r>
            <a:r>
              <a:rPr lang="en-US" dirty="0"/>
              <a:t>: This can exacerbate existing social inequalities and discrimination.</a:t>
            </a:r>
          </a:p>
          <a:p>
            <a:pPr lvl="1"/>
            <a:r>
              <a:rPr lang="en-US" b="1" dirty="0"/>
              <a:t>Mitigation</a:t>
            </a:r>
            <a:r>
              <a:rPr lang="en-US" dirty="0"/>
              <a:t>: Conducting impact assessments, involving diverse stakeholders in the design process, and continuously monitoring the effects on different groups.</a:t>
            </a:r>
          </a:p>
          <a:p>
            <a:endParaRPr lang="en-IN" dirty="0"/>
          </a:p>
        </p:txBody>
      </p:sp>
      <p:sp>
        <p:nvSpPr>
          <p:cNvPr id="4" name="Date Placeholder 3">
            <a:extLst>
              <a:ext uri="{FF2B5EF4-FFF2-40B4-BE49-F238E27FC236}">
                <a16:creationId xmlns:a16="http://schemas.microsoft.com/office/drawing/2014/main" id="{1DEA93D0-B779-4189-91AA-871C2401A4A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7A3C2D1C-440F-43CF-A8C6-3C21BA70A330}"/>
              </a:ext>
            </a:extLst>
          </p:cNvPr>
          <p:cNvSpPr>
            <a:spLocks noGrp="1"/>
          </p:cNvSpPr>
          <p:nvPr>
            <p:ph type="sldNum" sz="quarter" idx="12"/>
          </p:nvPr>
        </p:nvSpPr>
        <p:spPr/>
        <p:txBody>
          <a:bodyPr/>
          <a:lstStyle/>
          <a:p>
            <a:fld id="{7A43F2F5-84C0-464D-B3A5-712A230293B6}" type="slidenum">
              <a:rPr lang="en-IN" smtClean="0"/>
              <a:t>69</a:t>
            </a:fld>
            <a:endParaRPr lang="en-IN"/>
          </a:p>
        </p:txBody>
      </p:sp>
    </p:spTree>
    <p:extLst>
      <p:ext uri="{BB962C8B-B14F-4D97-AF65-F5344CB8AC3E}">
        <p14:creationId xmlns:p14="http://schemas.microsoft.com/office/powerpoint/2010/main" val="95527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95E8-B125-4CD7-8796-B1FCDEFCE42C}"/>
              </a:ext>
            </a:extLst>
          </p:cNvPr>
          <p:cNvSpPr>
            <a:spLocks noGrp="1"/>
          </p:cNvSpPr>
          <p:nvPr>
            <p:ph type="title"/>
          </p:nvPr>
        </p:nvSpPr>
        <p:spPr/>
        <p:txBody>
          <a:bodyPr/>
          <a:lstStyle/>
          <a:p>
            <a:r>
              <a:rPr lang="en-US" dirty="0"/>
              <a:t>What is Ethics?</a:t>
            </a:r>
            <a:br>
              <a:rPr lang="en-US" dirty="0"/>
            </a:br>
            <a:endParaRPr lang="en-IN" dirty="0"/>
          </a:p>
        </p:txBody>
      </p:sp>
      <p:sp>
        <p:nvSpPr>
          <p:cNvPr id="3" name="Content Placeholder 2">
            <a:extLst>
              <a:ext uri="{FF2B5EF4-FFF2-40B4-BE49-F238E27FC236}">
                <a16:creationId xmlns:a16="http://schemas.microsoft.com/office/drawing/2014/main" id="{F436A4AC-1E35-46E4-96FE-A97D870C56E3}"/>
              </a:ext>
            </a:extLst>
          </p:cNvPr>
          <p:cNvSpPr>
            <a:spLocks noGrp="1"/>
          </p:cNvSpPr>
          <p:nvPr>
            <p:ph idx="1"/>
          </p:nvPr>
        </p:nvSpPr>
        <p:spPr>
          <a:xfrm>
            <a:off x="733425" y="1027905"/>
            <a:ext cx="10515600" cy="5230019"/>
          </a:xfrm>
        </p:spPr>
        <p:txBody>
          <a:bodyPr>
            <a:normAutofit/>
          </a:bodyPr>
          <a:lstStyle/>
          <a:p>
            <a:pPr algn="just"/>
            <a:r>
              <a:rPr lang="en-US" dirty="0"/>
              <a:t>The term “ethics” comes from the Greek word Ethos, which means “habit” or “custom.” </a:t>
            </a:r>
          </a:p>
          <a:p>
            <a:pPr algn="just"/>
            <a:r>
              <a:rPr lang="en-US" dirty="0"/>
              <a:t>Ethics instructs us on what is good and wrong. </a:t>
            </a:r>
          </a:p>
          <a:p>
            <a:pPr algn="just"/>
            <a:r>
              <a:rPr lang="en-US" dirty="0"/>
              <a:t>Most people associate ethics with morality: a natural sense of what is “good.” </a:t>
            </a:r>
          </a:p>
          <a:p>
            <a:pPr algn="just"/>
            <a:r>
              <a:rPr lang="en-US" dirty="0"/>
              <a:t>We as humans live in a society, and society has rules and regulations. We must be able to decide what is right and what is wrong. </a:t>
            </a:r>
          </a:p>
          <a:p>
            <a:pPr algn="just"/>
            <a:r>
              <a:rPr lang="en-US" dirty="0"/>
              <a:t>Ethics deals with feelings, laws, and social norms which determine right from wrong. </a:t>
            </a:r>
          </a:p>
          <a:p>
            <a:pPr algn="just"/>
            <a:r>
              <a:rPr lang="en-US" dirty="0"/>
              <a:t>Our ways of life must be reasonable and live up to the standards of society.</a:t>
            </a:r>
            <a:endParaRPr lang="en-IN" dirty="0"/>
          </a:p>
        </p:txBody>
      </p:sp>
      <p:sp>
        <p:nvSpPr>
          <p:cNvPr id="4" name="Date Placeholder 3">
            <a:extLst>
              <a:ext uri="{FF2B5EF4-FFF2-40B4-BE49-F238E27FC236}">
                <a16:creationId xmlns:a16="http://schemas.microsoft.com/office/drawing/2014/main" id="{3CE1EF3D-5DCE-4A0F-941C-2A7D43B3C652}"/>
              </a:ext>
            </a:extLst>
          </p:cNvPr>
          <p:cNvSpPr>
            <a:spLocks noGrp="1"/>
          </p:cNvSpPr>
          <p:nvPr>
            <p:ph type="dt" sz="half" idx="10"/>
          </p:nvPr>
        </p:nvSpPr>
        <p:spPr/>
        <p:txBody>
          <a:bodyPr/>
          <a:lstStyle/>
          <a:p>
            <a:fld id="{9958FB6B-B6DE-43D3-8AA4-DA541312F569}" type="datetime1">
              <a:rPr lang="en-IN" smtClean="0"/>
              <a:t>07-06-2024</a:t>
            </a:fld>
            <a:endParaRPr lang="en-IN"/>
          </a:p>
        </p:txBody>
      </p:sp>
      <p:sp>
        <p:nvSpPr>
          <p:cNvPr id="5" name="Slide Number Placeholder 4">
            <a:extLst>
              <a:ext uri="{FF2B5EF4-FFF2-40B4-BE49-F238E27FC236}">
                <a16:creationId xmlns:a16="http://schemas.microsoft.com/office/drawing/2014/main" id="{A495852E-01C5-4908-9099-79276FB439C2}"/>
              </a:ext>
            </a:extLst>
          </p:cNvPr>
          <p:cNvSpPr>
            <a:spLocks noGrp="1"/>
          </p:cNvSpPr>
          <p:nvPr>
            <p:ph type="sldNum" sz="quarter" idx="12"/>
          </p:nvPr>
        </p:nvSpPr>
        <p:spPr/>
        <p:txBody>
          <a:bodyPr/>
          <a:lstStyle/>
          <a:p>
            <a:fld id="{7A43F2F5-84C0-464D-B3A5-712A230293B6}" type="slidenum">
              <a:rPr lang="en-IN" smtClean="0"/>
              <a:t>7</a:t>
            </a:fld>
            <a:endParaRPr lang="en-IN"/>
          </a:p>
        </p:txBody>
      </p:sp>
    </p:spTree>
    <p:extLst>
      <p:ext uri="{BB962C8B-B14F-4D97-AF65-F5344CB8AC3E}">
        <p14:creationId xmlns:p14="http://schemas.microsoft.com/office/powerpoint/2010/main" val="774975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CEA8-D116-401E-A74D-BB3714A0AE29}"/>
              </a:ext>
            </a:extLst>
          </p:cNvPr>
          <p:cNvSpPr>
            <a:spLocks noGrp="1"/>
          </p:cNvSpPr>
          <p:nvPr>
            <p:ph type="title"/>
          </p:nvPr>
        </p:nvSpPr>
        <p:spPr/>
        <p:txBody>
          <a:bodyPr/>
          <a:lstStyle/>
          <a:p>
            <a:r>
              <a:rPr lang="en-US" b="1" dirty="0"/>
              <a:t>Ethical Considerations in Automated Decision-Making in Data Science</a:t>
            </a:r>
            <a:endParaRPr lang="en-IN" b="1" dirty="0"/>
          </a:p>
        </p:txBody>
      </p:sp>
      <p:sp>
        <p:nvSpPr>
          <p:cNvPr id="3" name="Content Placeholder 2">
            <a:extLst>
              <a:ext uri="{FF2B5EF4-FFF2-40B4-BE49-F238E27FC236}">
                <a16:creationId xmlns:a16="http://schemas.microsoft.com/office/drawing/2014/main" id="{34CB0D58-A9B4-47EE-A4B0-B663E2CF7256}"/>
              </a:ext>
            </a:extLst>
          </p:cNvPr>
          <p:cNvSpPr>
            <a:spLocks noGrp="1"/>
          </p:cNvSpPr>
          <p:nvPr>
            <p:ph idx="1"/>
          </p:nvPr>
        </p:nvSpPr>
        <p:spPr/>
        <p:txBody>
          <a:bodyPr>
            <a:normAutofit lnSpcReduction="10000"/>
          </a:bodyPr>
          <a:lstStyle/>
          <a:p>
            <a:r>
              <a:rPr lang="en-US" b="1" dirty="0"/>
              <a:t>Regulation and Compliance</a:t>
            </a:r>
            <a:r>
              <a:rPr lang="en-US" dirty="0"/>
              <a:t>:</a:t>
            </a:r>
          </a:p>
          <a:p>
            <a:pPr lvl="1"/>
            <a:r>
              <a:rPr lang="en-US" b="1" dirty="0"/>
              <a:t>Explanation</a:t>
            </a:r>
            <a:r>
              <a:rPr lang="en-US" dirty="0"/>
              <a:t>: The rapid development of automated systems can outpace existing regulatory frameworks.</a:t>
            </a:r>
          </a:p>
          <a:p>
            <a:pPr lvl="1"/>
            <a:r>
              <a:rPr lang="en-US" b="1" dirty="0"/>
              <a:t>Impact</a:t>
            </a:r>
            <a:r>
              <a:rPr lang="en-US" dirty="0"/>
              <a:t>: This can lead to gaps in legal protection and unethical practices.</a:t>
            </a:r>
          </a:p>
          <a:p>
            <a:pPr lvl="1"/>
            <a:r>
              <a:rPr lang="en-US" b="1" dirty="0"/>
              <a:t>Mitigation</a:t>
            </a:r>
            <a:r>
              <a:rPr lang="en-US" dirty="0"/>
              <a:t>: Advocating for updated regulations, adhering to best practices, and participating in the development of industry standards.</a:t>
            </a:r>
          </a:p>
          <a:p>
            <a:r>
              <a:rPr lang="en-US" b="1" dirty="0"/>
              <a:t>Informed Consent and Autonomy</a:t>
            </a:r>
            <a:r>
              <a:rPr lang="en-US" dirty="0"/>
              <a:t>:</a:t>
            </a:r>
          </a:p>
          <a:p>
            <a:pPr lvl="1"/>
            <a:r>
              <a:rPr lang="en-US" b="1" dirty="0"/>
              <a:t>Explanation</a:t>
            </a:r>
            <a:r>
              <a:rPr lang="en-US" dirty="0"/>
              <a:t>: Users should understand how their data is used and have control over automated decisions affecting them.</a:t>
            </a:r>
          </a:p>
          <a:p>
            <a:pPr lvl="1"/>
            <a:r>
              <a:rPr lang="en-US" b="1" dirty="0"/>
              <a:t>Impact</a:t>
            </a:r>
            <a:r>
              <a:rPr lang="en-US" dirty="0"/>
              <a:t>: Lack of informed consent undermines trust and autonomy.</a:t>
            </a:r>
          </a:p>
          <a:p>
            <a:pPr lvl="1"/>
            <a:r>
              <a:rPr lang="en-US" b="1" dirty="0"/>
              <a:t>Mitigation</a:t>
            </a:r>
            <a:r>
              <a:rPr lang="en-US" dirty="0"/>
              <a:t>: Providing clear information about data use and decision-making processes, and ensuring user consent.</a:t>
            </a:r>
          </a:p>
          <a:p>
            <a:endParaRPr lang="en-IN" dirty="0"/>
          </a:p>
        </p:txBody>
      </p:sp>
      <p:sp>
        <p:nvSpPr>
          <p:cNvPr id="4" name="Date Placeholder 3">
            <a:extLst>
              <a:ext uri="{FF2B5EF4-FFF2-40B4-BE49-F238E27FC236}">
                <a16:creationId xmlns:a16="http://schemas.microsoft.com/office/drawing/2014/main" id="{FD49964A-AC72-4DCD-9F13-0CBAEF913D2A}"/>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7F6BB07-0FD5-4739-A450-930627C750E4}"/>
              </a:ext>
            </a:extLst>
          </p:cNvPr>
          <p:cNvSpPr>
            <a:spLocks noGrp="1"/>
          </p:cNvSpPr>
          <p:nvPr>
            <p:ph type="sldNum" sz="quarter" idx="12"/>
          </p:nvPr>
        </p:nvSpPr>
        <p:spPr/>
        <p:txBody>
          <a:bodyPr/>
          <a:lstStyle/>
          <a:p>
            <a:fld id="{7A43F2F5-84C0-464D-B3A5-712A230293B6}" type="slidenum">
              <a:rPr lang="en-IN" smtClean="0"/>
              <a:t>70</a:t>
            </a:fld>
            <a:endParaRPr lang="en-IN"/>
          </a:p>
        </p:txBody>
      </p:sp>
    </p:spTree>
    <p:extLst>
      <p:ext uri="{BB962C8B-B14F-4D97-AF65-F5344CB8AC3E}">
        <p14:creationId xmlns:p14="http://schemas.microsoft.com/office/powerpoint/2010/main" val="24787170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6C72-8558-41DB-A85E-70F12E6F8FEF}"/>
              </a:ext>
            </a:extLst>
          </p:cNvPr>
          <p:cNvSpPr>
            <a:spLocks noGrp="1"/>
          </p:cNvSpPr>
          <p:nvPr>
            <p:ph type="title"/>
          </p:nvPr>
        </p:nvSpPr>
        <p:spPr/>
        <p:txBody>
          <a:bodyPr>
            <a:normAutofit fontScale="90000"/>
          </a:bodyPr>
          <a:lstStyle/>
          <a:p>
            <a:br>
              <a:rPr lang="en-US" b="1" dirty="0"/>
            </a:br>
            <a:r>
              <a:rPr lang="en-US" b="1" dirty="0"/>
              <a:t>Data Governance Frameworks and Practices for Data Science</a:t>
            </a:r>
            <a:br>
              <a:rPr lang="en-US" b="1" dirty="0"/>
            </a:br>
            <a:endParaRPr lang="en-IN" dirty="0"/>
          </a:p>
        </p:txBody>
      </p:sp>
      <p:sp>
        <p:nvSpPr>
          <p:cNvPr id="3" name="Content Placeholder 2">
            <a:extLst>
              <a:ext uri="{FF2B5EF4-FFF2-40B4-BE49-F238E27FC236}">
                <a16:creationId xmlns:a16="http://schemas.microsoft.com/office/drawing/2014/main" id="{E6BD56C8-02CA-4943-A783-D48FA9F15D6A}"/>
              </a:ext>
            </a:extLst>
          </p:cNvPr>
          <p:cNvSpPr>
            <a:spLocks noGrp="1"/>
          </p:cNvSpPr>
          <p:nvPr>
            <p:ph idx="1"/>
          </p:nvPr>
        </p:nvSpPr>
        <p:spPr/>
        <p:txBody>
          <a:bodyPr/>
          <a:lstStyle/>
          <a:p>
            <a:pPr algn="just"/>
            <a:r>
              <a:rPr lang="en-US" dirty="0"/>
              <a:t>Data governance refers to the collection of processes, policies, standards, and metrics that ensure the effective and efficient use of information in enabling an organization to achieve its goals. </a:t>
            </a:r>
            <a:endParaRPr lang="en-IN" dirty="0"/>
          </a:p>
        </p:txBody>
      </p:sp>
      <p:sp>
        <p:nvSpPr>
          <p:cNvPr id="4" name="Date Placeholder 3">
            <a:extLst>
              <a:ext uri="{FF2B5EF4-FFF2-40B4-BE49-F238E27FC236}">
                <a16:creationId xmlns:a16="http://schemas.microsoft.com/office/drawing/2014/main" id="{E883ABC7-7674-44C2-BAF5-A1B5F0755382}"/>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9ED1EA32-D814-4DCC-AABA-BA6C0077077E}"/>
              </a:ext>
            </a:extLst>
          </p:cNvPr>
          <p:cNvSpPr>
            <a:spLocks noGrp="1"/>
          </p:cNvSpPr>
          <p:nvPr>
            <p:ph type="sldNum" sz="quarter" idx="12"/>
          </p:nvPr>
        </p:nvSpPr>
        <p:spPr/>
        <p:txBody>
          <a:bodyPr/>
          <a:lstStyle/>
          <a:p>
            <a:fld id="{7A43F2F5-84C0-464D-B3A5-712A230293B6}" type="slidenum">
              <a:rPr lang="en-IN" smtClean="0"/>
              <a:t>71</a:t>
            </a:fld>
            <a:endParaRPr lang="en-IN"/>
          </a:p>
        </p:txBody>
      </p:sp>
    </p:spTree>
    <p:extLst>
      <p:ext uri="{BB962C8B-B14F-4D97-AF65-F5344CB8AC3E}">
        <p14:creationId xmlns:p14="http://schemas.microsoft.com/office/powerpoint/2010/main" val="3896542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7DF1-BD05-4832-B4BF-19D4A95C93A2}"/>
              </a:ext>
            </a:extLst>
          </p:cNvPr>
          <p:cNvSpPr>
            <a:spLocks noGrp="1"/>
          </p:cNvSpPr>
          <p:nvPr>
            <p:ph type="title"/>
          </p:nvPr>
        </p:nvSpPr>
        <p:spPr/>
        <p:txBody>
          <a:bodyPr/>
          <a:lstStyle/>
          <a:p>
            <a:r>
              <a:rPr lang="en-US" b="1" dirty="0"/>
              <a:t>Key Components of Data Governance Frameworks</a:t>
            </a:r>
            <a:endParaRPr lang="en-IN" b="1" dirty="0"/>
          </a:p>
        </p:txBody>
      </p:sp>
      <p:sp>
        <p:nvSpPr>
          <p:cNvPr id="3" name="Content Placeholder 2">
            <a:extLst>
              <a:ext uri="{FF2B5EF4-FFF2-40B4-BE49-F238E27FC236}">
                <a16:creationId xmlns:a16="http://schemas.microsoft.com/office/drawing/2014/main" id="{88D24005-BE22-4E84-9D24-78A40BC00105}"/>
              </a:ext>
            </a:extLst>
          </p:cNvPr>
          <p:cNvSpPr>
            <a:spLocks noGrp="1"/>
          </p:cNvSpPr>
          <p:nvPr>
            <p:ph idx="1"/>
          </p:nvPr>
        </p:nvSpPr>
        <p:spPr/>
        <p:txBody>
          <a:bodyPr>
            <a:normAutofit lnSpcReduction="10000"/>
          </a:bodyPr>
          <a:lstStyle/>
          <a:p>
            <a:r>
              <a:rPr lang="en-US" b="1" dirty="0"/>
              <a:t>Data Governance Policies</a:t>
            </a:r>
            <a:r>
              <a:rPr lang="en-US" dirty="0"/>
              <a:t>:</a:t>
            </a:r>
          </a:p>
          <a:p>
            <a:pPr lvl="1"/>
            <a:r>
              <a:rPr lang="en-US" dirty="0"/>
              <a:t>Establish clear guidelines on data usage, management, and protection.</a:t>
            </a:r>
          </a:p>
          <a:p>
            <a:pPr lvl="1"/>
            <a:r>
              <a:rPr lang="en-US" dirty="0"/>
              <a:t>Define roles and responsibilities for data stewardship and data ownership.</a:t>
            </a:r>
          </a:p>
          <a:p>
            <a:r>
              <a:rPr lang="en-US" b="1" dirty="0"/>
              <a:t>Data Standards</a:t>
            </a:r>
            <a:r>
              <a:rPr lang="en-US" dirty="0"/>
              <a:t>:</a:t>
            </a:r>
          </a:p>
          <a:p>
            <a:pPr lvl="1"/>
            <a:r>
              <a:rPr lang="en-US" dirty="0"/>
              <a:t>Develop and enforce standards for data quality, metadata management, and data interoperability.</a:t>
            </a:r>
          </a:p>
          <a:p>
            <a:pPr lvl="1"/>
            <a:r>
              <a:rPr lang="en-US" dirty="0"/>
              <a:t>Ensure consistency in data formats, naming conventions, and data types.</a:t>
            </a:r>
          </a:p>
          <a:p>
            <a:r>
              <a:rPr lang="en-US" b="1" dirty="0"/>
              <a:t>Data Quality Management</a:t>
            </a:r>
            <a:r>
              <a:rPr lang="en-US" dirty="0"/>
              <a:t>:</a:t>
            </a:r>
          </a:p>
          <a:p>
            <a:pPr lvl="1"/>
            <a:r>
              <a:rPr lang="en-US" dirty="0"/>
              <a:t>Implement processes for data validation, cleansing, and enrichment.</a:t>
            </a:r>
          </a:p>
          <a:p>
            <a:pPr lvl="1"/>
            <a:r>
              <a:rPr lang="en-US" dirty="0"/>
              <a:t>Monitor and improve data quality continuously to ensure accuracy, completeness, and reliability.</a:t>
            </a:r>
          </a:p>
        </p:txBody>
      </p:sp>
      <p:sp>
        <p:nvSpPr>
          <p:cNvPr id="4" name="Date Placeholder 3">
            <a:extLst>
              <a:ext uri="{FF2B5EF4-FFF2-40B4-BE49-F238E27FC236}">
                <a16:creationId xmlns:a16="http://schemas.microsoft.com/office/drawing/2014/main" id="{D8C75F72-A7D9-4A25-8C64-12118CB98713}"/>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761137CD-282C-47EE-99B9-BCAD51E195FE}"/>
              </a:ext>
            </a:extLst>
          </p:cNvPr>
          <p:cNvSpPr>
            <a:spLocks noGrp="1"/>
          </p:cNvSpPr>
          <p:nvPr>
            <p:ph type="sldNum" sz="quarter" idx="12"/>
          </p:nvPr>
        </p:nvSpPr>
        <p:spPr/>
        <p:txBody>
          <a:bodyPr/>
          <a:lstStyle/>
          <a:p>
            <a:fld id="{7A43F2F5-84C0-464D-B3A5-712A230293B6}" type="slidenum">
              <a:rPr lang="en-IN" smtClean="0"/>
              <a:t>72</a:t>
            </a:fld>
            <a:endParaRPr lang="en-IN"/>
          </a:p>
        </p:txBody>
      </p:sp>
    </p:spTree>
    <p:extLst>
      <p:ext uri="{BB962C8B-B14F-4D97-AF65-F5344CB8AC3E}">
        <p14:creationId xmlns:p14="http://schemas.microsoft.com/office/powerpoint/2010/main" val="24815818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999B-245E-4C22-B8FC-52FFE1C44E3C}"/>
              </a:ext>
            </a:extLst>
          </p:cNvPr>
          <p:cNvSpPr>
            <a:spLocks noGrp="1"/>
          </p:cNvSpPr>
          <p:nvPr>
            <p:ph type="title"/>
          </p:nvPr>
        </p:nvSpPr>
        <p:spPr/>
        <p:txBody>
          <a:bodyPr/>
          <a:lstStyle/>
          <a:p>
            <a:r>
              <a:rPr lang="en-US" b="1" dirty="0"/>
              <a:t>Key Components of Data Governance Frameworks</a:t>
            </a:r>
            <a:endParaRPr lang="en-IN" b="1" dirty="0"/>
          </a:p>
        </p:txBody>
      </p:sp>
      <p:sp>
        <p:nvSpPr>
          <p:cNvPr id="3" name="Content Placeholder 2">
            <a:extLst>
              <a:ext uri="{FF2B5EF4-FFF2-40B4-BE49-F238E27FC236}">
                <a16:creationId xmlns:a16="http://schemas.microsoft.com/office/drawing/2014/main" id="{C38D688C-C06B-4FBC-A4BA-AD5F23895542}"/>
              </a:ext>
            </a:extLst>
          </p:cNvPr>
          <p:cNvSpPr>
            <a:spLocks noGrp="1"/>
          </p:cNvSpPr>
          <p:nvPr>
            <p:ph idx="1"/>
          </p:nvPr>
        </p:nvSpPr>
        <p:spPr/>
        <p:txBody>
          <a:bodyPr>
            <a:normAutofit/>
          </a:bodyPr>
          <a:lstStyle/>
          <a:p>
            <a:r>
              <a:rPr lang="en-US" b="1" dirty="0"/>
              <a:t>Data Access and Security</a:t>
            </a:r>
            <a:r>
              <a:rPr lang="en-US" dirty="0"/>
              <a:t>:</a:t>
            </a:r>
          </a:p>
          <a:p>
            <a:pPr lvl="1"/>
            <a:r>
              <a:rPr lang="en-US" dirty="0"/>
              <a:t>Define access control policies to ensure that only authorized users can access sensitive data.</a:t>
            </a:r>
          </a:p>
          <a:p>
            <a:pPr lvl="1"/>
            <a:r>
              <a:rPr lang="en-US" dirty="0"/>
              <a:t>Implement data encryption, anonymization, and other security measures to protect data.</a:t>
            </a:r>
          </a:p>
          <a:p>
            <a:r>
              <a:rPr lang="en-US" b="1" dirty="0"/>
              <a:t>Data Lifecycle Management</a:t>
            </a:r>
            <a:r>
              <a:rPr lang="en-US" dirty="0"/>
              <a:t>:</a:t>
            </a:r>
          </a:p>
          <a:p>
            <a:pPr lvl="1"/>
            <a:r>
              <a:rPr lang="en-US" dirty="0"/>
              <a:t>Manage data from creation to disposal, ensuring compliance with legal and regulatory requirements.</a:t>
            </a:r>
          </a:p>
          <a:p>
            <a:pPr lvl="1"/>
            <a:r>
              <a:rPr lang="en-US" dirty="0"/>
              <a:t>Implement data retention policies to determine how long data should be kept and when it should be deleted.</a:t>
            </a:r>
          </a:p>
          <a:p>
            <a:pPr marL="0" indent="0">
              <a:buNone/>
            </a:pPr>
            <a:endParaRPr lang="en-IN" dirty="0"/>
          </a:p>
        </p:txBody>
      </p:sp>
      <p:sp>
        <p:nvSpPr>
          <p:cNvPr id="4" name="Date Placeholder 3">
            <a:extLst>
              <a:ext uri="{FF2B5EF4-FFF2-40B4-BE49-F238E27FC236}">
                <a16:creationId xmlns:a16="http://schemas.microsoft.com/office/drawing/2014/main" id="{73780C7E-174C-47C3-8399-4409E37DF83B}"/>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C5C07EB-7458-44FA-8D70-4E6B0224C0C3}"/>
              </a:ext>
            </a:extLst>
          </p:cNvPr>
          <p:cNvSpPr>
            <a:spLocks noGrp="1"/>
          </p:cNvSpPr>
          <p:nvPr>
            <p:ph type="sldNum" sz="quarter" idx="12"/>
          </p:nvPr>
        </p:nvSpPr>
        <p:spPr/>
        <p:txBody>
          <a:bodyPr/>
          <a:lstStyle/>
          <a:p>
            <a:fld id="{7A43F2F5-84C0-464D-B3A5-712A230293B6}" type="slidenum">
              <a:rPr lang="en-IN" smtClean="0"/>
              <a:t>73</a:t>
            </a:fld>
            <a:endParaRPr lang="en-IN"/>
          </a:p>
        </p:txBody>
      </p:sp>
    </p:spTree>
    <p:extLst>
      <p:ext uri="{BB962C8B-B14F-4D97-AF65-F5344CB8AC3E}">
        <p14:creationId xmlns:p14="http://schemas.microsoft.com/office/powerpoint/2010/main" val="1041307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1348-3CBD-4A34-B2D6-B1BC2B151D74}"/>
              </a:ext>
            </a:extLst>
          </p:cNvPr>
          <p:cNvSpPr>
            <a:spLocks noGrp="1"/>
          </p:cNvSpPr>
          <p:nvPr>
            <p:ph type="title"/>
          </p:nvPr>
        </p:nvSpPr>
        <p:spPr/>
        <p:txBody>
          <a:bodyPr/>
          <a:lstStyle/>
          <a:p>
            <a:r>
              <a:rPr lang="en-US" b="1" dirty="0"/>
              <a:t>Key Components of Data Governance Frameworks</a:t>
            </a:r>
            <a:endParaRPr lang="en-IN" b="1" dirty="0"/>
          </a:p>
        </p:txBody>
      </p:sp>
      <p:sp>
        <p:nvSpPr>
          <p:cNvPr id="3" name="Content Placeholder 2">
            <a:extLst>
              <a:ext uri="{FF2B5EF4-FFF2-40B4-BE49-F238E27FC236}">
                <a16:creationId xmlns:a16="http://schemas.microsoft.com/office/drawing/2014/main" id="{9B9998CE-E4BE-4353-83C1-92172E551B3E}"/>
              </a:ext>
            </a:extLst>
          </p:cNvPr>
          <p:cNvSpPr>
            <a:spLocks noGrp="1"/>
          </p:cNvSpPr>
          <p:nvPr>
            <p:ph idx="1"/>
          </p:nvPr>
        </p:nvSpPr>
        <p:spPr/>
        <p:txBody>
          <a:bodyPr/>
          <a:lstStyle/>
          <a:p>
            <a:r>
              <a:rPr lang="en-US" b="1" dirty="0"/>
              <a:t>Compliance and Risk Management</a:t>
            </a:r>
            <a:r>
              <a:rPr lang="en-US" dirty="0"/>
              <a:t>:</a:t>
            </a:r>
          </a:p>
          <a:p>
            <a:pPr lvl="1"/>
            <a:r>
              <a:rPr lang="en-US" dirty="0"/>
              <a:t>Ensure that data practices comply with relevant laws, regulations, and industry standards (e.g., GDPR, HIPAA).</a:t>
            </a:r>
          </a:p>
          <a:p>
            <a:pPr lvl="1"/>
            <a:r>
              <a:rPr lang="en-US" dirty="0"/>
              <a:t>Conduct regular risk assessments and audits to identify and mitigate potential data-related risks.</a:t>
            </a:r>
          </a:p>
          <a:p>
            <a:r>
              <a:rPr lang="en-US" b="1" dirty="0"/>
              <a:t>Data Stewardship and Accountability</a:t>
            </a:r>
            <a:r>
              <a:rPr lang="en-US" dirty="0"/>
              <a:t>:</a:t>
            </a:r>
          </a:p>
          <a:p>
            <a:pPr lvl="1"/>
            <a:r>
              <a:rPr lang="en-US" dirty="0"/>
              <a:t>Appoint data stewards to oversee data governance activities and ensure accountability.</a:t>
            </a:r>
          </a:p>
          <a:p>
            <a:pPr lvl="1"/>
            <a:r>
              <a:rPr lang="en-US" dirty="0"/>
              <a:t>Define clear roles and responsibilities for data management across the organization.</a:t>
            </a:r>
          </a:p>
          <a:p>
            <a:endParaRPr lang="en-IN" dirty="0"/>
          </a:p>
        </p:txBody>
      </p:sp>
      <p:sp>
        <p:nvSpPr>
          <p:cNvPr id="4" name="Date Placeholder 3">
            <a:extLst>
              <a:ext uri="{FF2B5EF4-FFF2-40B4-BE49-F238E27FC236}">
                <a16:creationId xmlns:a16="http://schemas.microsoft.com/office/drawing/2014/main" id="{FAF0A5CD-A585-4D86-AB7F-E368BD14318C}"/>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5A0BD8F7-87D0-4F3A-B727-8D9A434A6A91}"/>
              </a:ext>
            </a:extLst>
          </p:cNvPr>
          <p:cNvSpPr>
            <a:spLocks noGrp="1"/>
          </p:cNvSpPr>
          <p:nvPr>
            <p:ph type="sldNum" sz="quarter" idx="12"/>
          </p:nvPr>
        </p:nvSpPr>
        <p:spPr/>
        <p:txBody>
          <a:bodyPr/>
          <a:lstStyle/>
          <a:p>
            <a:fld id="{7A43F2F5-84C0-464D-B3A5-712A230293B6}" type="slidenum">
              <a:rPr lang="en-IN" smtClean="0"/>
              <a:t>74</a:t>
            </a:fld>
            <a:endParaRPr lang="en-IN"/>
          </a:p>
        </p:txBody>
      </p:sp>
    </p:spTree>
    <p:extLst>
      <p:ext uri="{BB962C8B-B14F-4D97-AF65-F5344CB8AC3E}">
        <p14:creationId xmlns:p14="http://schemas.microsoft.com/office/powerpoint/2010/main" val="38516635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234-C823-40CA-A0A8-CE1AC179E13F}"/>
              </a:ext>
            </a:extLst>
          </p:cNvPr>
          <p:cNvSpPr>
            <a:spLocks noGrp="1"/>
          </p:cNvSpPr>
          <p:nvPr>
            <p:ph type="title"/>
          </p:nvPr>
        </p:nvSpPr>
        <p:spPr/>
        <p:txBody>
          <a:bodyPr>
            <a:normAutofit fontScale="90000"/>
          </a:bodyPr>
          <a:lstStyle/>
          <a:p>
            <a:r>
              <a:rPr lang="en-US" b="1" dirty="0"/>
              <a:t>Best Practices in Data Governance for Data Science</a:t>
            </a:r>
            <a:br>
              <a:rPr lang="en-US" b="1" dirty="0"/>
            </a:br>
            <a:endParaRPr lang="en-IN" dirty="0"/>
          </a:p>
        </p:txBody>
      </p:sp>
      <p:sp>
        <p:nvSpPr>
          <p:cNvPr id="3" name="Content Placeholder 2">
            <a:extLst>
              <a:ext uri="{FF2B5EF4-FFF2-40B4-BE49-F238E27FC236}">
                <a16:creationId xmlns:a16="http://schemas.microsoft.com/office/drawing/2014/main" id="{21BDBB87-F81F-46C3-BC98-B9301ADA7BA6}"/>
              </a:ext>
            </a:extLst>
          </p:cNvPr>
          <p:cNvSpPr>
            <a:spLocks noGrp="1"/>
          </p:cNvSpPr>
          <p:nvPr>
            <p:ph idx="1"/>
          </p:nvPr>
        </p:nvSpPr>
        <p:spPr/>
        <p:txBody>
          <a:bodyPr/>
          <a:lstStyle/>
          <a:p>
            <a:r>
              <a:rPr lang="en-US" b="1" dirty="0"/>
              <a:t>Define Clear Objectives and Scope</a:t>
            </a:r>
            <a:r>
              <a:rPr lang="en-US" dirty="0"/>
              <a:t>:</a:t>
            </a:r>
          </a:p>
          <a:p>
            <a:pPr lvl="1"/>
            <a:r>
              <a:rPr lang="en-US" dirty="0"/>
              <a:t>Establish clear goals for the data governance program, aligned with the organization's strategic objectives.</a:t>
            </a:r>
          </a:p>
          <a:p>
            <a:pPr lvl="1"/>
            <a:r>
              <a:rPr lang="en-US" dirty="0"/>
              <a:t>Define the scope of data governance, including the types of data covered and the business processes involved.</a:t>
            </a:r>
          </a:p>
          <a:p>
            <a:r>
              <a:rPr lang="en-US" b="1" dirty="0"/>
              <a:t>Engage Stakeholders</a:t>
            </a:r>
            <a:r>
              <a:rPr lang="en-US" dirty="0"/>
              <a:t>:</a:t>
            </a:r>
          </a:p>
          <a:p>
            <a:pPr lvl="1"/>
            <a:r>
              <a:rPr lang="en-US" dirty="0"/>
              <a:t>Involve key stakeholders from different departments (e.g., IT, legal, business units) in the data governance process.</a:t>
            </a:r>
          </a:p>
          <a:p>
            <a:pPr lvl="1"/>
            <a:r>
              <a:rPr lang="en-US" dirty="0"/>
              <a:t>Foster collaboration and communication among stakeholders to ensure buy-in and support.</a:t>
            </a:r>
          </a:p>
          <a:p>
            <a:endParaRPr lang="en-IN" dirty="0"/>
          </a:p>
        </p:txBody>
      </p:sp>
      <p:sp>
        <p:nvSpPr>
          <p:cNvPr id="4" name="Date Placeholder 3">
            <a:extLst>
              <a:ext uri="{FF2B5EF4-FFF2-40B4-BE49-F238E27FC236}">
                <a16:creationId xmlns:a16="http://schemas.microsoft.com/office/drawing/2014/main" id="{F42355CC-361C-4C0F-9B7B-870EB278635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5DD28A4-F4D8-4FCE-BF17-5F8D42E00FC5}"/>
              </a:ext>
            </a:extLst>
          </p:cNvPr>
          <p:cNvSpPr>
            <a:spLocks noGrp="1"/>
          </p:cNvSpPr>
          <p:nvPr>
            <p:ph type="sldNum" sz="quarter" idx="12"/>
          </p:nvPr>
        </p:nvSpPr>
        <p:spPr/>
        <p:txBody>
          <a:bodyPr/>
          <a:lstStyle/>
          <a:p>
            <a:fld id="{7A43F2F5-84C0-464D-B3A5-712A230293B6}" type="slidenum">
              <a:rPr lang="en-IN" smtClean="0"/>
              <a:t>75</a:t>
            </a:fld>
            <a:endParaRPr lang="en-IN"/>
          </a:p>
        </p:txBody>
      </p:sp>
    </p:spTree>
    <p:extLst>
      <p:ext uri="{BB962C8B-B14F-4D97-AF65-F5344CB8AC3E}">
        <p14:creationId xmlns:p14="http://schemas.microsoft.com/office/powerpoint/2010/main" val="1830038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234-C823-40CA-A0A8-CE1AC179E13F}"/>
              </a:ext>
            </a:extLst>
          </p:cNvPr>
          <p:cNvSpPr>
            <a:spLocks noGrp="1"/>
          </p:cNvSpPr>
          <p:nvPr>
            <p:ph type="title"/>
          </p:nvPr>
        </p:nvSpPr>
        <p:spPr/>
        <p:txBody>
          <a:bodyPr>
            <a:normAutofit fontScale="90000"/>
          </a:bodyPr>
          <a:lstStyle/>
          <a:p>
            <a:r>
              <a:rPr lang="en-US" b="1" dirty="0"/>
              <a:t>Best Practices in Data Governance for Data Science</a:t>
            </a:r>
            <a:br>
              <a:rPr lang="en-US" b="1" dirty="0"/>
            </a:br>
            <a:endParaRPr lang="en-IN" dirty="0"/>
          </a:p>
        </p:txBody>
      </p:sp>
      <p:sp>
        <p:nvSpPr>
          <p:cNvPr id="3" name="Content Placeholder 2">
            <a:extLst>
              <a:ext uri="{FF2B5EF4-FFF2-40B4-BE49-F238E27FC236}">
                <a16:creationId xmlns:a16="http://schemas.microsoft.com/office/drawing/2014/main" id="{21BDBB87-F81F-46C3-BC98-B9301ADA7BA6}"/>
              </a:ext>
            </a:extLst>
          </p:cNvPr>
          <p:cNvSpPr>
            <a:spLocks noGrp="1"/>
          </p:cNvSpPr>
          <p:nvPr>
            <p:ph idx="1"/>
          </p:nvPr>
        </p:nvSpPr>
        <p:spPr/>
        <p:txBody>
          <a:bodyPr/>
          <a:lstStyle/>
          <a:p>
            <a:r>
              <a:rPr lang="en-US" b="1" dirty="0"/>
              <a:t>Develop a Data Governance Framework</a:t>
            </a:r>
            <a:r>
              <a:rPr lang="en-US" dirty="0"/>
              <a:t>:</a:t>
            </a:r>
          </a:p>
          <a:p>
            <a:pPr lvl="1"/>
            <a:r>
              <a:rPr lang="en-US" dirty="0"/>
              <a:t>Create a comprehensive framework that outlines the policies, processes, and standards for data governance.</a:t>
            </a:r>
          </a:p>
          <a:p>
            <a:pPr lvl="1"/>
            <a:r>
              <a:rPr lang="en-US" dirty="0"/>
              <a:t>Ensure the framework is flexible and scalable to adapt to changing business needs and technological advancements.</a:t>
            </a:r>
          </a:p>
          <a:p>
            <a:r>
              <a:rPr lang="en-US" b="1" dirty="0"/>
              <a:t>Implement Data Governance Tools</a:t>
            </a:r>
            <a:r>
              <a:rPr lang="en-US" dirty="0"/>
              <a:t>:</a:t>
            </a:r>
          </a:p>
          <a:p>
            <a:pPr lvl="1"/>
            <a:r>
              <a:rPr lang="en-US" dirty="0"/>
              <a:t>Use data governance tools and technologies to automate and streamline data management processes.</a:t>
            </a:r>
          </a:p>
          <a:p>
            <a:pPr lvl="1"/>
            <a:r>
              <a:rPr lang="en-US" dirty="0"/>
              <a:t>Implement data cataloging, data lineage, and data profiling tools to enhance data visibility and traceability.</a:t>
            </a:r>
          </a:p>
          <a:p>
            <a:pPr marL="0" indent="0">
              <a:buNone/>
            </a:pPr>
            <a:endParaRPr lang="en-IN" dirty="0"/>
          </a:p>
        </p:txBody>
      </p:sp>
      <p:sp>
        <p:nvSpPr>
          <p:cNvPr id="4" name="Date Placeholder 3">
            <a:extLst>
              <a:ext uri="{FF2B5EF4-FFF2-40B4-BE49-F238E27FC236}">
                <a16:creationId xmlns:a16="http://schemas.microsoft.com/office/drawing/2014/main" id="{F42355CC-361C-4C0F-9B7B-870EB278635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5DD28A4-F4D8-4FCE-BF17-5F8D42E00FC5}"/>
              </a:ext>
            </a:extLst>
          </p:cNvPr>
          <p:cNvSpPr>
            <a:spLocks noGrp="1"/>
          </p:cNvSpPr>
          <p:nvPr>
            <p:ph type="sldNum" sz="quarter" idx="12"/>
          </p:nvPr>
        </p:nvSpPr>
        <p:spPr/>
        <p:txBody>
          <a:bodyPr/>
          <a:lstStyle/>
          <a:p>
            <a:fld id="{7A43F2F5-84C0-464D-B3A5-712A230293B6}" type="slidenum">
              <a:rPr lang="en-IN" smtClean="0"/>
              <a:t>76</a:t>
            </a:fld>
            <a:endParaRPr lang="en-IN"/>
          </a:p>
        </p:txBody>
      </p:sp>
    </p:spTree>
    <p:extLst>
      <p:ext uri="{BB962C8B-B14F-4D97-AF65-F5344CB8AC3E}">
        <p14:creationId xmlns:p14="http://schemas.microsoft.com/office/powerpoint/2010/main" val="34138428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234-C823-40CA-A0A8-CE1AC179E13F}"/>
              </a:ext>
            </a:extLst>
          </p:cNvPr>
          <p:cNvSpPr>
            <a:spLocks noGrp="1"/>
          </p:cNvSpPr>
          <p:nvPr>
            <p:ph type="title"/>
          </p:nvPr>
        </p:nvSpPr>
        <p:spPr/>
        <p:txBody>
          <a:bodyPr>
            <a:normAutofit fontScale="90000"/>
          </a:bodyPr>
          <a:lstStyle/>
          <a:p>
            <a:r>
              <a:rPr lang="en-US" b="1" dirty="0"/>
              <a:t>Best Practices in Data Governance for Data Science</a:t>
            </a:r>
            <a:br>
              <a:rPr lang="en-US" b="1" dirty="0"/>
            </a:br>
            <a:endParaRPr lang="en-IN" dirty="0"/>
          </a:p>
        </p:txBody>
      </p:sp>
      <p:sp>
        <p:nvSpPr>
          <p:cNvPr id="3" name="Content Placeholder 2">
            <a:extLst>
              <a:ext uri="{FF2B5EF4-FFF2-40B4-BE49-F238E27FC236}">
                <a16:creationId xmlns:a16="http://schemas.microsoft.com/office/drawing/2014/main" id="{21BDBB87-F81F-46C3-BC98-B9301ADA7BA6}"/>
              </a:ext>
            </a:extLst>
          </p:cNvPr>
          <p:cNvSpPr>
            <a:spLocks noGrp="1"/>
          </p:cNvSpPr>
          <p:nvPr>
            <p:ph idx="1"/>
          </p:nvPr>
        </p:nvSpPr>
        <p:spPr/>
        <p:txBody>
          <a:bodyPr/>
          <a:lstStyle/>
          <a:p>
            <a:r>
              <a:rPr lang="en-US" b="1" dirty="0"/>
              <a:t>Establish Metrics and KPIs</a:t>
            </a:r>
            <a:r>
              <a:rPr lang="en-US" dirty="0"/>
              <a:t>:</a:t>
            </a:r>
          </a:p>
          <a:p>
            <a:pPr lvl="1"/>
            <a:r>
              <a:rPr lang="en-US" dirty="0"/>
              <a:t>Define key performance indicators (KPIs) and metrics to measure the effectiveness of data governance efforts.</a:t>
            </a:r>
          </a:p>
          <a:p>
            <a:pPr lvl="1"/>
            <a:r>
              <a:rPr lang="en-US" dirty="0"/>
              <a:t>Regularly monitor and report on these metrics to track progress and identify areas for improvement.</a:t>
            </a:r>
          </a:p>
          <a:p>
            <a:r>
              <a:rPr lang="en-US" b="1" dirty="0"/>
              <a:t>Provide Training and Education</a:t>
            </a:r>
            <a:r>
              <a:rPr lang="en-US" dirty="0"/>
              <a:t>:</a:t>
            </a:r>
          </a:p>
          <a:p>
            <a:pPr lvl="1"/>
            <a:r>
              <a:rPr lang="en-US" dirty="0"/>
              <a:t>Offer training programs to educate employees about data governance policies, procedures, and best practices.</a:t>
            </a:r>
          </a:p>
          <a:p>
            <a:pPr lvl="1"/>
            <a:r>
              <a:rPr lang="en-US" dirty="0"/>
              <a:t>Foster a data-driven culture where employees understand the importance of data governance and their roles in it.</a:t>
            </a:r>
          </a:p>
        </p:txBody>
      </p:sp>
      <p:sp>
        <p:nvSpPr>
          <p:cNvPr id="4" name="Date Placeholder 3">
            <a:extLst>
              <a:ext uri="{FF2B5EF4-FFF2-40B4-BE49-F238E27FC236}">
                <a16:creationId xmlns:a16="http://schemas.microsoft.com/office/drawing/2014/main" id="{F42355CC-361C-4C0F-9B7B-870EB278635D}"/>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85DD28A4-F4D8-4FCE-BF17-5F8D42E00FC5}"/>
              </a:ext>
            </a:extLst>
          </p:cNvPr>
          <p:cNvSpPr>
            <a:spLocks noGrp="1"/>
          </p:cNvSpPr>
          <p:nvPr>
            <p:ph type="sldNum" sz="quarter" idx="12"/>
          </p:nvPr>
        </p:nvSpPr>
        <p:spPr/>
        <p:txBody>
          <a:bodyPr/>
          <a:lstStyle/>
          <a:p>
            <a:fld id="{7A43F2F5-84C0-464D-B3A5-712A230293B6}" type="slidenum">
              <a:rPr lang="en-IN" smtClean="0"/>
              <a:t>77</a:t>
            </a:fld>
            <a:endParaRPr lang="en-IN"/>
          </a:p>
        </p:txBody>
      </p:sp>
    </p:spTree>
    <p:extLst>
      <p:ext uri="{BB962C8B-B14F-4D97-AF65-F5344CB8AC3E}">
        <p14:creationId xmlns:p14="http://schemas.microsoft.com/office/powerpoint/2010/main" val="28357832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02E4-9835-4ECF-805D-B4276C5DF065}"/>
              </a:ext>
            </a:extLst>
          </p:cNvPr>
          <p:cNvSpPr>
            <a:spLocks noGrp="1"/>
          </p:cNvSpPr>
          <p:nvPr>
            <p:ph type="title"/>
          </p:nvPr>
        </p:nvSpPr>
        <p:spPr/>
        <p:txBody>
          <a:bodyPr>
            <a:normAutofit/>
          </a:bodyPr>
          <a:lstStyle/>
          <a:p>
            <a:r>
              <a:rPr lang="en-US" sz="4000" b="1" dirty="0"/>
              <a:t>Best Practices in Data Governance for Data Science</a:t>
            </a:r>
            <a:endParaRPr lang="en-IN" sz="4000" dirty="0"/>
          </a:p>
        </p:txBody>
      </p:sp>
      <p:sp>
        <p:nvSpPr>
          <p:cNvPr id="3" name="Content Placeholder 2">
            <a:extLst>
              <a:ext uri="{FF2B5EF4-FFF2-40B4-BE49-F238E27FC236}">
                <a16:creationId xmlns:a16="http://schemas.microsoft.com/office/drawing/2014/main" id="{3850865E-4787-4746-8BD6-E3E56CE3C750}"/>
              </a:ext>
            </a:extLst>
          </p:cNvPr>
          <p:cNvSpPr>
            <a:spLocks noGrp="1"/>
          </p:cNvSpPr>
          <p:nvPr>
            <p:ph idx="1"/>
          </p:nvPr>
        </p:nvSpPr>
        <p:spPr/>
        <p:txBody>
          <a:bodyPr/>
          <a:lstStyle/>
          <a:p>
            <a:r>
              <a:rPr lang="en-US" b="1" dirty="0"/>
              <a:t>Ensure Continuous Improvement</a:t>
            </a:r>
            <a:r>
              <a:rPr lang="en-US" dirty="0"/>
              <a:t>:</a:t>
            </a:r>
          </a:p>
          <a:p>
            <a:pPr lvl="1"/>
            <a:r>
              <a:rPr lang="en-US" dirty="0"/>
              <a:t>Regularly review and update data governance policies and practices to reflect changes in the business environment and regulatory landscape.</a:t>
            </a:r>
          </a:p>
          <a:p>
            <a:pPr lvl="1"/>
            <a:r>
              <a:rPr lang="en-US" dirty="0"/>
              <a:t>Encourage feedback from stakeholders and use it to refine and enhance the data governance framework.</a:t>
            </a:r>
          </a:p>
          <a:p>
            <a:r>
              <a:rPr lang="en-US" b="1" dirty="0"/>
              <a:t>Data Ethics and Privacy Considerations</a:t>
            </a:r>
            <a:r>
              <a:rPr lang="en-US" dirty="0"/>
              <a:t>:</a:t>
            </a:r>
          </a:p>
          <a:p>
            <a:pPr lvl="1"/>
            <a:r>
              <a:rPr lang="en-US" dirty="0"/>
              <a:t>Integrate ethical considerations into data governance practices to ensure responsible data use.</a:t>
            </a:r>
          </a:p>
          <a:p>
            <a:pPr lvl="1"/>
            <a:r>
              <a:rPr lang="en-US" dirty="0"/>
              <a:t>Implement privacy-by-design principles to protect individuals' privacy throughout the data lifecycle.</a:t>
            </a:r>
          </a:p>
          <a:p>
            <a:endParaRPr lang="en-IN" dirty="0"/>
          </a:p>
        </p:txBody>
      </p:sp>
      <p:sp>
        <p:nvSpPr>
          <p:cNvPr id="4" name="Date Placeholder 3">
            <a:extLst>
              <a:ext uri="{FF2B5EF4-FFF2-40B4-BE49-F238E27FC236}">
                <a16:creationId xmlns:a16="http://schemas.microsoft.com/office/drawing/2014/main" id="{D58465C7-F579-4251-A8DC-0F84EB016D58}"/>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96A9EA0B-5885-4B1E-B928-85015718731D}"/>
              </a:ext>
            </a:extLst>
          </p:cNvPr>
          <p:cNvSpPr>
            <a:spLocks noGrp="1"/>
          </p:cNvSpPr>
          <p:nvPr>
            <p:ph type="sldNum" sz="quarter" idx="12"/>
          </p:nvPr>
        </p:nvSpPr>
        <p:spPr/>
        <p:txBody>
          <a:bodyPr/>
          <a:lstStyle/>
          <a:p>
            <a:fld id="{7A43F2F5-84C0-464D-B3A5-712A230293B6}" type="slidenum">
              <a:rPr lang="en-IN" smtClean="0"/>
              <a:t>78</a:t>
            </a:fld>
            <a:endParaRPr lang="en-IN"/>
          </a:p>
        </p:txBody>
      </p:sp>
    </p:spTree>
    <p:extLst>
      <p:ext uri="{BB962C8B-B14F-4D97-AF65-F5344CB8AC3E}">
        <p14:creationId xmlns:p14="http://schemas.microsoft.com/office/powerpoint/2010/main" val="3881105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71B-D28D-4BAB-9E68-16D5651C60F3}"/>
              </a:ext>
            </a:extLst>
          </p:cNvPr>
          <p:cNvSpPr>
            <a:spLocks noGrp="1"/>
          </p:cNvSpPr>
          <p:nvPr>
            <p:ph type="title"/>
          </p:nvPr>
        </p:nvSpPr>
        <p:spPr/>
        <p:txBody>
          <a:bodyPr/>
          <a:lstStyle/>
          <a:p>
            <a:r>
              <a:rPr lang="en-US" b="1" dirty="0"/>
              <a:t>Ensuring accountability in Data science projects</a:t>
            </a:r>
            <a:endParaRPr lang="en-IN" b="1" dirty="0"/>
          </a:p>
        </p:txBody>
      </p:sp>
      <p:sp>
        <p:nvSpPr>
          <p:cNvPr id="3" name="Content Placeholder 2">
            <a:extLst>
              <a:ext uri="{FF2B5EF4-FFF2-40B4-BE49-F238E27FC236}">
                <a16:creationId xmlns:a16="http://schemas.microsoft.com/office/drawing/2014/main" id="{17DBCCA9-3438-4572-B38E-F7835A39BB08}"/>
              </a:ext>
            </a:extLst>
          </p:cNvPr>
          <p:cNvSpPr>
            <a:spLocks noGrp="1"/>
          </p:cNvSpPr>
          <p:nvPr>
            <p:ph idx="1"/>
          </p:nvPr>
        </p:nvSpPr>
        <p:spPr>
          <a:xfrm>
            <a:off x="838200" y="1609725"/>
            <a:ext cx="10515600" cy="4883150"/>
          </a:xfrm>
        </p:spPr>
        <p:txBody>
          <a:bodyPr>
            <a:normAutofit fontScale="92500" lnSpcReduction="10000"/>
          </a:bodyPr>
          <a:lstStyle/>
          <a:p>
            <a:pPr marL="0" indent="0" algn="just">
              <a:buNone/>
            </a:pPr>
            <a:r>
              <a:rPr lang="en-US" b="1" dirty="0"/>
              <a:t>Clear Objectives and Scope</a:t>
            </a:r>
          </a:p>
          <a:p>
            <a:pPr algn="just"/>
            <a:r>
              <a:rPr lang="en-US" b="1" dirty="0"/>
              <a:t>Define Project Goals:</a:t>
            </a:r>
            <a:r>
              <a:rPr lang="en-US" dirty="0"/>
              <a:t> Clearly outline the objectives, scope, and expected outcomes of the project. This helps in setting expectations and measuring success.</a:t>
            </a:r>
          </a:p>
          <a:p>
            <a:pPr algn="just"/>
            <a:r>
              <a:rPr lang="en-US" b="1" dirty="0"/>
              <a:t>Stakeholder Engagement:</a:t>
            </a:r>
            <a:r>
              <a:rPr lang="en-US" dirty="0"/>
              <a:t> Regularly involve stakeholders to ensure the project aligns with their needs and expectations.</a:t>
            </a:r>
          </a:p>
          <a:p>
            <a:pPr marL="0" indent="0" algn="just">
              <a:buNone/>
            </a:pPr>
            <a:r>
              <a:rPr lang="en-US" b="1" dirty="0"/>
              <a:t>Data Governance</a:t>
            </a:r>
          </a:p>
          <a:p>
            <a:pPr algn="just"/>
            <a:r>
              <a:rPr lang="en-US" b="1" dirty="0"/>
              <a:t>Data Quality Management:</a:t>
            </a:r>
            <a:r>
              <a:rPr lang="en-US" dirty="0"/>
              <a:t> Implement processes for data cleaning, validation, and maintenance to ensure the data used is accurate and reliable.</a:t>
            </a:r>
          </a:p>
          <a:p>
            <a:pPr algn="just"/>
            <a:r>
              <a:rPr lang="en-US" b="1" dirty="0"/>
              <a:t>Data Privacy and Security:</a:t>
            </a:r>
            <a:r>
              <a:rPr lang="en-US" dirty="0"/>
              <a:t> Follow best practices for data protection, including anonymization, encryption, and compliance with relevant regulations (e.g., GDPR, CCPA).</a:t>
            </a:r>
          </a:p>
          <a:p>
            <a:endParaRPr lang="en-IN" dirty="0"/>
          </a:p>
        </p:txBody>
      </p:sp>
      <p:sp>
        <p:nvSpPr>
          <p:cNvPr id="4" name="Date Placeholder 3">
            <a:extLst>
              <a:ext uri="{FF2B5EF4-FFF2-40B4-BE49-F238E27FC236}">
                <a16:creationId xmlns:a16="http://schemas.microsoft.com/office/drawing/2014/main" id="{007BCBEA-4F8D-452A-B492-2E7BDC1B6761}"/>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35EC0E1-3C46-41E0-A1CA-F010E3DA4305}"/>
              </a:ext>
            </a:extLst>
          </p:cNvPr>
          <p:cNvSpPr>
            <a:spLocks noGrp="1"/>
          </p:cNvSpPr>
          <p:nvPr>
            <p:ph type="sldNum" sz="quarter" idx="12"/>
          </p:nvPr>
        </p:nvSpPr>
        <p:spPr/>
        <p:txBody>
          <a:bodyPr/>
          <a:lstStyle/>
          <a:p>
            <a:fld id="{7A43F2F5-84C0-464D-B3A5-712A230293B6}" type="slidenum">
              <a:rPr lang="en-IN" smtClean="0"/>
              <a:t>79</a:t>
            </a:fld>
            <a:endParaRPr lang="en-IN"/>
          </a:p>
        </p:txBody>
      </p:sp>
    </p:spTree>
    <p:extLst>
      <p:ext uri="{BB962C8B-B14F-4D97-AF65-F5344CB8AC3E}">
        <p14:creationId xmlns:p14="http://schemas.microsoft.com/office/powerpoint/2010/main" val="110208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EF39-D7EB-4E59-A5C5-F5529996186D}"/>
              </a:ext>
            </a:extLst>
          </p:cNvPr>
          <p:cNvSpPr>
            <a:spLocks noGrp="1"/>
          </p:cNvSpPr>
          <p:nvPr>
            <p:ph type="title"/>
          </p:nvPr>
        </p:nvSpPr>
        <p:spPr/>
        <p:txBody>
          <a:bodyPr/>
          <a:lstStyle/>
          <a:p>
            <a:r>
              <a:rPr lang="en-US" dirty="0"/>
              <a:t>Why Ethics in Data Science is important?</a:t>
            </a:r>
            <a:endParaRPr lang="en-IN" dirty="0"/>
          </a:p>
        </p:txBody>
      </p:sp>
      <p:sp>
        <p:nvSpPr>
          <p:cNvPr id="3" name="Content Placeholder 2">
            <a:extLst>
              <a:ext uri="{FF2B5EF4-FFF2-40B4-BE49-F238E27FC236}">
                <a16:creationId xmlns:a16="http://schemas.microsoft.com/office/drawing/2014/main" id="{CACFE399-0073-4AF2-96F0-153C8D7EFC23}"/>
              </a:ext>
            </a:extLst>
          </p:cNvPr>
          <p:cNvSpPr>
            <a:spLocks noGrp="1"/>
          </p:cNvSpPr>
          <p:nvPr>
            <p:ph idx="1"/>
          </p:nvPr>
        </p:nvSpPr>
        <p:spPr>
          <a:xfrm>
            <a:off x="838200" y="1285875"/>
            <a:ext cx="10515600" cy="4891088"/>
          </a:xfrm>
        </p:spPr>
        <p:txBody>
          <a:bodyPr>
            <a:normAutofit fontScale="92500"/>
          </a:bodyPr>
          <a:lstStyle/>
          <a:p>
            <a:pPr algn="just"/>
            <a:r>
              <a:rPr lang="en-US" dirty="0"/>
              <a:t>Data science has a significant impact on how businesses are conducted in disciplines as diverse as medical sciences, smart cities, and transportation. </a:t>
            </a:r>
          </a:p>
          <a:p>
            <a:pPr algn="just"/>
            <a:r>
              <a:rPr lang="en-US" dirty="0"/>
              <a:t>The need for a focus on data science ethics extends beyond a balance sheet of potential problems because data science practices challenge our understanding of what it means to be human.</a:t>
            </a:r>
          </a:p>
          <a:p>
            <a:pPr algn="just"/>
            <a:r>
              <a:rPr lang="en-US" dirty="0"/>
              <a:t>Algorithms, when implemented correctly, offer enormous potential for good in the world. </a:t>
            </a:r>
          </a:p>
          <a:p>
            <a:pPr algn="just"/>
            <a:r>
              <a:rPr lang="en-US" dirty="0"/>
              <a:t>When we employ them to perform jobs that previously required a person, the benefits may be enormous: cost savings, scalability, speed, accuracy, and consistency, to name a few.</a:t>
            </a:r>
          </a:p>
          <a:p>
            <a:pPr algn="just"/>
            <a:r>
              <a:rPr lang="en-US" dirty="0"/>
              <a:t>The system is more precise and reliable than a human, the outcomes are more balanced and less prone to social prejudice.</a:t>
            </a:r>
            <a:endParaRPr lang="en-IN" dirty="0"/>
          </a:p>
        </p:txBody>
      </p:sp>
      <p:sp>
        <p:nvSpPr>
          <p:cNvPr id="4" name="Date Placeholder 3">
            <a:extLst>
              <a:ext uri="{FF2B5EF4-FFF2-40B4-BE49-F238E27FC236}">
                <a16:creationId xmlns:a16="http://schemas.microsoft.com/office/drawing/2014/main" id="{74B54C46-0A0D-4390-83D3-6337A9D3CD6B}"/>
              </a:ext>
            </a:extLst>
          </p:cNvPr>
          <p:cNvSpPr>
            <a:spLocks noGrp="1"/>
          </p:cNvSpPr>
          <p:nvPr>
            <p:ph type="dt" sz="half" idx="10"/>
          </p:nvPr>
        </p:nvSpPr>
        <p:spPr/>
        <p:txBody>
          <a:bodyPr/>
          <a:lstStyle/>
          <a:p>
            <a:fld id="{D4BD936E-3C04-4EE5-9ED3-6D0C6E1EC4D1}" type="datetime1">
              <a:rPr lang="en-IN" smtClean="0"/>
              <a:t>07-06-2024</a:t>
            </a:fld>
            <a:endParaRPr lang="en-IN"/>
          </a:p>
        </p:txBody>
      </p:sp>
      <p:sp>
        <p:nvSpPr>
          <p:cNvPr id="5" name="Slide Number Placeholder 4">
            <a:extLst>
              <a:ext uri="{FF2B5EF4-FFF2-40B4-BE49-F238E27FC236}">
                <a16:creationId xmlns:a16="http://schemas.microsoft.com/office/drawing/2014/main" id="{E54AD5A4-5B67-4F71-9F21-B44D6CD45EFE}"/>
              </a:ext>
            </a:extLst>
          </p:cNvPr>
          <p:cNvSpPr>
            <a:spLocks noGrp="1"/>
          </p:cNvSpPr>
          <p:nvPr>
            <p:ph type="sldNum" sz="quarter" idx="12"/>
          </p:nvPr>
        </p:nvSpPr>
        <p:spPr/>
        <p:txBody>
          <a:bodyPr/>
          <a:lstStyle/>
          <a:p>
            <a:fld id="{7A43F2F5-84C0-464D-B3A5-712A230293B6}" type="slidenum">
              <a:rPr lang="en-IN" smtClean="0"/>
              <a:t>8</a:t>
            </a:fld>
            <a:endParaRPr lang="en-IN"/>
          </a:p>
        </p:txBody>
      </p:sp>
    </p:spTree>
    <p:extLst>
      <p:ext uri="{BB962C8B-B14F-4D97-AF65-F5344CB8AC3E}">
        <p14:creationId xmlns:p14="http://schemas.microsoft.com/office/powerpoint/2010/main" val="42618028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71B-D28D-4BAB-9E68-16D5651C60F3}"/>
              </a:ext>
            </a:extLst>
          </p:cNvPr>
          <p:cNvSpPr>
            <a:spLocks noGrp="1"/>
          </p:cNvSpPr>
          <p:nvPr>
            <p:ph type="title"/>
          </p:nvPr>
        </p:nvSpPr>
        <p:spPr/>
        <p:txBody>
          <a:bodyPr/>
          <a:lstStyle/>
          <a:p>
            <a:r>
              <a:rPr lang="en-US" b="1" dirty="0"/>
              <a:t>Ensuring accountability in Data science projects</a:t>
            </a:r>
            <a:endParaRPr lang="en-IN" b="1" dirty="0"/>
          </a:p>
        </p:txBody>
      </p:sp>
      <p:sp>
        <p:nvSpPr>
          <p:cNvPr id="3" name="Content Placeholder 2">
            <a:extLst>
              <a:ext uri="{FF2B5EF4-FFF2-40B4-BE49-F238E27FC236}">
                <a16:creationId xmlns:a16="http://schemas.microsoft.com/office/drawing/2014/main" id="{17DBCCA9-3438-4572-B38E-F7835A39BB08}"/>
              </a:ext>
            </a:extLst>
          </p:cNvPr>
          <p:cNvSpPr>
            <a:spLocks noGrp="1"/>
          </p:cNvSpPr>
          <p:nvPr>
            <p:ph idx="1"/>
          </p:nvPr>
        </p:nvSpPr>
        <p:spPr>
          <a:xfrm>
            <a:off x="838200" y="1690688"/>
            <a:ext cx="10515600" cy="4486275"/>
          </a:xfrm>
        </p:spPr>
        <p:txBody>
          <a:bodyPr>
            <a:normAutofit lnSpcReduction="10000"/>
          </a:bodyPr>
          <a:lstStyle/>
          <a:p>
            <a:pPr marL="0" indent="0" algn="just">
              <a:buNone/>
            </a:pPr>
            <a:r>
              <a:rPr lang="en-US" b="1" dirty="0"/>
              <a:t>Transparent Processes</a:t>
            </a:r>
          </a:p>
          <a:p>
            <a:pPr algn="just"/>
            <a:r>
              <a:rPr lang="en-US" b="1" dirty="0"/>
              <a:t>Documentation:</a:t>
            </a:r>
            <a:r>
              <a:rPr lang="en-US" dirty="0"/>
              <a:t> Maintain comprehensive documentation of data sources, methodologies, algorithms, and decision-making processes.</a:t>
            </a:r>
          </a:p>
          <a:p>
            <a:pPr algn="just"/>
            <a:r>
              <a:rPr lang="en-US" b="1" dirty="0"/>
              <a:t>Version Control:</a:t>
            </a:r>
            <a:r>
              <a:rPr lang="en-US" dirty="0"/>
              <a:t> Use version control systems to track changes in code, data, and documentation, ensuring reproducibility.</a:t>
            </a:r>
          </a:p>
          <a:p>
            <a:pPr marL="0" indent="0" algn="just">
              <a:buNone/>
            </a:pPr>
            <a:r>
              <a:rPr lang="en-US" b="1" dirty="0"/>
              <a:t>Ethical Considerations</a:t>
            </a:r>
          </a:p>
          <a:p>
            <a:pPr algn="just"/>
            <a:r>
              <a:rPr lang="en-US" b="1" dirty="0"/>
              <a:t>Bias and Fairness:</a:t>
            </a:r>
            <a:r>
              <a:rPr lang="en-US" dirty="0"/>
              <a:t> Assess and mitigate potential biases in data and algorithms to ensure fairness and equity.</a:t>
            </a:r>
          </a:p>
          <a:p>
            <a:pPr algn="just"/>
            <a:r>
              <a:rPr lang="en-US" b="1" dirty="0"/>
              <a:t>Ethical Frameworks:</a:t>
            </a:r>
            <a:r>
              <a:rPr lang="en-US" dirty="0"/>
              <a:t> Adhere to ethical guidelines and frameworks, such as the IEEE Global Initiative on Ethics of Autonomous and Intelligent Systems.</a:t>
            </a:r>
          </a:p>
          <a:p>
            <a:endParaRPr lang="en-IN" dirty="0"/>
          </a:p>
        </p:txBody>
      </p:sp>
      <p:sp>
        <p:nvSpPr>
          <p:cNvPr id="4" name="Date Placeholder 3">
            <a:extLst>
              <a:ext uri="{FF2B5EF4-FFF2-40B4-BE49-F238E27FC236}">
                <a16:creationId xmlns:a16="http://schemas.microsoft.com/office/drawing/2014/main" id="{007BCBEA-4F8D-452A-B492-2E7BDC1B6761}"/>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35EC0E1-3C46-41E0-A1CA-F010E3DA4305}"/>
              </a:ext>
            </a:extLst>
          </p:cNvPr>
          <p:cNvSpPr>
            <a:spLocks noGrp="1"/>
          </p:cNvSpPr>
          <p:nvPr>
            <p:ph type="sldNum" sz="quarter" idx="12"/>
          </p:nvPr>
        </p:nvSpPr>
        <p:spPr/>
        <p:txBody>
          <a:bodyPr/>
          <a:lstStyle/>
          <a:p>
            <a:fld id="{7A43F2F5-84C0-464D-B3A5-712A230293B6}" type="slidenum">
              <a:rPr lang="en-IN" smtClean="0"/>
              <a:t>80</a:t>
            </a:fld>
            <a:endParaRPr lang="en-IN"/>
          </a:p>
        </p:txBody>
      </p:sp>
    </p:spTree>
    <p:extLst>
      <p:ext uri="{BB962C8B-B14F-4D97-AF65-F5344CB8AC3E}">
        <p14:creationId xmlns:p14="http://schemas.microsoft.com/office/powerpoint/2010/main" val="3335579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71B-D28D-4BAB-9E68-16D5651C60F3}"/>
              </a:ext>
            </a:extLst>
          </p:cNvPr>
          <p:cNvSpPr>
            <a:spLocks noGrp="1"/>
          </p:cNvSpPr>
          <p:nvPr>
            <p:ph type="title"/>
          </p:nvPr>
        </p:nvSpPr>
        <p:spPr/>
        <p:txBody>
          <a:bodyPr/>
          <a:lstStyle/>
          <a:p>
            <a:r>
              <a:rPr lang="en-US" b="1" dirty="0"/>
              <a:t>Ensuring accountability in Data science projects</a:t>
            </a:r>
            <a:endParaRPr lang="en-IN" b="1" dirty="0"/>
          </a:p>
        </p:txBody>
      </p:sp>
      <p:sp>
        <p:nvSpPr>
          <p:cNvPr id="3" name="Content Placeholder 2">
            <a:extLst>
              <a:ext uri="{FF2B5EF4-FFF2-40B4-BE49-F238E27FC236}">
                <a16:creationId xmlns:a16="http://schemas.microsoft.com/office/drawing/2014/main" id="{17DBCCA9-3438-4572-B38E-F7835A39BB08}"/>
              </a:ext>
            </a:extLst>
          </p:cNvPr>
          <p:cNvSpPr>
            <a:spLocks noGrp="1"/>
          </p:cNvSpPr>
          <p:nvPr>
            <p:ph idx="1"/>
          </p:nvPr>
        </p:nvSpPr>
        <p:spPr/>
        <p:txBody>
          <a:bodyPr>
            <a:normAutofit fontScale="92500"/>
          </a:bodyPr>
          <a:lstStyle/>
          <a:p>
            <a:pPr marL="0" indent="0" algn="just">
              <a:buNone/>
            </a:pPr>
            <a:r>
              <a:rPr lang="en-US" b="1" dirty="0"/>
              <a:t>Accountability Structures</a:t>
            </a:r>
          </a:p>
          <a:p>
            <a:pPr algn="just"/>
            <a:r>
              <a:rPr lang="en-US" b="1" dirty="0"/>
              <a:t>Roles and Responsibilities:</a:t>
            </a:r>
            <a:r>
              <a:rPr lang="en-US" dirty="0"/>
              <a:t> Clearly define roles and responsibilities within the team to ensure everyone is aware of their duties and accountabilities.</a:t>
            </a:r>
          </a:p>
          <a:p>
            <a:pPr algn="just"/>
            <a:r>
              <a:rPr lang="en-US" b="1" dirty="0"/>
              <a:t>Internal Audits:</a:t>
            </a:r>
            <a:r>
              <a:rPr lang="en-US" dirty="0"/>
              <a:t> Conduct regular audits and reviews to assess compliance with standards and identify areas for improvement.</a:t>
            </a:r>
          </a:p>
          <a:p>
            <a:pPr marL="0" indent="0" algn="just">
              <a:buNone/>
            </a:pPr>
            <a:r>
              <a:rPr lang="en-US" b="1" dirty="0"/>
              <a:t>Performance Monitoring</a:t>
            </a:r>
          </a:p>
          <a:p>
            <a:pPr algn="just"/>
            <a:r>
              <a:rPr lang="en-US" b="1" dirty="0"/>
              <a:t>Metrics and KPIs:</a:t>
            </a:r>
            <a:r>
              <a:rPr lang="en-US" dirty="0"/>
              <a:t> Establish key performance indicators (KPIs) to monitor the project's progress and impact.</a:t>
            </a:r>
          </a:p>
          <a:p>
            <a:pPr algn="just"/>
            <a:r>
              <a:rPr lang="en-US" b="1" dirty="0"/>
              <a:t>Continuous Improvement:</a:t>
            </a:r>
            <a:r>
              <a:rPr lang="en-US" dirty="0"/>
              <a:t> Implement a feedback loop for continuous learning and improvement based on performance data.</a:t>
            </a:r>
          </a:p>
          <a:p>
            <a:endParaRPr lang="en-IN" dirty="0"/>
          </a:p>
        </p:txBody>
      </p:sp>
      <p:sp>
        <p:nvSpPr>
          <p:cNvPr id="4" name="Date Placeholder 3">
            <a:extLst>
              <a:ext uri="{FF2B5EF4-FFF2-40B4-BE49-F238E27FC236}">
                <a16:creationId xmlns:a16="http://schemas.microsoft.com/office/drawing/2014/main" id="{007BCBEA-4F8D-452A-B492-2E7BDC1B6761}"/>
              </a:ext>
            </a:extLst>
          </p:cNvPr>
          <p:cNvSpPr>
            <a:spLocks noGrp="1"/>
          </p:cNvSpPr>
          <p:nvPr>
            <p:ph type="dt" sz="half" idx="10"/>
          </p:nvPr>
        </p:nvSpPr>
        <p:spPr/>
        <p:txBody>
          <a:bodyPr/>
          <a:lstStyle/>
          <a:p>
            <a:fld id="{6DD1041A-A4A6-4D53-B900-48BCD0C30833}" type="datetime1">
              <a:rPr lang="en-IN" smtClean="0"/>
              <a:t>07-06-2024</a:t>
            </a:fld>
            <a:endParaRPr lang="en-IN"/>
          </a:p>
        </p:txBody>
      </p:sp>
      <p:sp>
        <p:nvSpPr>
          <p:cNvPr id="5" name="Slide Number Placeholder 4">
            <a:extLst>
              <a:ext uri="{FF2B5EF4-FFF2-40B4-BE49-F238E27FC236}">
                <a16:creationId xmlns:a16="http://schemas.microsoft.com/office/drawing/2014/main" id="{035EC0E1-3C46-41E0-A1CA-F010E3DA4305}"/>
              </a:ext>
            </a:extLst>
          </p:cNvPr>
          <p:cNvSpPr>
            <a:spLocks noGrp="1"/>
          </p:cNvSpPr>
          <p:nvPr>
            <p:ph type="sldNum" sz="quarter" idx="12"/>
          </p:nvPr>
        </p:nvSpPr>
        <p:spPr/>
        <p:txBody>
          <a:bodyPr/>
          <a:lstStyle/>
          <a:p>
            <a:fld id="{7A43F2F5-84C0-464D-B3A5-712A230293B6}" type="slidenum">
              <a:rPr lang="en-IN" smtClean="0"/>
              <a:t>81</a:t>
            </a:fld>
            <a:endParaRPr lang="en-IN"/>
          </a:p>
        </p:txBody>
      </p:sp>
    </p:spTree>
    <p:extLst>
      <p:ext uri="{BB962C8B-B14F-4D97-AF65-F5344CB8AC3E}">
        <p14:creationId xmlns:p14="http://schemas.microsoft.com/office/powerpoint/2010/main" val="200981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63C9-0A3F-4750-8732-C35EE8179B1F}"/>
              </a:ext>
            </a:extLst>
          </p:cNvPr>
          <p:cNvSpPr>
            <a:spLocks noGrp="1"/>
          </p:cNvSpPr>
          <p:nvPr>
            <p:ph type="title"/>
          </p:nvPr>
        </p:nvSpPr>
        <p:spPr/>
        <p:txBody>
          <a:bodyPr/>
          <a:lstStyle/>
          <a:p>
            <a:r>
              <a:rPr lang="en-US" dirty="0"/>
              <a:t>Introduction to Ethical Frameworks and Principles</a:t>
            </a:r>
            <a:endParaRPr lang="en-IN" dirty="0"/>
          </a:p>
        </p:txBody>
      </p:sp>
      <p:sp>
        <p:nvSpPr>
          <p:cNvPr id="3" name="Content Placeholder 2">
            <a:extLst>
              <a:ext uri="{FF2B5EF4-FFF2-40B4-BE49-F238E27FC236}">
                <a16:creationId xmlns:a16="http://schemas.microsoft.com/office/drawing/2014/main" id="{38E29D7B-0175-4C9E-865D-8D3A6E1EE584}"/>
              </a:ext>
            </a:extLst>
          </p:cNvPr>
          <p:cNvSpPr>
            <a:spLocks noGrp="1"/>
          </p:cNvSpPr>
          <p:nvPr>
            <p:ph idx="1"/>
          </p:nvPr>
        </p:nvSpPr>
        <p:spPr/>
        <p:txBody>
          <a:bodyPr/>
          <a:lstStyle/>
          <a:p>
            <a:pPr algn="just"/>
            <a:r>
              <a:rPr lang="en-US" dirty="0"/>
              <a:t>Ethical principles serve as a framework for responsible data collection, analysis, and usage. </a:t>
            </a:r>
          </a:p>
          <a:p>
            <a:pPr algn="just"/>
            <a:r>
              <a:rPr lang="en-US" dirty="0"/>
              <a:t>Transparency is an essential ethical principle that requires data scientists to be transparent about their methods, assumptions, and limitations when working with data.</a:t>
            </a:r>
          </a:p>
          <a:p>
            <a:pPr algn="just"/>
            <a:r>
              <a:rPr lang="en-US" dirty="0"/>
              <a:t>Ethics of data scientist, hold themselves and others accountable.</a:t>
            </a:r>
          </a:p>
          <a:p>
            <a:pPr algn="just"/>
            <a:r>
              <a:rPr lang="en-US" dirty="0"/>
              <a:t>Promote transparency. </a:t>
            </a:r>
          </a:p>
          <a:p>
            <a:pPr algn="just"/>
            <a:r>
              <a:rPr lang="en-US" dirty="0"/>
              <a:t>Remain informed about developments in data science and data management. Respect confidentiality and privacy. </a:t>
            </a:r>
            <a:endParaRPr lang="en-IN" dirty="0"/>
          </a:p>
        </p:txBody>
      </p:sp>
      <p:sp>
        <p:nvSpPr>
          <p:cNvPr id="4" name="Date Placeholder 3">
            <a:extLst>
              <a:ext uri="{FF2B5EF4-FFF2-40B4-BE49-F238E27FC236}">
                <a16:creationId xmlns:a16="http://schemas.microsoft.com/office/drawing/2014/main" id="{376A56D4-AEF4-43F8-BE43-7076332ECF14}"/>
              </a:ext>
            </a:extLst>
          </p:cNvPr>
          <p:cNvSpPr>
            <a:spLocks noGrp="1"/>
          </p:cNvSpPr>
          <p:nvPr>
            <p:ph type="dt" sz="half" idx="10"/>
          </p:nvPr>
        </p:nvSpPr>
        <p:spPr/>
        <p:txBody>
          <a:bodyPr/>
          <a:lstStyle/>
          <a:p>
            <a:fld id="{B03E48B9-9DC1-458A-8067-2F233D4D610E}" type="datetime1">
              <a:rPr lang="en-IN" smtClean="0"/>
              <a:t>07-06-2024</a:t>
            </a:fld>
            <a:endParaRPr lang="en-IN"/>
          </a:p>
        </p:txBody>
      </p:sp>
      <p:sp>
        <p:nvSpPr>
          <p:cNvPr id="5" name="Slide Number Placeholder 4">
            <a:extLst>
              <a:ext uri="{FF2B5EF4-FFF2-40B4-BE49-F238E27FC236}">
                <a16:creationId xmlns:a16="http://schemas.microsoft.com/office/drawing/2014/main" id="{E08FEED4-1B34-41C6-8351-0BA3287D0C58}"/>
              </a:ext>
            </a:extLst>
          </p:cNvPr>
          <p:cNvSpPr>
            <a:spLocks noGrp="1"/>
          </p:cNvSpPr>
          <p:nvPr>
            <p:ph type="sldNum" sz="quarter" idx="12"/>
          </p:nvPr>
        </p:nvSpPr>
        <p:spPr/>
        <p:txBody>
          <a:bodyPr/>
          <a:lstStyle/>
          <a:p>
            <a:fld id="{7A43F2F5-84C0-464D-B3A5-712A230293B6}" type="slidenum">
              <a:rPr lang="en-IN" smtClean="0"/>
              <a:t>9</a:t>
            </a:fld>
            <a:endParaRPr lang="en-IN"/>
          </a:p>
        </p:txBody>
      </p:sp>
    </p:spTree>
    <p:extLst>
      <p:ext uri="{BB962C8B-B14F-4D97-AF65-F5344CB8AC3E}">
        <p14:creationId xmlns:p14="http://schemas.microsoft.com/office/powerpoint/2010/main" val="2661559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4228</TotalTime>
  <Words>7570</Words>
  <Application>Microsoft Office PowerPoint</Application>
  <PresentationFormat>Widescreen</PresentationFormat>
  <Paragraphs>752</Paragraphs>
  <Slides>81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Calibri Light</vt:lpstr>
      <vt:lpstr>Office Theme</vt:lpstr>
      <vt:lpstr>Unit 1: Ethical foundation in Data Science</vt:lpstr>
      <vt:lpstr>Syllabus</vt:lpstr>
      <vt:lpstr>PowerPoint Presentation</vt:lpstr>
      <vt:lpstr>PowerPoint Presentation</vt:lpstr>
      <vt:lpstr>PowerPoint Presentation</vt:lpstr>
      <vt:lpstr>PowerPoint Presentation</vt:lpstr>
      <vt:lpstr>What is Ethics? </vt:lpstr>
      <vt:lpstr>Why Ethics in Data Science is important?</vt:lpstr>
      <vt:lpstr>Introduction to Ethical Frameworks and Principles</vt:lpstr>
      <vt:lpstr>Seven ethics in Data Science </vt:lpstr>
      <vt:lpstr>Key Ethical Principles of Data Science </vt:lpstr>
      <vt:lpstr>Key Ethical Principles of Data Science</vt:lpstr>
      <vt:lpstr>Ethics in Data Science: Challenges and Importance</vt:lpstr>
      <vt:lpstr>Challenges in Ethics of Data Science </vt:lpstr>
      <vt:lpstr>Challenges in Ethics of Data Science </vt:lpstr>
      <vt:lpstr>Challenges in Ethics of Data Science </vt:lpstr>
      <vt:lpstr>Importance of Ethics in Data Science</vt:lpstr>
      <vt:lpstr>Importance of Ethics in Data Science</vt:lpstr>
      <vt:lpstr>Importance of Ethics in Data Science</vt:lpstr>
      <vt:lpstr>Data Collection Methods, Storage, Sharing and its Ethical considerations </vt:lpstr>
      <vt:lpstr>Surveys and Questionnaires </vt:lpstr>
      <vt:lpstr>Surveys and Questionnaires </vt:lpstr>
      <vt:lpstr>Surveys and Questionnaires</vt:lpstr>
      <vt:lpstr>Surveys and Questionnaires</vt:lpstr>
      <vt:lpstr>Observational Studies</vt:lpstr>
      <vt:lpstr>Observational Studies</vt:lpstr>
      <vt:lpstr>Observational Studies</vt:lpstr>
      <vt:lpstr>Observational Studies</vt:lpstr>
      <vt:lpstr>Observational Studies</vt:lpstr>
      <vt:lpstr>Experiments</vt:lpstr>
      <vt:lpstr>Experiments</vt:lpstr>
      <vt:lpstr>Experiments</vt:lpstr>
      <vt:lpstr>Experiments</vt:lpstr>
      <vt:lpstr>Challenges and Considerations </vt:lpstr>
      <vt:lpstr>Web Scraping</vt:lpstr>
      <vt:lpstr>Tools for Web Scraping</vt:lpstr>
      <vt:lpstr>Steps for Web Scraping </vt:lpstr>
      <vt:lpstr>Best Practices </vt:lpstr>
      <vt:lpstr>Ethical Considerations </vt:lpstr>
      <vt:lpstr>Sensor Data</vt:lpstr>
      <vt:lpstr>Sensor Data Capture Methods </vt:lpstr>
      <vt:lpstr>Sensor Data Capture Methods</vt:lpstr>
      <vt:lpstr>Sensor Data Capture Methods</vt:lpstr>
      <vt:lpstr>Ethical Issues in Sensor Data Capture </vt:lpstr>
      <vt:lpstr>Ethical Issues in Sensor Data Capture </vt:lpstr>
      <vt:lpstr>Ethical Issues in Sensor Data Capture</vt:lpstr>
      <vt:lpstr>Best Practices for Ethical Sensor Data Capture </vt:lpstr>
      <vt:lpstr>Social Media</vt:lpstr>
      <vt:lpstr>Social Media Data Capture Methods </vt:lpstr>
      <vt:lpstr>Social Media Data Capture Methods</vt:lpstr>
      <vt:lpstr>Ethical Issues in Social Media Data Capture</vt:lpstr>
      <vt:lpstr>Ethical Issues in Social Media Data Capture</vt:lpstr>
      <vt:lpstr>Ethical Issues in Social Media Data Capture</vt:lpstr>
      <vt:lpstr>Best Practices for Ethical Social Media Data Capture </vt:lpstr>
      <vt:lpstr>Data Storage</vt:lpstr>
      <vt:lpstr>Ethical Considerations for Data Storage</vt:lpstr>
      <vt:lpstr>Data Sharing </vt:lpstr>
      <vt:lpstr>Ethical Considerations for Data Sharing </vt:lpstr>
      <vt:lpstr>Best Practices in Ethical Data Storage and Sharing</vt:lpstr>
      <vt:lpstr> Types of Bias in Data  </vt:lpstr>
      <vt:lpstr> Types of Bias in Data  </vt:lpstr>
      <vt:lpstr> Types of Bias in Data  </vt:lpstr>
      <vt:lpstr>Importance of Transparency in Data Science</vt:lpstr>
      <vt:lpstr>Importance of Transparency in Data Science</vt:lpstr>
      <vt:lpstr>Importance of Transparency in Data Science</vt:lpstr>
      <vt:lpstr>Ethical Considerations in Automated Decision-Making in Data Science</vt:lpstr>
      <vt:lpstr>Ethical Considerations in Automated Decision-Making in Data Science</vt:lpstr>
      <vt:lpstr>Ethical Considerations in Automated Decision-Making in Data Science</vt:lpstr>
      <vt:lpstr>Ethical Considerations in Automated Decision-Making in Data Science</vt:lpstr>
      <vt:lpstr>Ethical Considerations in Automated Decision-Making in Data Science</vt:lpstr>
      <vt:lpstr> Data Governance Frameworks and Practices for Data Science </vt:lpstr>
      <vt:lpstr>Key Components of Data Governance Frameworks</vt:lpstr>
      <vt:lpstr>Key Components of Data Governance Frameworks</vt:lpstr>
      <vt:lpstr>Key Components of Data Governance Frameworks</vt:lpstr>
      <vt:lpstr>Best Practices in Data Governance for Data Science </vt:lpstr>
      <vt:lpstr>Best Practices in Data Governance for Data Science </vt:lpstr>
      <vt:lpstr>Best Practices in Data Governance for Data Science </vt:lpstr>
      <vt:lpstr>Best Practices in Data Governance for Data Science</vt:lpstr>
      <vt:lpstr>Ensuring accountability in Data science projects</vt:lpstr>
      <vt:lpstr>Ensuring accountability in Data science projects</vt:lpstr>
      <vt:lpstr>Ensuring accountability in Data science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dc:creator>
  <cp:lastModifiedBy>ANNIE</cp:lastModifiedBy>
  <cp:revision>36</cp:revision>
  <dcterms:created xsi:type="dcterms:W3CDTF">2024-05-05T08:58:35Z</dcterms:created>
  <dcterms:modified xsi:type="dcterms:W3CDTF">2024-06-07T16:59:10Z</dcterms:modified>
</cp:coreProperties>
</file>