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8"/>
  </p:notesMasterIdLst>
  <p:sldIdLst>
    <p:sldId id="256" r:id="rId2"/>
    <p:sldId id="264" r:id="rId3"/>
    <p:sldId id="263" r:id="rId4"/>
    <p:sldId id="336" r:id="rId5"/>
    <p:sldId id="339" r:id="rId6"/>
    <p:sldId id="340" r:id="rId7"/>
    <p:sldId id="341" r:id="rId8"/>
    <p:sldId id="342" r:id="rId9"/>
    <p:sldId id="343" r:id="rId10"/>
    <p:sldId id="344" r:id="rId11"/>
    <p:sldId id="345" r:id="rId12"/>
    <p:sldId id="346" r:id="rId13"/>
    <p:sldId id="347" r:id="rId14"/>
    <p:sldId id="348" r:id="rId15"/>
    <p:sldId id="349" r:id="rId16"/>
    <p:sldId id="350" r:id="rId17"/>
    <p:sldId id="351" r:id="rId18"/>
    <p:sldId id="353" r:id="rId19"/>
    <p:sldId id="352" r:id="rId20"/>
    <p:sldId id="354" r:id="rId21"/>
    <p:sldId id="355" r:id="rId22"/>
    <p:sldId id="356" r:id="rId23"/>
    <p:sldId id="357" r:id="rId24"/>
    <p:sldId id="358" r:id="rId25"/>
    <p:sldId id="338" r:id="rId26"/>
    <p:sldId id="359" r:id="rId27"/>
    <p:sldId id="360" r:id="rId28"/>
    <p:sldId id="361" r:id="rId29"/>
    <p:sldId id="362" r:id="rId30"/>
    <p:sldId id="363" r:id="rId31"/>
    <p:sldId id="364" r:id="rId32"/>
    <p:sldId id="365" r:id="rId33"/>
    <p:sldId id="366" r:id="rId34"/>
    <p:sldId id="367" r:id="rId35"/>
    <p:sldId id="368" r:id="rId36"/>
    <p:sldId id="369"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644" y="4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FA181F1-0D73-4AD0-B284-FA49DA9F27DD}" type="datetimeFigureOut">
              <a:rPr lang="en-IN" smtClean="0"/>
              <a:t>10-06-2024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02AFE35-BED6-4BC2-8786-60D0D963F5CF}" type="slidenum">
              <a:rPr lang="en-IN" smtClean="0"/>
              <a:t>‹#›</a:t>
            </a:fld>
            <a:endParaRPr lang="en-IN"/>
          </a:p>
        </p:txBody>
      </p:sp>
    </p:spTree>
    <p:extLst>
      <p:ext uri="{BB962C8B-B14F-4D97-AF65-F5344CB8AC3E}">
        <p14:creationId xmlns:p14="http://schemas.microsoft.com/office/powerpoint/2010/main" val="6984359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D6B54F-1CC7-48F4-A678-4CC5C2B5439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89DD9DC-6A32-49BD-80D6-28A9658DC63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270AE42-C27C-4CF9-8DD4-478726DFAAA2}"/>
              </a:ext>
            </a:extLst>
          </p:cNvPr>
          <p:cNvSpPr>
            <a:spLocks noGrp="1"/>
          </p:cNvSpPr>
          <p:nvPr>
            <p:ph type="dt" sz="half" idx="10"/>
          </p:nvPr>
        </p:nvSpPr>
        <p:spPr/>
        <p:txBody>
          <a:bodyPr/>
          <a:lstStyle/>
          <a:p>
            <a:fld id="{657E3C85-2ECC-4C4B-BBAA-1D19F74D9E75}" type="datetime1">
              <a:rPr lang="en-IN" smtClean="0"/>
              <a:t>10-06-2024</a:t>
            </a:fld>
            <a:endParaRPr lang="en-IN"/>
          </a:p>
        </p:txBody>
      </p:sp>
      <p:sp>
        <p:nvSpPr>
          <p:cNvPr id="5" name="Footer Placeholder 4">
            <a:extLst>
              <a:ext uri="{FF2B5EF4-FFF2-40B4-BE49-F238E27FC236}">
                <a16:creationId xmlns:a16="http://schemas.microsoft.com/office/drawing/2014/main" id="{0795A69B-A47A-4537-9E18-BF6B0ADA2DF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9E5067A-3272-4A80-8DEA-666CD7967207}"/>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3054746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D11B83-88F1-437C-9E28-284F7B5882CD}"/>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3D7BEF4-44AE-435B-A0B8-22D59E0EF0B6}"/>
              </a:ext>
            </a:extLst>
          </p:cNvPr>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01FB0E-DF86-4675-A760-6AB074915708}"/>
              </a:ext>
            </a:extLst>
          </p:cNvPr>
          <p:cNvSpPr>
            <a:spLocks noGrp="1"/>
          </p:cNvSpPr>
          <p:nvPr>
            <p:ph type="dt" sz="half" idx="10"/>
          </p:nvPr>
        </p:nvSpPr>
        <p:spPr/>
        <p:txBody>
          <a:bodyPr/>
          <a:lstStyle/>
          <a:p>
            <a:fld id="{63E0A336-B4E2-4382-8E9F-4F72F3B09C9C}" type="datetime1">
              <a:rPr lang="en-IN" smtClean="0"/>
              <a:t>10-06-2024</a:t>
            </a:fld>
            <a:endParaRPr lang="en-IN"/>
          </a:p>
        </p:txBody>
      </p:sp>
      <p:sp>
        <p:nvSpPr>
          <p:cNvPr id="5" name="Footer Placeholder 4">
            <a:extLst>
              <a:ext uri="{FF2B5EF4-FFF2-40B4-BE49-F238E27FC236}">
                <a16:creationId xmlns:a16="http://schemas.microsoft.com/office/drawing/2014/main" id="{7A2656B9-A78E-4D6C-810A-45B941827D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CAC1FB-1F33-4DA5-B345-49545C453315}"/>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337485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58B1A91-A8D8-4EBC-8493-15F1A5E990EA}"/>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99A1071-30EC-405A-8A9F-9C031F2EAFF0}"/>
              </a:ext>
            </a:extLst>
          </p:cNvPr>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8065F2C-421C-4ED8-9D9C-817AC9208632}"/>
              </a:ext>
            </a:extLst>
          </p:cNvPr>
          <p:cNvSpPr>
            <a:spLocks noGrp="1"/>
          </p:cNvSpPr>
          <p:nvPr>
            <p:ph type="dt" sz="half" idx="10"/>
          </p:nvPr>
        </p:nvSpPr>
        <p:spPr/>
        <p:txBody>
          <a:bodyPr/>
          <a:lstStyle/>
          <a:p>
            <a:fld id="{17D03F95-151E-4D25-8A3E-1CDB659CEB5D}" type="datetime1">
              <a:rPr lang="en-IN" smtClean="0"/>
              <a:t>10-06-2024</a:t>
            </a:fld>
            <a:endParaRPr lang="en-IN"/>
          </a:p>
        </p:txBody>
      </p:sp>
      <p:sp>
        <p:nvSpPr>
          <p:cNvPr id="5" name="Footer Placeholder 4">
            <a:extLst>
              <a:ext uri="{FF2B5EF4-FFF2-40B4-BE49-F238E27FC236}">
                <a16:creationId xmlns:a16="http://schemas.microsoft.com/office/drawing/2014/main" id="{AC72AEEA-73BD-462E-B974-F74CA401CE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4ECAAA5-1DEF-4851-8326-A455580D00D3}"/>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9836531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68E3F3-E90E-42FA-A087-6D0C5DEDF60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5D81121-9E43-4BC4-BF11-3628E91A6D78}"/>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606FB7-8351-4C65-B931-63828887E6E3}"/>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Footer Placeholder 4">
            <a:extLst>
              <a:ext uri="{FF2B5EF4-FFF2-40B4-BE49-F238E27FC236}">
                <a16:creationId xmlns:a16="http://schemas.microsoft.com/office/drawing/2014/main" id="{01335D1F-C7EA-45BE-A1AA-73388F4F168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80BE97D-C234-4C1C-8D95-20F1C6C40D05}"/>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9887518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D9BABD-4953-4977-B3BC-C2B60BBFF8A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5F6F20C-D457-46F9-A60D-20457C29CB0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a:extLst>
              <a:ext uri="{FF2B5EF4-FFF2-40B4-BE49-F238E27FC236}">
                <a16:creationId xmlns:a16="http://schemas.microsoft.com/office/drawing/2014/main" id="{200E6E35-D03D-4AE4-A9D3-9E4A1EB026B7}"/>
              </a:ext>
            </a:extLst>
          </p:cNvPr>
          <p:cNvSpPr>
            <a:spLocks noGrp="1"/>
          </p:cNvSpPr>
          <p:nvPr>
            <p:ph type="dt" sz="half" idx="10"/>
          </p:nvPr>
        </p:nvSpPr>
        <p:spPr/>
        <p:txBody>
          <a:bodyPr/>
          <a:lstStyle/>
          <a:p>
            <a:fld id="{318035CD-1953-45CF-BE99-451763ACE020}" type="datetime1">
              <a:rPr lang="en-IN" smtClean="0"/>
              <a:t>10-06-2024</a:t>
            </a:fld>
            <a:endParaRPr lang="en-IN"/>
          </a:p>
        </p:txBody>
      </p:sp>
      <p:sp>
        <p:nvSpPr>
          <p:cNvPr id="5" name="Footer Placeholder 4">
            <a:extLst>
              <a:ext uri="{FF2B5EF4-FFF2-40B4-BE49-F238E27FC236}">
                <a16:creationId xmlns:a16="http://schemas.microsoft.com/office/drawing/2014/main" id="{8C4FDDA5-8861-4DEF-A985-87685F0F2D1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5D8F53E-1F66-4601-B932-ADB1B6CD9A8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4721242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023CA-5FFF-417A-8D88-7698532E6F7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206F58A-7486-46A7-B3BE-94F66B8A1C48}"/>
              </a:ext>
            </a:extLst>
          </p:cNvPr>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756F4C10-B2CC-4708-A315-80519E70901B}"/>
              </a:ext>
            </a:extLst>
          </p:cNvPr>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223A195-31FB-4B28-BDCE-AA13BD7C0453}"/>
              </a:ext>
            </a:extLst>
          </p:cNvPr>
          <p:cNvSpPr>
            <a:spLocks noGrp="1"/>
          </p:cNvSpPr>
          <p:nvPr>
            <p:ph type="dt" sz="half" idx="10"/>
          </p:nvPr>
        </p:nvSpPr>
        <p:spPr/>
        <p:txBody>
          <a:bodyPr/>
          <a:lstStyle/>
          <a:p>
            <a:fld id="{398749D8-0873-407B-AE7D-03DC967B4629}" type="datetime1">
              <a:rPr lang="en-IN" smtClean="0"/>
              <a:t>10-06-2024</a:t>
            </a:fld>
            <a:endParaRPr lang="en-IN"/>
          </a:p>
        </p:txBody>
      </p:sp>
      <p:sp>
        <p:nvSpPr>
          <p:cNvPr id="6" name="Footer Placeholder 5">
            <a:extLst>
              <a:ext uri="{FF2B5EF4-FFF2-40B4-BE49-F238E27FC236}">
                <a16:creationId xmlns:a16="http://schemas.microsoft.com/office/drawing/2014/main" id="{D07F4629-9C9A-47EC-84C3-7D8978684AA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BD58C2A-7709-427C-B077-6DC8FDF0D0A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3036925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6F8BF6-FB21-4966-B112-6A0DAC28B39C}"/>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59BC6BF1-5F9F-4F38-AAC3-6E1B87EE983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a:extLst>
              <a:ext uri="{FF2B5EF4-FFF2-40B4-BE49-F238E27FC236}">
                <a16:creationId xmlns:a16="http://schemas.microsoft.com/office/drawing/2014/main" id="{28D9D1FA-B5B8-4E29-8041-FEFD72531A6F}"/>
              </a:ext>
            </a:extLst>
          </p:cNvPr>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C64BA31-5A4E-466C-BA1F-19BD30C9EA3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a:extLst>
              <a:ext uri="{FF2B5EF4-FFF2-40B4-BE49-F238E27FC236}">
                <a16:creationId xmlns:a16="http://schemas.microsoft.com/office/drawing/2014/main" id="{0E63ED41-E16A-461F-A72F-F20D8DDE1425}"/>
              </a:ext>
            </a:extLst>
          </p:cNvPr>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8894104C-5EF7-4214-A02C-E0F1C8494795}"/>
              </a:ext>
            </a:extLst>
          </p:cNvPr>
          <p:cNvSpPr>
            <a:spLocks noGrp="1"/>
          </p:cNvSpPr>
          <p:nvPr>
            <p:ph type="dt" sz="half" idx="10"/>
          </p:nvPr>
        </p:nvSpPr>
        <p:spPr/>
        <p:txBody>
          <a:bodyPr/>
          <a:lstStyle/>
          <a:p>
            <a:fld id="{2A47D706-59B4-4040-8979-967AB7FA2F01}" type="datetime1">
              <a:rPr lang="en-IN" smtClean="0"/>
              <a:t>10-06-2024</a:t>
            </a:fld>
            <a:endParaRPr lang="en-IN"/>
          </a:p>
        </p:txBody>
      </p:sp>
      <p:sp>
        <p:nvSpPr>
          <p:cNvPr id="8" name="Footer Placeholder 7">
            <a:extLst>
              <a:ext uri="{FF2B5EF4-FFF2-40B4-BE49-F238E27FC236}">
                <a16:creationId xmlns:a16="http://schemas.microsoft.com/office/drawing/2014/main" id="{A8A6C196-522D-406E-BE66-2293C8A05872}"/>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FA9A5FA-30EB-4E5B-B626-F26F471C19AC}"/>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42232328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4A8AB6-993A-47D5-9BAD-9A152906442E}"/>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AED82F2A-1803-48F7-8D40-E6DF08FCD5B4}"/>
              </a:ext>
            </a:extLst>
          </p:cNvPr>
          <p:cNvSpPr>
            <a:spLocks noGrp="1"/>
          </p:cNvSpPr>
          <p:nvPr>
            <p:ph type="dt" sz="half" idx="10"/>
          </p:nvPr>
        </p:nvSpPr>
        <p:spPr/>
        <p:txBody>
          <a:bodyPr/>
          <a:lstStyle/>
          <a:p>
            <a:fld id="{FDCA3F06-9357-46C4-981E-95BC57F8A93E}" type="datetime1">
              <a:rPr lang="en-IN" smtClean="0"/>
              <a:t>10-06-2024</a:t>
            </a:fld>
            <a:endParaRPr lang="en-IN"/>
          </a:p>
        </p:txBody>
      </p:sp>
      <p:sp>
        <p:nvSpPr>
          <p:cNvPr id="4" name="Footer Placeholder 3">
            <a:extLst>
              <a:ext uri="{FF2B5EF4-FFF2-40B4-BE49-F238E27FC236}">
                <a16:creationId xmlns:a16="http://schemas.microsoft.com/office/drawing/2014/main" id="{2F3E6C1D-FC5E-42A2-AB85-5063138B04F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4FAAA186-D5FE-49D5-945F-737EA9282A61}"/>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2360463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38BF9DA-AD5A-4F1C-8E87-1EEEDAEC7D54}"/>
              </a:ext>
            </a:extLst>
          </p:cNvPr>
          <p:cNvSpPr>
            <a:spLocks noGrp="1"/>
          </p:cNvSpPr>
          <p:nvPr>
            <p:ph type="dt" sz="half" idx="10"/>
          </p:nvPr>
        </p:nvSpPr>
        <p:spPr/>
        <p:txBody>
          <a:bodyPr/>
          <a:lstStyle/>
          <a:p>
            <a:fld id="{C367C351-5E0B-4327-8569-818284239CFC}" type="datetime1">
              <a:rPr lang="en-IN" smtClean="0"/>
              <a:t>10-06-2024</a:t>
            </a:fld>
            <a:endParaRPr lang="en-IN"/>
          </a:p>
        </p:txBody>
      </p:sp>
      <p:sp>
        <p:nvSpPr>
          <p:cNvPr id="3" name="Footer Placeholder 2">
            <a:extLst>
              <a:ext uri="{FF2B5EF4-FFF2-40B4-BE49-F238E27FC236}">
                <a16:creationId xmlns:a16="http://schemas.microsoft.com/office/drawing/2014/main" id="{B90218A7-C2C1-4730-A7E8-72DF61686142}"/>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A064B06B-96B5-4AA2-8B54-B8E6D2D844E6}"/>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38314119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D372A3-45A2-445E-9075-BD2903A7A66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28F0BDBB-49A9-4DD7-B7E3-CC8EAD5D955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E8B6E91B-3DA6-4BDB-8A96-6C5B4292EAB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5387E8C-7BF8-4C17-8FCA-D5A45414FCD7}"/>
              </a:ext>
            </a:extLst>
          </p:cNvPr>
          <p:cNvSpPr>
            <a:spLocks noGrp="1"/>
          </p:cNvSpPr>
          <p:nvPr>
            <p:ph type="dt" sz="half" idx="10"/>
          </p:nvPr>
        </p:nvSpPr>
        <p:spPr/>
        <p:txBody>
          <a:bodyPr/>
          <a:lstStyle/>
          <a:p>
            <a:fld id="{C64137A5-5F13-4014-AF72-B081265F3CE0}" type="datetime1">
              <a:rPr lang="en-IN" smtClean="0"/>
              <a:t>10-06-2024</a:t>
            </a:fld>
            <a:endParaRPr lang="en-IN"/>
          </a:p>
        </p:txBody>
      </p:sp>
      <p:sp>
        <p:nvSpPr>
          <p:cNvPr id="6" name="Footer Placeholder 5">
            <a:extLst>
              <a:ext uri="{FF2B5EF4-FFF2-40B4-BE49-F238E27FC236}">
                <a16:creationId xmlns:a16="http://schemas.microsoft.com/office/drawing/2014/main" id="{F414886C-F4CE-422F-A5F6-A849C080BE7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4D44FDE2-656C-4C18-A2C5-9A778637CADD}"/>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23410944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A025EF-DE08-4081-99CE-3C4B42D64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D6A98664-58ED-414E-A361-F4CF2D2CC3B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A22762C1-278B-4E59-81C4-4E60727BA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a:extLst>
              <a:ext uri="{FF2B5EF4-FFF2-40B4-BE49-F238E27FC236}">
                <a16:creationId xmlns:a16="http://schemas.microsoft.com/office/drawing/2014/main" id="{C7959088-E3B6-4CF9-9CCC-825D1646474B}"/>
              </a:ext>
            </a:extLst>
          </p:cNvPr>
          <p:cNvSpPr>
            <a:spLocks noGrp="1"/>
          </p:cNvSpPr>
          <p:nvPr>
            <p:ph type="dt" sz="half" idx="10"/>
          </p:nvPr>
        </p:nvSpPr>
        <p:spPr/>
        <p:txBody>
          <a:bodyPr/>
          <a:lstStyle/>
          <a:p>
            <a:fld id="{7A409422-BA7C-4E27-963F-30C056BEED04}" type="datetime1">
              <a:rPr lang="en-IN" smtClean="0"/>
              <a:t>10-06-2024</a:t>
            </a:fld>
            <a:endParaRPr lang="en-IN"/>
          </a:p>
        </p:txBody>
      </p:sp>
      <p:sp>
        <p:nvSpPr>
          <p:cNvPr id="6" name="Footer Placeholder 5">
            <a:extLst>
              <a:ext uri="{FF2B5EF4-FFF2-40B4-BE49-F238E27FC236}">
                <a16:creationId xmlns:a16="http://schemas.microsoft.com/office/drawing/2014/main" id="{D5626155-D5E8-4576-A620-D624E38B5806}"/>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F64F29D-FC2D-4277-AEEC-AE1C11E714F9}"/>
              </a:ext>
            </a:extLst>
          </p:cNvPr>
          <p:cNvSpPr>
            <a:spLocks noGrp="1"/>
          </p:cNvSpPr>
          <p:nvPr>
            <p:ph type="sldNum" sz="quarter" idx="12"/>
          </p:nvPr>
        </p:nvSpPr>
        <p:spPr/>
        <p:txBody>
          <a:bodyPr/>
          <a:lstStyle/>
          <a:p>
            <a:fld id="{7A43F2F5-84C0-464D-B3A5-712A230293B6}" type="slidenum">
              <a:rPr lang="en-IN" smtClean="0"/>
              <a:t>‹#›</a:t>
            </a:fld>
            <a:endParaRPr lang="en-IN"/>
          </a:p>
        </p:txBody>
      </p:sp>
    </p:spTree>
    <p:extLst>
      <p:ext uri="{BB962C8B-B14F-4D97-AF65-F5344CB8AC3E}">
        <p14:creationId xmlns:p14="http://schemas.microsoft.com/office/powerpoint/2010/main" val="13436249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8B154F0-41EA-49C4-B305-E0AC0D51AB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1555768-C612-4E33-953C-4D018D676C1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FADC67D-2A2D-4693-B367-02C031E4214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9DCDFD4-9076-4FD0-BAB0-9C1F78332400}" type="datetime1">
              <a:rPr lang="en-IN" smtClean="0"/>
              <a:t>10-06-2024</a:t>
            </a:fld>
            <a:endParaRPr lang="en-IN"/>
          </a:p>
        </p:txBody>
      </p:sp>
      <p:sp>
        <p:nvSpPr>
          <p:cNvPr id="5" name="Footer Placeholder 4">
            <a:extLst>
              <a:ext uri="{FF2B5EF4-FFF2-40B4-BE49-F238E27FC236}">
                <a16:creationId xmlns:a16="http://schemas.microsoft.com/office/drawing/2014/main" id="{FDEC5C40-62DC-4399-9336-05A81E210E8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FD60C441-2CF0-437D-AC90-2749F491E65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A43F2F5-84C0-464D-B3A5-712A230293B6}" type="slidenum">
              <a:rPr lang="en-IN" smtClean="0"/>
              <a:t>‹#›</a:t>
            </a:fld>
            <a:endParaRPr lang="en-IN"/>
          </a:p>
        </p:txBody>
      </p:sp>
    </p:spTree>
    <p:extLst>
      <p:ext uri="{BB962C8B-B14F-4D97-AF65-F5344CB8AC3E}">
        <p14:creationId xmlns:p14="http://schemas.microsoft.com/office/powerpoint/2010/main" val="2630527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8DDACF5-1012-4D4B-80FA-CF464721AA41}"/>
              </a:ext>
            </a:extLst>
          </p:cNvPr>
          <p:cNvSpPr>
            <a:spLocks noGrp="1"/>
          </p:cNvSpPr>
          <p:nvPr>
            <p:ph type="ctrTitle"/>
          </p:nvPr>
        </p:nvSpPr>
        <p:spPr/>
        <p:txBody>
          <a:bodyPr>
            <a:normAutofit fontScale="90000"/>
          </a:bodyPr>
          <a:lstStyle/>
          <a:p>
            <a:r>
              <a:rPr lang="en-IN" b="1" dirty="0"/>
              <a:t>Unit 2: Emerging Ethical issues in Data Science</a:t>
            </a:r>
            <a:br>
              <a:rPr lang="en-IN" dirty="0"/>
            </a:br>
            <a:endParaRPr lang="en-IN" dirty="0"/>
          </a:p>
        </p:txBody>
      </p:sp>
      <p:sp>
        <p:nvSpPr>
          <p:cNvPr id="3" name="Subtitle 2">
            <a:extLst>
              <a:ext uri="{FF2B5EF4-FFF2-40B4-BE49-F238E27FC236}">
                <a16:creationId xmlns:a16="http://schemas.microsoft.com/office/drawing/2014/main" id="{81D3D594-A0A5-44A7-94B1-A0870C2A564E}"/>
              </a:ext>
            </a:extLst>
          </p:cNvPr>
          <p:cNvSpPr>
            <a:spLocks noGrp="1"/>
          </p:cNvSpPr>
          <p:nvPr>
            <p:ph type="subTitle" idx="1"/>
          </p:nvPr>
        </p:nvSpPr>
        <p:spPr/>
        <p:txBody>
          <a:bodyPr/>
          <a:lstStyle/>
          <a:p>
            <a:endParaRPr lang="en-IN" dirty="0"/>
          </a:p>
        </p:txBody>
      </p:sp>
      <p:sp>
        <p:nvSpPr>
          <p:cNvPr id="4" name="Date Placeholder 3">
            <a:extLst>
              <a:ext uri="{FF2B5EF4-FFF2-40B4-BE49-F238E27FC236}">
                <a16:creationId xmlns:a16="http://schemas.microsoft.com/office/drawing/2014/main" id="{63D50A08-21A3-4763-B0B3-72E6E764CF1B}"/>
              </a:ext>
            </a:extLst>
          </p:cNvPr>
          <p:cNvSpPr>
            <a:spLocks noGrp="1"/>
          </p:cNvSpPr>
          <p:nvPr>
            <p:ph type="dt" sz="half" idx="10"/>
          </p:nvPr>
        </p:nvSpPr>
        <p:spPr/>
        <p:txBody>
          <a:bodyPr/>
          <a:lstStyle/>
          <a:p>
            <a:fld id="{9CF43E1E-EB55-4886-809C-01875E2BF6FC}" type="datetime1">
              <a:rPr lang="en-IN" smtClean="0"/>
              <a:t>10-06-2024</a:t>
            </a:fld>
            <a:endParaRPr lang="en-IN"/>
          </a:p>
        </p:txBody>
      </p:sp>
      <p:sp>
        <p:nvSpPr>
          <p:cNvPr id="5" name="Slide Number Placeholder 4">
            <a:extLst>
              <a:ext uri="{FF2B5EF4-FFF2-40B4-BE49-F238E27FC236}">
                <a16:creationId xmlns:a16="http://schemas.microsoft.com/office/drawing/2014/main" id="{221319C0-3BC7-456A-967F-D59BFBD584A1}"/>
              </a:ext>
            </a:extLst>
          </p:cNvPr>
          <p:cNvSpPr>
            <a:spLocks noGrp="1"/>
          </p:cNvSpPr>
          <p:nvPr>
            <p:ph type="sldNum" sz="quarter" idx="12"/>
          </p:nvPr>
        </p:nvSpPr>
        <p:spPr/>
        <p:txBody>
          <a:bodyPr/>
          <a:lstStyle/>
          <a:p>
            <a:fld id="{7A43F2F5-84C0-464D-B3A5-712A230293B6}" type="slidenum">
              <a:rPr lang="en-IN" smtClean="0"/>
              <a:t>1</a:t>
            </a:fld>
            <a:endParaRPr lang="en-IN"/>
          </a:p>
        </p:txBody>
      </p:sp>
    </p:spTree>
    <p:extLst>
      <p:ext uri="{BB962C8B-B14F-4D97-AF65-F5344CB8AC3E}">
        <p14:creationId xmlns:p14="http://schemas.microsoft.com/office/powerpoint/2010/main" val="20535966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0881BA-EE05-433F-A204-A57B1AA09820}"/>
              </a:ext>
            </a:extLst>
          </p:cNvPr>
          <p:cNvSpPr>
            <a:spLocks noGrp="1"/>
          </p:cNvSpPr>
          <p:nvPr>
            <p:ph type="title"/>
          </p:nvPr>
        </p:nvSpPr>
        <p:spPr>
          <a:xfrm>
            <a:off x="838200" y="365125"/>
            <a:ext cx="10515600" cy="454025"/>
          </a:xfrm>
        </p:spPr>
        <p:txBody>
          <a:bodyPr>
            <a:normAutofit fontScale="90000"/>
          </a:bodyPr>
          <a:lstStyle/>
          <a:p>
            <a:r>
              <a:rPr lang="en-IN" dirty="0"/>
              <a:t>Misleading Visuals</a:t>
            </a:r>
          </a:p>
        </p:txBody>
      </p:sp>
      <p:sp>
        <p:nvSpPr>
          <p:cNvPr id="3" name="Content Placeholder 2">
            <a:extLst>
              <a:ext uri="{FF2B5EF4-FFF2-40B4-BE49-F238E27FC236}">
                <a16:creationId xmlns:a16="http://schemas.microsoft.com/office/drawing/2014/main" id="{CEB7F8DC-8F38-4672-BF4C-5A995E122E7F}"/>
              </a:ext>
            </a:extLst>
          </p:cNvPr>
          <p:cNvSpPr>
            <a:spLocks noGrp="1"/>
          </p:cNvSpPr>
          <p:nvPr>
            <p:ph idx="1"/>
          </p:nvPr>
        </p:nvSpPr>
        <p:spPr>
          <a:xfrm>
            <a:off x="838200" y="981076"/>
            <a:ext cx="10515600" cy="5195888"/>
          </a:xfrm>
        </p:spPr>
        <p:txBody>
          <a:bodyPr>
            <a:normAutofit fontScale="62500" lnSpcReduction="20000"/>
          </a:bodyPr>
          <a:lstStyle/>
          <a:p>
            <a:pPr marL="0" indent="0">
              <a:buNone/>
            </a:pPr>
            <a:r>
              <a:rPr lang="en-US" b="1" dirty="0"/>
              <a:t>Full Data (Customer Satisfaction Scores out of 100):</a:t>
            </a:r>
          </a:p>
          <a:p>
            <a:r>
              <a:rPr lang="en-US" dirty="0"/>
              <a:t>Year 1: 78</a:t>
            </a:r>
          </a:p>
          <a:p>
            <a:r>
              <a:rPr lang="en-US" dirty="0"/>
              <a:t>Year 2: 80</a:t>
            </a:r>
          </a:p>
          <a:p>
            <a:r>
              <a:rPr lang="en-US" dirty="0"/>
              <a:t>Year 3: 79</a:t>
            </a:r>
          </a:p>
          <a:p>
            <a:r>
              <a:rPr lang="en-US" dirty="0"/>
              <a:t>Year 4: 81</a:t>
            </a:r>
          </a:p>
          <a:p>
            <a:r>
              <a:rPr lang="en-US" dirty="0"/>
              <a:t>Year 5: 80</a:t>
            </a:r>
          </a:p>
          <a:p>
            <a:r>
              <a:rPr lang="en-US" dirty="0"/>
              <a:t>Year 6: 78</a:t>
            </a:r>
          </a:p>
          <a:p>
            <a:r>
              <a:rPr lang="en-US" dirty="0"/>
              <a:t>Year 7: 79</a:t>
            </a:r>
          </a:p>
          <a:p>
            <a:r>
              <a:rPr lang="en-US" dirty="0"/>
              <a:t>Year 8: 81</a:t>
            </a:r>
          </a:p>
          <a:p>
            <a:r>
              <a:rPr lang="en-US" dirty="0"/>
              <a:t>Year 9: 80</a:t>
            </a:r>
          </a:p>
          <a:p>
            <a:r>
              <a:rPr lang="en-US" dirty="0"/>
              <a:t>Year 10: 79</a:t>
            </a:r>
          </a:p>
          <a:p>
            <a:pPr marL="0" indent="0">
              <a:buNone/>
            </a:pPr>
            <a:r>
              <a:rPr lang="en-US" b="1" dirty="0"/>
              <a:t>Ethical Visualization</a:t>
            </a:r>
          </a:p>
          <a:p>
            <a:pPr algn="just"/>
            <a:r>
              <a:rPr lang="en-US" b="1" dirty="0"/>
              <a:t>Includes all data points from Years 1 to 10</a:t>
            </a:r>
            <a:r>
              <a:rPr lang="en-US" dirty="0"/>
              <a:t>.</a:t>
            </a:r>
          </a:p>
          <a:p>
            <a:pPr algn="just"/>
            <a:r>
              <a:rPr lang="en-US" dirty="0"/>
              <a:t>Shows a complete picture of customer satisfaction </a:t>
            </a:r>
          </a:p>
          <a:p>
            <a:pPr algn="just"/>
            <a:r>
              <a:rPr lang="en-US" dirty="0"/>
              <a:t>Over ten years, including both increases and decreases.</a:t>
            </a:r>
          </a:p>
          <a:p>
            <a:pPr algn="just"/>
            <a:r>
              <a:rPr lang="en-US" dirty="0"/>
              <a:t>The trend appears relatively stable with minor fluctuations.</a:t>
            </a:r>
          </a:p>
          <a:p>
            <a:endParaRPr lang="en-IN" dirty="0"/>
          </a:p>
        </p:txBody>
      </p:sp>
      <p:sp>
        <p:nvSpPr>
          <p:cNvPr id="4" name="Date Placeholder 3">
            <a:extLst>
              <a:ext uri="{FF2B5EF4-FFF2-40B4-BE49-F238E27FC236}">
                <a16:creationId xmlns:a16="http://schemas.microsoft.com/office/drawing/2014/main" id="{7A15BD24-61F7-4800-B118-2EE83D9BE211}"/>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7C03422B-2534-4253-8302-14FC1E7C19D9}"/>
              </a:ext>
            </a:extLst>
          </p:cNvPr>
          <p:cNvSpPr>
            <a:spLocks noGrp="1"/>
          </p:cNvSpPr>
          <p:nvPr>
            <p:ph type="sldNum" sz="quarter" idx="12"/>
          </p:nvPr>
        </p:nvSpPr>
        <p:spPr/>
        <p:txBody>
          <a:bodyPr/>
          <a:lstStyle/>
          <a:p>
            <a:fld id="{7A43F2F5-84C0-464D-B3A5-712A230293B6}" type="slidenum">
              <a:rPr lang="en-IN" smtClean="0"/>
              <a:t>10</a:t>
            </a:fld>
            <a:endParaRPr lang="en-IN"/>
          </a:p>
        </p:txBody>
      </p:sp>
      <p:sp>
        <p:nvSpPr>
          <p:cNvPr id="6" name="TextBox 5">
            <a:extLst>
              <a:ext uri="{FF2B5EF4-FFF2-40B4-BE49-F238E27FC236}">
                <a16:creationId xmlns:a16="http://schemas.microsoft.com/office/drawing/2014/main" id="{50983BF6-06D0-41F4-9C7B-0BBC032055E2}"/>
              </a:ext>
            </a:extLst>
          </p:cNvPr>
          <p:cNvSpPr txBox="1"/>
          <p:nvPr/>
        </p:nvSpPr>
        <p:spPr>
          <a:xfrm>
            <a:off x="2386012" y="1276212"/>
            <a:ext cx="9034463" cy="1200329"/>
          </a:xfrm>
          <a:prstGeom prst="rect">
            <a:avLst/>
          </a:prstGeom>
          <a:noFill/>
        </p:spPr>
        <p:txBody>
          <a:bodyPr wrap="square" rtlCol="0">
            <a:spAutoFit/>
          </a:bodyPr>
          <a:lstStyle/>
          <a:p>
            <a:r>
              <a:rPr lang="en-US" b="1" dirty="0"/>
              <a:t>Cherry-Picked Visualization</a:t>
            </a:r>
          </a:p>
          <a:p>
            <a:r>
              <a:rPr lang="en-US" dirty="0"/>
              <a:t>A cherry-picked visualization might only include data from Years 2, 4, and 8, where the satisfaction scores were higher, ignoring the years where the scores were lower or fluctuated.</a:t>
            </a:r>
          </a:p>
          <a:p>
            <a:endParaRPr lang="en-IN" dirty="0"/>
          </a:p>
        </p:txBody>
      </p:sp>
      <p:sp>
        <p:nvSpPr>
          <p:cNvPr id="7" name="TextBox 6">
            <a:extLst>
              <a:ext uri="{FF2B5EF4-FFF2-40B4-BE49-F238E27FC236}">
                <a16:creationId xmlns:a16="http://schemas.microsoft.com/office/drawing/2014/main" id="{531D03DE-E1ED-4650-9C63-55D8595DAF77}"/>
              </a:ext>
            </a:extLst>
          </p:cNvPr>
          <p:cNvSpPr txBox="1"/>
          <p:nvPr/>
        </p:nvSpPr>
        <p:spPr>
          <a:xfrm>
            <a:off x="7767637" y="2655690"/>
            <a:ext cx="1149344" cy="923330"/>
          </a:xfrm>
          <a:prstGeom prst="rect">
            <a:avLst/>
          </a:prstGeom>
          <a:noFill/>
        </p:spPr>
        <p:txBody>
          <a:bodyPr wrap="square" rtlCol="0">
            <a:spAutoFit/>
          </a:bodyPr>
          <a:lstStyle/>
          <a:p>
            <a:r>
              <a:rPr lang="en-US" dirty="0"/>
              <a:t>Year 2: 80 </a:t>
            </a:r>
          </a:p>
          <a:p>
            <a:r>
              <a:rPr lang="en-US" dirty="0"/>
              <a:t>Year 4: 81 </a:t>
            </a:r>
          </a:p>
          <a:p>
            <a:r>
              <a:rPr lang="en-US" dirty="0"/>
              <a:t>Year 8: 81</a:t>
            </a:r>
            <a:endParaRPr lang="en-IN" dirty="0"/>
          </a:p>
        </p:txBody>
      </p:sp>
      <p:pic>
        <p:nvPicPr>
          <p:cNvPr id="9" name="Picture 8">
            <a:extLst>
              <a:ext uri="{FF2B5EF4-FFF2-40B4-BE49-F238E27FC236}">
                <a16:creationId xmlns:a16="http://schemas.microsoft.com/office/drawing/2014/main" id="{25E7ABB9-E3AF-489E-AFC8-BC71404CC84F}"/>
              </a:ext>
            </a:extLst>
          </p:cNvPr>
          <p:cNvPicPr>
            <a:picLocks noChangeAspect="1"/>
          </p:cNvPicPr>
          <p:nvPr/>
        </p:nvPicPr>
        <p:blipFill>
          <a:blip r:embed="rId2"/>
          <a:stretch>
            <a:fillRect/>
          </a:stretch>
        </p:blipFill>
        <p:spPr>
          <a:xfrm>
            <a:off x="2547938" y="2114551"/>
            <a:ext cx="4795837" cy="2266909"/>
          </a:xfrm>
          <a:prstGeom prst="rect">
            <a:avLst/>
          </a:prstGeom>
        </p:spPr>
      </p:pic>
      <p:sp>
        <p:nvSpPr>
          <p:cNvPr id="10" name="TextBox 9">
            <a:extLst>
              <a:ext uri="{FF2B5EF4-FFF2-40B4-BE49-F238E27FC236}">
                <a16:creationId xmlns:a16="http://schemas.microsoft.com/office/drawing/2014/main" id="{37617BCE-A6E3-4484-B4F3-EB227E31EE95}"/>
              </a:ext>
            </a:extLst>
          </p:cNvPr>
          <p:cNvSpPr txBox="1"/>
          <p:nvPr/>
        </p:nvSpPr>
        <p:spPr>
          <a:xfrm>
            <a:off x="7777162" y="3859153"/>
            <a:ext cx="3770320" cy="2862322"/>
          </a:xfrm>
          <a:prstGeom prst="rect">
            <a:avLst/>
          </a:prstGeom>
          <a:noFill/>
        </p:spPr>
        <p:txBody>
          <a:bodyPr wrap="square" rtlCol="0">
            <a:spAutoFit/>
          </a:bodyPr>
          <a:lstStyle/>
          <a:p>
            <a:pPr algn="just"/>
            <a:r>
              <a:rPr lang="en-US" b="1" dirty="0"/>
              <a:t>Ethical Visualization</a:t>
            </a:r>
          </a:p>
          <a:p>
            <a:pPr algn="just"/>
            <a:r>
              <a:rPr lang="en-US" b="1" dirty="0"/>
              <a:t>Cherry-Picked Visualization</a:t>
            </a:r>
          </a:p>
          <a:p>
            <a:pPr algn="just"/>
            <a:r>
              <a:rPr lang="en-US" b="1" dirty="0"/>
              <a:t>Includes only selected data points from Years 2, 4, and 8</a:t>
            </a:r>
            <a:r>
              <a:rPr lang="en-US" dirty="0"/>
              <a:t>.</a:t>
            </a:r>
          </a:p>
          <a:p>
            <a:pPr algn="just"/>
            <a:r>
              <a:rPr lang="en-US" dirty="0"/>
              <a:t>Omits years with lower satisfaction scores or fluctuations.</a:t>
            </a:r>
          </a:p>
          <a:p>
            <a:pPr algn="just"/>
            <a:r>
              <a:rPr lang="en-US" dirty="0"/>
              <a:t>Creates a misleading impression of consistently high and increasing customer satisfaction.</a:t>
            </a:r>
          </a:p>
          <a:p>
            <a:endParaRPr lang="en-IN" dirty="0"/>
          </a:p>
        </p:txBody>
      </p:sp>
    </p:spTree>
    <p:extLst>
      <p:ext uri="{BB962C8B-B14F-4D97-AF65-F5344CB8AC3E}">
        <p14:creationId xmlns:p14="http://schemas.microsoft.com/office/powerpoint/2010/main" val="37374045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C1BB6D-74C6-4C08-80A3-5DED2278A059}"/>
              </a:ext>
            </a:extLst>
          </p:cNvPr>
          <p:cNvSpPr>
            <a:spLocks noGrp="1"/>
          </p:cNvSpPr>
          <p:nvPr>
            <p:ph type="title"/>
          </p:nvPr>
        </p:nvSpPr>
        <p:spPr>
          <a:xfrm>
            <a:off x="838200" y="495301"/>
            <a:ext cx="10515600" cy="895350"/>
          </a:xfrm>
        </p:spPr>
        <p:txBody>
          <a:bodyPr>
            <a:normAutofit fontScale="90000"/>
          </a:bodyPr>
          <a:lstStyle/>
          <a:p>
            <a:r>
              <a:rPr lang="en-IN" dirty="0"/>
              <a:t>Omission of Context</a:t>
            </a:r>
            <a:br>
              <a:rPr lang="en-IN" dirty="0"/>
            </a:br>
            <a:endParaRPr lang="en-IN" dirty="0"/>
          </a:p>
        </p:txBody>
      </p:sp>
      <p:sp>
        <p:nvSpPr>
          <p:cNvPr id="3" name="Content Placeholder 2">
            <a:extLst>
              <a:ext uri="{FF2B5EF4-FFF2-40B4-BE49-F238E27FC236}">
                <a16:creationId xmlns:a16="http://schemas.microsoft.com/office/drawing/2014/main" id="{B00110DC-7C34-471A-8FE7-D58DAAE1604E}"/>
              </a:ext>
            </a:extLst>
          </p:cNvPr>
          <p:cNvSpPr>
            <a:spLocks noGrp="1"/>
          </p:cNvSpPr>
          <p:nvPr>
            <p:ph idx="1"/>
          </p:nvPr>
        </p:nvSpPr>
        <p:spPr>
          <a:xfrm>
            <a:off x="838200" y="1390651"/>
            <a:ext cx="10515600" cy="4786312"/>
          </a:xfrm>
        </p:spPr>
        <p:txBody>
          <a:bodyPr/>
          <a:lstStyle/>
          <a:p>
            <a:pPr marL="0" indent="0" algn="just">
              <a:buNone/>
            </a:pPr>
            <a:r>
              <a:rPr lang="en-US" b="1" dirty="0"/>
              <a:t>[1] Lack of Context: </a:t>
            </a:r>
          </a:p>
          <a:p>
            <a:pPr algn="just"/>
            <a:r>
              <a:rPr lang="en-US" dirty="0"/>
              <a:t>Presenting data without sufficient context can lead to misinterpretation.</a:t>
            </a:r>
          </a:p>
          <a:p>
            <a:pPr algn="just"/>
            <a:r>
              <a:rPr lang="en-US" dirty="0"/>
              <a:t> Viewers might draw incorrect conclusions if they don't understand the broader situation or contributing factors.</a:t>
            </a:r>
          </a:p>
          <a:p>
            <a:pPr marL="0" indent="0" algn="just">
              <a:buNone/>
            </a:pPr>
            <a:r>
              <a:rPr lang="en-US" b="1" dirty="0"/>
              <a:t>[2]Insufficient Annotations: </a:t>
            </a:r>
          </a:p>
          <a:p>
            <a:pPr algn="just"/>
            <a:r>
              <a:rPr lang="en-US" dirty="0"/>
              <a:t>Failing to provide necessary labels, legends, or explanations that help viewers understand the visualization.</a:t>
            </a:r>
            <a:endParaRPr lang="en-IN" dirty="0"/>
          </a:p>
        </p:txBody>
      </p:sp>
      <p:sp>
        <p:nvSpPr>
          <p:cNvPr id="4" name="Date Placeholder 3">
            <a:extLst>
              <a:ext uri="{FF2B5EF4-FFF2-40B4-BE49-F238E27FC236}">
                <a16:creationId xmlns:a16="http://schemas.microsoft.com/office/drawing/2014/main" id="{887C72D6-B292-4D72-8098-8E3C8A422C24}"/>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4D7F32F4-7252-4A0B-968F-112D03C0A3F4}"/>
              </a:ext>
            </a:extLst>
          </p:cNvPr>
          <p:cNvSpPr>
            <a:spLocks noGrp="1"/>
          </p:cNvSpPr>
          <p:nvPr>
            <p:ph type="sldNum" sz="quarter" idx="12"/>
          </p:nvPr>
        </p:nvSpPr>
        <p:spPr/>
        <p:txBody>
          <a:bodyPr/>
          <a:lstStyle/>
          <a:p>
            <a:fld id="{7A43F2F5-84C0-464D-B3A5-712A230293B6}" type="slidenum">
              <a:rPr lang="en-IN" smtClean="0"/>
              <a:t>11</a:t>
            </a:fld>
            <a:endParaRPr lang="en-IN"/>
          </a:p>
        </p:txBody>
      </p:sp>
    </p:spTree>
    <p:extLst>
      <p:ext uri="{BB962C8B-B14F-4D97-AF65-F5344CB8AC3E}">
        <p14:creationId xmlns:p14="http://schemas.microsoft.com/office/powerpoint/2010/main" val="61114255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DC9345-AA49-4A10-8041-2E66E9C5FAA5}"/>
              </a:ext>
            </a:extLst>
          </p:cNvPr>
          <p:cNvSpPr>
            <a:spLocks noGrp="1"/>
          </p:cNvSpPr>
          <p:nvPr>
            <p:ph type="title"/>
          </p:nvPr>
        </p:nvSpPr>
        <p:spPr>
          <a:xfrm>
            <a:off x="838200" y="365125"/>
            <a:ext cx="10515600" cy="644525"/>
          </a:xfrm>
        </p:spPr>
        <p:txBody>
          <a:bodyPr>
            <a:normAutofit fontScale="90000"/>
          </a:bodyPr>
          <a:lstStyle/>
          <a:p>
            <a:r>
              <a:rPr lang="en-IN" dirty="0"/>
              <a:t>Omission of Context</a:t>
            </a:r>
          </a:p>
        </p:txBody>
      </p:sp>
      <p:sp>
        <p:nvSpPr>
          <p:cNvPr id="3" name="Content Placeholder 2">
            <a:extLst>
              <a:ext uri="{FF2B5EF4-FFF2-40B4-BE49-F238E27FC236}">
                <a16:creationId xmlns:a16="http://schemas.microsoft.com/office/drawing/2014/main" id="{96415781-E1E3-4EA4-9FB4-AC8D5464C2A1}"/>
              </a:ext>
            </a:extLst>
          </p:cNvPr>
          <p:cNvSpPr>
            <a:spLocks noGrp="1"/>
          </p:cNvSpPr>
          <p:nvPr>
            <p:ph idx="1"/>
          </p:nvPr>
        </p:nvSpPr>
        <p:spPr>
          <a:xfrm>
            <a:off x="838200" y="1009650"/>
            <a:ext cx="10515600" cy="5553075"/>
          </a:xfrm>
        </p:spPr>
        <p:txBody>
          <a:bodyPr>
            <a:normAutofit fontScale="92500" lnSpcReduction="10000"/>
          </a:bodyPr>
          <a:lstStyle/>
          <a:p>
            <a:pPr algn="just"/>
            <a:r>
              <a:rPr lang="en-US" dirty="0"/>
              <a:t>Presenting data without sufficient context can lead to misinterpretation because viewers might not understand the broader situation or contributing factors.</a:t>
            </a:r>
          </a:p>
          <a:p>
            <a:pPr algn="just"/>
            <a:r>
              <a:rPr lang="en-US" b="1" dirty="0"/>
              <a:t>Example of Lack of Context in Data Visualization</a:t>
            </a:r>
          </a:p>
          <a:p>
            <a:pPr algn="just"/>
            <a:r>
              <a:rPr lang="en-US" dirty="0"/>
              <a:t>A health organization wants to show the number of flu cases over a three-month period to highlight a significant increase. </a:t>
            </a:r>
          </a:p>
          <a:p>
            <a:pPr algn="just"/>
            <a:r>
              <a:rPr lang="en-US" dirty="0"/>
              <a:t>They present the data in a simple bar chart without providing additional context such as vaccination rates, seasonal trends, or public health interventions.</a:t>
            </a:r>
          </a:p>
          <a:p>
            <a:r>
              <a:rPr lang="en-US" b="1" dirty="0"/>
              <a:t>Data (Number of Flu Cases per Month):  </a:t>
            </a:r>
          </a:p>
          <a:p>
            <a:r>
              <a:rPr lang="en-US" dirty="0"/>
              <a:t>Month 1: 50 cases</a:t>
            </a:r>
          </a:p>
          <a:p>
            <a:r>
              <a:rPr lang="en-US" dirty="0"/>
              <a:t>Month 2: 150 cases</a:t>
            </a:r>
          </a:p>
          <a:p>
            <a:r>
              <a:rPr lang="en-US" dirty="0"/>
              <a:t>Month 3: 300 cases</a:t>
            </a:r>
          </a:p>
          <a:p>
            <a:pPr algn="just"/>
            <a:endParaRPr lang="en-IN" dirty="0"/>
          </a:p>
        </p:txBody>
      </p:sp>
      <p:sp>
        <p:nvSpPr>
          <p:cNvPr id="4" name="Date Placeholder 3">
            <a:extLst>
              <a:ext uri="{FF2B5EF4-FFF2-40B4-BE49-F238E27FC236}">
                <a16:creationId xmlns:a16="http://schemas.microsoft.com/office/drawing/2014/main" id="{1F33C016-8B0A-446B-8D7D-6AB9C53EC752}"/>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F54C129C-99B4-4030-9BAC-5292538D8EE1}"/>
              </a:ext>
            </a:extLst>
          </p:cNvPr>
          <p:cNvSpPr>
            <a:spLocks noGrp="1"/>
          </p:cNvSpPr>
          <p:nvPr>
            <p:ph type="sldNum" sz="quarter" idx="12"/>
          </p:nvPr>
        </p:nvSpPr>
        <p:spPr/>
        <p:txBody>
          <a:bodyPr/>
          <a:lstStyle/>
          <a:p>
            <a:fld id="{7A43F2F5-84C0-464D-B3A5-712A230293B6}" type="slidenum">
              <a:rPr lang="en-IN" smtClean="0"/>
              <a:t>12</a:t>
            </a:fld>
            <a:endParaRPr lang="en-IN"/>
          </a:p>
        </p:txBody>
      </p:sp>
      <p:pic>
        <p:nvPicPr>
          <p:cNvPr id="8" name="Picture 7">
            <a:extLst>
              <a:ext uri="{FF2B5EF4-FFF2-40B4-BE49-F238E27FC236}">
                <a16:creationId xmlns:a16="http://schemas.microsoft.com/office/drawing/2014/main" id="{95F902A6-4EE8-4B0B-B578-F37A03084A4E}"/>
              </a:ext>
            </a:extLst>
          </p:cNvPr>
          <p:cNvPicPr>
            <a:picLocks noChangeAspect="1"/>
          </p:cNvPicPr>
          <p:nvPr/>
        </p:nvPicPr>
        <p:blipFill>
          <a:blip r:embed="rId2"/>
          <a:stretch>
            <a:fillRect/>
          </a:stretch>
        </p:blipFill>
        <p:spPr>
          <a:xfrm>
            <a:off x="7372095" y="3948499"/>
            <a:ext cx="3391156" cy="2772976"/>
          </a:xfrm>
          <a:prstGeom prst="rect">
            <a:avLst/>
          </a:prstGeom>
        </p:spPr>
      </p:pic>
    </p:spTree>
    <p:extLst>
      <p:ext uri="{BB962C8B-B14F-4D97-AF65-F5344CB8AC3E}">
        <p14:creationId xmlns:p14="http://schemas.microsoft.com/office/powerpoint/2010/main" val="113733719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76A150-3787-4390-8AC4-FEF8237CA4DE}"/>
              </a:ext>
            </a:extLst>
          </p:cNvPr>
          <p:cNvSpPr>
            <a:spLocks noGrp="1"/>
          </p:cNvSpPr>
          <p:nvPr>
            <p:ph type="title"/>
          </p:nvPr>
        </p:nvSpPr>
        <p:spPr>
          <a:xfrm>
            <a:off x="838200" y="365125"/>
            <a:ext cx="10515600" cy="738981"/>
          </a:xfrm>
        </p:spPr>
        <p:txBody>
          <a:bodyPr/>
          <a:lstStyle/>
          <a:p>
            <a:r>
              <a:rPr lang="en-IN" dirty="0"/>
              <a:t>Omission of Context</a:t>
            </a:r>
          </a:p>
        </p:txBody>
      </p:sp>
      <p:sp>
        <p:nvSpPr>
          <p:cNvPr id="3" name="Content Placeholder 2">
            <a:extLst>
              <a:ext uri="{FF2B5EF4-FFF2-40B4-BE49-F238E27FC236}">
                <a16:creationId xmlns:a16="http://schemas.microsoft.com/office/drawing/2014/main" id="{8E54003B-9585-4ACF-AEFC-4B9D7B579412}"/>
              </a:ext>
            </a:extLst>
          </p:cNvPr>
          <p:cNvSpPr>
            <a:spLocks noGrp="1"/>
          </p:cNvSpPr>
          <p:nvPr>
            <p:ph idx="1"/>
          </p:nvPr>
        </p:nvSpPr>
        <p:spPr>
          <a:xfrm>
            <a:off x="838200" y="1181100"/>
            <a:ext cx="10515600" cy="4995863"/>
          </a:xfrm>
        </p:spPr>
        <p:txBody>
          <a:bodyPr>
            <a:normAutofit fontScale="62500" lnSpcReduction="20000"/>
          </a:bodyPr>
          <a:lstStyle/>
          <a:p>
            <a:r>
              <a:rPr lang="en-US" sz="3300" b="1" dirty="0"/>
              <a:t>Visualization With Context</a:t>
            </a:r>
          </a:p>
          <a:p>
            <a:r>
              <a:rPr lang="en-US" sz="3300" dirty="0"/>
              <a:t>To provide the additional context, here's how the data could be presented more informatively:</a:t>
            </a:r>
          </a:p>
          <a:p>
            <a:r>
              <a:rPr lang="en-US" sz="3300" b="1" dirty="0"/>
              <a:t>Current and Historical Flu Cases</a:t>
            </a:r>
          </a:p>
          <a:p>
            <a:r>
              <a:rPr lang="en-US" sz="3300" b="1" dirty="0"/>
              <a:t>Current Year:</a:t>
            </a:r>
            <a:r>
              <a:rPr lang="en-US" sz="3300" dirty="0"/>
              <a:t> Month 1: 50 cases, Month 2: 150 cases, Month 3: 300 cases.</a:t>
            </a:r>
          </a:p>
          <a:p>
            <a:r>
              <a:rPr lang="en-US" sz="3300" b="1" dirty="0"/>
              <a:t>Previous Year:</a:t>
            </a:r>
            <a:r>
              <a:rPr lang="en-US" sz="3300" dirty="0"/>
              <a:t> Month 1: 45 cases, Month 2: 100 cases, Month 3: 250 cases.</a:t>
            </a:r>
          </a:p>
          <a:p>
            <a:r>
              <a:rPr lang="en-US" sz="3300" b="1" dirty="0"/>
              <a:t>Vaccination Rates (Percentage of Population)  </a:t>
            </a:r>
          </a:p>
          <a:p>
            <a:r>
              <a:rPr lang="en-US" sz="3300" b="1" dirty="0"/>
              <a:t>Month 1:</a:t>
            </a:r>
            <a:r>
              <a:rPr lang="en-US" sz="3300" dirty="0"/>
              <a:t> 60%</a:t>
            </a:r>
          </a:p>
          <a:p>
            <a:r>
              <a:rPr lang="en-US" sz="3300" b="1" dirty="0"/>
              <a:t>Month 2:</a:t>
            </a:r>
            <a:r>
              <a:rPr lang="en-US" sz="3300" dirty="0"/>
              <a:t> 55%</a:t>
            </a:r>
          </a:p>
          <a:p>
            <a:r>
              <a:rPr lang="en-US" sz="3300" b="1" dirty="0"/>
              <a:t>Month 3:</a:t>
            </a:r>
            <a:r>
              <a:rPr lang="en-US" sz="3300" dirty="0"/>
              <a:t> 50%</a:t>
            </a:r>
          </a:p>
          <a:p>
            <a:r>
              <a:rPr lang="en-US" sz="3300" b="1" dirty="0"/>
              <a:t>Testing Rates (Number of Tests Conducted)</a:t>
            </a:r>
          </a:p>
          <a:p>
            <a:r>
              <a:rPr lang="en-US" sz="3300" b="1" dirty="0"/>
              <a:t>Month 1:</a:t>
            </a:r>
            <a:r>
              <a:rPr lang="en-US" sz="3300" dirty="0"/>
              <a:t> 1000 tests</a:t>
            </a:r>
          </a:p>
          <a:p>
            <a:r>
              <a:rPr lang="en-US" sz="3300" b="1" dirty="0"/>
              <a:t>Month 2:</a:t>
            </a:r>
            <a:r>
              <a:rPr lang="en-US" sz="3300" dirty="0"/>
              <a:t> 2000 tests</a:t>
            </a:r>
          </a:p>
          <a:p>
            <a:r>
              <a:rPr lang="en-US" sz="3300" b="1" dirty="0"/>
              <a:t>Month 3:</a:t>
            </a:r>
            <a:r>
              <a:rPr lang="en-US" sz="3300" dirty="0"/>
              <a:t> 4000 tests</a:t>
            </a:r>
          </a:p>
          <a:p>
            <a:endParaRPr lang="en-IN" dirty="0"/>
          </a:p>
        </p:txBody>
      </p:sp>
      <p:sp>
        <p:nvSpPr>
          <p:cNvPr id="4" name="Date Placeholder 3">
            <a:extLst>
              <a:ext uri="{FF2B5EF4-FFF2-40B4-BE49-F238E27FC236}">
                <a16:creationId xmlns:a16="http://schemas.microsoft.com/office/drawing/2014/main" id="{AF1C724A-B6F6-45BF-B66C-B349D6B82793}"/>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711EB101-72BE-41CE-BEAC-71BB27DCCF9F}"/>
              </a:ext>
            </a:extLst>
          </p:cNvPr>
          <p:cNvSpPr>
            <a:spLocks noGrp="1"/>
          </p:cNvSpPr>
          <p:nvPr>
            <p:ph type="sldNum" sz="quarter" idx="12"/>
          </p:nvPr>
        </p:nvSpPr>
        <p:spPr/>
        <p:txBody>
          <a:bodyPr/>
          <a:lstStyle/>
          <a:p>
            <a:fld id="{7A43F2F5-84C0-464D-B3A5-712A230293B6}" type="slidenum">
              <a:rPr lang="en-IN" smtClean="0"/>
              <a:t>13</a:t>
            </a:fld>
            <a:endParaRPr lang="en-IN"/>
          </a:p>
        </p:txBody>
      </p:sp>
      <p:sp>
        <p:nvSpPr>
          <p:cNvPr id="7" name="TextBox 6">
            <a:extLst>
              <a:ext uri="{FF2B5EF4-FFF2-40B4-BE49-F238E27FC236}">
                <a16:creationId xmlns:a16="http://schemas.microsoft.com/office/drawing/2014/main" id="{44498CFD-65E8-477B-8867-931FE6F0AA93}"/>
              </a:ext>
            </a:extLst>
          </p:cNvPr>
          <p:cNvSpPr txBox="1"/>
          <p:nvPr/>
        </p:nvSpPr>
        <p:spPr>
          <a:xfrm>
            <a:off x="6762750" y="3267075"/>
            <a:ext cx="3305175" cy="3693319"/>
          </a:xfrm>
          <a:prstGeom prst="rect">
            <a:avLst/>
          </a:prstGeom>
          <a:noFill/>
        </p:spPr>
        <p:txBody>
          <a:bodyPr wrap="square" rtlCol="0">
            <a:spAutoFit/>
          </a:bodyPr>
          <a:lstStyle/>
          <a:p>
            <a:pPr algn="just"/>
            <a:r>
              <a:rPr lang="en-US" dirty="0"/>
              <a:t>By providing this context, viewers can better understand that the increase in reported flu cases might be influenced by a decrease in vaccination rates and an increase in testing rates, rather than a dramatic worsening of the flu outbreak. This comprehensive approach helps to avoid misinterpretation and provides a clearer, more accurate picture of the situation</a:t>
            </a:r>
          </a:p>
          <a:p>
            <a:endParaRPr lang="en-IN" dirty="0"/>
          </a:p>
        </p:txBody>
      </p:sp>
    </p:spTree>
    <p:extLst>
      <p:ext uri="{BB962C8B-B14F-4D97-AF65-F5344CB8AC3E}">
        <p14:creationId xmlns:p14="http://schemas.microsoft.com/office/powerpoint/2010/main" val="239442215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0CFB8-7DC9-489D-8152-F7C27FAEBD21}"/>
              </a:ext>
            </a:extLst>
          </p:cNvPr>
          <p:cNvSpPr>
            <a:spLocks noGrp="1"/>
          </p:cNvSpPr>
          <p:nvPr>
            <p:ph type="title"/>
          </p:nvPr>
        </p:nvSpPr>
        <p:spPr/>
        <p:txBody>
          <a:bodyPr/>
          <a:lstStyle/>
          <a:p>
            <a:r>
              <a:rPr lang="en-IN" dirty="0"/>
              <a:t>Omission of Context</a:t>
            </a:r>
          </a:p>
        </p:txBody>
      </p:sp>
      <p:sp>
        <p:nvSpPr>
          <p:cNvPr id="3" name="Content Placeholder 2">
            <a:extLst>
              <a:ext uri="{FF2B5EF4-FFF2-40B4-BE49-F238E27FC236}">
                <a16:creationId xmlns:a16="http://schemas.microsoft.com/office/drawing/2014/main" id="{AA3C6C75-DF5C-43DE-A238-8F56EE816867}"/>
              </a:ext>
            </a:extLst>
          </p:cNvPr>
          <p:cNvSpPr>
            <a:spLocks noGrp="1"/>
          </p:cNvSpPr>
          <p:nvPr>
            <p:ph idx="1"/>
          </p:nvPr>
        </p:nvSpPr>
        <p:spPr>
          <a:xfrm>
            <a:off x="838200" y="1362075"/>
            <a:ext cx="10515600" cy="4814888"/>
          </a:xfrm>
        </p:spPr>
        <p:txBody>
          <a:bodyPr/>
          <a:lstStyle/>
          <a:p>
            <a:pPr marL="0" indent="0">
              <a:buNone/>
            </a:pPr>
            <a:r>
              <a:rPr lang="en-US" b="1" dirty="0">
                <a:solidFill>
                  <a:prstClr val="black"/>
                </a:solidFill>
              </a:rPr>
              <a:t>[2] Insufficient Annotations</a:t>
            </a:r>
            <a:endParaRPr lang="en-IN" dirty="0"/>
          </a:p>
        </p:txBody>
      </p:sp>
      <p:sp>
        <p:nvSpPr>
          <p:cNvPr id="4" name="Date Placeholder 3">
            <a:extLst>
              <a:ext uri="{FF2B5EF4-FFF2-40B4-BE49-F238E27FC236}">
                <a16:creationId xmlns:a16="http://schemas.microsoft.com/office/drawing/2014/main" id="{5EFE9DE7-C8CC-4A5E-B2DB-AFE6FC3E0687}"/>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4F6D83D4-F300-4289-9937-118A8173E7C4}"/>
              </a:ext>
            </a:extLst>
          </p:cNvPr>
          <p:cNvSpPr>
            <a:spLocks noGrp="1"/>
          </p:cNvSpPr>
          <p:nvPr>
            <p:ph type="sldNum" sz="quarter" idx="12"/>
          </p:nvPr>
        </p:nvSpPr>
        <p:spPr/>
        <p:txBody>
          <a:bodyPr/>
          <a:lstStyle/>
          <a:p>
            <a:fld id="{7A43F2F5-84C0-464D-B3A5-712A230293B6}" type="slidenum">
              <a:rPr lang="en-IN" smtClean="0"/>
              <a:t>14</a:t>
            </a:fld>
            <a:endParaRPr lang="en-IN"/>
          </a:p>
        </p:txBody>
      </p:sp>
    </p:spTree>
    <p:extLst>
      <p:ext uri="{BB962C8B-B14F-4D97-AF65-F5344CB8AC3E}">
        <p14:creationId xmlns:p14="http://schemas.microsoft.com/office/powerpoint/2010/main" val="111911962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E1FA19-332F-4656-A4AE-D83FE65006F6}"/>
              </a:ext>
            </a:extLst>
          </p:cNvPr>
          <p:cNvSpPr>
            <a:spLocks noGrp="1"/>
          </p:cNvSpPr>
          <p:nvPr>
            <p:ph type="title"/>
          </p:nvPr>
        </p:nvSpPr>
        <p:spPr/>
        <p:txBody>
          <a:bodyPr/>
          <a:lstStyle/>
          <a:p>
            <a:r>
              <a:rPr lang="en-IN" dirty="0"/>
              <a:t>Data Integrity and Accuracy</a:t>
            </a:r>
            <a:br>
              <a:rPr lang="en-IN" dirty="0"/>
            </a:br>
            <a:endParaRPr lang="en-IN" dirty="0"/>
          </a:p>
        </p:txBody>
      </p:sp>
      <p:sp>
        <p:nvSpPr>
          <p:cNvPr id="3" name="Content Placeholder 2">
            <a:extLst>
              <a:ext uri="{FF2B5EF4-FFF2-40B4-BE49-F238E27FC236}">
                <a16:creationId xmlns:a16="http://schemas.microsoft.com/office/drawing/2014/main" id="{382DFC1A-7E2F-4813-9836-B3DC8589E9CB}"/>
              </a:ext>
            </a:extLst>
          </p:cNvPr>
          <p:cNvSpPr>
            <a:spLocks noGrp="1"/>
          </p:cNvSpPr>
          <p:nvPr>
            <p:ph idx="1"/>
          </p:nvPr>
        </p:nvSpPr>
        <p:spPr/>
        <p:txBody>
          <a:bodyPr/>
          <a:lstStyle/>
          <a:p>
            <a:pPr marL="0" indent="0">
              <a:buNone/>
            </a:pPr>
            <a:endParaRPr lang="en-US" b="1" dirty="0"/>
          </a:p>
          <a:p>
            <a:pPr marL="0" indent="0">
              <a:buNone/>
            </a:pPr>
            <a:r>
              <a:rPr lang="en-US" b="1" dirty="0"/>
              <a:t>[1] Inaccurate Representations:</a:t>
            </a:r>
            <a:r>
              <a:rPr lang="en-US" dirty="0"/>
              <a:t> Using incorrect data, mislabeling axes, or misrepresenting data points can lead to false conclusions.</a:t>
            </a:r>
          </a:p>
          <a:p>
            <a:pPr marL="0" indent="0">
              <a:buNone/>
            </a:pPr>
            <a:r>
              <a:rPr lang="en-US" b="1" dirty="0"/>
              <a:t>[2] Simplification vs. Accuracy:</a:t>
            </a:r>
            <a:r>
              <a:rPr lang="en-US" dirty="0"/>
              <a:t> Oversimplifying data to make it visually appealing can sometimes strip away essential details, leading to misleading interpretations.</a:t>
            </a:r>
          </a:p>
          <a:p>
            <a:endParaRPr lang="en-IN" dirty="0"/>
          </a:p>
        </p:txBody>
      </p:sp>
      <p:sp>
        <p:nvSpPr>
          <p:cNvPr id="4" name="Date Placeholder 3">
            <a:extLst>
              <a:ext uri="{FF2B5EF4-FFF2-40B4-BE49-F238E27FC236}">
                <a16:creationId xmlns:a16="http://schemas.microsoft.com/office/drawing/2014/main" id="{1597BED7-BFF9-4538-9458-9A8FF838D3CE}"/>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02462AA8-8CA9-4899-986F-FD8A8A0165B3}"/>
              </a:ext>
            </a:extLst>
          </p:cNvPr>
          <p:cNvSpPr>
            <a:spLocks noGrp="1"/>
          </p:cNvSpPr>
          <p:nvPr>
            <p:ph type="sldNum" sz="quarter" idx="12"/>
          </p:nvPr>
        </p:nvSpPr>
        <p:spPr/>
        <p:txBody>
          <a:bodyPr/>
          <a:lstStyle/>
          <a:p>
            <a:fld id="{7A43F2F5-84C0-464D-B3A5-712A230293B6}" type="slidenum">
              <a:rPr lang="en-IN" smtClean="0"/>
              <a:t>15</a:t>
            </a:fld>
            <a:endParaRPr lang="en-IN"/>
          </a:p>
        </p:txBody>
      </p:sp>
    </p:spTree>
    <p:extLst>
      <p:ext uri="{BB962C8B-B14F-4D97-AF65-F5344CB8AC3E}">
        <p14:creationId xmlns:p14="http://schemas.microsoft.com/office/powerpoint/2010/main" val="16056733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2C758C-205E-4733-AE76-D2790D11D89D}"/>
              </a:ext>
            </a:extLst>
          </p:cNvPr>
          <p:cNvSpPr>
            <a:spLocks noGrp="1"/>
          </p:cNvSpPr>
          <p:nvPr>
            <p:ph type="title"/>
          </p:nvPr>
        </p:nvSpPr>
        <p:spPr/>
        <p:txBody>
          <a:bodyPr/>
          <a:lstStyle/>
          <a:p>
            <a:r>
              <a:rPr lang="en-IN" dirty="0"/>
              <a:t>Bias and Fairness</a:t>
            </a:r>
            <a:br>
              <a:rPr lang="en-IN" dirty="0"/>
            </a:br>
            <a:endParaRPr lang="en-IN" dirty="0"/>
          </a:p>
        </p:txBody>
      </p:sp>
      <p:sp>
        <p:nvSpPr>
          <p:cNvPr id="3" name="Content Placeholder 2">
            <a:extLst>
              <a:ext uri="{FF2B5EF4-FFF2-40B4-BE49-F238E27FC236}">
                <a16:creationId xmlns:a16="http://schemas.microsoft.com/office/drawing/2014/main" id="{2A801475-F7D5-4991-86A8-ABDCBA50EF91}"/>
              </a:ext>
            </a:extLst>
          </p:cNvPr>
          <p:cNvSpPr>
            <a:spLocks noGrp="1"/>
          </p:cNvSpPr>
          <p:nvPr>
            <p:ph idx="1"/>
          </p:nvPr>
        </p:nvSpPr>
        <p:spPr/>
        <p:txBody>
          <a:bodyPr/>
          <a:lstStyle/>
          <a:p>
            <a:pPr marL="0" indent="0">
              <a:buNone/>
            </a:pPr>
            <a:endParaRPr lang="en-IN" b="1" dirty="0"/>
          </a:p>
          <a:p>
            <a:pPr marL="0" indent="0">
              <a:buNone/>
            </a:pPr>
            <a:r>
              <a:rPr lang="en-IN" b="1" dirty="0"/>
              <a:t>[1] Cultural Bias:</a:t>
            </a:r>
            <a:r>
              <a:rPr lang="en-IN" dirty="0"/>
              <a:t> Designing visualizations that do not consider cultural differences in </a:t>
            </a:r>
            <a:r>
              <a:rPr lang="en-IN" dirty="0" err="1"/>
              <a:t>color</a:t>
            </a:r>
            <a:r>
              <a:rPr lang="en-IN" dirty="0"/>
              <a:t> perception, symbolism, or reading patterns.</a:t>
            </a:r>
          </a:p>
          <a:p>
            <a:pPr marL="0" indent="0">
              <a:buNone/>
            </a:pPr>
            <a:r>
              <a:rPr lang="en-IN" b="1" dirty="0"/>
              <a:t>[2] Algorithmic Bias:</a:t>
            </a:r>
            <a:r>
              <a:rPr lang="en-IN" dirty="0"/>
              <a:t> Visualizing data from biased algorithms without addressing the underlying bias can perpetuate misinformation.</a:t>
            </a:r>
          </a:p>
          <a:p>
            <a:endParaRPr lang="en-IN" dirty="0"/>
          </a:p>
        </p:txBody>
      </p:sp>
      <p:sp>
        <p:nvSpPr>
          <p:cNvPr id="4" name="Date Placeholder 3">
            <a:extLst>
              <a:ext uri="{FF2B5EF4-FFF2-40B4-BE49-F238E27FC236}">
                <a16:creationId xmlns:a16="http://schemas.microsoft.com/office/drawing/2014/main" id="{862B1029-2A4B-4BB2-9839-371362560BE4}"/>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5AA6ECB6-FB04-445B-80E0-8394340C782C}"/>
              </a:ext>
            </a:extLst>
          </p:cNvPr>
          <p:cNvSpPr>
            <a:spLocks noGrp="1"/>
          </p:cNvSpPr>
          <p:nvPr>
            <p:ph type="sldNum" sz="quarter" idx="12"/>
          </p:nvPr>
        </p:nvSpPr>
        <p:spPr/>
        <p:txBody>
          <a:bodyPr/>
          <a:lstStyle/>
          <a:p>
            <a:fld id="{7A43F2F5-84C0-464D-B3A5-712A230293B6}" type="slidenum">
              <a:rPr lang="en-IN" smtClean="0"/>
              <a:t>16</a:t>
            </a:fld>
            <a:endParaRPr lang="en-IN"/>
          </a:p>
        </p:txBody>
      </p:sp>
    </p:spTree>
    <p:extLst>
      <p:ext uri="{BB962C8B-B14F-4D97-AF65-F5344CB8AC3E}">
        <p14:creationId xmlns:p14="http://schemas.microsoft.com/office/powerpoint/2010/main" val="133618115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465F26-E601-431A-9C80-C76D2FCC79A2}"/>
              </a:ext>
            </a:extLst>
          </p:cNvPr>
          <p:cNvSpPr>
            <a:spLocks noGrp="1"/>
          </p:cNvSpPr>
          <p:nvPr>
            <p:ph type="title"/>
          </p:nvPr>
        </p:nvSpPr>
        <p:spPr/>
        <p:txBody>
          <a:bodyPr/>
          <a:lstStyle/>
          <a:p>
            <a:r>
              <a:rPr lang="en-IN" dirty="0"/>
              <a:t>Privacy and Confidentiality</a:t>
            </a:r>
            <a:br>
              <a:rPr lang="en-IN" dirty="0"/>
            </a:br>
            <a:endParaRPr lang="en-IN" dirty="0"/>
          </a:p>
        </p:txBody>
      </p:sp>
      <p:sp>
        <p:nvSpPr>
          <p:cNvPr id="3" name="Content Placeholder 2">
            <a:extLst>
              <a:ext uri="{FF2B5EF4-FFF2-40B4-BE49-F238E27FC236}">
                <a16:creationId xmlns:a16="http://schemas.microsoft.com/office/drawing/2014/main" id="{6DA38491-72DD-43A2-A7A1-3C7ACD6F6426}"/>
              </a:ext>
            </a:extLst>
          </p:cNvPr>
          <p:cNvSpPr>
            <a:spLocks noGrp="1"/>
          </p:cNvSpPr>
          <p:nvPr>
            <p:ph idx="1"/>
          </p:nvPr>
        </p:nvSpPr>
        <p:spPr/>
        <p:txBody>
          <a:bodyPr/>
          <a:lstStyle/>
          <a:p>
            <a:pPr marL="0" indent="0" algn="just">
              <a:buNone/>
            </a:pPr>
            <a:r>
              <a:rPr lang="en-US" b="1" dirty="0"/>
              <a:t>[1] Anonymity:</a:t>
            </a:r>
            <a:r>
              <a:rPr lang="en-US" dirty="0"/>
              <a:t> Visualizing data in a way that inadvertently reveals sensitive or personal information can violate privacy.</a:t>
            </a:r>
          </a:p>
          <a:p>
            <a:pPr marL="0" indent="0" algn="just">
              <a:buNone/>
            </a:pPr>
            <a:r>
              <a:rPr lang="en-US" b="1" dirty="0"/>
              <a:t>[2] Granularity:</a:t>
            </a:r>
            <a:r>
              <a:rPr lang="en-US" dirty="0"/>
              <a:t> Providing too much detail in visualizations can make it possible to identify individuals in supposedly anonymized datasets.</a:t>
            </a:r>
          </a:p>
          <a:p>
            <a:endParaRPr lang="en-IN" dirty="0"/>
          </a:p>
        </p:txBody>
      </p:sp>
      <p:sp>
        <p:nvSpPr>
          <p:cNvPr id="4" name="Date Placeholder 3">
            <a:extLst>
              <a:ext uri="{FF2B5EF4-FFF2-40B4-BE49-F238E27FC236}">
                <a16:creationId xmlns:a16="http://schemas.microsoft.com/office/drawing/2014/main" id="{8599782E-201E-44F4-BE50-686E8D881531}"/>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E40EE62B-99D5-44AE-AE2F-432671408EE4}"/>
              </a:ext>
            </a:extLst>
          </p:cNvPr>
          <p:cNvSpPr>
            <a:spLocks noGrp="1"/>
          </p:cNvSpPr>
          <p:nvPr>
            <p:ph type="sldNum" sz="quarter" idx="12"/>
          </p:nvPr>
        </p:nvSpPr>
        <p:spPr/>
        <p:txBody>
          <a:bodyPr/>
          <a:lstStyle/>
          <a:p>
            <a:fld id="{7A43F2F5-84C0-464D-B3A5-712A230293B6}" type="slidenum">
              <a:rPr lang="en-IN" smtClean="0"/>
              <a:t>17</a:t>
            </a:fld>
            <a:endParaRPr lang="en-IN"/>
          </a:p>
        </p:txBody>
      </p:sp>
    </p:spTree>
    <p:extLst>
      <p:ext uri="{BB962C8B-B14F-4D97-AF65-F5344CB8AC3E}">
        <p14:creationId xmlns:p14="http://schemas.microsoft.com/office/powerpoint/2010/main" val="35981810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3A9D9-6E4C-4FC3-96A5-2500AF945A4B}"/>
              </a:ext>
            </a:extLst>
          </p:cNvPr>
          <p:cNvSpPr>
            <a:spLocks noGrp="1"/>
          </p:cNvSpPr>
          <p:nvPr>
            <p:ph type="title"/>
          </p:nvPr>
        </p:nvSpPr>
        <p:spPr/>
        <p:txBody>
          <a:bodyPr/>
          <a:lstStyle/>
          <a:p>
            <a:r>
              <a:rPr lang="en-IN" dirty="0"/>
              <a:t>Responsibility and Accountability</a:t>
            </a:r>
            <a:br>
              <a:rPr lang="en-IN" dirty="0"/>
            </a:br>
            <a:endParaRPr lang="en-IN" dirty="0"/>
          </a:p>
        </p:txBody>
      </p:sp>
      <p:sp>
        <p:nvSpPr>
          <p:cNvPr id="3" name="Content Placeholder 2">
            <a:extLst>
              <a:ext uri="{FF2B5EF4-FFF2-40B4-BE49-F238E27FC236}">
                <a16:creationId xmlns:a16="http://schemas.microsoft.com/office/drawing/2014/main" id="{D7AB1486-4C57-483B-A389-A2A34F716C9F}"/>
              </a:ext>
            </a:extLst>
          </p:cNvPr>
          <p:cNvSpPr>
            <a:spLocks noGrp="1"/>
          </p:cNvSpPr>
          <p:nvPr>
            <p:ph idx="1"/>
          </p:nvPr>
        </p:nvSpPr>
        <p:spPr/>
        <p:txBody>
          <a:bodyPr/>
          <a:lstStyle/>
          <a:p>
            <a:pPr marL="0" indent="0">
              <a:buNone/>
            </a:pPr>
            <a:endParaRPr lang="en-US" b="1" dirty="0"/>
          </a:p>
          <a:p>
            <a:pPr marL="0" indent="0">
              <a:buNone/>
            </a:pPr>
            <a:r>
              <a:rPr lang="en-US" b="1" dirty="0"/>
              <a:t>[1] Authorship:</a:t>
            </a:r>
            <a:r>
              <a:rPr lang="en-US" dirty="0"/>
              <a:t> Taking responsibility for the visualizations created and being accountable for their impact.</a:t>
            </a:r>
          </a:p>
          <a:p>
            <a:pPr marL="0" indent="0">
              <a:buNone/>
            </a:pPr>
            <a:r>
              <a:rPr lang="en-US" b="1" dirty="0"/>
              <a:t>[2] Feedback Mechanisms:</a:t>
            </a:r>
            <a:r>
              <a:rPr lang="en-US" dirty="0"/>
              <a:t> Establishing channels for feedback and correction to address any issues or inaccuracies in the visualizations.</a:t>
            </a:r>
          </a:p>
          <a:p>
            <a:endParaRPr lang="en-IN" dirty="0"/>
          </a:p>
        </p:txBody>
      </p:sp>
      <p:sp>
        <p:nvSpPr>
          <p:cNvPr id="4" name="Date Placeholder 3">
            <a:extLst>
              <a:ext uri="{FF2B5EF4-FFF2-40B4-BE49-F238E27FC236}">
                <a16:creationId xmlns:a16="http://schemas.microsoft.com/office/drawing/2014/main" id="{D00DBF3C-4173-40B5-A908-A7670D368CF5}"/>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40FAE792-39F0-442B-8057-86442A660C55}"/>
              </a:ext>
            </a:extLst>
          </p:cNvPr>
          <p:cNvSpPr>
            <a:spLocks noGrp="1"/>
          </p:cNvSpPr>
          <p:nvPr>
            <p:ph type="sldNum" sz="quarter" idx="12"/>
          </p:nvPr>
        </p:nvSpPr>
        <p:spPr/>
        <p:txBody>
          <a:bodyPr/>
          <a:lstStyle/>
          <a:p>
            <a:fld id="{7A43F2F5-84C0-464D-B3A5-712A230293B6}" type="slidenum">
              <a:rPr lang="en-IN" smtClean="0"/>
              <a:t>18</a:t>
            </a:fld>
            <a:endParaRPr lang="en-IN"/>
          </a:p>
        </p:txBody>
      </p:sp>
    </p:spTree>
    <p:extLst>
      <p:ext uri="{BB962C8B-B14F-4D97-AF65-F5344CB8AC3E}">
        <p14:creationId xmlns:p14="http://schemas.microsoft.com/office/powerpoint/2010/main" val="21279217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E9AE41-3712-48D2-A60C-7D654D942431}"/>
              </a:ext>
            </a:extLst>
          </p:cNvPr>
          <p:cNvSpPr>
            <a:spLocks noGrp="1"/>
          </p:cNvSpPr>
          <p:nvPr>
            <p:ph type="title"/>
          </p:nvPr>
        </p:nvSpPr>
        <p:spPr/>
        <p:txBody>
          <a:bodyPr>
            <a:normAutofit fontScale="90000"/>
          </a:bodyPr>
          <a:lstStyle/>
          <a:p>
            <a:br>
              <a:rPr lang="en-US" dirty="0"/>
            </a:br>
            <a:r>
              <a:rPr lang="en-US" dirty="0"/>
              <a:t>Ethical Standards and Guidelines</a:t>
            </a:r>
            <a:br>
              <a:rPr lang="en-US" dirty="0"/>
            </a:br>
            <a:endParaRPr lang="en-IN" dirty="0"/>
          </a:p>
        </p:txBody>
      </p:sp>
      <p:sp>
        <p:nvSpPr>
          <p:cNvPr id="3" name="Content Placeholder 2">
            <a:extLst>
              <a:ext uri="{FF2B5EF4-FFF2-40B4-BE49-F238E27FC236}">
                <a16:creationId xmlns:a16="http://schemas.microsoft.com/office/drawing/2014/main" id="{9E9A5969-33DB-49D7-8418-C27E78F2858D}"/>
              </a:ext>
            </a:extLst>
          </p:cNvPr>
          <p:cNvSpPr>
            <a:spLocks noGrp="1"/>
          </p:cNvSpPr>
          <p:nvPr>
            <p:ph idx="1"/>
          </p:nvPr>
        </p:nvSpPr>
        <p:spPr/>
        <p:txBody>
          <a:bodyPr/>
          <a:lstStyle/>
          <a:p>
            <a:pPr marL="0" indent="0">
              <a:buNone/>
            </a:pPr>
            <a:endParaRPr lang="en-US" b="1" dirty="0"/>
          </a:p>
          <a:p>
            <a:pPr marL="0" indent="0">
              <a:buNone/>
            </a:pPr>
            <a:r>
              <a:rPr lang="en-US" b="1" dirty="0"/>
              <a:t>[1] Adherence to Guidelines:</a:t>
            </a:r>
            <a:r>
              <a:rPr lang="en-US" dirty="0"/>
              <a:t> Following ethical guidelines and best practices established by professional organizations, such as the Data Visualization Society or relevant academic bodies.</a:t>
            </a:r>
          </a:p>
          <a:p>
            <a:pPr marL="0" indent="0">
              <a:buNone/>
            </a:pPr>
            <a:r>
              <a:rPr lang="en-US" b="1" dirty="0"/>
              <a:t>[2] Continuous Learning:</a:t>
            </a:r>
            <a:r>
              <a:rPr lang="en-US" dirty="0"/>
              <a:t> Staying informed about ethical issues and emerging trends in data visualization to continuously improve practices.</a:t>
            </a:r>
          </a:p>
          <a:p>
            <a:endParaRPr lang="en-IN" dirty="0"/>
          </a:p>
        </p:txBody>
      </p:sp>
      <p:sp>
        <p:nvSpPr>
          <p:cNvPr id="4" name="Date Placeholder 3">
            <a:extLst>
              <a:ext uri="{FF2B5EF4-FFF2-40B4-BE49-F238E27FC236}">
                <a16:creationId xmlns:a16="http://schemas.microsoft.com/office/drawing/2014/main" id="{94ADA074-6317-473D-ADD1-78F0A9CE3CAB}"/>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2C9F0BB6-310A-4E64-96DB-53A895F8C1AD}"/>
              </a:ext>
            </a:extLst>
          </p:cNvPr>
          <p:cNvSpPr>
            <a:spLocks noGrp="1"/>
          </p:cNvSpPr>
          <p:nvPr>
            <p:ph type="sldNum" sz="quarter" idx="12"/>
          </p:nvPr>
        </p:nvSpPr>
        <p:spPr/>
        <p:txBody>
          <a:bodyPr/>
          <a:lstStyle/>
          <a:p>
            <a:fld id="{7A43F2F5-84C0-464D-B3A5-712A230293B6}" type="slidenum">
              <a:rPr lang="en-IN" smtClean="0"/>
              <a:t>19</a:t>
            </a:fld>
            <a:endParaRPr lang="en-IN"/>
          </a:p>
        </p:txBody>
      </p:sp>
    </p:spTree>
    <p:extLst>
      <p:ext uri="{BB962C8B-B14F-4D97-AF65-F5344CB8AC3E}">
        <p14:creationId xmlns:p14="http://schemas.microsoft.com/office/powerpoint/2010/main" val="174791477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06138A-EE0D-4FE0-BD89-1DE02AF22322}"/>
              </a:ext>
            </a:extLst>
          </p:cNvPr>
          <p:cNvSpPr>
            <a:spLocks noGrp="1"/>
          </p:cNvSpPr>
          <p:nvPr>
            <p:ph type="title"/>
          </p:nvPr>
        </p:nvSpPr>
        <p:spPr/>
        <p:txBody>
          <a:bodyPr/>
          <a:lstStyle/>
          <a:p>
            <a:r>
              <a:rPr lang="en-IN" dirty="0"/>
              <a:t>Syllabus</a:t>
            </a:r>
          </a:p>
        </p:txBody>
      </p:sp>
      <p:sp>
        <p:nvSpPr>
          <p:cNvPr id="3" name="Content Placeholder 2">
            <a:extLst>
              <a:ext uri="{FF2B5EF4-FFF2-40B4-BE49-F238E27FC236}">
                <a16:creationId xmlns:a16="http://schemas.microsoft.com/office/drawing/2014/main" id="{AE220AC5-60BB-4C19-95FA-E2085C7F365F}"/>
              </a:ext>
            </a:extLst>
          </p:cNvPr>
          <p:cNvSpPr>
            <a:spLocks noGrp="1"/>
          </p:cNvSpPr>
          <p:nvPr>
            <p:ph idx="1"/>
          </p:nvPr>
        </p:nvSpPr>
        <p:spPr>
          <a:xfrm>
            <a:off x="838200" y="1409700"/>
            <a:ext cx="10515600" cy="4767263"/>
          </a:xfrm>
        </p:spPr>
        <p:txBody>
          <a:bodyPr/>
          <a:lstStyle/>
          <a:p>
            <a:pPr algn="just"/>
            <a:r>
              <a:rPr lang="en-IN" dirty="0"/>
              <a:t>Ethical Issues in Data Visualization</a:t>
            </a:r>
          </a:p>
          <a:p>
            <a:pPr algn="just"/>
            <a:r>
              <a:rPr lang="en-IN" dirty="0"/>
              <a:t>Ethical Issues in Machine Learning</a:t>
            </a:r>
          </a:p>
          <a:p>
            <a:pPr algn="just"/>
            <a:r>
              <a:rPr lang="en-IN" dirty="0"/>
              <a:t>Ethical challenges in emerging technologies e.g., AI, IoT, biometrics, blockchain</a:t>
            </a:r>
          </a:p>
          <a:p>
            <a:pPr algn="just"/>
            <a:r>
              <a:rPr lang="en-IN" dirty="0"/>
              <a:t>Ethical challenges in data science research</a:t>
            </a:r>
          </a:p>
          <a:p>
            <a:pPr algn="just"/>
            <a:r>
              <a:rPr lang="en-IN" dirty="0"/>
              <a:t>Ethical considerations in collaborative data science environments</a:t>
            </a:r>
          </a:p>
          <a:p>
            <a:pPr algn="just"/>
            <a:r>
              <a:rPr lang="en-IN" dirty="0"/>
              <a:t>Ethical issues in using the internet, privacy and security, in the context of data science.</a:t>
            </a:r>
          </a:p>
          <a:p>
            <a:pPr marL="0" indent="0" algn="just">
              <a:buNone/>
            </a:pPr>
            <a:endParaRPr lang="en-IN" dirty="0"/>
          </a:p>
        </p:txBody>
      </p:sp>
      <p:sp>
        <p:nvSpPr>
          <p:cNvPr id="4" name="Date Placeholder 3">
            <a:extLst>
              <a:ext uri="{FF2B5EF4-FFF2-40B4-BE49-F238E27FC236}">
                <a16:creationId xmlns:a16="http://schemas.microsoft.com/office/drawing/2014/main" id="{BAC5D2A3-5CCD-4409-A40B-B097B6C18A5F}"/>
              </a:ext>
            </a:extLst>
          </p:cNvPr>
          <p:cNvSpPr>
            <a:spLocks noGrp="1"/>
          </p:cNvSpPr>
          <p:nvPr>
            <p:ph type="dt" sz="half" idx="10"/>
          </p:nvPr>
        </p:nvSpPr>
        <p:spPr/>
        <p:txBody>
          <a:bodyPr/>
          <a:lstStyle/>
          <a:p>
            <a:fld id="{A9D1EE13-0B2C-48A6-AB31-DA5185D0953A}" type="datetime1">
              <a:rPr lang="en-IN" smtClean="0"/>
              <a:t>10-06-2024</a:t>
            </a:fld>
            <a:endParaRPr lang="en-IN"/>
          </a:p>
        </p:txBody>
      </p:sp>
      <p:sp>
        <p:nvSpPr>
          <p:cNvPr id="5" name="Slide Number Placeholder 4">
            <a:extLst>
              <a:ext uri="{FF2B5EF4-FFF2-40B4-BE49-F238E27FC236}">
                <a16:creationId xmlns:a16="http://schemas.microsoft.com/office/drawing/2014/main" id="{3DAB715D-7653-4F6F-AF4B-87FFBFCBED53}"/>
              </a:ext>
            </a:extLst>
          </p:cNvPr>
          <p:cNvSpPr>
            <a:spLocks noGrp="1"/>
          </p:cNvSpPr>
          <p:nvPr>
            <p:ph type="sldNum" sz="quarter" idx="12"/>
          </p:nvPr>
        </p:nvSpPr>
        <p:spPr/>
        <p:txBody>
          <a:bodyPr/>
          <a:lstStyle/>
          <a:p>
            <a:fld id="{7A43F2F5-84C0-464D-B3A5-712A230293B6}" type="slidenum">
              <a:rPr lang="en-IN" smtClean="0"/>
              <a:t>2</a:t>
            </a:fld>
            <a:endParaRPr lang="en-IN"/>
          </a:p>
        </p:txBody>
      </p:sp>
    </p:spTree>
    <p:extLst>
      <p:ext uri="{BB962C8B-B14F-4D97-AF65-F5344CB8AC3E}">
        <p14:creationId xmlns:p14="http://schemas.microsoft.com/office/powerpoint/2010/main" val="310689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F2F91A-9052-431A-B818-2EC80EC77B93}"/>
              </a:ext>
            </a:extLst>
          </p:cNvPr>
          <p:cNvSpPr>
            <a:spLocks noGrp="1"/>
          </p:cNvSpPr>
          <p:nvPr>
            <p:ph type="title"/>
          </p:nvPr>
        </p:nvSpPr>
        <p:spPr/>
        <p:txBody>
          <a:bodyPr/>
          <a:lstStyle/>
          <a:p>
            <a:r>
              <a:rPr lang="en-IN" b="1" dirty="0"/>
              <a:t>Ethical Issues in Machine Learning</a:t>
            </a:r>
            <a:endParaRPr lang="en-IN" dirty="0"/>
          </a:p>
        </p:txBody>
      </p:sp>
      <p:sp>
        <p:nvSpPr>
          <p:cNvPr id="3" name="Content Placeholder 2">
            <a:extLst>
              <a:ext uri="{FF2B5EF4-FFF2-40B4-BE49-F238E27FC236}">
                <a16:creationId xmlns:a16="http://schemas.microsoft.com/office/drawing/2014/main" id="{15E55497-1712-49BD-99AB-BA383572092A}"/>
              </a:ext>
            </a:extLst>
          </p:cNvPr>
          <p:cNvSpPr>
            <a:spLocks noGrp="1"/>
          </p:cNvSpPr>
          <p:nvPr>
            <p:ph idx="1"/>
          </p:nvPr>
        </p:nvSpPr>
        <p:spPr>
          <a:xfrm>
            <a:off x="838200" y="1352550"/>
            <a:ext cx="10515600" cy="5003800"/>
          </a:xfrm>
        </p:spPr>
        <p:txBody>
          <a:bodyPr>
            <a:normAutofit fontScale="85000" lnSpcReduction="20000"/>
          </a:bodyPr>
          <a:lstStyle/>
          <a:p>
            <a:pPr marL="0" indent="0" algn="just">
              <a:buNone/>
            </a:pPr>
            <a:r>
              <a:rPr lang="en-US" b="1" dirty="0"/>
              <a:t>Bias and Fairness</a:t>
            </a:r>
          </a:p>
          <a:p>
            <a:pPr algn="just"/>
            <a:r>
              <a:rPr lang="en-US" b="1" dirty="0"/>
              <a:t>Data Bias:</a:t>
            </a:r>
            <a:r>
              <a:rPr lang="en-US" dirty="0"/>
              <a:t> ML models trained on biased data can perpetuate and even amplify existing biases. For example, a hiring algorithm trained on historical data may discriminate against certain demographic groups if the historical data reflects biased hiring practices.</a:t>
            </a:r>
          </a:p>
          <a:p>
            <a:pPr algn="just"/>
            <a:r>
              <a:rPr lang="en-US" b="1" dirty="0"/>
              <a:t>Algorithmic Bias:</a:t>
            </a:r>
            <a:r>
              <a:rPr lang="en-US" dirty="0"/>
              <a:t> Biases can also arise from the algorithms themselves, especially if they are not designed with fairness constraints in mind. This can lead to unfair treatment of certain groups.</a:t>
            </a:r>
          </a:p>
          <a:p>
            <a:pPr marL="0" indent="0" algn="just">
              <a:buNone/>
            </a:pPr>
            <a:r>
              <a:rPr lang="en-US" b="1" dirty="0"/>
              <a:t>Transparency and </a:t>
            </a:r>
            <a:r>
              <a:rPr lang="en-US" b="1" dirty="0" err="1"/>
              <a:t>Explainability</a:t>
            </a:r>
            <a:endParaRPr lang="en-US" b="1" dirty="0"/>
          </a:p>
          <a:p>
            <a:pPr algn="just"/>
            <a:r>
              <a:rPr lang="en-US" b="1" dirty="0"/>
              <a:t>Black Box Models:</a:t>
            </a:r>
            <a:r>
              <a:rPr lang="en-US" dirty="0"/>
              <a:t> Many ML models, especially deep learning models, operate as "black boxes," making it difficult to understand how they arrive at specific decisions. Lack of transparency can lead to mistrust and hinder accountability.</a:t>
            </a:r>
          </a:p>
          <a:p>
            <a:pPr algn="just"/>
            <a:r>
              <a:rPr lang="en-US" b="1" dirty="0" err="1"/>
              <a:t>Explainability</a:t>
            </a:r>
            <a:r>
              <a:rPr lang="en-US" b="1" dirty="0"/>
              <a:t>:</a:t>
            </a:r>
            <a:r>
              <a:rPr lang="en-US" dirty="0"/>
              <a:t> There is a growing need for models that can provide clear explanations for their predictions, especially in high-stakes areas like healthcare and criminal justice.</a:t>
            </a:r>
          </a:p>
          <a:p>
            <a:endParaRPr lang="en-IN" dirty="0"/>
          </a:p>
        </p:txBody>
      </p:sp>
      <p:sp>
        <p:nvSpPr>
          <p:cNvPr id="4" name="Date Placeholder 3">
            <a:extLst>
              <a:ext uri="{FF2B5EF4-FFF2-40B4-BE49-F238E27FC236}">
                <a16:creationId xmlns:a16="http://schemas.microsoft.com/office/drawing/2014/main" id="{1DE8018F-97CC-4B58-B46B-CC9EC843935F}"/>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C4FC7CB6-FD8D-4F2C-ADC3-D95C9EC96C0F}"/>
              </a:ext>
            </a:extLst>
          </p:cNvPr>
          <p:cNvSpPr>
            <a:spLocks noGrp="1"/>
          </p:cNvSpPr>
          <p:nvPr>
            <p:ph type="sldNum" sz="quarter" idx="12"/>
          </p:nvPr>
        </p:nvSpPr>
        <p:spPr/>
        <p:txBody>
          <a:bodyPr/>
          <a:lstStyle/>
          <a:p>
            <a:fld id="{7A43F2F5-84C0-464D-B3A5-712A230293B6}" type="slidenum">
              <a:rPr lang="en-IN" smtClean="0"/>
              <a:t>20</a:t>
            </a:fld>
            <a:endParaRPr lang="en-IN"/>
          </a:p>
        </p:txBody>
      </p:sp>
    </p:spTree>
    <p:extLst>
      <p:ext uri="{BB962C8B-B14F-4D97-AF65-F5344CB8AC3E}">
        <p14:creationId xmlns:p14="http://schemas.microsoft.com/office/powerpoint/2010/main" val="250295981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A3564-EFED-436E-AB77-92D54515DE53}"/>
              </a:ext>
            </a:extLst>
          </p:cNvPr>
          <p:cNvSpPr>
            <a:spLocks noGrp="1"/>
          </p:cNvSpPr>
          <p:nvPr>
            <p:ph type="title"/>
          </p:nvPr>
        </p:nvSpPr>
        <p:spPr/>
        <p:txBody>
          <a:bodyPr/>
          <a:lstStyle/>
          <a:p>
            <a:r>
              <a:rPr lang="en-IN" b="1" dirty="0"/>
              <a:t>Ethical Issues in Machine Learning</a:t>
            </a:r>
            <a:endParaRPr lang="en-IN" dirty="0"/>
          </a:p>
        </p:txBody>
      </p:sp>
      <p:sp>
        <p:nvSpPr>
          <p:cNvPr id="3" name="Content Placeholder 2">
            <a:extLst>
              <a:ext uri="{FF2B5EF4-FFF2-40B4-BE49-F238E27FC236}">
                <a16:creationId xmlns:a16="http://schemas.microsoft.com/office/drawing/2014/main" id="{B67F3707-2FB5-4EF1-BBFB-6585E750A024}"/>
              </a:ext>
            </a:extLst>
          </p:cNvPr>
          <p:cNvSpPr>
            <a:spLocks noGrp="1"/>
          </p:cNvSpPr>
          <p:nvPr>
            <p:ph idx="1"/>
          </p:nvPr>
        </p:nvSpPr>
        <p:spPr>
          <a:xfrm>
            <a:off x="838200" y="1409700"/>
            <a:ext cx="10515600" cy="4767263"/>
          </a:xfrm>
        </p:spPr>
        <p:txBody>
          <a:bodyPr>
            <a:normAutofit fontScale="92500" lnSpcReduction="20000"/>
          </a:bodyPr>
          <a:lstStyle/>
          <a:p>
            <a:pPr marL="0" indent="0">
              <a:buNone/>
            </a:pPr>
            <a:r>
              <a:rPr lang="en-US" b="1" dirty="0"/>
              <a:t>Privacy and Data Protection</a:t>
            </a:r>
          </a:p>
          <a:p>
            <a:pPr algn="just"/>
            <a:r>
              <a:rPr lang="en-US" b="1" dirty="0"/>
              <a:t>Data Privacy:</a:t>
            </a:r>
            <a:r>
              <a:rPr lang="en-US" dirty="0"/>
              <a:t> ML systems often require vast amounts of personal data, raising concerns about how this data is collected, stored, and used. There is a risk of violating individuals' privacy and data protection rights.</a:t>
            </a:r>
          </a:p>
          <a:p>
            <a:pPr algn="just"/>
            <a:r>
              <a:rPr lang="en-US" b="1" dirty="0"/>
              <a:t>Data Security:</a:t>
            </a:r>
            <a:r>
              <a:rPr lang="en-US" dirty="0"/>
              <a:t> Ensuring the security of data against breaches and unauthorized access is crucial to maintaining trust and protecting sensitive information.</a:t>
            </a:r>
          </a:p>
          <a:p>
            <a:pPr marL="0" indent="0" algn="just">
              <a:buNone/>
            </a:pPr>
            <a:r>
              <a:rPr lang="en-US" b="1" dirty="0"/>
              <a:t> Informed Consent</a:t>
            </a:r>
          </a:p>
          <a:p>
            <a:pPr algn="just"/>
            <a:r>
              <a:rPr lang="en-US" b="1" dirty="0"/>
              <a:t>Consent for Data Use:</a:t>
            </a:r>
            <a:r>
              <a:rPr lang="en-US" dirty="0"/>
              <a:t> Individuals may not be fully aware of how their data is being used in ML applications. Obtaining informed consent and providing clear information about data usage is essential.</a:t>
            </a:r>
          </a:p>
          <a:p>
            <a:pPr algn="just"/>
            <a:r>
              <a:rPr lang="en-US" b="1" dirty="0"/>
              <a:t>Secondary Use of Data:</a:t>
            </a:r>
            <a:r>
              <a:rPr lang="en-US" dirty="0"/>
              <a:t> Data collected for one purpose may be used for another without the individual's consent, raising ethical concerns about secondary data usage.</a:t>
            </a:r>
          </a:p>
          <a:p>
            <a:endParaRPr lang="en-IN" dirty="0"/>
          </a:p>
        </p:txBody>
      </p:sp>
      <p:sp>
        <p:nvSpPr>
          <p:cNvPr id="4" name="Date Placeholder 3">
            <a:extLst>
              <a:ext uri="{FF2B5EF4-FFF2-40B4-BE49-F238E27FC236}">
                <a16:creationId xmlns:a16="http://schemas.microsoft.com/office/drawing/2014/main" id="{9DB7EC74-FFFC-4B62-AB8C-DCD341336ED8}"/>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6B13F7FE-70E7-48CB-9AEC-F85E8115D230}"/>
              </a:ext>
            </a:extLst>
          </p:cNvPr>
          <p:cNvSpPr>
            <a:spLocks noGrp="1"/>
          </p:cNvSpPr>
          <p:nvPr>
            <p:ph type="sldNum" sz="quarter" idx="12"/>
          </p:nvPr>
        </p:nvSpPr>
        <p:spPr/>
        <p:txBody>
          <a:bodyPr/>
          <a:lstStyle/>
          <a:p>
            <a:fld id="{7A43F2F5-84C0-464D-B3A5-712A230293B6}" type="slidenum">
              <a:rPr lang="en-IN" smtClean="0"/>
              <a:t>21</a:t>
            </a:fld>
            <a:endParaRPr lang="en-IN"/>
          </a:p>
        </p:txBody>
      </p:sp>
    </p:spTree>
    <p:extLst>
      <p:ext uri="{BB962C8B-B14F-4D97-AF65-F5344CB8AC3E}">
        <p14:creationId xmlns:p14="http://schemas.microsoft.com/office/powerpoint/2010/main" val="224404011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4D95D1-1CF9-4698-BE29-22CF626D44DC}"/>
              </a:ext>
            </a:extLst>
          </p:cNvPr>
          <p:cNvSpPr>
            <a:spLocks noGrp="1"/>
          </p:cNvSpPr>
          <p:nvPr>
            <p:ph type="title"/>
          </p:nvPr>
        </p:nvSpPr>
        <p:spPr/>
        <p:txBody>
          <a:bodyPr/>
          <a:lstStyle/>
          <a:p>
            <a:r>
              <a:rPr lang="en-IN" b="1" dirty="0"/>
              <a:t>Ethical Issues in Machine Learning</a:t>
            </a:r>
            <a:endParaRPr lang="en-IN" dirty="0"/>
          </a:p>
        </p:txBody>
      </p:sp>
      <p:sp>
        <p:nvSpPr>
          <p:cNvPr id="3" name="Content Placeholder 2">
            <a:extLst>
              <a:ext uri="{FF2B5EF4-FFF2-40B4-BE49-F238E27FC236}">
                <a16:creationId xmlns:a16="http://schemas.microsoft.com/office/drawing/2014/main" id="{008D1F4C-4409-411E-851D-EC09C3E92CAA}"/>
              </a:ext>
            </a:extLst>
          </p:cNvPr>
          <p:cNvSpPr>
            <a:spLocks noGrp="1"/>
          </p:cNvSpPr>
          <p:nvPr>
            <p:ph idx="1"/>
          </p:nvPr>
        </p:nvSpPr>
        <p:spPr>
          <a:xfrm>
            <a:off x="838200" y="1504950"/>
            <a:ext cx="10515600" cy="4672013"/>
          </a:xfrm>
        </p:spPr>
        <p:txBody>
          <a:bodyPr>
            <a:normAutofit fontScale="85000" lnSpcReduction="20000"/>
          </a:bodyPr>
          <a:lstStyle/>
          <a:p>
            <a:pPr marL="0" indent="0" algn="just">
              <a:buNone/>
            </a:pPr>
            <a:r>
              <a:rPr lang="en-US" b="1" dirty="0"/>
              <a:t>Accountability and Responsibility</a:t>
            </a:r>
          </a:p>
          <a:p>
            <a:pPr algn="just"/>
            <a:r>
              <a:rPr lang="en-US" b="1" dirty="0"/>
              <a:t>Accountability:</a:t>
            </a:r>
            <a:r>
              <a:rPr lang="en-US" dirty="0"/>
              <a:t> It can be challenging to determine who is accountable when an ML system makes a mistake or causes harm. Clear guidelines are needed to assign responsibility and ensure that stakeholders can be held accountable.</a:t>
            </a:r>
          </a:p>
          <a:p>
            <a:pPr algn="just"/>
            <a:r>
              <a:rPr lang="en-US" b="1" dirty="0"/>
              <a:t>Responsibility:</a:t>
            </a:r>
            <a:r>
              <a:rPr lang="en-US" dirty="0"/>
              <a:t> Developers, companies, and users of ML systems all share responsibility for ensuring ethical practices. This includes addressing potential harms and mitigating risks.</a:t>
            </a:r>
          </a:p>
          <a:p>
            <a:pPr marL="0" indent="0" algn="just">
              <a:buNone/>
            </a:pPr>
            <a:r>
              <a:rPr lang="en-US" b="1" dirty="0"/>
              <a:t>Impact on Employment</a:t>
            </a:r>
          </a:p>
          <a:p>
            <a:pPr algn="just"/>
            <a:r>
              <a:rPr lang="en-US" b="1" dirty="0"/>
              <a:t>Job Displacement:</a:t>
            </a:r>
            <a:r>
              <a:rPr lang="en-US" dirty="0"/>
              <a:t> Automation through ML can lead to job displacement and economic disruption. It is essential to consider the societal impact and provide support for workers affected by these changes.</a:t>
            </a:r>
          </a:p>
          <a:p>
            <a:pPr algn="just"/>
            <a:r>
              <a:rPr lang="en-US" b="1" dirty="0"/>
              <a:t>Skill Requirements:</a:t>
            </a:r>
            <a:r>
              <a:rPr lang="en-US" dirty="0"/>
              <a:t> The increasing use of ML requires new skills, necessitating investment in education and training to prepare the workforce for future demands.</a:t>
            </a:r>
          </a:p>
          <a:p>
            <a:endParaRPr lang="en-IN" dirty="0"/>
          </a:p>
        </p:txBody>
      </p:sp>
      <p:sp>
        <p:nvSpPr>
          <p:cNvPr id="4" name="Date Placeholder 3">
            <a:extLst>
              <a:ext uri="{FF2B5EF4-FFF2-40B4-BE49-F238E27FC236}">
                <a16:creationId xmlns:a16="http://schemas.microsoft.com/office/drawing/2014/main" id="{3A43F777-FAF4-4838-AD14-0A9D9398192C}"/>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154D3736-53AB-4A3F-A1D0-FADE25FAA896}"/>
              </a:ext>
            </a:extLst>
          </p:cNvPr>
          <p:cNvSpPr>
            <a:spLocks noGrp="1"/>
          </p:cNvSpPr>
          <p:nvPr>
            <p:ph type="sldNum" sz="quarter" idx="12"/>
          </p:nvPr>
        </p:nvSpPr>
        <p:spPr/>
        <p:txBody>
          <a:bodyPr/>
          <a:lstStyle/>
          <a:p>
            <a:fld id="{7A43F2F5-84C0-464D-B3A5-712A230293B6}" type="slidenum">
              <a:rPr lang="en-IN" smtClean="0"/>
              <a:t>22</a:t>
            </a:fld>
            <a:endParaRPr lang="en-IN"/>
          </a:p>
        </p:txBody>
      </p:sp>
    </p:spTree>
    <p:extLst>
      <p:ext uri="{BB962C8B-B14F-4D97-AF65-F5344CB8AC3E}">
        <p14:creationId xmlns:p14="http://schemas.microsoft.com/office/powerpoint/2010/main" val="5470712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2FFC1F-9AC1-4684-BC0E-99ABC4EC3853}"/>
              </a:ext>
            </a:extLst>
          </p:cNvPr>
          <p:cNvSpPr>
            <a:spLocks noGrp="1"/>
          </p:cNvSpPr>
          <p:nvPr>
            <p:ph type="title"/>
          </p:nvPr>
        </p:nvSpPr>
        <p:spPr/>
        <p:txBody>
          <a:bodyPr/>
          <a:lstStyle/>
          <a:p>
            <a:r>
              <a:rPr lang="en-IN" b="1" dirty="0"/>
              <a:t>Ethical Issues in Machine Learning</a:t>
            </a:r>
            <a:endParaRPr lang="en-IN" dirty="0"/>
          </a:p>
        </p:txBody>
      </p:sp>
      <p:sp>
        <p:nvSpPr>
          <p:cNvPr id="3" name="Content Placeholder 2">
            <a:extLst>
              <a:ext uri="{FF2B5EF4-FFF2-40B4-BE49-F238E27FC236}">
                <a16:creationId xmlns:a16="http://schemas.microsoft.com/office/drawing/2014/main" id="{C4466D4A-8CEF-44F3-8B55-691A2CDCEF42}"/>
              </a:ext>
            </a:extLst>
          </p:cNvPr>
          <p:cNvSpPr>
            <a:spLocks noGrp="1"/>
          </p:cNvSpPr>
          <p:nvPr>
            <p:ph idx="1"/>
          </p:nvPr>
        </p:nvSpPr>
        <p:spPr>
          <a:xfrm>
            <a:off x="838200" y="1343025"/>
            <a:ext cx="10515600" cy="4833938"/>
          </a:xfrm>
        </p:spPr>
        <p:txBody>
          <a:bodyPr>
            <a:normAutofit fontScale="92500" lnSpcReduction="20000"/>
          </a:bodyPr>
          <a:lstStyle/>
          <a:p>
            <a:pPr marL="0" indent="0" algn="just">
              <a:buNone/>
            </a:pPr>
            <a:r>
              <a:rPr lang="en-US" b="1" dirty="0"/>
              <a:t>Social and Economic Inequality</a:t>
            </a:r>
          </a:p>
          <a:p>
            <a:pPr algn="just"/>
            <a:r>
              <a:rPr lang="en-US" b="1" dirty="0"/>
              <a:t>Access to Technology:</a:t>
            </a:r>
            <a:r>
              <a:rPr lang="en-US" dirty="0"/>
              <a:t> Unequal access to ML technology and its benefits can exacerbate existing social and economic inequalities. Ensuring equitable access is crucial for inclusive growth.</a:t>
            </a:r>
          </a:p>
          <a:p>
            <a:pPr algn="just"/>
            <a:r>
              <a:rPr lang="en-US" b="1" dirty="0"/>
              <a:t>Resource Allocation:</a:t>
            </a:r>
            <a:r>
              <a:rPr lang="en-US" dirty="0"/>
              <a:t> ML models used in resource allocation (e.g., healthcare, education) must be designed to promote fairness and avoid reinforcing existing disparities.</a:t>
            </a:r>
          </a:p>
          <a:p>
            <a:pPr marL="0" indent="0" algn="just">
              <a:buNone/>
            </a:pPr>
            <a:r>
              <a:rPr lang="en-US" b="1" dirty="0"/>
              <a:t>Misuse and Abuse</a:t>
            </a:r>
          </a:p>
          <a:p>
            <a:pPr algn="just"/>
            <a:r>
              <a:rPr lang="en-US" b="1" dirty="0"/>
              <a:t>Malicious Use:</a:t>
            </a:r>
            <a:r>
              <a:rPr lang="en-US" dirty="0"/>
              <a:t> ML can be misused for malicious purposes, such as creating </a:t>
            </a:r>
            <a:r>
              <a:rPr lang="en-US" dirty="0" err="1"/>
              <a:t>deepfakes</a:t>
            </a:r>
            <a:r>
              <a:rPr lang="en-US" dirty="0"/>
              <a:t>, conducting surveillance, or enabling cyberattacks. Safeguards are needed to prevent such abuses.</a:t>
            </a:r>
          </a:p>
          <a:p>
            <a:pPr algn="just"/>
            <a:r>
              <a:rPr lang="en-US" b="1" dirty="0"/>
              <a:t>Weaponization:</a:t>
            </a:r>
            <a:r>
              <a:rPr lang="en-US" dirty="0"/>
              <a:t> The development of autonomous weapons and other military applications of ML raises significant ethical concerns regarding their use and control.</a:t>
            </a:r>
          </a:p>
          <a:p>
            <a:endParaRPr lang="en-IN" dirty="0"/>
          </a:p>
        </p:txBody>
      </p:sp>
      <p:sp>
        <p:nvSpPr>
          <p:cNvPr id="4" name="Date Placeholder 3">
            <a:extLst>
              <a:ext uri="{FF2B5EF4-FFF2-40B4-BE49-F238E27FC236}">
                <a16:creationId xmlns:a16="http://schemas.microsoft.com/office/drawing/2014/main" id="{9F9ABA5C-1670-4AAE-B507-A605BE5CE8C5}"/>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4DB0553E-4C5F-46A0-859B-918E1A8FE487}"/>
              </a:ext>
            </a:extLst>
          </p:cNvPr>
          <p:cNvSpPr>
            <a:spLocks noGrp="1"/>
          </p:cNvSpPr>
          <p:nvPr>
            <p:ph type="sldNum" sz="quarter" idx="12"/>
          </p:nvPr>
        </p:nvSpPr>
        <p:spPr/>
        <p:txBody>
          <a:bodyPr/>
          <a:lstStyle/>
          <a:p>
            <a:fld id="{7A43F2F5-84C0-464D-B3A5-712A230293B6}" type="slidenum">
              <a:rPr lang="en-IN" smtClean="0"/>
              <a:t>23</a:t>
            </a:fld>
            <a:endParaRPr lang="en-IN"/>
          </a:p>
        </p:txBody>
      </p:sp>
    </p:spTree>
    <p:extLst>
      <p:ext uri="{BB962C8B-B14F-4D97-AF65-F5344CB8AC3E}">
        <p14:creationId xmlns:p14="http://schemas.microsoft.com/office/powerpoint/2010/main" val="21587561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154583-BAD6-49E2-9B5F-FC26049F7B58}"/>
              </a:ext>
            </a:extLst>
          </p:cNvPr>
          <p:cNvSpPr>
            <a:spLocks noGrp="1"/>
          </p:cNvSpPr>
          <p:nvPr>
            <p:ph type="title"/>
          </p:nvPr>
        </p:nvSpPr>
        <p:spPr/>
        <p:txBody>
          <a:bodyPr/>
          <a:lstStyle/>
          <a:p>
            <a:r>
              <a:rPr lang="en-IN" b="1" dirty="0"/>
              <a:t>Ethical Issues in Machine Learning</a:t>
            </a:r>
            <a:endParaRPr lang="en-IN" dirty="0"/>
          </a:p>
        </p:txBody>
      </p:sp>
      <p:sp>
        <p:nvSpPr>
          <p:cNvPr id="3" name="Content Placeholder 2">
            <a:extLst>
              <a:ext uri="{FF2B5EF4-FFF2-40B4-BE49-F238E27FC236}">
                <a16:creationId xmlns:a16="http://schemas.microsoft.com/office/drawing/2014/main" id="{3BF55A03-097B-45AD-8D2E-D7C73EF8AD75}"/>
              </a:ext>
            </a:extLst>
          </p:cNvPr>
          <p:cNvSpPr>
            <a:spLocks noGrp="1"/>
          </p:cNvSpPr>
          <p:nvPr>
            <p:ph idx="1"/>
          </p:nvPr>
        </p:nvSpPr>
        <p:spPr>
          <a:xfrm>
            <a:off x="838200" y="1419225"/>
            <a:ext cx="10515600" cy="4757738"/>
          </a:xfrm>
        </p:spPr>
        <p:txBody>
          <a:bodyPr>
            <a:normAutofit fontScale="92500" lnSpcReduction="10000"/>
          </a:bodyPr>
          <a:lstStyle/>
          <a:p>
            <a:pPr marL="0" indent="0" algn="just">
              <a:buNone/>
            </a:pPr>
            <a:r>
              <a:rPr lang="en-US" b="1" dirty="0"/>
              <a:t>Environmental Impact</a:t>
            </a:r>
          </a:p>
          <a:p>
            <a:pPr algn="just"/>
            <a:r>
              <a:rPr lang="en-US" b="1" dirty="0"/>
              <a:t>Energy Consumption:</a:t>
            </a:r>
            <a:r>
              <a:rPr lang="en-US" dirty="0"/>
              <a:t> Training large ML models can consume significant amounts of energy, contributing to environmental degradation. Sustainable practices and energy-efficient algorithms are necessary to mitigate this impact.</a:t>
            </a:r>
          </a:p>
          <a:p>
            <a:pPr marL="0" indent="0" algn="just">
              <a:buNone/>
            </a:pPr>
            <a:r>
              <a:rPr lang="en-US" b="1" dirty="0"/>
              <a:t>Ethical Guidelines and Regulations</a:t>
            </a:r>
          </a:p>
          <a:p>
            <a:pPr algn="just"/>
            <a:r>
              <a:rPr lang="en-US" b="1" dirty="0"/>
              <a:t>Regulatory Frameworks:</a:t>
            </a:r>
            <a:r>
              <a:rPr lang="en-US" dirty="0"/>
              <a:t> Establishing comprehensive regulatory frameworks is essential to ensure ethical ML practices. These frameworks should address issues such as bias, transparency, privacy, and accountability.</a:t>
            </a:r>
          </a:p>
          <a:p>
            <a:pPr algn="just"/>
            <a:r>
              <a:rPr lang="en-US" b="1" dirty="0"/>
              <a:t>Ethical Guidelines:</a:t>
            </a:r>
            <a:r>
              <a:rPr lang="en-US" dirty="0"/>
              <a:t> Developing and adhering to ethical guidelines, such as those proposed by professional organizations, can help guide responsible ML development and deployment.</a:t>
            </a:r>
          </a:p>
          <a:p>
            <a:endParaRPr lang="en-IN" dirty="0"/>
          </a:p>
        </p:txBody>
      </p:sp>
      <p:sp>
        <p:nvSpPr>
          <p:cNvPr id="4" name="Date Placeholder 3">
            <a:extLst>
              <a:ext uri="{FF2B5EF4-FFF2-40B4-BE49-F238E27FC236}">
                <a16:creationId xmlns:a16="http://schemas.microsoft.com/office/drawing/2014/main" id="{CA5F6487-7F9C-4B1C-92D3-D184E7CCB41A}"/>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F4A3474D-04F4-4CB3-ABB4-907A4C72E6CE}"/>
              </a:ext>
            </a:extLst>
          </p:cNvPr>
          <p:cNvSpPr>
            <a:spLocks noGrp="1"/>
          </p:cNvSpPr>
          <p:nvPr>
            <p:ph type="sldNum" sz="quarter" idx="12"/>
          </p:nvPr>
        </p:nvSpPr>
        <p:spPr/>
        <p:txBody>
          <a:bodyPr/>
          <a:lstStyle/>
          <a:p>
            <a:fld id="{7A43F2F5-84C0-464D-B3A5-712A230293B6}" type="slidenum">
              <a:rPr lang="en-IN" smtClean="0"/>
              <a:t>24</a:t>
            </a:fld>
            <a:endParaRPr lang="en-IN"/>
          </a:p>
        </p:txBody>
      </p:sp>
    </p:spTree>
    <p:extLst>
      <p:ext uri="{BB962C8B-B14F-4D97-AF65-F5344CB8AC3E}">
        <p14:creationId xmlns:p14="http://schemas.microsoft.com/office/powerpoint/2010/main" val="27853850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EC1943-C344-4FEC-94EB-7AC89A337B38}"/>
              </a:ext>
            </a:extLst>
          </p:cNvPr>
          <p:cNvSpPr>
            <a:spLocks noGrp="1"/>
          </p:cNvSpPr>
          <p:nvPr>
            <p:ph type="title"/>
          </p:nvPr>
        </p:nvSpPr>
        <p:spPr/>
        <p:txBody>
          <a:bodyPr>
            <a:normAutofit fontScale="90000"/>
          </a:bodyPr>
          <a:lstStyle/>
          <a:p>
            <a:r>
              <a:rPr lang="en-IN" b="1" dirty="0"/>
              <a:t>Ethical challenges in emerging technologies:  AI</a:t>
            </a:r>
            <a:br>
              <a:rPr lang="en-IN" dirty="0"/>
            </a:br>
            <a:endParaRPr lang="en-IN" dirty="0"/>
          </a:p>
        </p:txBody>
      </p:sp>
      <p:sp>
        <p:nvSpPr>
          <p:cNvPr id="3" name="Content Placeholder 2">
            <a:extLst>
              <a:ext uri="{FF2B5EF4-FFF2-40B4-BE49-F238E27FC236}">
                <a16:creationId xmlns:a16="http://schemas.microsoft.com/office/drawing/2014/main" id="{5E2605EA-59D7-41FF-8EF6-BBC1BCADC534}"/>
              </a:ext>
            </a:extLst>
          </p:cNvPr>
          <p:cNvSpPr>
            <a:spLocks noGrp="1"/>
          </p:cNvSpPr>
          <p:nvPr>
            <p:ph idx="1"/>
          </p:nvPr>
        </p:nvSpPr>
        <p:spPr>
          <a:xfrm>
            <a:off x="838200" y="1409700"/>
            <a:ext cx="10515600" cy="4767263"/>
          </a:xfrm>
        </p:spPr>
        <p:txBody>
          <a:bodyPr>
            <a:normAutofit fontScale="85000" lnSpcReduction="20000"/>
          </a:bodyPr>
          <a:lstStyle/>
          <a:p>
            <a:pPr algn="just"/>
            <a:r>
              <a:rPr lang="en-US" b="1" dirty="0"/>
              <a:t>Bias and Discrimination:</a:t>
            </a:r>
            <a:r>
              <a:rPr lang="en-US" dirty="0"/>
              <a:t> AI systems can perpetuate and amplify biases present in their training data, leading to unfair treatment of certain groups. Addressing bias requires careful data selection, algorithm design, and continuous monitoring.</a:t>
            </a:r>
          </a:p>
          <a:p>
            <a:pPr algn="just"/>
            <a:r>
              <a:rPr lang="en-US" b="1" dirty="0"/>
              <a:t>Privacy:</a:t>
            </a:r>
            <a:r>
              <a:rPr lang="en-US" dirty="0"/>
              <a:t> AI systems often require large amounts of personal data, raising concerns about how this data is collected, stored, and used. Ensuring robust data protection and user privacy is crucial.</a:t>
            </a:r>
          </a:p>
          <a:p>
            <a:pPr algn="just"/>
            <a:r>
              <a:rPr lang="en-US" b="1" dirty="0"/>
              <a:t>Autonomy and Control:</a:t>
            </a:r>
            <a:r>
              <a:rPr lang="en-US" dirty="0"/>
              <a:t> The increasing autonomy of AI systems can lead to situations where human control is limited. Ensuring human oversight and the ability to intervene in AI decision-making processes is essential.</a:t>
            </a:r>
          </a:p>
          <a:p>
            <a:pPr algn="just"/>
            <a:r>
              <a:rPr lang="en-US" b="1" dirty="0"/>
              <a:t>Transparency and </a:t>
            </a:r>
            <a:r>
              <a:rPr lang="en-US" b="1" dirty="0" err="1"/>
              <a:t>Explainability</a:t>
            </a:r>
            <a:r>
              <a:rPr lang="en-US" b="1" dirty="0"/>
              <a:t>:</a:t>
            </a:r>
            <a:r>
              <a:rPr lang="en-US" dirty="0"/>
              <a:t> Many AI models, especially deep learning systems, operate as "black boxes," making it difficult to understand their decision-making processes. Enhancing transparency and </a:t>
            </a:r>
            <a:r>
              <a:rPr lang="en-US" dirty="0" err="1"/>
              <a:t>explainability</a:t>
            </a:r>
            <a:r>
              <a:rPr lang="en-US" dirty="0"/>
              <a:t> is important for trust and accountability.</a:t>
            </a:r>
          </a:p>
          <a:p>
            <a:pPr algn="just"/>
            <a:r>
              <a:rPr lang="en-US" b="1" dirty="0"/>
              <a:t>Job Displacement:</a:t>
            </a:r>
            <a:r>
              <a:rPr lang="en-US" dirty="0"/>
              <a:t> Automation through AI can displace jobs and disrupt industries. Ethical considerations must include support for affected workers and measures to mitigate economic disruption.</a:t>
            </a:r>
          </a:p>
          <a:p>
            <a:endParaRPr lang="en-IN" dirty="0"/>
          </a:p>
        </p:txBody>
      </p:sp>
      <p:sp>
        <p:nvSpPr>
          <p:cNvPr id="4" name="Date Placeholder 3">
            <a:extLst>
              <a:ext uri="{FF2B5EF4-FFF2-40B4-BE49-F238E27FC236}">
                <a16:creationId xmlns:a16="http://schemas.microsoft.com/office/drawing/2014/main" id="{0371D62C-CAA7-4156-B9EA-FA24C55AE2BA}"/>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007CE81C-5329-491C-A35E-75E0020F741F}"/>
              </a:ext>
            </a:extLst>
          </p:cNvPr>
          <p:cNvSpPr>
            <a:spLocks noGrp="1"/>
          </p:cNvSpPr>
          <p:nvPr>
            <p:ph type="sldNum" sz="quarter" idx="12"/>
          </p:nvPr>
        </p:nvSpPr>
        <p:spPr/>
        <p:txBody>
          <a:bodyPr/>
          <a:lstStyle/>
          <a:p>
            <a:fld id="{7A43F2F5-84C0-464D-B3A5-712A230293B6}" type="slidenum">
              <a:rPr lang="en-IN" smtClean="0"/>
              <a:t>25</a:t>
            </a:fld>
            <a:endParaRPr lang="en-IN"/>
          </a:p>
        </p:txBody>
      </p:sp>
    </p:spTree>
    <p:extLst>
      <p:ext uri="{BB962C8B-B14F-4D97-AF65-F5344CB8AC3E}">
        <p14:creationId xmlns:p14="http://schemas.microsoft.com/office/powerpoint/2010/main" val="247491325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FDAB-B7FC-4677-8109-9EF0AAA36229}"/>
              </a:ext>
            </a:extLst>
          </p:cNvPr>
          <p:cNvSpPr>
            <a:spLocks noGrp="1"/>
          </p:cNvSpPr>
          <p:nvPr>
            <p:ph type="title"/>
          </p:nvPr>
        </p:nvSpPr>
        <p:spPr/>
        <p:txBody>
          <a:bodyPr>
            <a:normAutofit/>
          </a:bodyPr>
          <a:lstStyle/>
          <a:p>
            <a:r>
              <a:rPr lang="en-IN" sz="4000" b="1" dirty="0"/>
              <a:t>Ethical challenges in emerging technologies : IoT</a:t>
            </a:r>
            <a:endParaRPr lang="en-IN" sz="4000" dirty="0"/>
          </a:p>
        </p:txBody>
      </p:sp>
      <p:sp>
        <p:nvSpPr>
          <p:cNvPr id="3" name="Content Placeholder 2">
            <a:extLst>
              <a:ext uri="{FF2B5EF4-FFF2-40B4-BE49-F238E27FC236}">
                <a16:creationId xmlns:a16="http://schemas.microsoft.com/office/drawing/2014/main" id="{7490D4DD-05E1-4489-9111-6B1116D9F139}"/>
              </a:ext>
            </a:extLst>
          </p:cNvPr>
          <p:cNvSpPr>
            <a:spLocks noGrp="1"/>
          </p:cNvSpPr>
          <p:nvPr>
            <p:ph idx="1"/>
          </p:nvPr>
        </p:nvSpPr>
        <p:spPr>
          <a:xfrm>
            <a:off x="838200" y="1362076"/>
            <a:ext cx="10515600" cy="4814888"/>
          </a:xfrm>
        </p:spPr>
        <p:txBody>
          <a:bodyPr>
            <a:normAutofit fontScale="85000" lnSpcReduction="20000"/>
          </a:bodyPr>
          <a:lstStyle/>
          <a:p>
            <a:pPr algn="just"/>
            <a:r>
              <a:rPr lang="en-US" b="1" dirty="0"/>
              <a:t>Privacy and Data Security:</a:t>
            </a:r>
            <a:r>
              <a:rPr lang="en-US" dirty="0"/>
              <a:t> IoT devices collect vast amounts of data, often from personal environments. Ensuring data security and protecting user privacy are major challenges, especially given the potential for data breaches and unauthorized access.</a:t>
            </a:r>
          </a:p>
          <a:p>
            <a:pPr algn="just"/>
            <a:r>
              <a:rPr lang="en-US" b="1" dirty="0"/>
              <a:t>Surveillance:</a:t>
            </a:r>
            <a:r>
              <a:rPr lang="en-US" dirty="0"/>
              <a:t> The widespread deployment of IoT devices can lead to increased surveillance, raising concerns about individual freedom and privacy. Clear policies and regulations are needed to protect against invasive surveillance practices.</a:t>
            </a:r>
          </a:p>
          <a:p>
            <a:pPr algn="just"/>
            <a:r>
              <a:rPr lang="en-US" b="1" dirty="0"/>
              <a:t>Interoperability and Standards:</a:t>
            </a:r>
            <a:r>
              <a:rPr lang="en-US" dirty="0"/>
              <a:t> The lack of standardized protocols can lead to compatibility issues and security vulnerabilities. Establishing industry-wide standards and ensuring interoperability is crucial.</a:t>
            </a:r>
          </a:p>
          <a:p>
            <a:pPr algn="just"/>
            <a:r>
              <a:rPr lang="en-US" b="1" dirty="0"/>
              <a:t>Control and Consent:</a:t>
            </a:r>
            <a:r>
              <a:rPr lang="en-US" dirty="0"/>
              <a:t> Users may not be fully aware of what data IoT devices are collecting and how it is being used. Providing clear information and obtaining informed consent is essential for ethical IoT deployment.</a:t>
            </a:r>
          </a:p>
          <a:p>
            <a:pPr algn="just"/>
            <a:r>
              <a:rPr lang="en-US" b="1" dirty="0"/>
              <a:t>Environmental Impact:</a:t>
            </a:r>
            <a:r>
              <a:rPr lang="en-US" dirty="0"/>
              <a:t> The proliferation of IoT devices contributes to electronic waste and increased energy consumption. Sustainable design and disposal practices are necessary to mitigate environmental impact.</a:t>
            </a:r>
          </a:p>
          <a:p>
            <a:endParaRPr lang="en-IN" dirty="0"/>
          </a:p>
        </p:txBody>
      </p:sp>
      <p:sp>
        <p:nvSpPr>
          <p:cNvPr id="4" name="Date Placeholder 3">
            <a:extLst>
              <a:ext uri="{FF2B5EF4-FFF2-40B4-BE49-F238E27FC236}">
                <a16:creationId xmlns:a16="http://schemas.microsoft.com/office/drawing/2014/main" id="{A23B8B50-2CE3-4335-93D2-B732D3EFA30C}"/>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0DCD9242-F2DD-409F-BB45-BCE986B7F3BE}"/>
              </a:ext>
            </a:extLst>
          </p:cNvPr>
          <p:cNvSpPr>
            <a:spLocks noGrp="1"/>
          </p:cNvSpPr>
          <p:nvPr>
            <p:ph type="sldNum" sz="quarter" idx="12"/>
          </p:nvPr>
        </p:nvSpPr>
        <p:spPr/>
        <p:txBody>
          <a:bodyPr/>
          <a:lstStyle/>
          <a:p>
            <a:fld id="{7A43F2F5-84C0-464D-B3A5-712A230293B6}" type="slidenum">
              <a:rPr lang="en-IN" smtClean="0"/>
              <a:t>26</a:t>
            </a:fld>
            <a:endParaRPr lang="en-IN"/>
          </a:p>
        </p:txBody>
      </p:sp>
    </p:spTree>
    <p:extLst>
      <p:ext uri="{BB962C8B-B14F-4D97-AF65-F5344CB8AC3E}">
        <p14:creationId xmlns:p14="http://schemas.microsoft.com/office/powerpoint/2010/main" val="419452651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BFFDAB-B7FC-4677-8109-9EF0AAA36229}"/>
              </a:ext>
            </a:extLst>
          </p:cNvPr>
          <p:cNvSpPr>
            <a:spLocks noGrp="1"/>
          </p:cNvSpPr>
          <p:nvPr>
            <p:ph type="title"/>
          </p:nvPr>
        </p:nvSpPr>
        <p:spPr/>
        <p:txBody>
          <a:bodyPr>
            <a:normAutofit/>
          </a:bodyPr>
          <a:lstStyle/>
          <a:p>
            <a:r>
              <a:rPr lang="en-IN" sz="3600" b="1" dirty="0"/>
              <a:t>Ethical challenges in emerging technologies: biometrics</a:t>
            </a:r>
            <a:endParaRPr lang="en-IN" sz="3600" dirty="0"/>
          </a:p>
        </p:txBody>
      </p:sp>
      <p:sp>
        <p:nvSpPr>
          <p:cNvPr id="3" name="Content Placeholder 2">
            <a:extLst>
              <a:ext uri="{FF2B5EF4-FFF2-40B4-BE49-F238E27FC236}">
                <a16:creationId xmlns:a16="http://schemas.microsoft.com/office/drawing/2014/main" id="{7490D4DD-05E1-4489-9111-6B1116D9F139}"/>
              </a:ext>
            </a:extLst>
          </p:cNvPr>
          <p:cNvSpPr>
            <a:spLocks noGrp="1"/>
          </p:cNvSpPr>
          <p:nvPr>
            <p:ph idx="1"/>
          </p:nvPr>
        </p:nvSpPr>
        <p:spPr>
          <a:xfrm>
            <a:off x="838200" y="1390650"/>
            <a:ext cx="10515600" cy="5181600"/>
          </a:xfrm>
        </p:spPr>
        <p:txBody>
          <a:bodyPr>
            <a:normAutofit fontScale="92500" lnSpcReduction="20000"/>
          </a:bodyPr>
          <a:lstStyle/>
          <a:p>
            <a:pPr algn="just"/>
            <a:r>
              <a:rPr lang="en-US" b="1" dirty="0"/>
              <a:t>Privacy:</a:t>
            </a:r>
            <a:r>
              <a:rPr lang="en-US" dirty="0"/>
              <a:t> Biometric systems, which use unique physical or behavioral traits for identification, pose significant privacy risks. Unauthorized access to biometric data can lead to identity theft and other forms of misuse.</a:t>
            </a:r>
          </a:p>
          <a:p>
            <a:pPr algn="just"/>
            <a:r>
              <a:rPr lang="en-US" b="1" dirty="0"/>
              <a:t>Consent and Control:</a:t>
            </a:r>
            <a:r>
              <a:rPr lang="en-US" dirty="0"/>
              <a:t> Obtaining genuine informed consent for the collection and use of biometric data can be challenging. Users must be fully aware of the implications and have control over their biometric information.</a:t>
            </a:r>
          </a:p>
          <a:p>
            <a:pPr algn="just"/>
            <a:r>
              <a:rPr lang="en-US" b="1" dirty="0"/>
              <a:t>Bias and Accuracy:</a:t>
            </a:r>
            <a:r>
              <a:rPr lang="en-US" dirty="0"/>
              <a:t> Biometric systems can exhibit biases and varying levels of accuracy across different demographic groups, leading to discrimination and unfair treatment. Ensuring fairness and accuracy is critical.</a:t>
            </a:r>
          </a:p>
          <a:p>
            <a:pPr algn="just"/>
            <a:r>
              <a:rPr lang="en-US" b="1" dirty="0"/>
              <a:t>Surveillance and Misuse:</a:t>
            </a:r>
            <a:r>
              <a:rPr lang="en-US" dirty="0"/>
              <a:t> The use of biometrics for surveillance purposes raises ethical concerns about individual freedoms and the potential for abuse. Regulatory frameworks are needed to prevent misuse.</a:t>
            </a:r>
          </a:p>
          <a:p>
            <a:pPr algn="just"/>
            <a:r>
              <a:rPr lang="en-US" b="1" dirty="0"/>
              <a:t>Security:</a:t>
            </a:r>
            <a:r>
              <a:rPr lang="en-US" dirty="0"/>
              <a:t> Biometric data, once compromised, cannot be changed like passwords. Ensuring the security and integrity of biometric systems is paramount to prevent unauthorized access and misuse.</a:t>
            </a:r>
          </a:p>
          <a:p>
            <a:endParaRPr lang="en-IN" dirty="0"/>
          </a:p>
        </p:txBody>
      </p:sp>
      <p:sp>
        <p:nvSpPr>
          <p:cNvPr id="4" name="Date Placeholder 3">
            <a:extLst>
              <a:ext uri="{FF2B5EF4-FFF2-40B4-BE49-F238E27FC236}">
                <a16:creationId xmlns:a16="http://schemas.microsoft.com/office/drawing/2014/main" id="{A23B8B50-2CE3-4335-93D2-B732D3EFA30C}"/>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0DCD9242-F2DD-409F-BB45-BCE986B7F3BE}"/>
              </a:ext>
            </a:extLst>
          </p:cNvPr>
          <p:cNvSpPr>
            <a:spLocks noGrp="1"/>
          </p:cNvSpPr>
          <p:nvPr>
            <p:ph type="sldNum" sz="quarter" idx="12"/>
          </p:nvPr>
        </p:nvSpPr>
        <p:spPr/>
        <p:txBody>
          <a:bodyPr/>
          <a:lstStyle/>
          <a:p>
            <a:fld id="{7A43F2F5-84C0-464D-B3A5-712A230293B6}" type="slidenum">
              <a:rPr lang="en-IN" smtClean="0"/>
              <a:t>27</a:t>
            </a:fld>
            <a:endParaRPr lang="en-IN"/>
          </a:p>
        </p:txBody>
      </p:sp>
    </p:spTree>
    <p:extLst>
      <p:ext uri="{BB962C8B-B14F-4D97-AF65-F5344CB8AC3E}">
        <p14:creationId xmlns:p14="http://schemas.microsoft.com/office/powerpoint/2010/main" val="3969650563"/>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4361FF-25F2-4B28-9A86-4EFA6800C603}"/>
              </a:ext>
            </a:extLst>
          </p:cNvPr>
          <p:cNvSpPr>
            <a:spLocks noGrp="1"/>
          </p:cNvSpPr>
          <p:nvPr>
            <p:ph type="title"/>
          </p:nvPr>
        </p:nvSpPr>
        <p:spPr/>
        <p:txBody>
          <a:bodyPr>
            <a:normAutofit/>
          </a:bodyPr>
          <a:lstStyle/>
          <a:p>
            <a:r>
              <a:rPr lang="en-IN" sz="3600" b="1" dirty="0"/>
              <a:t>Ethical challenges in emerging technologies: </a:t>
            </a:r>
            <a:r>
              <a:rPr lang="en-US" sz="3600" b="1" dirty="0"/>
              <a:t>Blockchain</a:t>
            </a:r>
            <a:endParaRPr lang="en-IN" sz="3600" dirty="0"/>
          </a:p>
        </p:txBody>
      </p:sp>
      <p:sp>
        <p:nvSpPr>
          <p:cNvPr id="3" name="Content Placeholder 2">
            <a:extLst>
              <a:ext uri="{FF2B5EF4-FFF2-40B4-BE49-F238E27FC236}">
                <a16:creationId xmlns:a16="http://schemas.microsoft.com/office/drawing/2014/main" id="{3A6E4ABF-56E7-4A2B-A855-1D213AAE46F5}"/>
              </a:ext>
            </a:extLst>
          </p:cNvPr>
          <p:cNvSpPr>
            <a:spLocks noGrp="1"/>
          </p:cNvSpPr>
          <p:nvPr>
            <p:ph idx="1"/>
          </p:nvPr>
        </p:nvSpPr>
        <p:spPr>
          <a:xfrm>
            <a:off x="838200" y="1362075"/>
            <a:ext cx="10515600" cy="4814888"/>
          </a:xfrm>
        </p:spPr>
        <p:txBody>
          <a:bodyPr>
            <a:normAutofit fontScale="85000" lnSpcReduction="20000"/>
          </a:bodyPr>
          <a:lstStyle/>
          <a:p>
            <a:pPr algn="just"/>
            <a:r>
              <a:rPr lang="en-US" b="1" dirty="0"/>
              <a:t>Privacy:</a:t>
            </a:r>
            <a:r>
              <a:rPr lang="en-US" dirty="0"/>
              <a:t> While blockchain offers transparency, it also poses privacy challenges, especially with public blockchains where transaction data is visible to all participants. Balancing transparency with privacy protection is essential.</a:t>
            </a:r>
          </a:p>
          <a:p>
            <a:pPr algn="just"/>
            <a:r>
              <a:rPr lang="en-US" b="1" dirty="0"/>
              <a:t>Decentralization and Accountability:</a:t>
            </a:r>
            <a:r>
              <a:rPr lang="en-US" dirty="0"/>
              <a:t> The decentralized nature of blockchain can make it difficult to hold specific parties accountable for unethical behavior or system failures. Establishing clear governance structures is necessary.</a:t>
            </a:r>
          </a:p>
          <a:p>
            <a:pPr algn="just"/>
            <a:r>
              <a:rPr lang="en-US" b="1" dirty="0"/>
              <a:t>Environmental Impact:</a:t>
            </a:r>
            <a:r>
              <a:rPr lang="en-US" dirty="0"/>
              <a:t> The energy consumption associated with blockchain technologies, particularly proof-of-work consensus mechanisms, can be significant. Sustainable and energy-efficient alternatives are needed.</a:t>
            </a:r>
          </a:p>
          <a:p>
            <a:pPr algn="just"/>
            <a:r>
              <a:rPr lang="en-US" b="1" dirty="0"/>
              <a:t>Illicit Activities:</a:t>
            </a:r>
            <a:r>
              <a:rPr lang="en-US" dirty="0"/>
              <a:t> Blockchain can be used for illicit activities such as money laundering and illegal transactions due to its pseudonymous nature. Effective regulation and monitoring are required to combat such misuse.</a:t>
            </a:r>
          </a:p>
          <a:p>
            <a:pPr algn="just"/>
            <a:r>
              <a:rPr lang="en-US" b="1" dirty="0"/>
              <a:t>Smart Contracts and Legal Compliance:</a:t>
            </a:r>
            <a:r>
              <a:rPr lang="en-US" dirty="0"/>
              <a:t> Smart contracts, which self-execute based on predefined conditions, can raise legal and ethical issues, especially if they operate without human oversight. Ensuring legal compliance and ethical standards is crucial.</a:t>
            </a:r>
          </a:p>
          <a:p>
            <a:endParaRPr lang="en-IN" dirty="0"/>
          </a:p>
        </p:txBody>
      </p:sp>
      <p:sp>
        <p:nvSpPr>
          <p:cNvPr id="4" name="Date Placeholder 3">
            <a:extLst>
              <a:ext uri="{FF2B5EF4-FFF2-40B4-BE49-F238E27FC236}">
                <a16:creationId xmlns:a16="http://schemas.microsoft.com/office/drawing/2014/main" id="{92B6C141-4A3C-435E-BA53-3A53A446AE27}"/>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C94BF254-52E1-4855-9189-9D2981B79811}"/>
              </a:ext>
            </a:extLst>
          </p:cNvPr>
          <p:cNvSpPr>
            <a:spLocks noGrp="1"/>
          </p:cNvSpPr>
          <p:nvPr>
            <p:ph type="sldNum" sz="quarter" idx="12"/>
          </p:nvPr>
        </p:nvSpPr>
        <p:spPr/>
        <p:txBody>
          <a:bodyPr/>
          <a:lstStyle/>
          <a:p>
            <a:fld id="{7A43F2F5-84C0-464D-B3A5-712A230293B6}" type="slidenum">
              <a:rPr lang="en-IN" smtClean="0"/>
              <a:t>28</a:t>
            </a:fld>
            <a:endParaRPr lang="en-IN"/>
          </a:p>
        </p:txBody>
      </p:sp>
    </p:spTree>
    <p:extLst>
      <p:ext uri="{BB962C8B-B14F-4D97-AF65-F5344CB8AC3E}">
        <p14:creationId xmlns:p14="http://schemas.microsoft.com/office/powerpoint/2010/main" val="72782060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6F7B-B5A9-4CAD-AC4A-413E82AE2ECA}"/>
              </a:ext>
            </a:extLst>
          </p:cNvPr>
          <p:cNvSpPr>
            <a:spLocks noGrp="1"/>
          </p:cNvSpPr>
          <p:nvPr>
            <p:ph type="title"/>
          </p:nvPr>
        </p:nvSpPr>
        <p:spPr/>
        <p:txBody>
          <a:bodyPr/>
          <a:lstStyle/>
          <a:p>
            <a:r>
              <a:rPr lang="en-IN" dirty="0"/>
              <a:t>Ethical challenges in data science research</a:t>
            </a:r>
            <a:br>
              <a:rPr lang="en-IN" dirty="0"/>
            </a:br>
            <a:endParaRPr lang="en-IN" dirty="0"/>
          </a:p>
        </p:txBody>
      </p:sp>
      <p:sp>
        <p:nvSpPr>
          <p:cNvPr id="3" name="Content Placeholder 2">
            <a:extLst>
              <a:ext uri="{FF2B5EF4-FFF2-40B4-BE49-F238E27FC236}">
                <a16:creationId xmlns:a16="http://schemas.microsoft.com/office/drawing/2014/main" id="{14ECDFE0-CA32-475A-81F1-A154DD3EC849}"/>
              </a:ext>
            </a:extLst>
          </p:cNvPr>
          <p:cNvSpPr>
            <a:spLocks noGrp="1"/>
          </p:cNvSpPr>
          <p:nvPr>
            <p:ph idx="1"/>
          </p:nvPr>
        </p:nvSpPr>
        <p:spPr/>
        <p:txBody>
          <a:bodyPr/>
          <a:lstStyle/>
          <a:p>
            <a:pPr algn="just"/>
            <a:r>
              <a:rPr lang="en-US" dirty="0"/>
              <a:t>Data science research offers transformative insights across various fields, but it also introduces numerous ethical challenges. </a:t>
            </a:r>
          </a:p>
          <a:p>
            <a:pPr algn="just"/>
            <a:r>
              <a:rPr lang="en-US" dirty="0"/>
              <a:t>Addressing these challenges requires a careful balance between innovation and responsibility.</a:t>
            </a:r>
            <a:endParaRPr lang="en-IN" dirty="0"/>
          </a:p>
        </p:txBody>
      </p:sp>
      <p:sp>
        <p:nvSpPr>
          <p:cNvPr id="4" name="Date Placeholder 3">
            <a:extLst>
              <a:ext uri="{FF2B5EF4-FFF2-40B4-BE49-F238E27FC236}">
                <a16:creationId xmlns:a16="http://schemas.microsoft.com/office/drawing/2014/main" id="{73159140-6500-44A2-8730-47AB0AA6F21F}"/>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ECCAE854-0D96-4A28-A2EC-B29BA38040AD}"/>
              </a:ext>
            </a:extLst>
          </p:cNvPr>
          <p:cNvSpPr>
            <a:spLocks noGrp="1"/>
          </p:cNvSpPr>
          <p:nvPr>
            <p:ph type="sldNum" sz="quarter" idx="12"/>
          </p:nvPr>
        </p:nvSpPr>
        <p:spPr/>
        <p:txBody>
          <a:bodyPr/>
          <a:lstStyle/>
          <a:p>
            <a:fld id="{7A43F2F5-84C0-464D-B3A5-712A230293B6}" type="slidenum">
              <a:rPr lang="en-IN" smtClean="0"/>
              <a:t>29</a:t>
            </a:fld>
            <a:endParaRPr lang="en-IN"/>
          </a:p>
        </p:txBody>
      </p:sp>
    </p:spTree>
    <p:extLst>
      <p:ext uri="{BB962C8B-B14F-4D97-AF65-F5344CB8AC3E}">
        <p14:creationId xmlns:p14="http://schemas.microsoft.com/office/powerpoint/2010/main" val="35019922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683DCF-D4E1-4AD1-9588-A78F89CB7195}"/>
              </a:ext>
            </a:extLst>
          </p:cNvPr>
          <p:cNvSpPr>
            <a:spLocks noGrp="1"/>
          </p:cNvSpPr>
          <p:nvPr>
            <p:ph type="title"/>
          </p:nvPr>
        </p:nvSpPr>
        <p:spPr/>
        <p:txBody>
          <a:bodyPr/>
          <a:lstStyle/>
          <a:p>
            <a:endParaRPr lang="en-IN"/>
          </a:p>
        </p:txBody>
      </p:sp>
      <p:pic>
        <p:nvPicPr>
          <p:cNvPr id="4" name="Content Placeholder 3">
            <a:extLst>
              <a:ext uri="{FF2B5EF4-FFF2-40B4-BE49-F238E27FC236}">
                <a16:creationId xmlns:a16="http://schemas.microsoft.com/office/drawing/2014/main" id="{4B18FE32-173C-4DE0-9F3A-172F75F92632}"/>
              </a:ext>
            </a:extLst>
          </p:cNvPr>
          <p:cNvPicPr>
            <a:picLocks noGrp="1" noChangeAspect="1"/>
          </p:cNvPicPr>
          <p:nvPr>
            <p:ph idx="1"/>
          </p:nvPr>
        </p:nvPicPr>
        <p:blipFill>
          <a:blip r:embed="rId2"/>
          <a:stretch>
            <a:fillRect/>
          </a:stretch>
        </p:blipFill>
        <p:spPr>
          <a:xfrm>
            <a:off x="1504950" y="1690688"/>
            <a:ext cx="10058399" cy="4538662"/>
          </a:xfrm>
          <a:prstGeom prst="rect">
            <a:avLst/>
          </a:prstGeom>
        </p:spPr>
      </p:pic>
      <p:sp>
        <p:nvSpPr>
          <p:cNvPr id="3" name="Date Placeholder 2">
            <a:extLst>
              <a:ext uri="{FF2B5EF4-FFF2-40B4-BE49-F238E27FC236}">
                <a16:creationId xmlns:a16="http://schemas.microsoft.com/office/drawing/2014/main" id="{88B181CE-082A-4D7F-9E68-1856E7E2551A}"/>
              </a:ext>
            </a:extLst>
          </p:cNvPr>
          <p:cNvSpPr>
            <a:spLocks noGrp="1"/>
          </p:cNvSpPr>
          <p:nvPr>
            <p:ph type="dt" sz="half" idx="10"/>
          </p:nvPr>
        </p:nvSpPr>
        <p:spPr/>
        <p:txBody>
          <a:bodyPr/>
          <a:lstStyle/>
          <a:p>
            <a:fld id="{469CAB46-ACBE-4593-A698-5A724BF4F58D}" type="datetime1">
              <a:rPr lang="en-IN" smtClean="0"/>
              <a:t>10-06-2024</a:t>
            </a:fld>
            <a:endParaRPr lang="en-IN"/>
          </a:p>
        </p:txBody>
      </p:sp>
      <p:sp>
        <p:nvSpPr>
          <p:cNvPr id="5" name="Slide Number Placeholder 4">
            <a:extLst>
              <a:ext uri="{FF2B5EF4-FFF2-40B4-BE49-F238E27FC236}">
                <a16:creationId xmlns:a16="http://schemas.microsoft.com/office/drawing/2014/main" id="{EC5FA2FE-0292-45EB-8C53-F8CACFA3C955}"/>
              </a:ext>
            </a:extLst>
          </p:cNvPr>
          <p:cNvSpPr>
            <a:spLocks noGrp="1"/>
          </p:cNvSpPr>
          <p:nvPr>
            <p:ph type="sldNum" sz="quarter" idx="12"/>
          </p:nvPr>
        </p:nvSpPr>
        <p:spPr/>
        <p:txBody>
          <a:bodyPr/>
          <a:lstStyle/>
          <a:p>
            <a:fld id="{7A43F2F5-84C0-464D-B3A5-712A230293B6}" type="slidenum">
              <a:rPr lang="en-IN" smtClean="0"/>
              <a:t>3</a:t>
            </a:fld>
            <a:endParaRPr lang="en-IN"/>
          </a:p>
        </p:txBody>
      </p:sp>
    </p:spTree>
    <p:extLst>
      <p:ext uri="{BB962C8B-B14F-4D97-AF65-F5344CB8AC3E}">
        <p14:creationId xmlns:p14="http://schemas.microsoft.com/office/powerpoint/2010/main" val="376793155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6F7B-B5A9-4CAD-AC4A-413E82AE2ECA}"/>
              </a:ext>
            </a:extLst>
          </p:cNvPr>
          <p:cNvSpPr>
            <a:spLocks noGrp="1"/>
          </p:cNvSpPr>
          <p:nvPr>
            <p:ph type="title"/>
          </p:nvPr>
        </p:nvSpPr>
        <p:spPr/>
        <p:txBody>
          <a:bodyPr/>
          <a:lstStyle/>
          <a:p>
            <a:r>
              <a:rPr lang="en-IN" dirty="0"/>
              <a:t>Ethical challenges in data science research</a:t>
            </a:r>
            <a:br>
              <a:rPr lang="en-IN" dirty="0"/>
            </a:br>
            <a:endParaRPr lang="en-IN" dirty="0"/>
          </a:p>
        </p:txBody>
      </p:sp>
      <p:sp>
        <p:nvSpPr>
          <p:cNvPr id="3" name="Content Placeholder 2">
            <a:extLst>
              <a:ext uri="{FF2B5EF4-FFF2-40B4-BE49-F238E27FC236}">
                <a16:creationId xmlns:a16="http://schemas.microsoft.com/office/drawing/2014/main" id="{14ECDFE0-CA32-475A-81F1-A154DD3EC849}"/>
              </a:ext>
            </a:extLst>
          </p:cNvPr>
          <p:cNvSpPr>
            <a:spLocks noGrp="1"/>
          </p:cNvSpPr>
          <p:nvPr>
            <p:ph idx="1"/>
          </p:nvPr>
        </p:nvSpPr>
        <p:spPr/>
        <p:txBody>
          <a:bodyPr/>
          <a:lstStyle/>
          <a:p>
            <a:pPr marL="0" indent="0" algn="just">
              <a:buNone/>
            </a:pPr>
            <a:r>
              <a:rPr lang="en-US" b="1" dirty="0"/>
              <a:t>Privacy and Confidentiality</a:t>
            </a:r>
          </a:p>
          <a:p>
            <a:pPr algn="just"/>
            <a:r>
              <a:rPr lang="en-US" b="1" dirty="0"/>
              <a:t>Example:</a:t>
            </a:r>
          </a:p>
          <a:p>
            <a:pPr algn="just"/>
            <a:r>
              <a:rPr lang="en-US" b="1" dirty="0"/>
              <a:t>Health Data:</a:t>
            </a:r>
            <a:r>
              <a:rPr lang="en-US" dirty="0"/>
              <a:t> Researchers analyzing patient data to predict disease outbreaks must anonymize data to protect patient privacy. However, even anonymized data can sometimes be re-identified, particularly if combined with other datasets.</a:t>
            </a:r>
          </a:p>
          <a:p>
            <a:pPr algn="just"/>
            <a:r>
              <a:rPr lang="en-US" b="1" dirty="0"/>
              <a:t>Ethical Challenge:</a:t>
            </a:r>
          </a:p>
          <a:p>
            <a:pPr algn="just"/>
            <a:r>
              <a:rPr lang="en-US" dirty="0"/>
              <a:t>Ensuring that personal data remains confidential and secure while enabling meaningful research.</a:t>
            </a:r>
          </a:p>
          <a:p>
            <a:pPr marL="0" indent="0" algn="just">
              <a:buNone/>
            </a:pPr>
            <a:endParaRPr lang="en-IN" dirty="0"/>
          </a:p>
        </p:txBody>
      </p:sp>
      <p:sp>
        <p:nvSpPr>
          <p:cNvPr id="4" name="Date Placeholder 3">
            <a:extLst>
              <a:ext uri="{FF2B5EF4-FFF2-40B4-BE49-F238E27FC236}">
                <a16:creationId xmlns:a16="http://schemas.microsoft.com/office/drawing/2014/main" id="{73159140-6500-44A2-8730-47AB0AA6F21F}"/>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ECCAE854-0D96-4A28-A2EC-B29BA38040AD}"/>
              </a:ext>
            </a:extLst>
          </p:cNvPr>
          <p:cNvSpPr>
            <a:spLocks noGrp="1"/>
          </p:cNvSpPr>
          <p:nvPr>
            <p:ph type="sldNum" sz="quarter" idx="12"/>
          </p:nvPr>
        </p:nvSpPr>
        <p:spPr/>
        <p:txBody>
          <a:bodyPr/>
          <a:lstStyle/>
          <a:p>
            <a:fld id="{7A43F2F5-84C0-464D-B3A5-712A230293B6}" type="slidenum">
              <a:rPr lang="en-IN" smtClean="0"/>
              <a:t>30</a:t>
            </a:fld>
            <a:endParaRPr lang="en-IN"/>
          </a:p>
        </p:txBody>
      </p:sp>
    </p:spTree>
    <p:extLst>
      <p:ext uri="{BB962C8B-B14F-4D97-AF65-F5344CB8AC3E}">
        <p14:creationId xmlns:p14="http://schemas.microsoft.com/office/powerpoint/2010/main" val="24545089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C6F7B-B5A9-4CAD-AC4A-413E82AE2ECA}"/>
              </a:ext>
            </a:extLst>
          </p:cNvPr>
          <p:cNvSpPr>
            <a:spLocks noGrp="1"/>
          </p:cNvSpPr>
          <p:nvPr>
            <p:ph type="title"/>
          </p:nvPr>
        </p:nvSpPr>
        <p:spPr/>
        <p:txBody>
          <a:bodyPr/>
          <a:lstStyle/>
          <a:p>
            <a:r>
              <a:rPr lang="en-IN" dirty="0"/>
              <a:t>Ethical challenges in data science research</a:t>
            </a:r>
            <a:br>
              <a:rPr lang="en-IN" dirty="0"/>
            </a:br>
            <a:endParaRPr lang="en-IN" dirty="0"/>
          </a:p>
        </p:txBody>
      </p:sp>
      <p:sp>
        <p:nvSpPr>
          <p:cNvPr id="3" name="Content Placeholder 2">
            <a:extLst>
              <a:ext uri="{FF2B5EF4-FFF2-40B4-BE49-F238E27FC236}">
                <a16:creationId xmlns:a16="http://schemas.microsoft.com/office/drawing/2014/main" id="{14ECDFE0-CA32-475A-81F1-A154DD3EC849}"/>
              </a:ext>
            </a:extLst>
          </p:cNvPr>
          <p:cNvSpPr>
            <a:spLocks noGrp="1"/>
          </p:cNvSpPr>
          <p:nvPr>
            <p:ph idx="1"/>
          </p:nvPr>
        </p:nvSpPr>
        <p:spPr/>
        <p:txBody>
          <a:bodyPr/>
          <a:lstStyle/>
          <a:p>
            <a:pPr marL="0" indent="0" algn="just">
              <a:buNone/>
            </a:pPr>
            <a:r>
              <a:rPr lang="en-US" b="1" dirty="0"/>
              <a:t>Informed Consent</a:t>
            </a:r>
          </a:p>
          <a:p>
            <a:pPr algn="just"/>
            <a:r>
              <a:rPr lang="en-US" b="1" dirty="0"/>
              <a:t>Example:</a:t>
            </a:r>
          </a:p>
          <a:p>
            <a:pPr algn="just"/>
            <a:r>
              <a:rPr lang="en-US" b="1" dirty="0"/>
              <a:t>Social Media Data:</a:t>
            </a:r>
            <a:r>
              <a:rPr lang="en-US" dirty="0"/>
              <a:t> Researchers often use data from social media platforms to study behavioral trends. Users may not be aware that their publicly available posts are being used for research, raising concerns about informed consent.</a:t>
            </a:r>
          </a:p>
          <a:p>
            <a:pPr algn="just"/>
            <a:r>
              <a:rPr lang="en-US" b="1" dirty="0"/>
              <a:t>Ethical Challenge:</a:t>
            </a:r>
          </a:p>
          <a:p>
            <a:pPr algn="just"/>
            <a:r>
              <a:rPr lang="en-US" dirty="0"/>
              <a:t>Obtaining clear and informed consent from individuals whose data is being used, especially when data is repurposed.</a:t>
            </a:r>
          </a:p>
          <a:p>
            <a:pPr marL="0" indent="0" algn="just">
              <a:buNone/>
            </a:pPr>
            <a:endParaRPr lang="en-IN" dirty="0"/>
          </a:p>
        </p:txBody>
      </p:sp>
      <p:sp>
        <p:nvSpPr>
          <p:cNvPr id="4" name="Date Placeholder 3">
            <a:extLst>
              <a:ext uri="{FF2B5EF4-FFF2-40B4-BE49-F238E27FC236}">
                <a16:creationId xmlns:a16="http://schemas.microsoft.com/office/drawing/2014/main" id="{73159140-6500-44A2-8730-47AB0AA6F21F}"/>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ECCAE854-0D96-4A28-A2EC-B29BA38040AD}"/>
              </a:ext>
            </a:extLst>
          </p:cNvPr>
          <p:cNvSpPr>
            <a:spLocks noGrp="1"/>
          </p:cNvSpPr>
          <p:nvPr>
            <p:ph type="sldNum" sz="quarter" idx="12"/>
          </p:nvPr>
        </p:nvSpPr>
        <p:spPr/>
        <p:txBody>
          <a:bodyPr/>
          <a:lstStyle/>
          <a:p>
            <a:fld id="{7A43F2F5-84C0-464D-B3A5-712A230293B6}" type="slidenum">
              <a:rPr lang="en-IN" smtClean="0"/>
              <a:t>31</a:t>
            </a:fld>
            <a:endParaRPr lang="en-IN"/>
          </a:p>
        </p:txBody>
      </p:sp>
    </p:spTree>
    <p:extLst>
      <p:ext uri="{BB962C8B-B14F-4D97-AF65-F5344CB8AC3E}">
        <p14:creationId xmlns:p14="http://schemas.microsoft.com/office/powerpoint/2010/main" val="4500979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EE1-E991-4135-8552-095AF48DD637}"/>
              </a:ext>
            </a:extLst>
          </p:cNvPr>
          <p:cNvSpPr>
            <a:spLocks noGrp="1"/>
          </p:cNvSpPr>
          <p:nvPr>
            <p:ph type="title"/>
          </p:nvPr>
        </p:nvSpPr>
        <p:spPr/>
        <p:txBody>
          <a:bodyPr/>
          <a:lstStyle/>
          <a:p>
            <a:r>
              <a:rPr lang="en-IN" dirty="0"/>
              <a:t>Ethical challenges in data science research</a:t>
            </a:r>
          </a:p>
        </p:txBody>
      </p:sp>
      <p:sp>
        <p:nvSpPr>
          <p:cNvPr id="3" name="Content Placeholder 2">
            <a:extLst>
              <a:ext uri="{FF2B5EF4-FFF2-40B4-BE49-F238E27FC236}">
                <a16:creationId xmlns:a16="http://schemas.microsoft.com/office/drawing/2014/main" id="{EC6BA4FD-5CB4-46FD-A99C-1FAD671603B2}"/>
              </a:ext>
            </a:extLst>
          </p:cNvPr>
          <p:cNvSpPr>
            <a:spLocks noGrp="1"/>
          </p:cNvSpPr>
          <p:nvPr>
            <p:ph idx="1"/>
          </p:nvPr>
        </p:nvSpPr>
        <p:spPr/>
        <p:txBody>
          <a:bodyPr/>
          <a:lstStyle/>
          <a:p>
            <a:pPr marL="0" indent="0">
              <a:buNone/>
            </a:pPr>
            <a:r>
              <a:rPr lang="en-US" b="1" dirty="0"/>
              <a:t>Data Security</a:t>
            </a:r>
          </a:p>
          <a:p>
            <a:r>
              <a:rPr lang="en-US" b="1" dirty="0"/>
              <a:t>Example:</a:t>
            </a:r>
          </a:p>
          <a:p>
            <a:r>
              <a:rPr lang="en-US" b="1" dirty="0"/>
              <a:t>Financial Data:</a:t>
            </a:r>
            <a:r>
              <a:rPr lang="en-US" dirty="0"/>
              <a:t> Researchers working with financial transaction data need to implement robust security measures to protect against data breaches that could expose sensitive financial information.</a:t>
            </a:r>
          </a:p>
          <a:p>
            <a:r>
              <a:rPr lang="en-US" b="1" dirty="0"/>
              <a:t>Ethical Challenge:</a:t>
            </a:r>
          </a:p>
          <a:p>
            <a:r>
              <a:rPr lang="en-US" dirty="0"/>
              <a:t>Protecting data from unauthorized access and ensuring data integrity.</a:t>
            </a:r>
          </a:p>
          <a:p>
            <a:endParaRPr lang="en-IN" dirty="0"/>
          </a:p>
        </p:txBody>
      </p:sp>
      <p:sp>
        <p:nvSpPr>
          <p:cNvPr id="4" name="Date Placeholder 3">
            <a:extLst>
              <a:ext uri="{FF2B5EF4-FFF2-40B4-BE49-F238E27FC236}">
                <a16:creationId xmlns:a16="http://schemas.microsoft.com/office/drawing/2014/main" id="{9C064AE3-9670-43B3-8219-EA1989DAAC2A}"/>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23FF4EE7-FC5C-4076-9114-16EAA7723454}"/>
              </a:ext>
            </a:extLst>
          </p:cNvPr>
          <p:cNvSpPr>
            <a:spLocks noGrp="1"/>
          </p:cNvSpPr>
          <p:nvPr>
            <p:ph type="sldNum" sz="quarter" idx="12"/>
          </p:nvPr>
        </p:nvSpPr>
        <p:spPr/>
        <p:txBody>
          <a:bodyPr/>
          <a:lstStyle/>
          <a:p>
            <a:fld id="{7A43F2F5-84C0-464D-B3A5-712A230293B6}" type="slidenum">
              <a:rPr lang="en-IN" smtClean="0"/>
              <a:t>32</a:t>
            </a:fld>
            <a:endParaRPr lang="en-IN"/>
          </a:p>
        </p:txBody>
      </p:sp>
    </p:spTree>
    <p:extLst>
      <p:ext uri="{BB962C8B-B14F-4D97-AF65-F5344CB8AC3E}">
        <p14:creationId xmlns:p14="http://schemas.microsoft.com/office/powerpoint/2010/main" val="22971848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EE1-E991-4135-8552-095AF48DD637}"/>
              </a:ext>
            </a:extLst>
          </p:cNvPr>
          <p:cNvSpPr>
            <a:spLocks noGrp="1"/>
          </p:cNvSpPr>
          <p:nvPr>
            <p:ph type="title"/>
          </p:nvPr>
        </p:nvSpPr>
        <p:spPr/>
        <p:txBody>
          <a:bodyPr/>
          <a:lstStyle/>
          <a:p>
            <a:r>
              <a:rPr lang="en-IN" dirty="0"/>
              <a:t>Ethical challenges in data science research</a:t>
            </a:r>
          </a:p>
        </p:txBody>
      </p:sp>
      <p:sp>
        <p:nvSpPr>
          <p:cNvPr id="3" name="Content Placeholder 2">
            <a:extLst>
              <a:ext uri="{FF2B5EF4-FFF2-40B4-BE49-F238E27FC236}">
                <a16:creationId xmlns:a16="http://schemas.microsoft.com/office/drawing/2014/main" id="{EC6BA4FD-5CB4-46FD-A99C-1FAD671603B2}"/>
              </a:ext>
            </a:extLst>
          </p:cNvPr>
          <p:cNvSpPr>
            <a:spLocks noGrp="1"/>
          </p:cNvSpPr>
          <p:nvPr>
            <p:ph idx="1"/>
          </p:nvPr>
        </p:nvSpPr>
        <p:spPr/>
        <p:txBody>
          <a:bodyPr/>
          <a:lstStyle/>
          <a:p>
            <a:pPr marL="0" indent="0">
              <a:buNone/>
            </a:pPr>
            <a:r>
              <a:rPr lang="en-US" b="1" dirty="0"/>
              <a:t>Misuse of Data</a:t>
            </a:r>
          </a:p>
          <a:p>
            <a:r>
              <a:rPr lang="en-US" b="1" dirty="0"/>
              <a:t>Example:</a:t>
            </a:r>
          </a:p>
          <a:p>
            <a:r>
              <a:rPr lang="en-US" b="1" dirty="0"/>
              <a:t>Facial Recognition:</a:t>
            </a:r>
            <a:r>
              <a:rPr lang="en-US" dirty="0"/>
              <a:t> Data collected for benign purposes, like improving security in public spaces, can be misused for invasive surveillance or tracking individuals without their consent.</a:t>
            </a:r>
          </a:p>
          <a:p>
            <a:r>
              <a:rPr lang="en-US" b="1" dirty="0"/>
              <a:t>Ethical Challenge:</a:t>
            </a:r>
          </a:p>
          <a:p>
            <a:r>
              <a:rPr lang="en-US" dirty="0"/>
              <a:t>Preventing the misuse of data and ensuring that research findings are applied ethically.</a:t>
            </a:r>
          </a:p>
          <a:p>
            <a:endParaRPr lang="en-IN" dirty="0"/>
          </a:p>
        </p:txBody>
      </p:sp>
      <p:sp>
        <p:nvSpPr>
          <p:cNvPr id="4" name="Date Placeholder 3">
            <a:extLst>
              <a:ext uri="{FF2B5EF4-FFF2-40B4-BE49-F238E27FC236}">
                <a16:creationId xmlns:a16="http://schemas.microsoft.com/office/drawing/2014/main" id="{9C064AE3-9670-43B3-8219-EA1989DAAC2A}"/>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23FF4EE7-FC5C-4076-9114-16EAA7723454}"/>
              </a:ext>
            </a:extLst>
          </p:cNvPr>
          <p:cNvSpPr>
            <a:spLocks noGrp="1"/>
          </p:cNvSpPr>
          <p:nvPr>
            <p:ph type="sldNum" sz="quarter" idx="12"/>
          </p:nvPr>
        </p:nvSpPr>
        <p:spPr/>
        <p:txBody>
          <a:bodyPr/>
          <a:lstStyle/>
          <a:p>
            <a:fld id="{7A43F2F5-84C0-464D-B3A5-712A230293B6}" type="slidenum">
              <a:rPr lang="en-IN" smtClean="0"/>
              <a:t>33</a:t>
            </a:fld>
            <a:endParaRPr lang="en-IN"/>
          </a:p>
        </p:txBody>
      </p:sp>
    </p:spTree>
    <p:extLst>
      <p:ext uri="{BB962C8B-B14F-4D97-AF65-F5344CB8AC3E}">
        <p14:creationId xmlns:p14="http://schemas.microsoft.com/office/powerpoint/2010/main" val="3283130665"/>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7E2EE1-E991-4135-8552-095AF48DD637}"/>
              </a:ext>
            </a:extLst>
          </p:cNvPr>
          <p:cNvSpPr>
            <a:spLocks noGrp="1"/>
          </p:cNvSpPr>
          <p:nvPr>
            <p:ph type="title"/>
          </p:nvPr>
        </p:nvSpPr>
        <p:spPr/>
        <p:txBody>
          <a:bodyPr/>
          <a:lstStyle/>
          <a:p>
            <a:r>
              <a:rPr lang="en-IN" dirty="0"/>
              <a:t>Ethical challenges in data science research</a:t>
            </a:r>
          </a:p>
        </p:txBody>
      </p:sp>
      <p:sp>
        <p:nvSpPr>
          <p:cNvPr id="3" name="Content Placeholder 2">
            <a:extLst>
              <a:ext uri="{FF2B5EF4-FFF2-40B4-BE49-F238E27FC236}">
                <a16:creationId xmlns:a16="http://schemas.microsoft.com/office/drawing/2014/main" id="{EC6BA4FD-5CB4-46FD-A99C-1FAD671603B2}"/>
              </a:ext>
            </a:extLst>
          </p:cNvPr>
          <p:cNvSpPr>
            <a:spLocks noGrp="1"/>
          </p:cNvSpPr>
          <p:nvPr>
            <p:ph idx="1"/>
          </p:nvPr>
        </p:nvSpPr>
        <p:spPr/>
        <p:txBody>
          <a:bodyPr/>
          <a:lstStyle/>
          <a:p>
            <a:pPr marL="0" indent="0">
              <a:buNone/>
            </a:pPr>
            <a:r>
              <a:rPr lang="en-US" b="1" dirty="0"/>
              <a:t>Intellectual Property and Data Ownership</a:t>
            </a:r>
          </a:p>
          <a:p>
            <a:r>
              <a:rPr lang="en-US" b="1" dirty="0"/>
              <a:t>Example:</a:t>
            </a:r>
          </a:p>
          <a:p>
            <a:pPr algn="just"/>
            <a:r>
              <a:rPr lang="en-US" b="1" dirty="0"/>
              <a:t>Collaborative Research:</a:t>
            </a:r>
            <a:r>
              <a:rPr lang="en-US" dirty="0"/>
              <a:t> In a collaborative project between a university and a private company, disputes may arise over who owns the data and the resulting intellectual property.</a:t>
            </a:r>
          </a:p>
          <a:p>
            <a:pPr algn="just"/>
            <a:r>
              <a:rPr lang="en-US" b="1" dirty="0"/>
              <a:t>Ethical Challenge:</a:t>
            </a:r>
          </a:p>
          <a:p>
            <a:pPr algn="just"/>
            <a:r>
              <a:rPr lang="en-US" dirty="0"/>
              <a:t>Clearly defining and respecting data ownership and intellectual property rights.</a:t>
            </a:r>
          </a:p>
          <a:p>
            <a:endParaRPr lang="en-IN" dirty="0"/>
          </a:p>
        </p:txBody>
      </p:sp>
      <p:sp>
        <p:nvSpPr>
          <p:cNvPr id="4" name="Date Placeholder 3">
            <a:extLst>
              <a:ext uri="{FF2B5EF4-FFF2-40B4-BE49-F238E27FC236}">
                <a16:creationId xmlns:a16="http://schemas.microsoft.com/office/drawing/2014/main" id="{9C064AE3-9670-43B3-8219-EA1989DAAC2A}"/>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23FF4EE7-FC5C-4076-9114-16EAA7723454}"/>
              </a:ext>
            </a:extLst>
          </p:cNvPr>
          <p:cNvSpPr>
            <a:spLocks noGrp="1"/>
          </p:cNvSpPr>
          <p:nvPr>
            <p:ph type="sldNum" sz="quarter" idx="12"/>
          </p:nvPr>
        </p:nvSpPr>
        <p:spPr/>
        <p:txBody>
          <a:bodyPr/>
          <a:lstStyle/>
          <a:p>
            <a:fld id="{7A43F2F5-84C0-464D-B3A5-712A230293B6}" type="slidenum">
              <a:rPr lang="en-IN" smtClean="0"/>
              <a:t>34</a:t>
            </a:fld>
            <a:endParaRPr lang="en-IN"/>
          </a:p>
        </p:txBody>
      </p:sp>
    </p:spTree>
    <p:extLst>
      <p:ext uri="{BB962C8B-B14F-4D97-AF65-F5344CB8AC3E}">
        <p14:creationId xmlns:p14="http://schemas.microsoft.com/office/powerpoint/2010/main" val="3537968878"/>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EEE831-0C31-40CF-8477-205099B19C99}"/>
              </a:ext>
            </a:extLst>
          </p:cNvPr>
          <p:cNvSpPr>
            <a:spLocks noGrp="1"/>
          </p:cNvSpPr>
          <p:nvPr>
            <p:ph type="title"/>
          </p:nvPr>
        </p:nvSpPr>
        <p:spPr/>
        <p:txBody>
          <a:bodyPr>
            <a:normAutofit fontScale="90000"/>
          </a:bodyPr>
          <a:lstStyle/>
          <a:p>
            <a:br>
              <a:rPr lang="en-IN" dirty="0"/>
            </a:br>
            <a:r>
              <a:rPr lang="en-IN" dirty="0"/>
              <a:t>Ethical considerations in collaborative data science environments</a:t>
            </a:r>
            <a:br>
              <a:rPr lang="en-IN" dirty="0"/>
            </a:br>
            <a:endParaRPr lang="en-IN" dirty="0"/>
          </a:p>
        </p:txBody>
      </p:sp>
      <p:sp>
        <p:nvSpPr>
          <p:cNvPr id="3" name="Content Placeholder 2">
            <a:extLst>
              <a:ext uri="{FF2B5EF4-FFF2-40B4-BE49-F238E27FC236}">
                <a16:creationId xmlns:a16="http://schemas.microsoft.com/office/drawing/2014/main" id="{FDEFAACC-3BD1-43FF-9B7F-CA4CD581E076}"/>
              </a:ext>
            </a:extLst>
          </p:cNvPr>
          <p:cNvSpPr>
            <a:spLocks noGrp="1"/>
          </p:cNvSpPr>
          <p:nvPr>
            <p:ph idx="1"/>
          </p:nvPr>
        </p:nvSpPr>
        <p:spPr>
          <a:xfrm>
            <a:off x="838200" y="1600200"/>
            <a:ext cx="10515600" cy="4892675"/>
          </a:xfrm>
        </p:spPr>
        <p:txBody>
          <a:bodyPr>
            <a:normAutofit fontScale="92500" lnSpcReduction="20000"/>
          </a:bodyPr>
          <a:lstStyle/>
          <a:p>
            <a:pPr algn="just"/>
            <a:r>
              <a:rPr lang="en-US" b="1" dirty="0"/>
              <a:t>Establish Clear Agreements:</a:t>
            </a:r>
            <a:r>
              <a:rPr lang="en-US" dirty="0"/>
              <a:t> Define roles, responsibilities, and ethical standards in formal agreements before starting the collaboration.</a:t>
            </a:r>
          </a:p>
          <a:p>
            <a:pPr algn="just"/>
            <a:r>
              <a:rPr lang="en-US" b="1" dirty="0"/>
              <a:t>Ethical Training:</a:t>
            </a:r>
            <a:r>
              <a:rPr lang="en-US" dirty="0"/>
              <a:t> Provide joint training sessions on ethical practices for all collaborators to ensure a shared understanding and approach.</a:t>
            </a:r>
          </a:p>
          <a:p>
            <a:pPr algn="just"/>
            <a:r>
              <a:rPr lang="en-US" b="1" dirty="0"/>
              <a:t>Regular Communication:</a:t>
            </a:r>
            <a:r>
              <a:rPr lang="en-US" dirty="0"/>
              <a:t> Maintain open and regular communication channels among collaborators to address ethical issues as they arise.</a:t>
            </a:r>
          </a:p>
          <a:p>
            <a:pPr algn="just"/>
            <a:r>
              <a:rPr lang="en-US" b="1" dirty="0"/>
              <a:t>Stakeholder Involvement:</a:t>
            </a:r>
            <a:r>
              <a:rPr lang="en-US" dirty="0"/>
              <a:t> Engage with stakeholders, including participants and affected communities, to ensure their perspectives are considered and respected.</a:t>
            </a:r>
          </a:p>
          <a:p>
            <a:pPr algn="just"/>
            <a:r>
              <a:rPr lang="en-US" b="1" dirty="0"/>
              <a:t>Ethical Guidelines:</a:t>
            </a:r>
            <a:r>
              <a:rPr lang="en-US" dirty="0"/>
              <a:t> Develop and adhere to comprehensive ethical guidelines tailored to the collaborative environment and specific project needs.</a:t>
            </a:r>
          </a:p>
          <a:p>
            <a:pPr algn="just"/>
            <a:r>
              <a:rPr lang="en-US" b="1" dirty="0"/>
              <a:t>Independent Review:</a:t>
            </a:r>
            <a:r>
              <a:rPr lang="en-US" dirty="0"/>
              <a:t> Involve independent ethical review boards to oversee the research and ensure compliance with ethical standards.</a:t>
            </a:r>
          </a:p>
          <a:p>
            <a:endParaRPr lang="en-IN" dirty="0"/>
          </a:p>
        </p:txBody>
      </p:sp>
      <p:sp>
        <p:nvSpPr>
          <p:cNvPr id="4" name="Date Placeholder 3">
            <a:extLst>
              <a:ext uri="{FF2B5EF4-FFF2-40B4-BE49-F238E27FC236}">
                <a16:creationId xmlns:a16="http://schemas.microsoft.com/office/drawing/2014/main" id="{E759F7F7-93C0-4874-89E0-1B0B902E636D}"/>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5F09C90C-B7D3-4F2F-B5BB-E89E293D46CC}"/>
              </a:ext>
            </a:extLst>
          </p:cNvPr>
          <p:cNvSpPr>
            <a:spLocks noGrp="1"/>
          </p:cNvSpPr>
          <p:nvPr>
            <p:ph type="sldNum" sz="quarter" idx="12"/>
          </p:nvPr>
        </p:nvSpPr>
        <p:spPr/>
        <p:txBody>
          <a:bodyPr/>
          <a:lstStyle/>
          <a:p>
            <a:fld id="{7A43F2F5-84C0-464D-B3A5-712A230293B6}" type="slidenum">
              <a:rPr lang="en-IN" smtClean="0"/>
              <a:t>35</a:t>
            </a:fld>
            <a:endParaRPr lang="en-IN"/>
          </a:p>
        </p:txBody>
      </p:sp>
    </p:spTree>
    <p:extLst>
      <p:ext uri="{BB962C8B-B14F-4D97-AF65-F5344CB8AC3E}">
        <p14:creationId xmlns:p14="http://schemas.microsoft.com/office/powerpoint/2010/main" val="369735362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99D5F5-DEB7-46EF-BE3A-23B6C11EC030}"/>
              </a:ext>
            </a:extLst>
          </p:cNvPr>
          <p:cNvSpPr>
            <a:spLocks noGrp="1"/>
          </p:cNvSpPr>
          <p:nvPr>
            <p:ph type="title"/>
          </p:nvPr>
        </p:nvSpPr>
        <p:spPr/>
        <p:txBody>
          <a:bodyPr>
            <a:normAutofit fontScale="90000"/>
          </a:bodyPr>
          <a:lstStyle/>
          <a:p>
            <a:br>
              <a:rPr lang="en-IN" dirty="0"/>
            </a:br>
            <a:r>
              <a:rPr lang="en-IN" dirty="0"/>
              <a:t>Ethical issues in using the internet, privacy and security, in the context of data science.</a:t>
            </a:r>
            <a:br>
              <a:rPr lang="en-IN" dirty="0"/>
            </a:br>
            <a:endParaRPr lang="en-IN" dirty="0"/>
          </a:p>
        </p:txBody>
      </p:sp>
      <p:sp>
        <p:nvSpPr>
          <p:cNvPr id="3" name="Content Placeholder 2">
            <a:extLst>
              <a:ext uri="{FF2B5EF4-FFF2-40B4-BE49-F238E27FC236}">
                <a16:creationId xmlns:a16="http://schemas.microsoft.com/office/drawing/2014/main" id="{68D9AC4A-2AF8-4007-8663-0CC84E3A8220}"/>
              </a:ext>
            </a:extLst>
          </p:cNvPr>
          <p:cNvSpPr>
            <a:spLocks noGrp="1"/>
          </p:cNvSpPr>
          <p:nvPr>
            <p:ph idx="1"/>
          </p:nvPr>
        </p:nvSpPr>
        <p:spPr>
          <a:xfrm>
            <a:off x="838200" y="1690688"/>
            <a:ext cx="10515600" cy="4486275"/>
          </a:xfrm>
        </p:spPr>
        <p:txBody>
          <a:bodyPr>
            <a:normAutofit fontScale="70000" lnSpcReduction="20000"/>
          </a:bodyPr>
          <a:lstStyle/>
          <a:p>
            <a:pPr algn="just"/>
            <a:r>
              <a:rPr lang="en-US" b="1" dirty="0"/>
              <a:t>Informed Consent:</a:t>
            </a:r>
            <a:r>
              <a:rPr lang="en-US" dirty="0"/>
              <a:t> Clearly communicate data collection practices and obtain explicit consent from users. This includes informing users about what data is collected, how it will be used, and who it will be shared with.</a:t>
            </a:r>
          </a:p>
          <a:p>
            <a:pPr algn="just"/>
            <a:r>
              <a:rPr lang="en-US" b="1" dirty="0"/>
              <a:t>Anonymization:</a:t>
            </a:r>
            <a:r>
              <a:rPr lang="en-US" dirty="0"/>
              <a:t> Ensure data is properly anonymized to protect user identities. Techniques like data masking, encryption, and differential privacy can help safeguard personal information.</a:t>
            </a:r>
          </a:p>
          <a:p>
            <a:pPr algn="just"/>
            <a:r>
              <a:rPr lang="en-US" b="1" dirty="0"/>
              <a:t>Robust Security Measures:</a:t>
            </a:r>
            <a:r>
              <a:rPr lang="en-US" dirty="0"/>
              <a:t> Implement strong security protocols to protect data from breaches. Regular security audits, encryption, and access controls are essential for safeguarding sensitive information.</a:t>
            </a:r>
          </a:p>
          <a:p>
            <a:pPr algn="just"/>
            <a:r>
              <a:rPr lang="en-US" b="1" dirty="0"/>
              <a:t>Transparency:</a:t>
            </a:r>
            <a:r>
              <a:rPr lang="en-US" dirty="0"/>
              <a:t> Maintain transparency about data practices. Provide users with access to their data and inform them about how their data is being used and for what purposes.</a:t>
            </a:r>
          </a:p>
          <a:p>
            <a:pPr algn="just"/>
            <a:r>
              <a:rPr lang="en-US" b="1" dirty="0"/>
              <a:t>Bias Mitigation:</a:t>
            </a:r>
            <a:r>
              <a:rPr lang="en-US" dirty="0"/>
              <a:t> Actively work to identify and mitigate biases in data and algorithms. This includes using diverse datasets and implementing fairness constraints in model development.</a:t>
            </a:r>
          </a:p>
          <a:p>
            <a:pPr algn="just"/>
            <a:r>
              <a:rPr lang="en-US" b="1" dirty="0"/>
              <a:t>Regulatory Compliance:</a:t>
            </a:r>
            <a:r>
              <a:rPr lang="en-US" dirty="0"/>
              <a:t> Stay updated with relevant data protection laws and ensure compliance across all regions where data is collected and processed. This includes adhering to regulations like GDPR and CCPA.</a:t>
            </a:r>
          </a:p>
          <a:p>
            <a:pPr algn="just"/>
            <a:r>
              <a:rPr lang="en-US" b="1" dirty="0"/>
              <a:t>Ethical Guidelines:</a:t>
            </a:r>
            <a:r>
              <a:rPr lang="en-US" dirty="0"/>
              <a:t> Develop and adhere to ethical guidelines that govern data use. Establish clear policies and practices that prioritize user privacy, security, and fairness.</a:t>
            </a:r>
          </a:p>
          <a:p>
            <a:endParaRPr lang="en-IN" dirty="0"/>
          </a:p>
        </p:txBody>
      </p:sp>
      <p:sp>
        <p:nvSpPr>
          <p:cNvPr id="4" name="Date Placeholder 3">
            <a:extLst>
              <a:ext uri="{FF2B5EF4-FFF2-40B4-BE49-F238E27FC236}">
                <a16:creationId xmlns:a16="http://schemas.microsoft.com/office/drawing/2014/main" id="{2C883C09-F83B-4FBF-8EB7-4D48734D1448}"/>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6960BE34-E53B-45D0-9038-0E23FDCA8F7D}"/>
              </a:ext>
            </a:extLst>
          </p:cNvPr>
          <p:cNvSpPr>
            <a:spLocks noGrp="1"/>
          </p:cNvSpPr>
          <p:nvPr>
            <p:ph type="sldNum" sz="quarter" idx="12"/>
          </p:nvPr>
        </p:nvSpPr>
        <p:spPr/>
        <p:txBody>
          <a:bodyPr/>
          <a:lstStyle/>
          <a:p>
            <a:fld id="{7A43F2F5-84C0-464D-B3A5-712A230293B6}" type="slidenum">
              <a:rPr lang="en-IN" smtClean="0"/>
              <a:t>36</a:t>
            </a:fld>
            <a:endParaRPr lang="en-IN"/>
          </a:p>
        </p:txBody>
      </p:sp>
    </p:spTree>
    <p:extLst>
      <p:ext uri="{BB962C8B-B14F-4D97-AF65-F5344CB8AC3E}">
        <p14:creationId xmlns:p14="http://schemas.microsoft.com/office/powerpoint/2010/main" val="12436827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35F71B-D28D-4BAB-9E68-16D5651C60F3}"/>
              </a:ext>
            </a:extLst>
          </p:cNvPr>
          <p:cNvSpPr>
            <a:spLocks noGrp="1"/>
          </p:cNvSpPr>
          <p:nvPr>
            <p:ph type="title"/>
          </p:nvPr>
        </p:nvSpPr>
        <p:spPr/>
        <p:txBody>
          <a:bodyPr/>
          <a:lstStyle/>
          <a:p>
            <a:r>
              <a:rPr lang="en-IN" b="1" dirty="0"/>
              <a:t>Ethical Issues in Data Visualization</a:t>
            </a:r>
            <a:br>
              <a:rPr lang="en-IN" dirty="0"/>
            </a:br>
            <a:endParaRPr lang="en-IN" b="1" dirty="0"/>
          </a:p>
        </p:txBody>
      </p:sp>
      <p:sp>
        <p:nvSpPr>
          <p:cNvPr id="3" name="Content Placeholder 2">
            <a:extLst>
              <a:ext uri="{FF2B5EF4-FFF2-40B4-BE49-F238E27FC236}">
                <a16:creationId xmlns:a16="http://schemas.microsoft.com/office/drawing/2014/main" id="{17DBCCA9-3438-4572-B38E-F7835A39BB08}"/>
              </a:ext>
            </a:extLst>
          </p:cNvPr>
          <p:cNvSpPr>
            <a:spLocks noGrp="1"/>
          </p:cNvSpPr>
          <p:nvPr>
            <p:ph idx="1"/>
          </p:nvPr>
        </p:nvSpPr>
        <p:spPr>
          <a:xfrm>
            <a:off x="838200" y="1143000"/>
            <a:ext cx="10515600" cy="5033963"/>
          </a:xfrm>
        </p:spPr>
        <p:txBody>
          <a:bodyPr>
            <a:normAutofit lnSpcReduction="10000"/>
          </a:bodyPr>
          <a:lstStyle/>
          <a:p>
            <a:pPr marL="0" indent="0" algn="just">
              <a:buNone/>
            </a:pPr>
            <a:r>
              <a:rPr lang="en-US" dirty="0"/>
              <a:t>Data visualization is a powerful tool in data science, but it also presents several ethical issues that must be addressed to ensure responsible use.</a:t>
            </a:r>
          </a:p>
          <a:p>
            <a:pPr marL="0" indent="0" algn="just">
              <a:buNone/>
            </a:pPr>
            <a:r>
              <a:rPr lang="en-US" dirty="0"/>
              <a:t>Types of </a:t>
            </a:r>
            <a:r>
              <a:rPr lang="en-IN" b="1" dirty="0"/>
              <a:t>Ethical Issues in Data Visualization</a:t>
            </a:r>
            <a:endParaRPr lang="en-US" dirty="0"/>
          </a:p>
          <a:p>
            <a:pPr algn="just"/>
            <a:r>
              <a:rPr lang="en-IN" dirty="0"/>
              <a:t>Misleading Visuals</a:t>
            </a:r>
          </a:p>
          <a:p>
            <a:pPr algn="just"/>
            <a:r>
              <a:rPr lang="en-IN" dirty="0"/>
              <a:t>Omission of Context</a:t>
            </a:r>
          </a:p>
          <a:p>
            <a:pPr algn="just"/>
            <a:r>
              <a:rPr lang="en-IN" dirty="0"/>
              <a:t>Data Integrity and Accuracy</a:t>
            </a:r>
          </a:p>
          <a:p>
            <a:pPr algn="just"/>
            <a:r>
              <a:rPr lang="en-IN" dirty="0"/>
              <a:t>Bias and Fairness</a:t>
            </a:r>
          </a:p>
          <a:p>
            <a:pPr algn="just"/>
            <a:r>
              <a:rPr lang="en-IN" dirty="0"/>
              <a:t>Privacy and Confidentiality</a:t>
            </a:r>
          </a:p>
          <a:p>
            <a:pPr algn="just"/>
            <a:r>
              <a:rPr lang="en-IN" dirty="0"/>
              <a:t>Responsibility and Accountability</a:t>
            </a:r>
          </a:p>
          <a:p>
            <a:pPr algn="just"/>
            <a:r>
              <a:rPr lang="en-IN" dirty="0"/>
              <a:t>Ethical Standards and Guidelines</a:t>
            </a:r>
            <a:endParaRPr lang="en-US" dirty="0"/>
          </a:p>
          <a:p>
            <a:pPr algn="just"/>
            <a:endParaRPr lang="en-IN" dirty="0"/>
          </a:p>
        </p:txBody>
      </p:sp>
      <p:sp>
        <p:nvSpPr>
          <p:cNvPr id="4" name="Date Placeholder 3">
            <a:extLst>
              <a:ext uri="{FF2B5EF4-FFF2-40B4-BE49-F238E27FC236}">
                <a16:creationId xmlns:a16="http://schemas.microsoft.com/office/drawing/2014/main" id="{007BCBEA-4F8D-452A-B492-2E7BDC1B6761}"/>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035EC0E1-3C46-41E0-A1CA-F010E3DA4305}"/>
              </a:ext>
            </a:extLst>
          </p:cNvPr>
          <p:cNvSpPr>
            <a:spLocks noGrp="1"/>
          </p:cNvSpPr>
          <p:nvPr>
            <p:ph type="sldNum" sz="quarter" idx="12"/>
          </p:nvPr>
        </p:nvSpPr>
        <p:spPr/>
        <p:txBody>
          <a:bodyPr/>
          <a:lstStyle/>
          <a:p>
            <a:fld id="{7A43F2F5-84C0-464D-B3A5-712A230293B6}" type="slidenum">
              <a:rPr lang="en-IN" smtClean="0"/>
              <a:t>4</a:t>
            </a:fld>
            <a:endParaRPr lang="en-IN"/>
          </a:p>
        </p:txBody>
      </p:sp>
    </p:spTree>
    <p:extLst>
      <p:ext uri="{BB962C8B-B14F-4D97-AF65-F5344CB8AC3E}">
        <p14:creationId xmlns:p14="http://schemas.microsoft.com/office/powerpoint/2010/main" val="200981967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25F877-D36E-4B43-825B-E1F1CBA5F8C6}"/>
              </a:ext>
            </a:extLst>
          </p:cNvPr>
          <p:cNvSpPr>
            <a:spLocks noGrp="1"/>
          </p:cNvSpPr>
          <p:nvPr>
            <p:ph type="title"/>
          </p:nvPr>
        </p:nvSpPr>
        <p:spPr/>
        <p:txBody>
          <a:bodyPr/>
          <a:lstStyle/>
          <a:p>
            <a:r>
              <a:rPr lang="en-IN" b="1" dirty="0"/>
              <a:t>Misleading Visuals</a:t>
            </a:r>
            <a:br>
              <a:rPr lang="en-IN" dirty="0"/>
            </a:br>
            <a:endParaRPr lang="en-IN" dirty="0"/>
          </a:p>
        </p:txBody>
      </p:sp>
      <p:sp>
        <p:nvSpPr>
          <p:cNvPr id="3" name="Content Placeholder 2">
            <a:extLst>
              <a:ext uri="{FF2B5EF4-FFF2-40B4-BE49-F238E27FC236}">
                <a16:creationId xmlns:a16="http://schemas.microsoft.com/office/drawing/2014/main" id="{5C2760A8-1ED6-49FD-AAEB-1DE9FDBF22E3}"/>
              </a:ext>
            </a:extLst>
          </p:cNvPr>
          <p:cNvSpPr>
            <a:spLocks noGrp="1"/>
          </p:cNvSpPr>
          <p:nvPr>
            <p:ph idx="1"/>
          </p:nvPr>
        </p:nvSpPr>
        <p:spPr>
          <a:xfrm>
            <a:off x="838200" y="1266825"/>
            <a:ext cx="10515600" cy="4910138"/>
          </a:xfrm>
        </p:spPr>
        <p:txBody>
          <a:bodyPr/>
          <a:lstStyle/>
          <a:p>
            <a:pPr marL="0" indent="0" algn="just">
              <a:buNone/>
            </a:pPr>
            <a:r>
              <a:rPr lang="en-US" b="1" dirty="0"/>
              <a:t>[1] Manipulation of Scale</a:t>
            </a:r>
            <a:r>
              <a:rPr lang="en-US" dirty="0"/>
              <a:t>: Altering the scale of graphs to exaggerate or downplay findings can mislead viewers. </a:t>
            </a:r>
          </a:p>
          <a:p>
            <a:pPr algn="just"/>
            <a:r>
              <a:rPr lang="en-US" dirty="0"/>
              <a:t>For example, truncating the y-axis to emphasize minor differences.</a:t>
            </a:r>
          </a:p>
          <a:p>
            <a:pPr algn="just"/>
            <a:r>
              <a:rPr lang="en-US" b="1" dirty="0"/>
              <a:t>Example of Manipulation of Scale in Data Visualization</a:t>
            </a:r>
          </a:p>
          <a:p>
            <a:pPr lvl="1" algn="just"/>
            <a:r>
              <a:rPr lang="en-US" dirty="0"/>
              <a:t>Consider a scenario where a company wants to present its sales performance over the past five years. </a:t>
            </a:r>
          </a:p>
          <a:p>
            <a:pPr lvl="1" algn="just"/>
            <a:r>
              <a:rPr lang="en-US" dirty="0"/>
              <a:t>The actual sales figures are relatively stable, with only minor fluctuations year over year. </a:t>
            </a:r>
          </a:p>
          <a:p>
            <a:pPr lvl="1" algn="just"/>
            <a:r>
              <a:rPr lang="en-US" dirty="0"/>
              <a:t>To create a more dramatic effect, the company manipulates the scale of the y-axis in their bar graph.</a:t>
            </a:r>
            <a:endParaRPr lang="en-IN" dirty="0"/>
          </a:p>
        </p:txBody>
      </p:sp>
      <p:sp>
        <p:nvSpPr>
          <p:cNvPr id="4" name="Date Placeholder 3">
            <a:extLst>
              <a:ext uri="{FF2B5EF4-FFF2-40B4-BE49-F238E27FC236}">
                <a16:creationId xmlns:a16="http://schemas.microsoft.com/office/drawing/2014/main" id="{3D3C89C9-60F0-4F6E-B4AC-D79C53DA9C48}"/>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BD44BAC8-7516-4EC7-8CF3-06634FD8FB12}"/>
              </a:ext>
            </a:extLst>
          </p:cNvPr>
          <p:cNvSpPr>
            <a:spLocks noGrp="1"/>
          </p:cNvSpPr>
          <p:nvPr>
            <p:ph type="sldNum" sz="quarter" idx="12"/>
          </p:nvPr>
        </p:nvSpPr>
        <p:spPr/>
        <p:txBody>
          <a:bodyPr/>
          <a:lstStyle/>
          <a:p>
            <a:fld id="{7A43F2F5-84C0-464D-B3A5-712A230293B6}" type="slidenum">
              <a:rPr lang="en-IN" smtClean="0"/>
              <a:t>5</a:t>
            </a:fld>
            <a:endParaRPr lang="en-IN"/>
          </a:p>
        </p:txBody>
      </p:sp>
    </p:spTree>
    <p:extLst>
      <p:ext uri="{BB962C8B-B14F-4D97-AF65-F5344CB8AC3E}">
        <p14:creationId xmlns:p14="http://schemas.microsoft.com/office/powerpoint/2010/main" val="28653320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53CA40-FA69-454F-ADC9-EAD5A7C33319}"/>
              </a:ext>
            </a:extLst>
          </p:cNvPr>
          <p:cNvSpPr>
            <a:spLocks noGrp="1"/>
          </p:cNvSpPr>
          <p:nvPr>
            <p:ph type="title"/>
          </p:nvPr>
        </p:nvSpPr>
        <p:spPr/>
        <p:txBody>
          <a:bodyPr/>
          <a:lstStyle/>
          <a:p>
            <a:r>
              <a:rPr lang="en-IN" b="1" dirty="0"/>
              <a:t>Misleading Visuals</a:t>
            </a:r>
            <a:endParaRPr lang="en-IN" dirty="0"/>
          </a:p>
        </p:txBody>
      </p:sp>
      <p:sp>
        <p:nvSpPr>
          <p:cNvPr id="3" name="Content Placeholder 2">
            <a:extLst>
              <a:ext uri="{FF2B5EF4-FFF2-40B4-BE49-F238E27FC236}">
                <a16:creationId xmlns:a16="http://schemas.microsoft.com/office/drawing/2014/main" id="{1896451A-9D62-4E22-94D4-8DA4E67B921F}"/>
              </a:ext>
            </a:extLst>
          </p:cNvPr>
          <p:cNvSpPr>
            <a:spLocks noGrp="1"/>
          </p:cNvSpPr>
          <p:nvPr>
            <p:ph idx="1"/>
          </p:nvPr>
        </p:nvSpPr>
        <p:spPr/>
        <p:txBody>
          <a:bodyPr/>
          <a:lstStyle/>
          <a:p>
            <a:r>
              <a:rPr lang="en-US" dirty="0"/>
              <a:t>Original Data (in millions):</a:t>
            </a:r>
          </a:p>
          <a:p>
            <a:r>
              <a:rPr lang="en-US" dirty="0"/>
              <a:t>Year 1: 50M</a:t>
            </a:r>
          </a:p>
          <a:p>
            <a:r>
              <a:rPr lang="en-US" dirty="0"/>
              <a:t>Year 2: 51M</a:t>
            </a:r>
          </a:p>
          <a:p>
            <a:r>
              <a:rPr lang="en-US" dirty="0"/>
              <a:t>Year 3: 52M</a:t>
            </a:r>
          </a:p>
          <a:p>
            <a:r>
              <a:rPr lang="en-US" dirty="0"/>
              <a:t>Year 4: 50.5M</a:t>
            </a:r>
          </a:p>
          <a:p>
            <a:r>
              <a:rPr lang="en-US" dirty="0"/>
              <a:t>Year 5: 51.5M</a:t>
            </a:r>
            <a:endParaRPr lang="en-IN" dirty="0"/>
          </a:p>
        </p:txBody>
      </p:sp>
      <p:sp>
        <p:nvSpPr>
          <p:cNvPr id="4" name="Date Placeholder 3">
            <a:extLst>
              <a:ext uri="{FF2B5EF4-FFF2-40B4-BE49-F238E27FC236}">
                <a16:creationId xmlns:a16="http://schemas.microsoft.com/office/drawing/2014/main" id="{FDF1C37B-B5B4-424B-8C5F-B27727A87525}"/>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74579649-23F5-4D90-91FB-A6FCE1E10B44}"/>
              </a:ext>
            </a:extLst>
          </p:cNvPr>
          <p:cNvSpPr>
            <a:spLocks noGrp="1"/>
          </p:cNvSpPr>
          <p:nvPr>
            <p:ph type="sldNum" sz="quarter" idx="12"/>
          </p:nvPr>
        </p:nvSpPr>
        <p:spPr/>
        <p:txBody>
          <a:bodyPr/>
          <a:lstStyle/>
          <a:p>
            <a:fld id="{7A43F2F5-84C0-464D-B3A5-712A230293B6}" type="slidenum">
              <a:rPr lang="en-IN" smtClean="0"/>
              <a:t>6</a:t>
            </a:fld>
            <a:endParaRPr lang="en-IN"/>
          </a:p>
        </p:txBody>
      </p:sp>
      <p:sp>
        <p:nvSpPr>
          <p:cNvPr id="7" name="TextBox 6">
            <a:extLst>
              <a:ext uri="{FF2B5EF4-FFF2-40B4-BE49-F238E27FC236}">
                <a16:creationId xmlns:a16="http://schemas.microsoft.com/office/drawing/2014/main" id="{F36E2CC3-94FE-4FD2-8F4B-E488CA43144C}"/>
              </a:ext>
            </a:extLst>
          </p:cNvPr>
          <p:cNvSpPr txBox="1"/>
          <p:nvPr/>
        </p:nvSpPr>
        <p:spPr>
          <a:xfrm>
            <a:off x="6019800" y="1690688"/>
            <a:ext cx="4991100" cy="1754326"/>
          </a:xfrm>
          <a:prstGeom prst="rect">
            <a:avLst/>
          </a:prstGeom>
          <a:noFill/>
        </p:spPr>
        <p:txBody>
          <a:bodyPr wrap="square" rtlCol="0">
            <a:spAutoFit/>
          </a:bodyPr>
          <a:lstStyle/>
          <a:p>
            <a:pPr algn="just"/>
            <a:r>
              <a:rPr lang="en-US" dirty="0"/>
              <a:t>Ethical Visualization </a:t>
            </a:r>
          </a:p>
          <a:p>
            <a:pPr algn="just"/>
            <a:r>
              <a:rPr lang="en-US" dirty="0"/>
              <a:t>In an ethical visualization, the y-axis would start at zero and accurately represent the sales figures.</a:t>
            </a:r>
          </a:p>
          <a:p>
            <a:pPr algn="just"/>
            <a:r>
              <a:rPr lang="en-US" dirty="0"/>
              <a:t>In the graph, the minor fluctuations in sales are correctly depicted, showing that the sales figures have been relatively stable over the five years.</a:t>
            </a:r>
            <a:endParaRPr lang="en-IN" dirty="0"/>
          </a:p>
        </p:txBody>
      </p:sp>
      <p:pic>
        <p:nvPicPr>
          <p:cNvPr id="8" name="Picture 7">
            <a:extLst>
              <a:ext uri="{FF2B5EF4-FFF2-40B4-BE49-F238E27FC236}">
                <a16:creationId xmlns:a16="http://schemas.microsoft.com/office/drawing/2014/main" id="{3AAEE04E-538E-4B85-9FDE-785A3B9E5E89}"/>
              </a:ext>
            </a:extLst>
          </p:cNvPr>
          <p:cNvPicPr>
            <a:picLocks noChangeAspect="1"/>
          </p:cNvPicPr>
          <p:nvPr/>
        </p:nvPicPr>
        <p:blipFill>
          <a:blip r:embed="rId2"/>
          <a:stretch>
            <a:fillRect/>
          </a:stretch>
        </p:blipFill>
        <p:spPr>
          <a:xfrm>
            <a:off x="4337410" y="3579951"/>
            <a:ext cx="6821868" cy="2967360"/>
          </a:xfrm>
          <a:prstGeom prst="rect">
            <a:avLst/>
          </a:prstGeom>
        </p:spPr>
      </p:pic>
    </p:spTree>
    <p:extLst>
      <p:ext uri="{BB962C8B-B14F-4D97-AF65-F5344CB8AC3E}">
        <p14:creationId xmlns:p14="http://schemas.microsoft.com/office/powerpoint/2010/main" val="9875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19F6F9B-2C68-42BA-BCCE-38D3EDA40ACF}"/>
              </a:ext>
            </a:extLst>
          </p:cNvPr>
          <p:cNvSpPr>
            <a:spLocks noGrp="1"/>
          </p:cNvSpPr>
          <p:nvPr>
            <p:ph type="title"/>
          </p:nvPr>
        </p:nvSpPr>
        <p:spPr/>
        <p:txBody>
          <a:bodyPr/>
          <a:lstStyle/>
          <a:p>
            <a:r>
              <a:rPr lang="en-IN" dirty="0"/>
              <a:t>Misleading Visuals</a:t>
            </a:r>
          </a:p>
        </p:txBody>
      </p:sp>
      <p:sp>
        <p:nvSpPr>
          <p:cNvPr id="3" name="Content Placeholder 2">
            <a:extLst>
              <a:ext uri="{FF2B5EF4-FFF2-40B4-BE49-F238E27FC236}">
                <a16:creationId xmlns:a16="http://schemas.microsoft.com/office/drawing/2014/main" id="{A99E4126-03E4-47BE-8509-F700A5F0540F}"/>
              </a:ext>
            </a:extLst>
          </p:cNvPr>
          <p:cNvSpPr>
            <a:spLocks noGrp="1"/>
          </p:cNvSpPr>
          <p:nvPr>
            <p:ph idx="1"/>
          </p:nvPr>
        </p:nvSpPr>
        <p:spPr/>
        <p:txBody>
          <a:bodyPr/>
          <a:lstStyle/>
          <a:p>
            <a:pPr marL="0" indent="0">
              <a:buNone/>
            </a:pPr>
            <a:r>
              <a:rPr lang="en-US" b="1" dirty="0"/>
              <a:t>Ethical Visualization</a:t>
            </a:r>
          </a:p>
          <a:p>
            <a:r>
              <a:rPr lang="en-US" dirty="0"/>
              <a:t>The y-axis starts at 0.</a:t>
            </a:r>
          </a:p>
          <a:p>
            <a:r>
              <a:rPr lang="en-US" dirty="0"/>
              <a:t>The sales data is represented accurately, showing minor fluctuations over the five years.</a:t>
            </a:r>
          </a:p>
          <a:p>
            <a:pPr marL="0" indent="0">
              <a:buNone/>
            </a:pPr>
            <a:r>
              <a:rPr lang="en-US" b="1" dirty="0"/>
              <a:t>Manipulated Visualization</a:t>
            </a:r>
          </a:p>
          <a:p>
            <a:r>
              <a:rPr lang="en-US" dirty="0"/>
              <a:t>The y-axis starts at 50, significantly truncating the lower part of the scale.</a:t>
            </a:r>
          </a:p>
          <a:p>
            <a:r>
              <a:rPr lang="en-US" dirty="0"/>
              <a:t>The same sales data now appears to have dramatic changes, misleading viewers into thinking there were significant fluctuations.</a:t>
            </a:r>
          </a:p>
          <a:p>
            <a:pPr marL="0" indent="0">
              <a:buNone/>
            </a:pPr>
            <a:endParaRPr lang="en-IN" dirty="0"/>
          </a:p>
        </p:txBody>
      </p:sp>
      <p:sp>
        <p:nvSpPr>
          <p:cNvPr id="4" name="Date Placeholder 3">
            <a:extLst>
              <a:ext uri="{FF2B5EF4-FFF2-40B4-BE49-F238E27FC236}">
                <a16:creationId xmlns:a16="http://schemas.microsoft.com/office/drawing/2014/main" id="{B70D0105-36BD-452F-B89E-37326FC1CEEB}"/>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66C4DE67-0520-4A76-9996-E97FB54D9FA7}"/>
              </a:ext>
            </a:extLst>
          </p:cNvPr>
          <p:cNvSpPr>
            <a:spLocks noGrp="1"/>
          </p:cNvSpPr>
          <p:nvPr>
            <p:ph type="sldNum" sz="quarter" idx="12"/>
          </p:nvPr>
        </p:nvSpPr>
        <p:spPr/>
        <p:txBody>
          <a:bodyPr/>
          <a:lstStyle/>
          <a:p>
            <a:fld id="{7A43F2F5-84C0-464D-B3A5-712A230293B6}" type="slidenum">
              <a:rPr lang="en-IN" smtClean="0"/>
              <a:t>7</a:t>
            </a:fld>
            <a:endParaRPr lang="en-IN"/>
          </a:p>
        </p:txBody>
      </p:sp>
    </p:spTree>
    <p:extLst>
      <p:ext uri="{BB962C8B-B14F-4D97-AF65-F5344CB8AC3E}">
        <p14:creationId xmlns:p14="http://schemas.microsoft.com/office/powerpoint/2010/main" val="131498171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A42A3B-8847-4CB7-9F82-5FD73E93AC58}"/>
              </a:ext>
            </a:extLst>
          </p:cNvPr>
          <p:cNvSpPr>
            <a:spLocks noGrp="1"/>
          </p:cNvSpPr>
          <p:nvPr>
            <p:ph type="title"/>
          </p:nvPr>
        </p:nvSpPr>
        <p:spPr/>
        <p:txBody>
          <a:bodyPr/>
          <a:lstStyle/>
          <a:p>
            <a:r>
              <a:rPr lang="en-IN" dirty="0"/>
              <a:t>Misleading Visuals</a:t>
            </a:r>
          </a:p>
        </p:txBody>
      </p:sp>
      <p:sp>
        <p:nvSpPr>
          <p:cNvPr id="3" name="Content Placeholder 2">
            <a:extLst>
              <a:ext uri="{FF2B5EF4-FFF2-40B4-BE49-F238E27FC236}">
                <a16:creationId xmlns:a16="http://schemas.microsoft.com/office/drawing/2014/main" id="{D4115F24-09CB-45A4-ACD0-9719AE1FE396}"/>
              </a:ext>
            </a:extLst>
          </p:cNvPr>
          <p:cNvSpPr>
            <a:spLocks noGrp="1"/>
          </p:cNvSpPr>
          <p:nvPr>
            <p:ph idx="1"/>
          </p:nvPr>
        </p:nvSpPr>
        <p:spPr/>
        <p:txBody>
          <a:bodyPr/>
          <a:lstStyle/>
          <a:p>
            <a:pPr marL="0" indent="0">
              <a:buNone/>
            </a:pPr>
            <a:r>
              <a:rPr lang="en-US" b="1" dirty="0"/>
              <a:t>Impact of Scale Manipulation</a:t>
            </a:r>
          </a:p>
          <a:p>
            <a:pPr algn="just"/>
            <a:r>
              <a:rPr lang="en-US" dirty="0"/>
              <a:t>This example demonstrates how altering the scale of graphs can mislead viewers by exaggerating or downplaying findings. </a:t>
            </a:r>
          </a:p>
          <a:p>
            <a:pPr algn="just"/>
            <a:r>
              <a:rPr lang="en-US" dirty="0"/>
              <a:t>It's essential to maintain an appropriate scale in data visualizations to ensure that the data is represented accurately and ethically, allowing viewers to make informed decisions based on truthful information.</a:t>
            </a:r>
          </a:p>
          <a:p>
            <a:endParaRPr lang="en-IN" dirty="0"/>
          </a:p>
        </p:txBody>
      </p:sp>
      <p:sp>
        <p:nvSpPr>
          <p:cNvPr id="4" name="Date Placeholder 3">
            <a:extLst>
              <a:ext uri="{FF2B5EF4-FFF2-40B4-BE49-F238E27FC236}">
                <a16:creationId xmlns:a16="http://schemas.microsoft.com/office/drawing/2014/main" id="{6131D417-7AD1-4D75-972A-F0574A6ACD7B}"/>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1522FA19-7206-4418-92EC-B620660BA202}"/>
              </a:ext>
            </a:extLst>
          </p:cNvPr>
          <p:cNvSpPr>
            <a:spLocks noGrp="1"/>
          </p:cNvSpPr>
          <p:nvPr>
            <p:ph type="sldNum" sz="quarter" idx="12"/>
          </p:nvPr>
        </p:nvSpPr>
        <p:spPr/>
        <p:txBody>
          <a:bodyPr/>
          <a:lstStyle/>
          <a:p>
            <a:fld id="{7A43F2F5-84C0-464D-B3A5-712A230293B6}" type="slidenum">
              <a:rPr lang="en-IN" smtClean="0"/>
              <a:t>8</a:t>
            </a:fld>
            <a:endParaRPr lang="en-IN"/>
          </a:p>
        </p:txBody>
      </p:sp>
    </p:spTree>
    <p:extLst>
      <p:ext uri="{BB962C8B-B14F-4D97-AF65-F5344CB8AC3E}">
        <p14:creationId xmlns:p14="http://schemas.microsoft.com/office/powerpoint/2010/main" val="89676541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FFCA5-BF3F-4805-8EC3-8ADEC1D9D6ED}"/>
              </a:ext>
            </a:extLst>
          </p:cNvPr>
          <p:cNvSpPr>
            <a:spLocks noGrp="1"/>
          </p:cNvSpPr>
          <p:nvPr>
            <p:ph type="title"/>
          </p:nvPr>
        </p:nvSpPr>
        <p:spPr/>
        <p:txBody>
          <a:bodyPr/>
          <a:lstStyle/>
          <a:p>
            <a:r>
              <a:rPr lang="en-IN" dirty="0"/>
              <a:t>Misleading Visuals</a:t>
            </a:r>
          </a:p>
        </p:txBody>
      </p:sp>
      <p:sp>
        <p:nvSpPr>
          <p:cNvPr id="3" name="Content Placeholder 2">
            <a:extLst>
              <a:ext uri="{FF2B5EF4-FFF2-40B4-BE49-F238E27FC236}">
                <a16:creationId xmlns:a16="http://schemas.microsoft.com/office/drawing/2014/main" id="{06B11F3C-CB68-4E53-AA4C-C22B1B872534}"/>
              </a:ext>
            </a:extLst>
          </p:cNvPr>
          <p:cNvSpPr>
            <a:spLocks noGrp="1"/>
          </p:cNvSpPr>
          <p:nvPr>
            <p:ph idx="1"/>
          </p:nvPr>
        </p:nvSpPr>
        <p:spPr>
          <a:xfrm>
            <a:off x="838200" y="1419225"/>
            <a:ext cx="10515600" cy="4757738"/>
          </a:xfrm>
        </p:spPr>
        <p:txBody>
          <a:bodyPr>
            <a:normAutofit fontScale="92500"/>
          </a:bodyPr>
          <a:lstStyle/>
          <a:p>
            <a:pPr marL="0" indent="0" algn="just">
              <a:buNone/>
            </a:pPr>
            <a:r>
              <a:rPr lang="en-US" b="1" dirty="0"/>
              <a:t>[2] Cherry-Picking Data:</a:t>
            </a:r>
            <a:r>
              <a:rPr lang="en-US" dirty="0"/>
              <a:t> Selecting specific data points or time frames that support a particular narrative while ignoring data that contradicts it.</a:t>
            </a:r>
          </a:p>
          <a:p>
            <a:pPr algn="just"/>
            <a:r>
              <a:rPr lang="en-US" dirty="0"/>
              <a:t>This practice can mislead viewers by presenting an incomplete or biased picture of the data.</a:t>
            </a:r>
          </a:p>
          <a:p>
            <a:r>
              <a:rPr lang="en-US" b="1" dirty="0"/>
              <a:t>Example of Cherry-Picking Data in Data Visualization</a:t>
            </a:r>
          </a:p>
          <a:p>
            <a:pPr algn="just"/>
            <a:r>
              <a:rPr lang="en-US" dirty="0"/>
              <a:t>Suppose a company wants to highlight an increase in customer satisfaction to support a new marketing campaign. </a:t>
            </a:r>
          </a:p>
          <a:p>
            <a:pPr algn="just"/>
            <a:r>
              <a:rPr lang="en-US" dirty="0"/>
              <a:t>They have customer satisfaction data over ten years, but the overall trend is relatively flat with some fluctuations. </a:t>
            </a:r>
          </a:p>
          <a:p>
            <a:pPr algn="just"/>
            <a:r>
              <a:rPr lang="en-US" dirty="0"/>
              <a:t>By cherry-picking data from only the years that show an increase, they can create a misleading visualization.</a:t>
            </a:r>
          </a:p>
          <a:p>
            <a:pPr marL="0" indent="0">
              <a:buNone/>
            </a:pPr>
            <a:endParaRPr lang="en-US" dirty="0"/>
          </a:p>
          <a:p>
            <a:pPr marL="0" indent="0">
              <a:buNone/>
            </a:pPr>
            <a:endParaRPr lang="en-IN" dirty="0"/>
          </a:p>
        </p:txBody>
      </p:sp>
      <p:sp>
        <p:nvSpPr>
          <p:cNvPr id="4" name="Date Placeholder 3">
            <a:extLst>
              <a:ext uri="{FF2B5EF4-FFF2-40B4-BE49-F238E27FC236}">
                <a16:creationId xmlns:a16="http://schemas.microsoft.com/office/drawing/2014/main" id="{00A1936D-6820-4AB1-BA13-1ECE2E276AE8}"/>
              </a:ext>
            </a:extLst>
          </p:cNvPr>
          <p:cNvSpPr>
            <a:spLocks noGrp="1"/>
          </p:cNvSpPr>
          <p:nvPr>
            <p:ph type="dt" sz="half" idx="10"/>
          </p:nvPr>
        </p:nvSpPr>
        <p:spPr/>
        <p:txBody>
          <a:bodyPr/>
          <a:lstStyle/>
          <a:p>
            <a:fld id="{6DD1041A-A4A6-4D53-B900-48BCD0C30833}" type="datetime1">
              <a:rPr lang="en-IN" smtClean="0"/>
              <a:t>10-06-2024</a:t>
            </a:fld>
            <a:endParaRPr lang="en-IN"/>
          </a:p>
        </p:txBody>
      </p:sp>
      <p:sp>
        <p:nvSpPr>
          <p:cNvPr id="5" name="Slide Number Placeholder 4">
            <a:extLst>
              <a:ext uri="{FF2B5EF4-FFF2-40B4-BE49-F238E27FC236}">
                <a16:creationId xmlns:a16="http://schemas.microsoft.com/office/drawing/2014/main" id="{91CE892C-1FE7-4994-8BF0-E2FAA1F9D5AD}"/>
              </a:ext>
            </a:extLst>
          </p:cNvPr>
          <p:cNvSpPr>
            <a:spLocks noGrp="1"/>
          </p:cNvSpPr>
          <p:nvPr>
            <p:ph type="sldNum" sz="quarter" idx="12"/>
          </p:nvPr>
        </p:nvSpPr>
        <p:spPr/>
        <p:txBody>
          <a:bodyPr/>
          <a:lstStyle/>
          <a:p>
            <a:fld id="{7A43F2F5-84C0-464D-B3A5-712A230293B6}" type="slidenum">
              <a:rPr lang="en-IN" smtClean="0"/>
              <a:t>9</a:t>
            </a:fld>
            <a:endParaRPr lang="en-IN"/>
          </a:p>
        </p:txBody>
      </p:sp>
    </p:spTree>
    <p:extLst>
      <p:ext uri="{BB962C8B-B14F-4D97-AF65-F5344CB8AC3E}">
        <p14:creationId xmlns:p14="http://schemas.microsoft.com/office/powerpoint/2010/main" val="173701835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5580</TotalTime>
  <Words>3442</Words>
  <Application>Microsoft Office PowerPoint</Application>
  <PresentationFormat>Widescreen</PresentationFormat>
  <Paragraphs>309</Paragraphs>
  <Slides>36</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36</vt:i4>
      </vt:variant>
    </vt:vector>
  </HeadingPairs>
  <TitlesOfParts>
    <vt:vector size="40" baseType="lpstr">
      <vt:lpstr>Arial</vt:lpstr>
      <vt:lpstr>Calibri</vt:lpstr>
      <vt:lpstr>Calibri Light</vt:lpstr>
      <vt:lpstr>Office Theme</vt:lpstr>
      <vt:lpstr>Unit 2: Emerging Ethical issues in Data Science </vt:lpstr>
      <vt:lpstr>Syllabus</vt:lpstr>
      <vt:lpstr>PowerPoint Presentation</vt:lpstr>
      <vt:lpstr>Ethical Issues in Data Visualization </vt:lpstr>
      <vt:lpstr>Misleading Visuals </vt:lpstr>
      <vt:lpstr>Misleading Visuals</vt:lpstr>
      <vt:lpstr>Misleading Visuals</vt:lpstr>
      <vt:lpstr>Misleading Visuals</vt:lpstr>
      <vt:lpstr>Misleading Visuals</vt:lpstr>
      <vt:lpstr>Misleading Visuals</vt:lpstr>
      <vt:lpstr>Omission of Context </vt:lpstr>
      <vt:lpstr>Omission of Context</vt:lpstr>
      <vt:lpstr>Omission of Context</vt:lpstr>
      <vt:lpstr>Omission of Context</vt:lpstr>
      <vt:lpstr>Data Integrity and Accuracy </vt:lpstr>
      <vt:lpstr>Bias and Fairness </vt:lpstr>
      <vt:lpstr>Privacy and Confidentiality </vt:lpstr>
      <vt:lpstr>Responsibility and Accountability </vt:lpstr>
      <vt:lpstr> Ethical Standards and Guidelines </vt:lpstr>
      <vt:lpstr>Ethical Issues in Machine Learning</vt:lpstr>
      <vt:lpstr>Ethical Issues in Machine Learning</vt:lpstr>
      <vt:lpstr>Ethical Issues in Machine Learning</vt:lpstr>
      <vt:lpstr>Ethical Issues in Machine Learning</vt:lpstr>
      <vt:lpstr>Ethical Issues in Machine Learning</vt:lpstr>
      <vt:lpstr>Ethical challenges in emerging technologies:  AI </vt:lpstr>
      <vt:lpstr>Ethical challenges in emerging technologies : IoT</vt:lpstr>
      <vt:lpstr>Ethical challenges in emerging technologies: biometrics</vt:lpstr>
      <vt:lpstr>Ethical challenges in emerging technologies: Blockchain</vt:lpstr>
      <vt:lpstr>Ethical challenges in data science research </vt:lpstr>
      <vt:lpstr>Ethical challenges in data science research </vt:lpstr>
      <vt:lpstr>Ethical challenges in data science research </vt:lpstr>
      <vt:lpstr>Ethical challenges in data science research</vt:lpstr>
      <vt:lpstr>Ethical challenges in data science research</vt:lpstr>
      <vt:lpstr>Ethical challenges in data science research</vt:lpstr>
      <vt:lpstr> Ethical considerations in collaborative data science environments </vt:lpstr>
      <vt:lpstr> Ethical issues in using the internet, privacy and security, in the context of data science.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ANNIE</dc:creator>
  <cp:lastModifiedBy>ANNIE</cp:lastModifiedBy>
  <cp:revision>54</cp:revision>
  <dcterms:created xsi:type="dcterms:W3CDTF">2024-05-05T08:58:35Z</dcterms:created>
  <dcterms:modified xsi:type="dcterms:W3CDTF">2024-06-10T11:43:17Z</dcterms:modified>
</cp:coreProperties>
</file>