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10" d="100"/>
          <a:sy n="110" d="100"/>
        </p:scale>
        <p:origin x="682" y="6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3" name="Footer Placeholder 2">
            <a:extLst>
              <a:ext uri="{FF2B5EF4-FFF2-40B4-BE49-F238E27FC236}">
                <a16:creationId xmlns:a16="http://schemas.microsoft.com/office/drawing/2014/main" xmlns=""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xmlns=""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6" name="Footer Placeholder 5">
            <a:extLst>
              <a:ext uri="{FF2B5EF4-FFF2-40B4-BE49-F238E27FC236}">
                <a16:creationId xmlns:a16="http://schemas.microsoft.com/office/drawing/2014/main" xmlns=""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xmlns=""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6" name="Footer Placeholder 5">
            <a:extLst>
              <a:ext uri="{FF2B5EF4-FFF2-40B4-BE49-F238E27FC236}">
                <a16:creationId xmlns:a16="http://schemas.microsoft.com/office/drawing/2014/main" xmlns=""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xmlns=""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xmlns=""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xmlns=""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xmlns=""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xmlns=""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5" name="Footer Placeholder 4">
            <a:extLst>
              <a:ext uri="{FF2B5EF4-FFF2-40B4-BE49-F238E27FC236}">
                <a16:creationId xmlns:a16="http://schemas.microsoft.com/office/drawing/2014/main" xmlns=""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6" name="Footer Placeholder 5">
            <a:extLst>
              <a:ext uri="{FF2B5EF4-FFF2-40B4-BE49-F238E27FC236}">
                <a16:creationId xmlns:a16="http://schemas.microsoft.com/office/drawing/2014/main" xmlns=""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xmlns=""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8" name="Footer Placeholder 7">
            <a:extLst>
              <a:ext uri="{FF2B5EF4-FFF2-40B4-BE49-F238E27FC236}">
                <a16:creationId xmlns:a16="http://schemas.microsoft.com/office/drawing/2014/main" xmlns=""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xmlns=""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10-03-2025</a:t>
            </a:fld>
            <a:endParaRPr lang="en-IN"/>
          </a:p>
        </p:txBody>
      </p:sp>
      <p:sp>
        <p:nvSpPr>
          <p:cNvPr id="4" name="Footer Placeholder 3">
            <a:extLst>
              <a:ext uri="{FF2B5EF4-FFF2-40B4-BE49-F238E27FC236}">
                <a16:creationId xmlns:a16="http://schemas.microsoft.com/office/drawing/2014/main" xmlns=""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xmlns=""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xmlns=""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xmlns=""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xmlns=""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xmlns=""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xmlns=""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xmlns=""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xmlns=""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xmlns=""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xmlns=""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xmlns="" id="{B0D7A7F1-88E8-0735-5FF0-08C11362F157}"/>
              </a:ext>
            </a:extLst>
          </p:cNvPr>
          <p:cNvSpPr txBox="1"/>
          <p:nvPr/>
        </p:nvSpPr>
        <p:spPr>
          <a:xfrm>
            <a:off x="207099" y="4131286"/>
            <a:ext cx="2480683" cy="276999"/>
          </a:xfrm>
          <a:prstGeom prst="rect">
            <a:avLst/>
          </a:prstGeom>
          <a:noFill/>
        </p:spPr>
        <p:txBody>
          <a:bodyPr wrap="square" rtlCol="0" anchor="ctr">
            <a:spAutoFit/>
          </a:bodyPr>
          <a:lstStyle/>
          <a:p>
            <a:r>
              <a:rPr lang="en-US" sz="1200" dirty="0" smtClean="0">
                <a:solidFill>
                  <a:srgbClr val="161D23"/>
                </a:solidFill>
              </a:rPr>
              <a:t>Aditya </a:t>
            </a:r>
            <a:r>
              <a:rPr lang="en-US" sz="1200" dirty="0" err="1" smtClean="0">
                <a:solidFill>
                  <a:srgbClr val="161D23"/>
                </a:solidFill>
              </a:rPr>
              <a:t>Anand</a:t>
            </a:r>
            <a:r>
              <a:rPr lang="en-US" sz="1200" dirty="0" smtClean="0">
                <a:solidFill>
                  <a:srgbClr val="161D23"/>
                </a:solidFill>
              </a:rPr>
              <a:t> Parsharam.</a:t>
            </a:r>
            <a:endParaRPr lang="en-US" sz="1200" dirty="0">
              <a:solidFill>
                <a:srgbClr val="161D23"/>
              </a:solidFill>
            </a:endParaRPr>
          </a:p>
        </p:txBody>
      </p:sp>
      <p:sp>
        <p:nvSpPr>
          <p:cNvPr id="26" name="TextBox 25">
            <a:extLst>
              <a:ext uri="{FF2B5EF4-FFF2-40B4-BE49-F238E27FC236}">
                <a16:creationId xmlns:a16="http://schemas.microsoft.com/office/drawing/2014/main" xmlns=""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xmlns="" id="{D52A72D2-9BA5-CD7D-B4C1-CFD904CD627D}"/>
              </a:ext>
            </a:extLst>
          </p:cNvPr>
          <p:cNvSpPr txBox="1"/>
          <p:nvPr/>
        </p:nvSpPr>
        <p:spPr>
          <a:xfrm>
            <a:off x="207099" y="4665555"/>
            <a:ext cx="2640010" cy="276999"/>
          </a:xfrm>
          <a:prstGeom prst="rect">
            <a:avLst/>
          </a:prstGeom>
          <a:noFill/>
        </p:spPr>
        <p:txBody>
          <a:bodyPr wrap="square" rtlCol="0" anchor="ctr">
            <a:spAutoFit/>
          </a:bodyPr>
          <a:lstStyle/>
          <a:p>
            <a:r>
              <a:rPr lang="en-US" sz="1200" dirty="0">
                <a:solidFill>
                  <a:srgbClr val="161D23"/>
                </a:solidFill>
              </a:rPr>
              <a:t>STU678793d6692ac1736938454</a:t>
            </a:r>
            <a:endParaRPr lang="en-US" sz="1200" dirty="0">
              <a:solidFill>
                <a:srgbClr val="161D23"/>
              </a:solidFill>
            </a:endParaRPr>
          </a:p>
        </p:txBody>
      </p:sp>
      <p:sp>
        <p:nvSpPr>
          <p:cNvPr id="28" name="TextBox 27">
            <a:extLst>
              <a:ext uri="{FF2B5EF4-FFF2-40B4-BE49-F238E27FC236}">
                <a16:creationId xmlns:a16="http://schemas.microsoft.com/office/drawing/2014/main" xmlns="" id="{84E78094-5E7B-659F-FF09-871190F3DD5A}"/>
              </a:ext>
            </a:extLst>
          </p:cNvPr>
          <p:cNvSpPr txBox="1"/>
          <p:nvPr/>
        </p:nvSpPr>
        <p:spPr>
          <a:xfrm>
            <a:off x="5466719" y="4603884"/>
            <a:ext cx="3606142" cy="461665"/>
          </a:xfrm>
          <a:prstGeom prst="rect">
            <a:avLst/>
          </a:prstGeom>
          <a:noFill/>
        </p:spPr>
        <p:txBody>
          <a:bodyPr wrap="square" rtlCol="0" anchor="ctr">
            <a:spAutoFit/>
          </a:bodyPr>
          <a:lstStyle/>
          <a:p>
            <a:r>
              <a:rPr lang="en-US" sz="1200" dirty="0" err="1" smtClean="0">
                <a:solidFill>
                  <a:srgbClr val="161D23"/>
                </a:solidFill>
              </a:rPr>
              <a:t>Finolex</a:t>
            </a:r>
            <a:r>
              <a:rPr lang="en-US" sz="1200" dirty="0" smtClean="0">
                <a:solidFill>
                  <a:srgbClr val="161D23"/>
                </a:solidFill>
              </a:rPr>
              <a:t> Academy Of Management And Technology, </a:t>
            </a:r>
            <a:r>
              <a:rPr lang="en-US" sz="1200" dirty="0" err="1" smtClean="0">
                <a:solidFill>
                  <a:srgbClr val="161D23"/>
                </a:solidFill>
              </a:rPr>
              <a:t>Ratnagiri</a:t>
            </a:r>
            <a:endParaRPr 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xmlns=""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2" name="Rectangle 1"/>
          <p:cNvSpPr/>
          <p:nvPr/>
        </p:nvSpPr>
        <p:spPr>
          <a:xfrm>
            <a:off x="143933" y="912066"/>
            <a:ext cx="8944649" cy="3970318"/>
          </a:xfrm>
          <a:prstGeom prst="rect">
            <a:avLst/>
          </a:prstGeom>
        </p:spPr>
        <p:txBody>
          <a:bodyPr wrap="square">
            <a:spAutoFit/>
          </a:bodyPr>
          <a:lstStyle/>
          <a:p>
            <a:r>
              <a:rPr lang="en-US" b="1" dirty="0"/>
              <a:t>Results:</a:t>
            </a:r>
          </a:p>
          <a:p>
            <a:r>
              <a:rPr lang="en-US" dirty="0"/>
              <a:t>The outcome of the </a:t>
            </a:r>
            <a:r>
              <a:rPr lang="en-US" b="1" dirty="0"/>
              <a:t>Food Delivery Application</a:t>
            </a:r>
            <a:r>
              <a:rPr lang="en-US" dirty="0"/>
              <a:t> built with the MERN stack results in a fully functional and efficient platform for users and restaurant owners.</a:t>
            </a:r>
          </a:p>
          <a:p>
            <a:pPr>
              <a:buFont typeface="+mj-lt"/>
              <a:buAutoNum type="arabicPeriod"/>
            </a:pPr>
            <a:r>
              <a:rPr lang="en-US" b="1" dirty="0"/>
              <a:t>For </a:t>
            </a:r>
            <a:r>
              <a:rPr lang="en-US" b="1" dirty="0" smtClean="0"/>
              <a:t>Users</a:t>
            </a:r>
            <a:r>
              <a:rPr lang="en-US" dirty="0" smtClean="0"/>
              <a:t>:</a:t>
            </a:r>
            <a:endParaRPr lang="en-US" dirty="0"/>
          </a:p>
          <a:p>
            <a:pPr marL="742950" lvl="1" indent="-285750">
              <a:buFont typeface="+mj-lt"/>
              <a:buAutoNum type="arabicPeriod"/>
            </a:pPr>
            <a:r>
              <a:rPr lang="en-US" b="1" dirty="0" smtClean="0"/>
              <a:t>Real-Time </a:t>
            </a:r>
            <a:r>
              <a:rPr lang="en-US" b="1" dirty="0"/>
              <a:t>Updates</a:t>
            </a:r>
            <a:r>
              <a:rPr lang="en-US" dirty="0"/>
              <a:t>: Users can track the progress of their orders in real-time, such as receiving notifications when the order is being prepared or dispatched for delivery.</a:t>
            </a:r>
          </a:p>
          <a:p>
            <a:pPr marL="742950" lvl="1" indent="-285750">
              <a:buFont typeface="+mj-lt"/>
              <a:buAutoNum type="arabicPeriod"/>
            </a:pPr>
            <a:r>
              <a:rPr lang="en-US" b="1" dirty="0"/>
              <a:t>Personalized Recommendations</a:t>
            </a:r>
            <a:r>
              <a:rPr lang="en-US" dirty="0"/>
              <a:t>: The system can be expanded to provide personalized restaurant and menu suggestions based on user preferences and past orders, enhancing user engagement and satisfaction.</a:t>
            </a:r>
          </a:p>
          <a:p>
            <a:pPr marL="742950" lvl="1" indent="-285750">
              <a:buFont typeface="+mj-lt"/>
              <a:buAutoNum type="arabicPeriod"/>
            </a:pPr>
            <a:r>
              <a:rPr lang="en-US" b="1" dirty="0"/>
              <a:t>Secure Authentication</a:t>
            </a:r>
            <a:r>
              <a:rPr lang="en-US" dirty="0"/>
              <a:t>: With user authentication handled through JWT (JSON Web Tokens), users can securely log in, manage their profiles, and keep track of their orders.</a:t>
            </a:r>
          </a:p>
          <a:p>
            <a:pPr>
              <a:buFont typeface="+mj-lt"/>
              <a:buAutoNum type="arabicPeriod"/>
            </a:pPr>
            <a:r>
              <a:rPr lang="en-US" b="1" dirty="0"/>
              <a:t>For Restaurant Owners</a:t>
            </a:r>
            <a:r>
              <a:rPr lang="en-US" dirty="0"/>
              <a:t>:</a:t>
            </a:r>
          </a:p>
          <a:p>
            <a:pPr marL="742950" lvl="1" indent="-285750">
              <a:buFont typeface="+mj-lt"/>
              <a:buAutoNum type="arabicPeriod"/>
            </a:pPr>
            <a:r>
              <a:rPr lang="en-US" b="1" dirty="0"/>
              <a:t>Restaurant Management</a:t>
            </a:r>
            <a:r>
              <a:rPr lang="en-US" dirty="0"/>
              <a:t>: Through an admin dashboard, restaurant owners can manage their restaurant profiles, update menus, adjust prices, and monitor order status</a:t>
            </a:r>
            <a:r>
              <a:rPr lang="en-US" dirty="0" smtClean="0"/>
              <a:t>.</a:t>
            </a:r>
            <a:endParaRPr lang="en-US" dirty="0"/>
          </a:p>
          <a:p>
            <a:pPr marL="742950" lvl="1" indent="-285750">
              <a:buFont typeface="+mj-lt"/>
              <a:buAutoNum type="arabicPeriod"/>
            </a:pPr>
            <a:r>
              <a:rPr lang="en-US" b="1" dirty="0"/>
              <a:t>Order Management</a:t>
            </a:r>
            <a:r>
              <a:rPr lang="en-US" dirty="0"/>
              <a:t>: Restaurant owners can track incoming orders, update their </a:t>
            </a:r>
            <a:r>
              <a:rPr lang="en-US" dirty="0" smtClean="0"/>
              <a:t>statuses and </a:t>
            </a:r>
            <a:r>
              <a:rPr lang="en-US" dirty="0"/>
              <a:t>ensure that customers are informed about their orders in real time.</a:t>
            </a:r>
          </a:p>
          <a:p>
            <a:pPr marL="742950" lvl="1" indent="-285750">
              <a:buFont typeface="+mj-lt"/>
              <a:buAutoNum type="arabicPeriod"/>
            </a:pPr>
            <a:r>
              <a:rPr lang="en-US" b="1" dirty="0"/>
              <a:t>Customer Interaction</a:t>
            </a:r>
            <a:r>
              <a:rPr lang="en-US" dirty="0"/>
              <a:t>: Owners can also respond to reviews and ratings left by customers, which can improve their customer relationships and help address any concerns or feedback</a:t>
            </a:r>
            <a:r>
              <a:rPr lang="en-US" dirty="0" smtClean="0"/>
              <a:t>.</a:t>
            </a:r>
            <a:endParaRPr lang="en-US" dirty="0"/>
          </a:p>
        </p:txBody>
      </p:sp>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xmlns="" id="{EC8B546F-F91E-160B-DC7F-688AFB5A50EA}"/>
              </a:ext>
            </a:extLst>
          </p:cNvPr>
          <p:cNvSpPr txBox="1"/>
          <p:nvPr/>
        </p:nvSpPr>
        <p:spPr>
          <a:xfrm>
            <a:off x="143933" y="962727"/>
            <a:ext cx="4445003" cy="397031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The </a:t>
            </a:r>
            <a:r>
              <a:rPr lang="en-US" b="1" dirty="0"/>
              <a:t>Food Delivery Application</a:t>
            </a:r>
            <a:r>
              <a:rPr lang="en-US" dirty="0"/>
              <a:t> (</a:t>
            </a:r>
            <a:r>
              <a:rPr lang="en-US" dirty="0" err="1"/>
              <a:t>Zomato</a:t>
            </a:r>
            <a:r>
              <a:rPr lang="en-US" dirty="0"/>
              <a:t> Clone) built with the </a:t>
            </a:r>
            <a:r>
              <a:rPr lang="en-US" b="1" dirty="0"/>
              <a:t>MERN stack</a:t>
            </a:r>
            <a:r>
              <a:rPr lang="en-US" dirty="0"/>
              <a:t> offers a comprehensive and efficient solution for both users and restaurant owners. By implementing models for users, restaurants, menu items, orders, and reviews, the platform ensures smooth management of data and facilitates a seamless user experience. Users can easily browse restaurants, place orders, and track deliveries, while restaurant owners can manage their menus, handle orders, and interact with customers through reviews. The use of </a:t>
            </a:r>
            <a:r>
              <a:rPr lang="en-US" dirty="0" err="1"/>
              <a:t>MongoDB</a:t>
            </a:r>
            <a:r>
              <a:rPr lang="en-US" dirty="0"/>
              <a:t>, Express.js, React.js, and Node.js ensures scalability, flexibility, and real-time updates, making the application adaptable to growing demands. Overall, this project provides an intuitive, secure, and scalable platform for modern food delivery, improving customer satisfaction and restaurant operations.</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xmlns=""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xmlns=""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xmlns=""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xmlns=""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xmlns=""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xmlns=""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xmlns=""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xmlns=""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xmlns=""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xmlns="" id="{D4240D32-9BCC-D793-EF34-3F436C714765}"/>
                </a:ext>
              </a:extLst>
            </p:cNvPr>
            <p:cNvSpPr txBox="1"/>
            <p:nvPr/>
          </p:nvSpPr>
          <p:spPr>
            <a:xfrm>
              <a:off x="2402240" y="2534555"/>
              <a:ext cx="5323429" cy="51296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err="1" smtClean="0">
                  <a:latin typeface="+mj-lt"/>
                </a:rPr>
                <a:t>Zomato</a:t>
              </a:r>
              <a:r>
                <a:rPr lang="en-US" sz="1600" b="1" dirty="0" smtClean="0">
                  <a:latin typeface="+mj-lt"/>
                </a:rPr>
                <a:t> Clone</a:t>
              </a: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xmlns=""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xmlns=""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xmlns=""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solidFill>
                    <a:latin typeface="+mj-lt"/>
                    <a:cs typeface="Times New Roman" panose="02020603050405020304" pitchFamily="18" charset="0"/>
                  </a:rPr>
                  <a:t>Food Delivery App with User Personalization</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xmlns=""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xmlns=""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xmlns=""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xmlns=""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xmlns=""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xmlns=""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solidFill>
                    <a:latin typeface="+mj-lt"/>
                    <a:cs typeface="Times New Roman" panose="02020603050405020304" pitchFamily="18" charset="0"/>
                  </a:rPr>
                  <a:t>Restaurant Management and Order System</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xmlns=""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xmlns=""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xmlns=""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solidFill>
                    <a:latin typeface="+mj-lt"/>
                    <a:cs typeface="Times New Roman" panose="02020603050405020304" pitchFamily="18" charset="0"/>
                  </a:rPr>
                  <a:t> Food Discovery and Reservation System</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xmlns=""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2" name="Rectangle 1"/>
          <p:cNvSpPr/>
          <p:nvPr/>
        </p:nvSpPr>
        <p:spPr>
          <a:xfrm>
            <a:off x="1538555" y="2376082"/>
            <a:ext cx="3599062" cy="307777"/>
          </a:xfrm>
          <a:prstGeom prst="rect">
            <a:avLst/>
          </a:prstGeom>
        </p:spPr>
        <p:txBody>
          <a:bodyPr wrap="none">
            <a:spAutoFit/>
          </a:bodyPr>
          <a:lstStyle/>
          <a:p>
            <a:r>
              <a:rPr lang="en-US" dirty="0"/>
              <a:t>Restaurant Discovery and Review Platform</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143933" y="1160200"/>
            <a:ext cx="5058525" cy="2893100"/>
          </a:xfrm>
          <a:prstGeom prst="rect">
            <a:avLst/>
          </a:prstGeom>
          <a:noFill/>
        </p:spPr>
        <p:txBody>
          <a:bodyPr wrap="square" rtlCol="0">
            <a:spAutoFit/>
          </a:bodyPr>
          <a:lstStyle/>
          <a:p>
            <a:r>
              <a:rPr lang="en-US" dirty="0"/>
              <a:t>A Service for Delivering Food (</a:t>
            </a:r>
            <a:r>
              <a:rPr lang="en-US" dirty="0" err="1"/>
              <a:t>Zomato</a:t>
            </a:r>
            <a:r>
              <a:rPr lang="en-US" dirty="0"/>
              <a:t> Clone) with MERN Technology' =&gt; "The Food Delivery Application platform project is designed to create a platform where users can browse, select, purchase, and manage products with secure user login. The platform ensures that any actions taken by the user, such as adding food items &amp; adding restaurant list, are instantly updated and reflected in the user’s account. This project will provide you with hands-on experience in implementing user authentication, order details &amp; check restaurant details information, using the MERN stack (</a:t>
            </a:r>
            <a:r>
              <a:rPr lang="en-US" dirty="0" err="1"/>
              <a:t>MongoDB</a:t>
            </a:r>
            <a:r>
              <a:rPr lang="en-US" dirty="0"/>
              <a:t>, Express.js, React.js, Node.js).</a:t>
            </a:r>
          </a:p>
          <a:p>
            <a:r>
              <a:rPr lang="en-US" dirty="0"/>
              <a:t/>
            </a:r>
            <a:br>
              <a:rPr lang="en-US" dirty="0"/>
            </a:br>
            <a:endParaRPr lang="en-IN" dirty="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xmlns=""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xmlns=""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xmlns=""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xmlns=""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xmlns="" id="{0C511917-B5EE-88C1-A75B-AC3ADE14BEB8}"/>
              </a:ext>
            </a:extLst>
          </p:cNvPr>
          <p:cNvSpPr txBox="1"/>
          <p:nvPr/>
        </p:nvSpPr>
        <p:spPr>
          <a:xfrm>
            <a:off x="143805" y="1142014"/>
            <a:ext cx="5055021" cy="1815882"/>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The </a:t>
            </a:r>
            <a:r>
              <a:rPr lang="en-US" b="1" dirty="0"/>
              <a:t>Food Delivery Application</a:t>
            </a:r>
            <a:r>
              <a:rPr lang="en-US" dirty="0"/>
              <a:t> using the </a:t>
            </a:r>
            <a:r>
              <a:rPr lang="en-US" b="1" dirty="0"/>
              <a:t>MERN stack</a:t>
            </a:r>
            <a:r>
              <a:rPr lang="en-US" dirty="0"/>
              <a:t> allows users to browse restaurants, view menus, place orders, and make secure payments. It offers features like real-time order tracking, user authentication, and restaurant management through an admin dashboard. The platform provides a seamless experience for both customers and restaurant owners, ensuring efficient food delivery and easy restaurant management.</a:t>
            </a:r>
            <a:endParaRPr lang="en-US" dirty="0">
              <a:latin typeface="+mn-lt"/>
            </a:endParaRPr>
          </a:p>
        </p:txBody>
      </p:sp>
      <p:pic>
        <p:nvPicPr>
          <p:cNvPr id="5" name="Picture 4" descr="Person writing on whiteboard">
            <a:extLst>
              <a:ext uri="{FF2B5EF4-FFF2-40B4-BE49-F238E27FC236}">
                <a16:creationId xmlns:a16="http://schemas.microsoft.com/office/drawing/2014/main" xmlns=""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xmlns=""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xmlns="" id="{796BFA82-8AB0-23BA-909F-C886C3F7A669}"/>
              </a:ext>
            </a:extLst>
          </p:cNvPr>
          <p:cNvSpPr txBox="1"/>
          <p:nvPr/>
        </p:nvSpPr>
        <p:spPr>
          <a:xfrm>
            <a:off x="126996" y="1134562"/>
            <a:ext cx="8466813" cy="203132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The proposed solution for the </a:t>
            </a:r>
            <a:r>
              <a:rPr lang="en-US" b="1" dirty="0"/>
              <a:t>Food Delivery Application</a:t>
            </a:r>
            <a:r>
              <a:rPr lang="en-US" dirty="0"/>
              <a:t> using the </a:t>
            </a:r>
            <a:r>
              <a:rPr lang="en-US" b="1" dirty="0"/>
              <a:t>MERN stack</a:t>
            </a:r>
            <a:r>
              <a:rPr lang="en-US" dirty="0"/>
              <a:t> is to build a scalable and user-friendly platform that enables users to discover restaurants, browse menus, place orders, and make secure payments, all in one place. The system will feature secure user authentication, real-time order tracking, and an intuitive interface for both customers and restaurant owners. Restaurant owners will be able to manage their listings, update menus, and track orders through an easy-to-use admin dashboard. By leveraging </a:t>
            </a:r>
            <a:r>
              <a:rPr lang="en-US" dirty="0" err="1"/>
              <a:t>MongoDB</a:t>
            </a:r>
            <a:r>
              <a:rPr lang="en-US" dirty="0"/>
              <a:t> for data storage, Express.js for the back-end API, React.js for the front-end interface, and Node.js for the server-side logic, the application ensures a seamless, efficient, and responsive user experience. The solution aims to provide a convenient and secure food ordering process, enhancing customer satisfaction and restaurant operations.</a:t>
            </a: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xmlns=""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xmlns="" id="{A111D00F-E3D6-896E-4001-492D6D1DC85F}"/>
              </a:ext>
            </a:extLst>
          </p:cNvPr>
          <p:cNvSpPr txBox="1"/>
          <p:nvPr/>
        </p:nvSpPr>
        <p:spPr>
          <a:xfrm>
            <a:off x="270164" y="1083221"/>
            <a:ext cx="8790709" cy="3108543"/>
          </a:xfrm>
          <a:prstGeom prst="rect">
            <a:avLst/>
          </a:prstGeom>
          <a:noFill/>
        </p:spPr>
        <p:txBody>
          <a:bodyPr wrap="square" rtlCol="0">
            <a:spAutoFit/>
          </a:bodyPr>
          <a:lstStyle/>
          <a:p>
            <a:r>
              <a:rPr lang="en-US" dirty="0"/>
              <a:t>The </a:t>
            </a:r>
            <a:r>
              <a:rPr lang="en-US" b="1" dirty="0"/>
              <a:t>Food Delivery Application</a:t>
            </a:r>
            <a:r>
              <a:rPr lang="en-US" dirty="0"/>
              <a:t> utilizes the following technologies:</a:t>
            </a:r>
          </a:p>
          <a:p>
            <a:r>
              <a:rPr lang="en-US" b="1" dirty="0" err="1"/>
              <a:t>MongoDB</a:t>
            </a:r>
            <a:r>
              <a:rPr lang="en-US" dirty="0"/>
              <a:t>: A </a:t>
            </a:r>
            <a:r>
              <a:rPr lang="en-US" dirty="0" err="1"/>
              <a:t>NoSQL</a:t>
            </a:r>
            <a:r>
              <a:rPr lang="en-US" dirty="0"/>
              <a:t> database used for storing user data, restaurant details, menu items, orders, and reviews. </a:t>
            </a:r>
            <a:r>
              <a:rPr lang="en-US" dirty="0" err="1"/>
              <a:t>MongoDB</a:t>
            </a:r>
            <a:r>
              <a:rPr lang="en-US" dirty="0"/>
              <a:t> allows flexible data modeling and efficient scaling.</a:t>
            </a:r>
          </a:p>
          <a:p>
            <a:r>
              <a:rPr lang="en-US" b="1" dirty="0"/>
              <a:t>Express.js</a:t>
            </a:r>
            <a:r>
              <a:rPr lang="en-US" dirty="0"/>
              <a:t>: A web application framework for Node.js that simplifies the creation of the back-end server and handles routing, middleware, and API requests.</a:t>
            </a:r>
          </a:p>
          <a:p>
            <a:r>
              <a:rPr lang="en-US" b="1" dirty="0"/>
              <a:t>React.js</a:t>
            </a:r>
            <a:r>
              <a:rPr lang="en-US" dirty="0"/>
              <a:t>: A JavaScript library for building dynamic and responsive user interfaces. React.js allows the creation of reusable components and ensures fast rendering of updates, providing a smooth user experience.</a:t>
            </a:r>
          </a:p>
          <a:p>
            <a:r>
              <a:rPr lang="en-US" b="1" dirty="0"/>
              <a:t>Node.js</a:t>
            </a:r>
            <a:r>
              <a:rPr lang="en-US" dirty="0"/>
              <a:t>: A JavaScript runtime that allows for building the server-side logic of the application. It handles requests from the front end, processes data, and communicates with the database.</a:t>
            </a:r>
          </a:p>
          <a:p>
            <a:r>
              <a:rPr lang="en-US" b="1" dirty="0"/>
              <a:t>JWT (JSON Web Tokens)</a:t>
            </a:r>
            <a:r>
              <a:rPr lang="en-US" dirty="0"/>
              <a:t>: Used for secure user authentication and maintaining session integrity between the front end and back end.</a:t>
            </a:r>
          </a:p>
          <a:p>
            <a:r>
              <a:rPr lang="en-US" b="1" dirty="0"/>
              <a:t>Payment Gateway Integration (Stripe/</a:t>
            </a:r>
            <a:r>
              <a:rPr lang="en-US" b="1" dirty="0" err="1"/>
              <a:t>Razorpay</a:t>
            </a:r>
            <a:r>
              <a:rPr lang="en-US" b="1" dirty="0"/>
              <a:t>)</a:t>
            </a:r>
            <a:r>
              <a:rPr lang="en-US" dirty="0"/>
              <a:t>: Used for securely processing payments for user orders.</a:t>
            </a:r>
          </a:p>
          <a:p>
            <a:r>
              <a:rPr lang="en-US" b="1" dirty="0" err="1"/>
              <a:t>Geolocation</a:t>
            </a:r>
            <a:r>
              <a:rPr lang="en-US" b="1" dirty="0"/>
              <a:t> Services</a:t>
            </a:r>
            <a:r>
              <a:rPr lang="en-US" dirty="0"/>
              <a:t>: Integrated with Google Maps API for locating nearby restaurants and providing users with location-based recommendations</a:t>
            </a:r>
            <a:r>
              <a:rPr lang="en-US" dirty="0" smtClean="0"/>
              <a:t>.</a:t>
            </a: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xmlns=""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4" name="Rectangle 3"/>
          <p:cNvSpPr/>
          <p:nvPr/>
        </p:nvSpPr>
        <p:spPr>
          <a:xfrm>
            <a:off x="635771" y="1334736"/>
            <a:ext cx="8272702" cy="307777"/>
          </a:xfrm>
          <a:prstGeom prst="rect">
            <a:avLst/>
          </a:prstGeom>
        </p:spPr>
        <p:txBody>
          <a:bodyPr wrap="square">
            <a:spAutoFit/>
          </a:bodyPr>
          <a:lstStyle/>
          <a:p>
            <a:endParaRPr lang="en-US" dirty="0"/>
          </a:p>
        </p:txBody>
      </p:sp>
      <p:sp>
        <p:nvSpPr>
          <p:cNvPr id="12" name="Rectangle 6"/>
          <p:cNvSpPr>
            <a:spLocks noChangeArrowheads="1"/>
          </p:cNvSpPr>
          <p:nvPr/>
        </p:nvSpPr>
        <p:spPr bwMode="auto">
          <a:xfrm>
            <a:off x="143933" y="896183"/>
            <a:ext cx="893772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anose="020B0604020202020204" pitchFamily="34" charset="0"/>
              </a:rPr>
              <a:t>Modeling: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1" i="0" u="none" strike="noStrike" cap="none" normalizeH="0" baseline="0" dirty="0" smtClean="0">
                <a:ln>
                  <a:noFill/>
                </a:ln>
                <a:solidFill>
                  <a:schemeClr val="tx1"/>
                </a:solidFill>
                <a:effectLst/>
                <a:latin typeface="Arial" panose="020B0604020202020204" pitchFamily="34" charset="0"/>
              </a:rPr>
              <a:t>User Model</a:t>
            </a:r>
            <a:r>
              <a:rPr kumimoji="0" lang="en-US" b="0" i="0" u="none" strike="noStrike" cap="none" normalizeH="0" baseline="0" dirty="0" smtClean="0">
                <a:ln>
                  <a:noFill/>
                </a:ln>
                <a:solidFill>
                  <a:schemeClr val="tx1"/>
                </a:solidFill>
                <a:effectLst/>
                <a:latin typeface="Arial" panose="020B0604020202020204" pitchFamily="34" charset="0"/>
              </a:rPr>
              <a:t>:</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The </a:t>
            </a:r>
            <a:r>
              <a:rPr kumimoji="0" lang="en-US" b="1" i="0" u="none" strike="noStrike" cap="none" normalizeH="0" baseline="0" dirty="0" smtClean="0">
                <a:ln>
                  <a:noFill/>
                </a:ln>
                <a:solidFill>
                  <a:schemeClr val="tx1"/>
                </a:solidFill>
                <a:effectLst/>
                <a:latin typeface="Arial" panose="020B0604020202020204" pitchFamily="34" charset="0"/>
              </a:rPr>
              <a:t>User Model</a:t>
            </a:r>
            <a:r>
              <a:rPr kumimoji="0" lang="en-US" b="0" i="0" u="none" strike="noStrike" cap="none" normalizeH="0" baseline="0" dirty="0" smtClean="0">
                <a:ln>
                  <a:noFill/>
                </a:ln>
                <a:solidFill>
                  <a:schemeClr val="tx1"/>
                </a:solidFill>
                <a:effectLst/>
                <a:latin typeface="Arial" panose="020B0604020202020204" pitchFamily="34" charset="0"/>
              </a:rPr>
              <a:t> stores essential information about customers, such as </a:t>
            </a:r>
            <a:r>
              <a:rPr kumimoji="0" lang="en-US" b="0" i="0" u="none" strike="noStrike" cap="none" normalizeH="0" baseline="0" dirty="0" err="1" smtClean="0">
                <a:ln>
                  <a:noFill/>
                </a:ln>
                <a:solidFill>
                  <a:schemeClr val="tx1"/>
                </a:solidFill>
                <a:effectLst/>
                <a:latin typeface="Arial Unicode MS" panose="020B0604020202020204" pitchFamily="34" charset="-128"/>
              </a:rPr>
              <a:t>userID</a:t>
            </a:r>
            <a:r>
              <a:rPr kumimoji="0" lang="en-US" b="0" i="0" u="none" strike="noStrike" cap="none" normalizeH="0" baseline="0" dirty="0" smtClean="0">
                <a:ln>
                  <a:noFill/>
                </a:ln>
                <a:solidFill>
                  <a:schemeClr val="tx1"/>
                </a:solidFill>
                <a:effectLst/>
              </a:rPr>
              <a:t> (a unique identifier), </a:t>
            </a:r>
            <a:r>
              <a:rPr kumimoji="0" lang="en-US" b="0" i="0" u="none" strike="noStrike" cap="none" normalizeH="0" baseline="0" dirty="0" smtClean="0">
                <a:ln>
                  <a:noFill/>
                </a:ln>
                <a:solidFill>
                  <a:schemeClr val="tx1"/>
                </a:solidFill>
                <a:effectLst/>
                <a:latin typeface="Arial Unicode MS" panose="020B0604020202020204" pitchFamily="34" charset="-128"/>
              </a:rPr>
              <a:t>name</a:t>
            </a:r>
            <a:r>
              <a:rPr kumimoji="0" lang="en-US" b="0" i="0" u="none" strike="noStrike" cap="none" normalizeH="0" baseline="0" dirty="0" smtClean="0">
                <a:ln>
                  <a:noFill/>
                </a:ln>
                <a:solidFill>
                  <a:schemeClr val="tx1"/>
                </a:solidFill>
                <a:effectLst/>
              </a:rPr>
              <a:t>, </a:t>
            </a:r>
            <a:r>
              <a:rPr kumimoji="0" lang="en-US" b="0" i="0" u="none" strike="noStrike" cap="none" normalizeH="0" baseline="0" dirty="0" smtClean="0">
                <a:ln>
                  <a:noFill/>
                </a:ln>
                <a:solidFill>
                  <a:schemeClr val="tx1"/>
                </a:solidFill>
                <a:effectLst/>
                <a:latin typeface="Arial Unicode MS" panose="020B0604020202020204" pitchFamily="34" charset="-128"/>
              </a:rPr>
              <a:t>email</a:t>
            </a:r>
            <a:r>
              <a:rPr kumimoji="0" lang="en-US" b="0" i="0" u="none" strike="noStrike" cap="none" normalizeH="0" baseline="0" dirty="0" smtClean="0">
                <a:ln>
                  <a:noFill/>
                </a:ln>
                <a:solidFill>
                  <a:schemeClr val="tx1"/>
                </a:solidFill>
                <a:effectLst/>
              </a:rPr>
              <a:t>, </a:t>
            </a:r>
            <a:r>
              <a:rPr kumimoji="0" lang="en-US" b="0" i="0" u="none" strike="noStrike" cap="none" normalizeH="0" baseline="0" dirty="0" smtClean="0">
                <a:ln>
                  <a:noFill/>
                </a:ln>
                <a:solidFill>
                  <a:schemeClr val="tx1"/>
                </a:solidFill>
                <a:effectLst/>
                <a:latin typeface="Arial Unicode MS" panose="020B0604020202020204" pitchFamily="34" charset="-128"/>
              </a:rPr>
              <a:t>password</a:t>
            </a:r>
            <a:r>
              <a:rPr kumimoji="0" lang="en-US" b="0" i="0" u="none" strike="noStrike" cap="none" normalizeH="0" baseline="0" dirty="0" smtClean="0">
                <a:ln>
                  <a:noFill/>
                </a:ln>
                <a:solidFill>
                  <a:schemeClr val="tx1"/>
                </a:solidFill>
                <a:effectLst/>
              </a:rPr>
              <a:t> (encrypted for secure login), </a:t>
            </a:r>
            <a:r>
              <a:rPr kumimoji="0" lang="en-US" b="0" i="0" u="none" strike="noStrike" cap="none" normalizeH="0" baseline="0" dirty="0" smtClean="0">
                <a:ln>
                  <a:noFill/>
                </a:ln>
                <a:solidFill>
                  <a:schemeClr val="tx1"/>
                </a:solidFill>
                <a:effectLst/>
                <a:latin typeface="Arial Unicode MS" panose="020B0604020202020204" pitchFamily="34" charset="-128"/>
              </a:rPr>
              <a:t>address</a:t>
            </a:r>
            <a:r>
              <a:rPr kumimoji="0" lang="en-US" b="0" i="0" u="none" strike="noStrike" cap="none" normalizeH="0" baseline="0" dirty="0" smtClean="0">
                <a:ln>
                  <a:noFill/>
                </a:ln>
                <a:solidFill>
                  <a:schemeClr val="tx1"/>
                </a:solidFill>
                <a:effectLst/>
              </a:rPr>
              <a:t> (for delivery purposes), and </a:t>
            </a:r>
            <a:r>
              <a:rPr kumimoji="0" lang="en-US" b="0" i="0" u="none" strike="noStrike" cap="none" normalizeH="0" baseline="0" dirty="0" err="1" smtClean="0">
                <a:ln>
                  <a:noFill/>
                </a:ln>
                <a:solidFill>
                  <a:schemeClr val="tx1"/>
                </a:solidFill>
                <a:effectLst/>
                <a:latin typeface="Arial Unicode MS" panose="020B0604020202020204" pitchFamily="34" charset="-128"/>
              </a:rPr>
              <a:t>orderHistory</a:t>
            </a:r>
            <a:r>
              <a:rPr kumimoji="0" lang="en-US" b="0" i="0" u="none" strike="noStrike" cap="none" normalizeH="0" baseline="0" dirty="0" smtClean="0">
                <a:ln>
                  <a:noFill/>
                </a:ln>
                <a:solidFill>
                  <a:schemeClr val="tx1"/>
                </a:solidFill>
                <a:effectLst/>
              </a:rPr>
              <a:t> (an array of past order references). The model also includes a </a:t>
            </a:r>
            <a:r>
              <a:rPr kumimoji="0" lang="en-US" b="0" i="0" u="none" strike="noStrike" cap="none" normalizeH="0" baseline="0" dirty="0" smtClean="0">
                <a:ln>
                  <a:noFill/>
                </a:ln>
                <a:solidFill>
                  <a:schemeClr val="tx1"/>
                </a:solidFill>
                <a:effectLst/>
                <a:latin typeface="Arial Unicode MS" panose="020B0604020202020204" pitchFamily="34" charset="-128"/>
              </a:rPr>
              <a:t>role</a:t>
            </a:r>
            <a:r>
              <a:rPr kumimoji="0" lang="en-US" b="0" i="0" u="none" strike="noStrike" cap="none" normalizeH="0" baseline="0" dirty="0" smtClean="0">
                <a:ln>
                  <a:noFill/>
                </a:ln>
                <a:solidFill>
                  <a:schemeClr val="tx1"/>
                </a:solidFill>
                <a:effectLst/>
              </a:rPr>
              <a:t> attribute, which distinguishes between regular customers and admin (restaurant owner) users. This model is vital for managing authentication, customer data, and tracking order history.</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b="1" i="0" u="none" strike="noStrike" cap="none" normalizeH="0" baseline="0" dirty="0" smtClean="0">
                <a:ln>
                  <a:noFill/>
                </a:ln>
                <a:solidFill>
                  <a:schemeClr val="tx1"/>
                </a:solidFill>
                <a:effectLst/>
                <a:latin typeface="Arial" panose="020B0604020202020204" pitchFamily="34" charset="0"/>
              </a:rPr>
              <a:t>Restaurant Model</a:t>
            </a:r>
            <a:r>
              <a:rPr kumimoji="0" lang="en-US" b="0" i="0" u="none" strike="noStrike" cap="none" normalizeH="0" baseline="0" dirty="0" smtClean="0">
                <a:ln>
                  <a:noFill/>
                </a:ln>
                <a:solidFill>
                  <a:schemeClr val="tx1"/>
                </a:solidFill>
                <a:effectLst/>
                <a:latin typeface="Arial" panose="020B0604020202020204" pitchFamily="34" charset="0"/>
              </a:rPr>
              <a:t>:</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The </a:t>
            </a:r>
            <a:r>
              <a:rPr kumimoji="0" lang="en-US" b="1" i="0" u="none" strike="noStrike" cap="none" normalizeH="0" baseline="0" dirty="0" smtClean="0">
                <a:ln>
                  <a:noFill/>
                </a:ln>
                <a:solidFill>
                  <a:schemeClr val="tx1"/>
                </a:solidFill>
                <a:effectLst/>
                <a:latin typeface="Arial" panose="020B0604020202020204" pitchFamily="34" charset="0"/>
              </a:rPr>
              <a:t>Restaurant Model</a:t>
            </a:r>
            <a:r>
              <a:rPr kumimoji="0" lang="en-US" b="0" i="0" u="none" strike="noStrike" cap="none" normalizeH="0" baseline="0" dirty="0" smtClean="0">
                <a:ln>
                  <a:noFill/>
                </a:ln>
                <a:solidFill>
                  <a:schemeClr val="tx1"/>
                </a:solidFill>
                <a:effectLst/>
                <a:latin typeface="Arial" panose="020B0604020202020204" pitchFamily="34" charset="0"/>
              </a:rPr>
              <a:t> captures information about each restaurant, including </a:t>
            </a:r>
            <a:r>
              <a:rPr kumimoji="0" lang="en-US" b="0" i="0" u="none" strike="noStrike" cap="none" normalizeH="0" baseline="0" dirty="0" err="1" smtClean="0">
                <a:ln>
                  <a:noFill/>
                </a:ln>
                <a:solidFill>
                  <a:schemeClr val="tx1"/>
                </a:solidFill>
                <a:effectLst/>
                <a:latin typeface="Arial Unicode MS" panose="020B0604020202020204" pitchFamily="34" charset="-128"/>
              </a:rPr>
              <a:t>restaurantID</a:t>
            </a:r>
            <a:r>
              <a:rPr kumimoji="0" lang="en-US" b="0" i="0" u="none" strike="noStrike" cap="none" normalizeH="0" baseline="0" dirty="0" smtClean="0">
                <a:ln>
                  <a:noFill/>
                </a:ln>
                <a:solidFill>
                  <a:schemeClr val="tx1"/>
                </a:solidFill>
                <a:effectLst/>
              </a:rPr>
              <a:t> (unique identifier), </a:t>
            </a:r>
            <a:r>
              <a:rPr kumimoji="0" lang="en-US" b="0" i="0" u="none" strike="noStrike" cap="none" normalizeH="0" baseline="0" dirty="0" smtClean="0">
                <a:ln>
                  <a:noFill/>
                </a:ln>
                <a:solidFill>
                  <a:schemeClr val="tx1"/>
                </a:solidFill>
                <a:effectLst/>
                <a:latin typeface="Arial Unicode MS" panose="020B0604020202020204" pitchFamily="34" charset="-128"/>
              </a:rPr>
              <a:t>name</a:t>
            </a:r>
            <a:r>
              <a:rPr kumimoji="0" lang="en-US" b="0" i="0" u="none" strike="noStrike" cap="none" normalizeH="0" baseline="0" dirty="0" smtClean="0">
                <a:ln>
                  <a:noFill/>
                </a:ln>
                <a:solidFill>
                  <a:schemeClr val="tx1"/>
                </a:solidFill>
                <a:effectLst/>
              </a:rPr>
              <a:t>, </a:t>
            </a:r>
            <a:r>
              <a:rPr kumimoji="0" lang="en-US" b="0" i="0" u="none" strike="noStrike" cap="none" normalizeH="0" baseline="0" dirty="0" smtClean="0">
                <a:ln>
                  <a:noFill/>
                </a:ln>
                <a:solidFill>
                  <a:schemeClr val="tx1"/>
                </a:solidFill>
                <a:effectLst/>
                <a:latin typeface="Arial Unicode MS" panose="020B0604020202020204" pitchFamily="34" charset="-128"/>
              </a:rPr>
              <a:t>location</a:t>
            </a:r>
            <a:r>
              <a:rPr kumimoji="0" lang="en-US" b="0" i="0" u="none" strike="noStrike" cap="none" normalizeH="0" baseline="0" dirty="0" smtClean="0">
                <a:ln>
                  <a:noFill/>
                </a:ln>
                <a:solidFill>
                  <a:schemeClr val="tx1"/>
                </a:solidFill>
                <a:effectLst/>
              </a:rPr>
              <a:t>, </a:t>
            </a:r>
            <a:r>
              <a:rPr kumimoji="0" lang="en-US" b="0" i="0" u="none" strike="noStrike" cap="none" normalizeH="0" baseline="0" dirty="0" err="1" smtClean="0">
                <a:ln>
                  <a:noFill/>
                </a:ln>
                <a:solidFill>
                  <a:schemeClr val="tx1"/>
                </a:solidFill>
                <a:effectLst/>
                <a:latin typeface="Arial Unicode MS" panose="020B0604020202020204" pitchFamily="34" charset="-128"/>
              </a:rPr>
              <a:t>cuisineType</a:t>
            </a:r>
            <a:r>
              <a:rPr kumimoji="0" lang="en-US" b="0" i="0" u="none" strike="noStrike" cap="none" normalizeH="0" baseline="0" dirty="0" smtClean="0">
                <a:ln>
                  <a:noFill/>
                </a:ln>
                <a:solidFill>
                  <a:schemeClr val="tx1"/>
                </a:solidFill>
                <a:effectLst/>
              </a:rPr>
              <a:t> (e.g., Italian, Chinese), and </a:t>
            </a:r>
            <a:r>
              <a:rPr kumimoji="0" lang="en-US" b="0" i="0" u="none" strike="noStrike" cap="none" normalizeH="0" baseline="0" dirty="0" smtClean="0">
                <a:ln>
                  <a:noFill/>
                </a:ln>
                <a:solidFill>
                  <a:schemeClr val="tx1"/>
                </a:solidFill>
                <a:effectLst/>
                <a:latin typeface="Arial Unicode MS" panose="020B0604020202020204" pitchFamily="34" charset="-128"/>
              </a:rPr>
              <a:t>rating</a:t>
            </a:r>
            <a:r>
              <a:rPr kumimoji="0" lang="en-US" b="0" i="0" u="none" strike="noStrike" cap="none" normalizeH="0" baseline="0" dirty="0" smtClean="0">
                <a:ln>
                  <a:noFill/>
                </a:ln>
                <a:solidFill>
                  <a:schemeClr val="tx1"/>
                </a:solidFill>
                <a:effectLst/>
              </a:rPr>
              <a:t> (average user rating). It also contains a </a:t>
            </a:r>
            <a:r>
              <a:rPr kumimoji="0" lang="en-US" b="0" i="0" u="none" strike="noStrike" cap="none" normalizeH="0" baseline="0" dirty="0" smtClean="0">
                <a:ln>
                  <a:noFill/>
                </a:ln>
                <a:solidFill>
                  <a:schemeClr val="tx1"/>
                </a:solidFill>
                <a:effectLst/>
                <a:latin typeface="Arial Unicode MS" panose="020B0604020202020204" pitchFamily="34" charset="-128"/>
              </a:rPr>
              <a:t>menu</a:t>
            </a:r>
            <a:r>
              <a:rPr kumimoji="0" lang="en-US" b="0" i="0" u="none" strike="noStrike" cap="none" normalizeH="0" baseline="0" dirty="0" smtClean="0">
                <a:ln>
                  <a:noFill/>
                </a:ln>
                <a:solidFill>
                  <a:schemeClr val="tx1"/>
                </a:solidFill>
                <a:effectLst/>
              </a:rPr>
              <a:t> array, which holds the food items offered by the restaurant. Additionally, the model includes </a:t>
            </a:r>
            <a:r>
              <a:rPr kumimoji="0" lang="en-US" b="0" i="0" u="none" strike="noStrike" cap="none" normalizeH="0" baseline="0" dirty="0" err="1" smtClean="0">
                <a:ln>
                  <a:noFill/>
                </a:ln>
                <a:solidFill>
                  <a:schemeClr val="tx1"/>
                </a:solidFill>
                <a:effectLst/>
                <a:latin typeface="Arial Unicode MS" panose="020B0604020202020204" pitchFamily="34" charset="-128"/>
              </a:rPr>
              <a:t>ownerID</a:t>
            </a:r>
            <a:r>
              <a:rPr kumimoji="0" lang="en-US" b="0" i="0" u="none" strike="noStrike" cap="none" normalizeH="0" baseline="0" dirty="0" smtClean="0">
                <a:ln>
                  <a:noFill/>
                </a:ln>
                <a:solidFill>
                  <a:schemeClr val="tx1"/>
                </a:solidFill>
                <a:effectLst/>
              </a:rPr>
              <a:t>, linking the restaurant to the respective admin user managing it. This model is used to display restaurant details, manage menus, and connect restaurants to customers.</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b="1" i="0" u="none" strike="noStrike" cap="none" normalizeH="0" baseline="0" dirty="0" smtClean="0">
                <a:ln>
                  <a:noFill/>
                </a:ln>
                <a:solidFill>
                  <a:schemeClr val="tx1"/>
                </a:solidFill>
                <a:effectLst/>
                <a:latin typeface="Arial" panose="020B0604020202020204" pitchFamily="34" charset="0"/>
              </a:rPr>
              <a:t>Menu Item Model</a:t>
            </a:r>
            <a:r>
              <a:rPr kumimoji="0" lang="en-US" b="0" i="0" u="none" strike="noStrike" cap="none" normalizeH="0" baseline="0" dirty="0" smtClean="0">
                <a:ln>
                  <a:noFill/>
                </a:ln>
                <a:solidFill>
                  <a:schemeClr val="tx1"/>
                </a:solidFill>
                <a:effectLst/>
                <a:latin typeface="Arial" panose="020B0604020202020204" pitchFamily="34" charset="0"/>
              </a:rPr>
              <a:t>:</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The </a:t>
            </a:r>
            <a:r>
              <a:rPr kumimoji="0" lang="en-US" b="1" i="0" u="none" strike="noStrike" cap="none" normalizeH="0" baseline="0" dirty="0" smtClean="0">
                <a:ln>
                  <a:noFill/>
                </a:ln>
                <a:solidFill>
                  <a:schemeClr val="tx1"/>
                </a:solidFill>
                <a:effectLst/>
                <a:latin typeface="Arial" panose="020B0604020202020204" pitchFamily="34" charset="0"/>
              </a:rPr>
              <a:t>Menu Item Model</a:t>
            </a:r>
            <a:r>
              <a:rPr kumimoji="0" lang="en-US" b="0" i="0" u="none" strike="noStrike" cap="none" normalizeH="0" baseline="0" dirty="0" smtClean="0">
                <a:ln>
                  <a:noFill/>
                </a:ln>
                <a:solidFill>
                  <a:schemeClr val="tx1"/>
                </a:solidFill>
                <a:effectLst/>
                <a:latin typeface="Arial" panose="020B0604020202020204" pitchFamily="34" charset="0"/>
              </a:rPr>
              <a:t> defines each food item listed by a restaurant. It includes </a:t>
            </a:r>
            <a:r>
              <a:rPr kumimoji="0" lang="en-US" b="0" i="0" u="none" strike="noStrike" cap="none" normalizeH="0" baseline="0" dirty="0" err="1" smtClean="0">
                <a:ln>
                  <a:noFill/>
                </a:ln>
                <a:solidFill>
                  <a:schemeClr val="tx1"/>
                </a:solidFill>
                <a:effectLst/>
                <a:latin typeface="Arial Unicode MS" panose="020B0604020202020204" pitchFamily="34" charset="-128"/>
              </a:rPr>
              <a:t>itemID</a:t>
            </a:r>
            <a:r>
              <a:rPr kumimoji="0" lang="en-US" b="0" i="0" u="none" strike="noStrike" cap="none" normalizeH="0" baseline="0" dirty="0" smtClean="0">
                <a:ln>
                  <a:noFill/>
                </a:ln>
                <a:solidFill>
                  <a:schemeClr val="tx1"/>
                </a:solidFill>
                <a:effectLst/>
              </a:rPr>
              <a:t> (unique identifier), </a:t>
            </a:r>
            <a:r>
              <a:rPr kumimoji="0" lang="en-US" b="0" i="0" u="none" strike="noStrike" cap="none" normalizeH="0" baseline="0" dirty="0" smtClean="0">
                <a:ln>
                  <a:noFill/>
                </a:ln>
                <a:solidFill>
                  <a:schemeClr val="tx1"/>
                </a:solidFill>
                <a:effectLst/>
                <a:latin typeface="Arial Unicode MS" panose="020B0604020202020204" pitchFamily="34" charset="-128"/>
              </a:rPr>
              <a:t>name</a:t>
            </a:r>
            <a:r>
              <a:rPr kumimoji="0" lang="en-US" b="0" i="0" u="none" strike="noStrike" cap="none" normalizeH="0" baseline="0" dirty="0" smtClean="0">
                <a:ln>
                  <a:noFill/>
                </a:ln>
                <a:solidFill>
                  <a:schemeClr val="tx1"/>
                </a:solidFill>
                <a:effectLst/>
              </a:rPr>
              <a:t> (the dish's name), </a:t>
            </a:r>
            <a:r>
              <a:rPr kumimoji="0" lang="en-US" b="0" i="0" u="none" strike="noStrike" cap="none" normalizeH="0" baseline="0" dirty="0" smtClean="0">
                <a:ln>
                  <a:noFill/>
                </a:ln>
                <a:solidFill>
                  <a:schemeClr val="tx1"/>
                </a:solidFill>
                <a:effectLst/>
                <a:latin typeface="Arial Unicode MS" panose="020B0604020202020204" pitchFamily="34" charset="-128"/>
              </a:rPr>
              <a:t>description</a:t>
            </a:r>
            <a:r>
              <a:rPr kumimoji="0" lang="en-US" b="0" i="0" u="none" strike="noStrike" cap="none" normalizeH="0" baseline="0" dirty="0" smtClean="0">
                <a:ln>
                  <a:noFill/>
                </a:ln>
                <a:solidFill>
                  <a:schemeClr val="tx1"/>
                </a:solidFill>
                <a:effectLst/>
              </a:rPr>
              <a:t> (details about the dish), </a:t>
            </a:r>
            <a:r>
              <a:rPr kumimoji="0" lang="en-US" b="0" i="0" u="none" strike="noStrike" cap="none" normalizeH="0" baseline="0" dirty="0" smtClean="0">
                <a:ln>
                  <a:noFill/>
                </a:ln>
                <a:solidFill>
                  <a:schemeClr val="tx1"/>
                </a:solidFill>
                <a:effectLst/>
                <a:latin typeface="Arial Unicode MS" panose="020B0604020202020204" pitchFamily="34" charset="-128"/>
              </a:rPr>
              <a:t>price</a:t>
            </a:r>
            <a:r>
              <a:rPr kumimoji="0" lang="en-US" b="0" i="0" u="none" strike="noStrike" cap="none" normalizeH="0" baseline="0" dirty="0" smtClean="0">
                <a:ln>
                  <a:noFill/>
                </a:ln>
                <a:solidFill>
                  <a:schemeClr val="tx1"/>
                </a:solidFill>
                <a:effectLst/>
              </a:rPr>
              <a:t> (cost of the item), and </a:t>
            </a:r>
            <a:r>
              <a:rPr kumimoji="0" lang="en-US" b="0" i="0" u="none" strike="noStrike" cap="none" normalizeH="0" baseline="0" dirty="0" err="1" smtClean="0">
                <a:ln>
                  <a:noFill/>
                </a:ln>
                <a:solidFill>
                  <a:schemeClr val="tx1"/>
                </a:solidFill>
                <a:effectLst/>
                <a:latin typeface="Arial Unicode MS" panose="020B0604020202020204" pitchFamily="34" charset="-128"/>
              </a:rPr>
              <a:t>restaurantID</a:t>
            </a:r>
            <a:r>
              <a:rPr kumimoji="0" lang="en-US" b="0" i="0" u="none" strike="noStrike" cap="none" normalizeH="0" baseline="0" dirty="0" smtClean="0">
                <a:ln>
                  <a:noFill/>
                </a:ln>
                <a:solidFill>
                  <a:schemeClr val="tx1"/>
                </a:solidFill>
                <a:effectLst/>
              </a:rPr>
              <a:t> (reference to the restaurant offering the item). This model is essential for building the menus users browse when placing orders and enables restaurants to update or modify their offerings.</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xmlns=""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12" name="Rectangle 5"/>
          <p:cNvSpPr>
            <a:spLocks noChangeArrowheads="1"/>
          </p:cNvSpPr>
          <p:nvPr/>
        </p:nvSpPr>
        <p:spPr bwMode="auto">
          <a:xfrm>
            <a:off x="143933" y="801447"/>
            <a:ext cx="8639849"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smtClean="0">
                <a:ln>
                  <a:noFill/>
                </a:ln>
                <a:solidFill>
                  <a:schemeClr val="tx1"/>
                </a:solidFill>
                <a:effectLst/>
                <a:latin typeface="Arial" panose="020B0604020202020204" pitchFamily="34" charset="0"/>
              </a:rPr>
              <a:t>5.Order Model</a:t>
            </a:r>
            <a:r>
              <a:rPr kumimoji="0" lang="en-US" b="0" i="0" u="none" strike="noStrike" cap="none" normalizeH="0" baseline="0" dirty="0" smtClean="0">
                <a:ln>
                  <a:noFill/>
                </a:ln>
                <a:solidFill>
                  <a:schemeClr val="tx1"/>
                </a:solidFill>
                <a:effectLst/>
                <a:latin typeface="Arial" panose="020B0604020202020204" pitchFamily="34" charset="0"/>
              </a:rPr>
              <a:t>:</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The </a:t>
            </a:r>
            <a:r>
              <a:rPr kumimoji="0" lang="en-US" b="1" i="0" u="none" strike="noStrike" cap="none" normalizeH="0" baseline="0" dirty="0" smtClean="0">
                <a:ln>
                  <a:noFill/>
                </a:ln>
                <a:solidFill>
                  <a:schemeClr val="tx1"/>
                </a:solidFill>
                <a:effectLst/>
                <a:latin typeface="Arial" panose="020B0604020202020204" pitchFamily="34" charset="0"/>
              </a:rPr>
              <a:t>Order Model</a:t>
            </a:r>
            <a:r>
              <a:rPr kumimoji="0" lang="en-US" b="0" i="0" u="none" strike="noStrike" cap="none" normalizeH="0" baseline="0" dirty="0" smtClean="0">
                <a:ln>
                  <a:noFill/>
                </a:ln>
                <a:solidFill>
                  <a:schemeClr val="tx1"/>
                </a:solidFill>
                <a:effectLst/>
                <a:latin typeface="Arial" panose="020B0604020202020204" pitchFamily="34" charset="0"/>
              </a:rPr>
              <a:t> stores all relevant data related to customer orders. Key attributes include </a:t>
            </a:r>
            <a:r>
              <a:rPr kumimoji="0" lang="en-US" b="0" i="0" u="none" strike="noStrike" cap="none" normalizeH="0" baseline="0" dirty="0" err="1" smtClean="0">
                <a:ln>
                  <a:noFill/>
                </a:ln>
                <a:solidFill>
                  <a:schemeClr val="tx1"/>
                </a:solidFill>
                <a:effectLst/>
                <a:latin typeface="Arial Unicode MS" panose="020B0604020202020204" pitchFamily="34" charset="-128"/>
              </a:rPr>
              <a:t>orderID</a:t>
            </a:r>
            <a:r>
              <a:rPr kumimoji="0" lang="en-US" b="0" i="0" u="none" strike="noStrike" cap="none" normalizeH="0" baseline="0" dirty="0" smtClean="0">
                <a:ln>
                  <a:noFill/>
                </a:ln>
                <a:solidFill>
                  <a:schemeClr val="tx1"/>
                </a:solidFill>
                <a:effectLst/>
              </a:rPr>
              <a:t> (unique identifier), </a:t>
            </a:r>
            <a:r>
              <a:rPr kumimoji="0" lang="en-US" b="0" i="0" u="none" strike="noStrike" cap="none" normalizeH="0" baseline="0" dirty="0" err="1" smtClean="0">
                <a:ln>
                  <a:noFill/>
                </a:ln>
                <a:solidFill>
                  <a:schemeClr val="tx1"/>
                </a:solidFill>
                <a:effectLst/>
                <a:latin typeface="Arial Unicode MS" panose="020B0604020202020204" pitchFamily="34" charset="-128"/>
              </a:rPr>
              <a:t>userID</a:t>
            </a:r>
            <a:r>
              <a:rPr kumimoji="0" lang="en-US" b="0" i="0" u="none" strike="noStrike" cap="none" normalizeH="0" baseline="0" dirty="0" smtClean="0">
                <a:ln>
                  <a:noFill/>
                </a:ln>
                <a:solidFill>
                  <a:schemeClr val="tx1"/>
                </a:solidFill>
                <a:effectLst/>
              </a:rPr>
              <a:t> (reference to the customer who placed the order), </a:t>
            </a:r>
            <a:r>
              <a:rPr kumimoji="0" lang="en-US" b="0" i="0" u="none" strike="noStrike" cap="none" normalizeH="0" baseline="0" dirty="0" err="1" smtClean="0">
                <a:ln>
                  <a:noFill/>
                </a:ln>
                <a:solidFill>
                  <a:schemeClr val="tx1"/>
                </a:solidFill>
                <a:effectLst/>
                <a:latin typeface="Arial Unicode MS" panose="020B0604020202020204" pitchFamily="34" charset="-128"/>
              </a:rPr>
              <a:t>restaurantID</a:t>
            </a:r>
            <a:r>
              <a:rPr kumimoji="0" lang="en-US" b="0" i="0" u="none" strike="noStrike" cap="none" normalizeH="0" baseline="0" dirty="0" smtClean="0">
                <a:ln>
                  <a:noFill/>
                </a:ln>
                <a:solidFill>
                  <a:schemeClr val="tx1"/>
                </a:solidFill>
                <a:effectLst/>
              </a:rPr>
              <a:t> (reference to the restaurant from which the order is placed), </a:t>
            </a:r>
            <a:r>
              <a:rPr kumimoji="0" lang="en-US" b="0" i="0" u="none" strike="noStrike" cap="none" normalizeH="0" baseline="0" dirty="0" smtClean="0">
                <a:ln>
                  <a:noFill/>
                </a:ln>
                <a:solidFill>
                  <a:schemeClr val="tx1"/>
                </a:solidFill>
                <a:effectLst/>
                <a:latin typeface="Arial Unicode MS" panose="020B0604020202020204" pitchFamily="34" charset="-128"/>
              </a:rPr>
              <a:t>items</a:t>
            </a:r>
            <a:r>
              <a:rPr kumimoji="0" lang="en-US" b="0" i="0" u="none" strike="noStrike" cap="none" normalizeH="0" baseline="0" dirty="0" smtClean="0">
                <a:ln>
                  <a:noFill/>
                </a:ln>
                <a:solidFill>
                  <a:schemeClr val="tx1"/>
                </a:solidFill>
                <a:effectLst/>
              </a:rPr>
              <a:t> (array of references to the Menu Item Model), </a:t>
            </a:r>
            <a:r>
              <a:rPr kumimoji="0" lang="en-US" b="0" i="0" u="none" strike="noStrike" cap="none" normalizeH="0" baseline="0" dirty="0" smtClean="0">
                <a:ln>
                  <a:noFill/>
                </a:ln>
                <a:solidFill>
                  <a:schemeClr val="tx1"/>
                </a:solidFill>
                <a:effectLst/>
                <a:latin typeface="Arial Unicode MS" panose="020B0604020202020204" pitchFamily="34" charset="-128"/>
              </a:rPr>
              <a:t>status</a:t>
            </a:r>
            <a:r>
              <a:rPr kumimoji="0" lang="en-US" b="0" i="0" u="none" strike="noStrike" cap="none" normalizeH="0" baseline="0" dirty="0" smtClean="0">
                <a:ln>
                  <a:noFill/>
                </a:ln>
                <a:solidFill>
                  <a:schemeClr val="tx1"/>
                </a:solidFill>
                <a:effectLst/>
              </a:rPr>
              <a:t> (e.g., "Pending," "Processing," "Completed"), </a:t>
            </a:r>
            <a:r>
              <a:rPr kumimoji="0" lang="en-US" b="0" i="0" u="none" strike="noStrike" cap="none" normalizeH="0" baseline="0" dirty="0" err="1" smtClean="0">
                <a:ln>
                  <a:noFill/>
                </a:ln>
                <a:solidFill>
                  <a:schemeClr val="tx1"/>
                </a:solidFill>
                <a:effectLst/>
                <a:latin typeface="Arial Unicode MS" panose="020B0604020202020204" pitchFamily="34" charset="-128"/>
              </a:rPr>
              <a:t>totalPrice</a:t>
            </a:r>
            <a:r>
              <a:rPr kumimoji="0" lang="en-US" b="0" i="0" u="none" strike="noStrike" cap="none" normalizeH="0" baseline="0" dirty="0" smtClean="0">
                <a:ln>
                  <a:noFill/>
                </a:ln>
                <a:solidFill>
                  <a:schemeClr val="tx1"/>
                </a:solidFill>
                <a:effectLst/>
              </a:rPr>
              <a:t> (sum of the ordered items), and </a:t>
            </a:r>
            <a:r>
              <a:rPr kumimoji="0" lang="en-US" b="0" i="0" u="none" strike="noStrike" cap="none" normalizeH="0" baseline="0" dirty="0" err="1" smtClean="0">
                <a:ln>
                  <a:noFill/>
                </a:ln>
                <a:solidFill>
                  <a:schemeClr val="tx1"/>
                </a:solidFill>
                <a:effectLst/>
                <a:latin typeface="Arial Unicode MS" panose="020B0604020202020204" pitchFamily="34" charset="-128"/>
              </a:rPr>
              <a:t>deliveryAddress</a:t>
            </a:r>
            <a:r>
              <a:rPr kumimoji="0" lang="en-US" b="0" i="0" u="none" strike="noStrike" cap="none" normalizeH="0" baseline="0" dirty="0" smtClean="0">
                <a:ln>
                  <a:noFill/>
                </a:ln>
                <a:solidFill>
                  <a:schemeClr val="tx1"/>
                </a:solidFill>
                <a:effectLst/>
              </a:rPr>
              <a:t> (where the food should be delivered). This model allows the system to track the progress of each order from placement to delivery.</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smtClean="0">
                <a:ln>
                  <a:noFill/>
                </a:ln>
                <a:solidFill>
                  <a:schemeClr val="tx1"/>
                </a:solidFill>
                <a:effectLst/>
                <a:latin typeface="Arial" panose="020B0604020202020204" pitchFamily="34" charset="0"/>
              </a:rPr>
              <a:t>6.Review Model</a:t>
            </a:r>
            <a:r>
              <a:rPr kumimoji="0" lang="en-US" b="0" i="0" u="none" strike="noStrike" cap="none" normalizeH="0" baseline="0" dirty="0" smtClean="0">
                <a:ln>
                  <a:noFill/>
                </a:ln>
                <a:solidFill>
                  <a:schemeClr val="tx1"/>
                </a:solidFill>
                <a:effectLst/>
                <a:latin typeface="Arial" panose="020B0604020202020204" pitchFamily="34" charset="0"/>
              </a:rPr>
              <a:t>:</a:t>
            </a:r>
            <a:br>
              <a:rPr kumimoji="0" lang="en-US" b="0" i="0" u="none" strike="noStrike" cap="none" normalizeH="0" baseline="0" dirty="0" smtClean="0">
                <a:ln>
                  <a:noFill/>
                </a:ln>
                <a:solidFill>
                  <a:schemeClr val="tx1"/>
                </a:solidFill>
                <a:effectLst/>
                <a:latin typeface="Arial" panose="020B0604020202020204" pitchFamily="34" charset="0"/>
              </a:rPr>
            </a:br>
            <a:r>
              <a:rPr kumimoji="0" lang="en-US" b="0" i="0" u="none" strike="noStrike" cap="none" normalizeH="0" baseline="0" dirty="0" smtClean="0">
                <a:ln>
                  <a:noFill/>
                </a:ln>
                <a:solidFill>
                  <a:schemeClr val="tx1"/>
                </a:solidFill>
                <a:effectLst/>
                <a:latin typeface="Arial" panose="020B0604020202020204" pitchFamily="34" charset="0"/>
              </a:rPr>
              <a:t>The </a:t>
            </a:r>
            <a:r>
              <a:rPr kumimoji="0" lang="en-US" b="1" i="0" u="none" strike="noStrike" cap="none" normalizeH="0" baseline="0" dirty="0" smtClean="0">
                <a:ln>
                  <a:noFill/>
                </a:ln>
                <a:solidFill>
                  <a:schemeClr val="tx1"/>
                </a:solidFill>
                <a:effectLst/>
                <a:latin typeface="Arial" panose="020B0604020202020204" pitchFamily="34" charset="0"/>
              </a:rPr>
              <a:t>Review Model</a:t>
            </a:r>
            <a:r>
              <a:rPr kumimoji="0" lang="en-US" b="0" i="0" u="none" strike="noStrike" cap="none" normalizeH="0" baseline="0" dirty="0" smtClean="0">
                <a:ln>
                  <a:noFill/>
                </a:ln>
                <a:solidFill>
                  <a:schemeClr val="tx1"/>
                </a:solidFill>
                <a:effectLst/>
                <a:latin typeface="Arial" panose="020B0604020202020204" pitchFamily="34" charset="0"/>
              </a:rPr>
              <a:t> captures customer feedback for each restaurant. It includes </a:t>
            </a:r>
            <a:r>
              <a:rPr kumimoji="0" lang="en-US" b="0" i="0" u="none" strike="noStrike" cap="none" normalizeH="0" baseline="0" dirty="0" err="1" smtClean="0">
                <a:ln>
                  <a:noFill/>
                </a:ln>
                <a:solidFill>
                  <a:schemeClr val="tx1"/>
                </a:solidFill>
                <a:effectLst/>
                <a:latin typeface="Arial Unicode MS" panose="020B0604020202020204" pitchFamily="34" charset="-128"/>
              </a:rPr>
              <a:t>reviewID</a:t>
            </a:r>
            <a:r>
              <a:rPr kumimoji="0" lang="en-US" b="0" i="0" u="none" strike="noStrike" cap="none" normalizeH="0" baseline="0" dirty="0" smtClean="0">
                <a:ln>
                  <a:noFill/>
                </a:ln>
                <a:solidFill>
                  <a:schemeClr val="tx1"/>
                </a:solidFill>
                <a:effectLst/>
              </a:rPr>
              <a:t> (unique identifier), </a:t>
            </a:r>
            <a:r>
              <a:rPr kumimoji="0" lang="en-US" b="0" i="0" u="none" strike="noStrike" cap="none" normalizeH="0" baseline="0" dirty="0" err="1" smtClean="0">
                <a:ln>
                  <a:noFill/>
                </a:ln>
                <a:solidFill>
                  <a:schemeClr val="tx1"/>
                </a:solidFill>
                <a:effectLst/>
                <a:latin typeface="Arial Unicode MS" panose="020B0604020202020204" pitchFamily="34" charset="-128"/>
              </a:rPr>
              <a:t>userID</a:t>
            </a:r>
            <a:r>
              <a:rPr kumimoji="0" lang="en-US" b="0" i="0" u="none" strike="noStrike" cap="none" normalizeH="0" baseline="0" dirty="0" smtClean="0">
                <a:ln>
                  <a:noFill/>
                </a:ln>
                <a:solidFill>
                  <a:schemeClr val="tx1"/>
                </a:solidFill>
                <a:effectLst/>
              </a:rPr>
              <a:t> (reference to the customer leaving the review), </a:t>
            </a:r>
            <a:r>
              <a:rPr kumimoji="0" lang="en-US" b="0" i="0" u="none" strike="noStrike" cap="none" normalizeH="0" baseline="0" dirty="0" err="1" smtClean="0">
                <a:ln>
                  <a:noFill/>
                </a:ln>
                <a:solidFill>
                  <a:schemeClr val="tx1"/>
                </a:solidFill>
                <a:effectLst/>
                <a:latin typeface="Arial Unicode MS" panose="020B0604020202020204" pitchFamily="34" charset="-128"/>
              </a:rPr>
              <a:t>restaurantID</a:t>
            </a:r>
            <a:r>
              <a:rPr kumimoji="0" lang="en-US" b="0" i="0" u="none" strike="noStrike" cap="none" normalizeH="0" baseline="0" dirty="0" smtClean="0">
                <a:ln>
                  <a:noFill/>
                </a:ln>
                <a:solidFill>
                  <a:schemeClr val="tx1"/>
                </a:solidFill>
                <a:effectLst/>
              </a:rPr>
              <a:t> (reference to the restaurant being reviewed), </a:t>
            </a:r>
            <a:r>
              <a:rPr kumimoji="0" lang="en-US" b="0" i="0" u="none" strike="noStrike" cap="none" normalizeH="0" baseline="0" dirty="0" smtClean="0">
                <a:ln>
                  <a:noFill/>
                </a:ln>
                <a:solidFill>
                  <a:schemeClr val="tx1"/>
                </a:solidFill>
                <a:effectLst/>
                <a:latin typeface="Arial Unicode MS" panose="020B0604020202020204" pitchFamily="34" charset="-128"/>
              </a:rPr>
              <a:t>rating</a:t>
            </a:r>
            <a:r>
              <a:rPr kumimoji="0" lang="en-US" b="0" i="0" u="none" strike="noStrike" cap="none" normalizeH="0" baseline="0" dirty="0" smtClean="0">
                <a:ln>
                  <a:noFill/>
                </a:ln>
                <a:solidFill>
                  <a:schemeClr val="tx1"/>
                </a:solidFill>
                <a:effectLst/>
              </a:rPr>
              <a:t> (a numerical score, typically 1-5 stars), and </a:t>
            </a:r>
            <a:r>
              <a:rPr kumimoji="0" lang="en-US" b="0" i="0" u="none" strike="noStrike" cap="none" normalizeH="0" baseline="0" dirty="0" smtClean="0">
                <a:ln>
                  <a:noFill/>
                </a:ln>
                <a:solidFill>
                  <a:schemeClr val="tx1"/>
                </a:solidFill>
                <a:effectLst/>
                <a:latin typeface="Arial Unicode MS" panose="020B0604020202020204" pitchFamily="34" charset="-128"/>
              </a:rPr>
              <a:t>comment</a:t>
            </a:r>
            <a:r>
              <a:rPr kumimoji="0" lang="en-US" b="0" i="0" u="none" strike="noStrike" cap="none" normalizeH="0" baseline="0" dirty="0" smtClean="0">
                <a:ln>
                  <a:noFill/>
                </a:ln>
                <a:solidFill>
                  <a:schemeClr val="tx1"/>
                </a:solidFill>
                <a:effectLst/>
              </a:rPr>
              <a:t> (optional textual feedback). This model provides valuable insights for both customers (to make informed decisions) and restaurant owners (to improve service).</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anose="020B0604020202020204" pitchFamily="34" charset="0"/>
              </a:rPr>
              <a:t>These models structure the data in a way that maintains clear relationships between users, restaurants, menu items, orders, and reviews, ensuring efficient data management and interactions within the food delivery platform</a:t>
            </a:r>
            <a:r>
              <a:rPr kumimoji="0" lang="en-US" sz="12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2774</TotalTime>
  <Words>959</Words>
  <Application>Microsoft Office PowerPoint</Application>
  <PresentationFormat>On-screen Show (16:9)</PresentationFormat>
  <Paragraphs>62</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 Unicode MS</vt:lpstr>
      <vt:lpstr>Aptos</vt:lpstr>
      <vt:lpstr>Aptos Display</vt:lpstr>
      <vt:lpstr>Arial</vt:lpstr>
      <vt:lpstr>Poppins</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59</cp:revision>
  <dcterms:modified xsi:type="dcterms:W3CDTF">2025-03-10T13:49:59Z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