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itya Sinh" initials="AS" lastIdx="1" clrIdx="0">
    <p:extLst>
      <p:ext uri="{19B8F6BF-5375-455C-9EA6-DF929625EA0E}">
        <p15:presenceInfo xmlns:p15="http://schemas.microsoft.com/office/powerpoint/2012/main" userId="18c6e863ebdd21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9T23:00:46.49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CA9FF-3DB7-4678-989C-3AD623AFB447}" type="datetimeFigureOut">
              <a:rPr lang="en-US" smtClean="0"/>
              <a:t>23/12/20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9CD57-548C-4409-AD2F-75F54CBCA06E}" type="slidenum">
              <a:rPr lang="en-US" smtClean="0"/>
              <a:t>‹#›</a:t>
            </a:fld>
            <a:endParaRPr lang="en-US"/>
          </a:p>
        </p:txBody>
      </p:sp>
    </p:spTree>
    <p:extLst>
      <p:ext uri="{BB962C8B-B14F-4D97-AF65-F5344CB8AC3E}">
        <p14:creationId xmlns:p14="http://schemas.microsoft.com/office/powerpoint/2010/main" val="187207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9CD57-548C-4409-AD2F-75F54CBCA06E}" type="slidenum">
              <a:rPr lang="en-US" smtClean="0"/>
              <a:t>1</a:t>
            </a:fld>
            <a:endParaRPr lang="en-US"/>
          </a:p>
        </p:txBody>
      </p:sp>
    </p:spTree>
    <p:extLst>
      <p:ext uri="{BB962C8B-B14F-4D97-AF65-F5344CB8AC3E}">
        <p14:creationId xmlns:p14="http://schemas.microsoft.com/office/powerpoint/2010/main" val="149440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basically was to perform data cleaning and analysis on the </a:t>
            </a:r>
            <a:r>
              <a:rPr lang="en-US" dirty="0" err="1"/>
              <a:t>imdb</a:t>
            </a:r>
            <a:r>
              <a:rPr lang="en-US" dirty="0"/>
              <a:t> dataset provided and create meaningful insights which would help producers, directors and investors in their future projects.</a:t>
            </a:r>
          </a:p>
        </p:txBody>
      </p:sp>
      <p:sp>
        <p:nvSpPr>
          <p:cNvPr id="4" name="Slide Number Placeholder 3"/>
          <p:cNvSpPr>
            <a:spLocks noGrp="1"/>
          </p:cNvSpPr>
          <p:nvPr>
            <p:ph type="sldNum" sz="quarter" idx="5"/>
          </p:nvPr>
        </p:nvSpPr>
        <p:spPr/>
        <p:txBody>
          <a:bodyPr/>
          <a:lstStyle/>
          <a:p>
            <a:fld id="{6B89CD57-548C-4409-AD2F-75F54CBCA06E}" type="slidenum">
              <a:rPr lang="en-US" smtClean="0"/>
              <a:t>2</a:t>
            </a:fld>
            <a:endParaRPr lang="en-US"/>
          </a:p>
        </p:txBody>
      </p:sp>
    </p:spTree>
    <p:extLst>
      <p:ext uri="{BB962C8B-B14F-4D97-AF65-F5344CB8AC3E}">
        <p14:creationId xmlns:p14="http://schemas.microsoft.com/office/powerpoint/2010/main" val="138370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we need to clean the dataset, which means I converted to table</a:t>
            </a:r>
          </a:p>
          <a:p>
            <a:r>
              <a:rPr lang="en-US" dirty="0"/>
              <a:t>removed </a:t>
            </a:r>
            <a:r>
              <a:rPr lang="en-US" dirty="0" err="1"/>
              <a:t>unneccessary</a:t>
            </a:r>
            <a:r>
              <a:rPr lang="en-US" dirty="0"/>
              <a:t> columns- color, </a:t>
            </a:r>
            <a:r>
              <a:rPr lang="en-US" dirty="0" err="1"/>
              <a:t>director_fb_likes</a:t>
            </a:r>
            <a:r>
              <a:rPr lang="en-US" dirty="0"/>
              <a:t>, actor3_fb_likes, acto1_fb_likes, </a:t>
            </a:r>
            <a:r>
              <a:rPr lang="en-US" dirty="0" err="1"/>
              <a:t>cast_total_fb_likes</a:t>
            </a:r>
            <a:r>
              <a:rPr lang="en-US" dirty="0"/>
              <a:t>, </a:t>
            </a:r>
            <a:r>
              <a:rPr lang="en-US" dirty="0" err="1"/>
              <a:t>faceno_poster</a:t>
            </a:r>
            <a:r>
              <a:rPr lang="en-US" dirty="0"/>
              <a:t>, p</a:t>
            </a:r>
          </a:p>
          <a:p>
            <a:r>
              <a:rPr lang="en-US" dirty="0"/>
              <a:t>filtered the table and deleted all the rows with blank space</a:t>
            </a:r>
          </a:p>
          <a:p>
            <a:r>
              <a:rPr lang="en-US" dirty="0"/>
              <a:t>removed duplicates</a:t>
            </a:r>
          </a:p>
          <a:p>
            <a:r>
              <a:rPr lang="en-US" dirty="0"/>
              <a:t>changed data type of gross, budget</a:t>
            </a:r>
          </a:p>
          <a:p>
            <a:endParaRPr lang="en-US" dirty="0"/>
          </a:p>
        </p:txBody>
      </p:sp>
      <p:sp>
        <p:nvSpPr>
          <p:cNvPr id="4" name="Slide Number Placeholder 3"/>
          <p:cNvSpPr>
            <a:spLocks noGrp="1"/>
          </p:cNvSpPr>
          <p:nvPr>
            <p:ph type="sldNum" sz="quarter" idx="5"/>
          </p:nvPr>
        </p:nvSpPr>
        <p:spPr/>
        <p:txBody>
          <a:bodyPr/>
          <a:lstStyle/>
          <a:p>
            <a:fld id="{6B89CD57-548C-4409-AD2F-75F54CBCA06E}" type="slidenum">
              <a:rPr lang="en-US" smtClean="0"/>
              <a:t>3</a:t>
            </a:fld>
            <a:endParaRPr lang="en-US"/>
          </a:p>
        </p:txBody>
      </p:sp>
    </p:spTree>
    <p:extLst>
      <p:ext uri="{BB962C8B-B14F-4D97-AF65-F5344CB8AC3E}">
        <p14:creationId xmlns:p14="http://schemas.microsoft.com/office/powerpoint/2010/main" val="312850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excel I would create new sheets, kept the analysis clean, created visualizations.</a:t>
            </a:r>
          </a:p>
        </p:txBody>
      </p:sp>
      <p:sp>
        <p:nvSpPr>
          <p:cNvPr id="4" name="Slide Number Placeholder 3"/>
          <p:cNvSpPr>
            <a:spLocks noGrp="1"/>
          </p:cNvSpPr>
          <p:nvPr>
            <p:ph type="sldNum" sz="quarter" idx="5"/>
          </p:nvPr>
        </p:nvSpPr>
        <p:spPr/>
        <p:txBody>
          <a:bodyPr/>
          <a:lstStyle/>
          <a:p>
            <a:fld id="{6B89CD57-548C-4409-AD2F-75F54CBCA06E}" type="slidenum">
              <a:rPr lang="en-US" smtClean="0"/>
              <a:t>4</a:t>
            </a:fld>
            <a:endParaRPr lang="en-US"/>
          </a:p>
        </p:txBody>
      </p:sp>
    </p:spTree>
    <p:extLst>
      <p:ext uri="{BB962C8B-B14F-4D97-AF65-F5344CB8AC3E}">
        <p14:creationId xmlns:p14="http://schemas.microsoft.com/office/powerpoint/2010/main" val="70055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89CD57-548C-4409-AD2F-75F54CBCA06E}" type="slidenum">
              <a:rPr lang="en-US" smtClean="0"/>
              <a:t>5</a:t>
            </a:fld>
            <a:endParaRPr lang="en-US"/>
          </a:p>
        </p:txBody>
      </p:sp>
    </p:spTree>
    <p:extLst>
      <p:ext uri="{BB962C8B-B14F-4D97-AF65-F5344CB8AC3E}">
        <p14:creationId xmlns:p14="http://schemas.microsoft.com/office/powerpoint/2010/main" val="3195374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89CD57-548C-4409-AD2F-75F54CBCA06E}" type="slidenum">
              <a:rPr lang="en-US" smtClean="0"/>
              <a:t>6</a:t>
            </a:fld>
            <a:endParaRPr lang="en-US"/>
          </a:p>
        </p:txBody>
      </p:sp>
    </p:spTree>
    <p:extLst>
      <p:ext uri="{BB962C8B-B14F-4D97-AF65-F5344CB8AC3E}">
        <p14:creationId xmlns:p14="http://schemas.microsoft.com/office/powerpoint/2010/main" val="2706778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89CD57-548C-4409-AD2F-75F54CBCA06E}" type="slidenum">
              <a:rPr lang="en-US" smtClean="0"/>
              <a:t>7</a:t>
            </a:fld>
            <a:endParaRPr lang="en-US"/>
          </a:p>
        </p:txBody>
      </p:sp>
    </p:spTree>
    <p:extLst>
      <p:ext uri="{BB962C8B-B14F-4D97-AF65-F5344CB8AC3E}">
        <p14:creationId xmlns:p14="http://schemas.microsoft.com/office/powerpoint/2010/main" val="134062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89CD57-548C-4409-AD2F-75F54CBCA06E}" type="slidenum">
              <a:rPr lang="en-US" smtClean="0"/>
              <a:t>8</a:t>
            </a:fld>
            <a:endParaRPr lang="en-US"/>
          </a:p>
        </p:txBody>
      </p:sp>
    </p:spTree>
    <p:extLst>
      <p:ext uri="{BB962C8B-B14F-4D97-AF65-F5344CB8AC3E}">
        <p14:creationId xmlns:p14="http://schemas.microsoft.com/office/powerpoint/2010/main" val="63141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7E40A3-0DD6-418C-B97D-32C4107091F5}" type="datetimeFigureOut">
              <a:rPr lang="en-US" smtClean="0"/>
              <a:t>23/12/20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2E2E5-98C5-4810-95B3-23146C4076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78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E40A3-0DD6-418C-B97D-32C4107091F5}" type="datetimeFigureOut">
              <a:rPr lang="en-US" smtClean="0"/>
              <a:t>23/12/20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352584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E40A3-0DD6-418C-B97D-32C4107091F5}" type="datetimeFigureOut">
              <a:rPr lang="en-US" smtClean="0"/>
              <a:t>23/12/20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246302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E40A3-0DD6-418C-B97D-32C4107091F5}" type="datetimeFigureOut">
              <a:rPr lang="en-US" smtClean="0"/>
              <a:t>23/12/20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185908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E40A3-0DD6-418C-B97D-32C4107091F5}" type="datetimeFigureOut">
              <a:rPr lang="en-US" smtClean="0"/>
              <a:t>23/12/20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2E2E5-98C5-4810-95B3-23146C4076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09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E40A3-0DD6-418C-B97D-32C4107091F5}" type="datetimeFigureOut">
              <a:rPr lang="en-US" smtClean="0"/>
              <a:t>23/12/20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218179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E40A3-0DD6-418C-B97D-32C4107091F5}" type="datetimeFigureOut">
              <a:rPr lang="en-US" smtClean="0"/>
              <a:t>23/12/20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69823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E40A3-0DD6-418C-B97D-32C4107091F5}" type="datetimeFigureOut">
              <a:rPr lang="en-US" smtClean="0"/>
              <a:t>23/12/20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306235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7E40A3-0DD6-418C-B97D-32C4107091F5}" type="datetimeFigureOut">
              <a:rPr lang="en-US" smtClean="0"/>
              <a:t>23/12/20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135634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7E40A3-0DD6-418C-B97D-32C4107091F5}" type="datetimeFigureOut">
              <a:rPr lang="en-US" smtClean="0"/>
              <a:t>23/12/20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92E2E5-98C5-4810-95B3-23146C4076D9}" type="slidenum">
              <a:rPr lang="en-US" smtClean="0"/>
              <a:t>‹#›</a:t>
            </a:fld>
            <a:endParaRPr lang="en-US"/>
          </a:p>
        </p:txBody>
      </p:sp>
    </p:spTree>
    <p:extLst>
      <p:ext uri="{BB962C8B-B14F-4D97-AF65-F5344CB8AC3E}">
        <p14:creationId xmlns:p14="http://schemas.microsoft.com/office/powerpoint/2010/main" val="415135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E40A3-0DD6-418C-B97D-32C4107091F5}" type="datetimeFigureOut">
              <a:rPr lang="en-US" smtClean="0"/>
              <a:t>23/12/20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2E2E5-98C5-4810-95B3-23146C4076D9}" type="slidenum">
              <a:rPr lang="en-US" smtClean="0"/>
              <a:t>‹#›</a:t>
            </a:fld>
            <a:endParaRPr lang="en-US"/>
          </a:p>
        </p:txBody>
      </p:sp>
    </p:spTree>
    <p:extLst>
      <p:ext uri="{BB962C8B-B14F-4D97-AF65-F5344CB8AC3E}">
        <p14:creationId xmlns:p14="http://schemas.microsoft.com/office/powerpoint/2010/main" val="3220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7E40A3-0DD6-418C-B97D-32C4107091F5}" type="datetimeFigureOut">
              <a:rPr lang="en-US" smtClean="0"/>
              <a:t>23/12/20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92E2E5-98C5-4810-95B3-23146C4076D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003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Yi72Eryv3q2b-p-JJN1dJkqr9EMi2wti/view?usp=sharing" TargetMode="External"/><Relationship Id="rId2" Type="http://schemas.openxmlformats.org/officeDocument/2006/relationships/hyperlink" Target="https://docs.google.com/spreadsheets/d/1cCXYKrYa_P7l-rjQ9xCxIbs6wbANv9dz/edit?usp=sharing&amp;ouid=108297486715848666197&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BD6C-0A42-96CC-22A6-27FEDBBE764F}"/>
              </a:ext>
            </a:extLst>
          </p:cNvPr>
          <p:cNvSpPr>
            <a:spLocks noGrp="1"/>
          </p:cNvSpPr>
          <p:nvPr>
            <p:ph type="ctrTitle"/>
          </p:nvPr>
        </p:nvSpPr>
        <p:spPr/>
        <p:txBody>
          <a:bodyPr/>
          <a:lstStyle/>
          <a:p>
            <a:r>
              <a:rPr lang="en-US" dirty="0"/>
              <a:t>IMDB Movie Analysis</a:t>
            </a:r>
          </a:p>
        </p:txBody>
      </p:sp>
      <p:sp>
        <p:nvSpPr>
          <p:cNvPr id="3" name="Subtitle 2">
            <a:extLst>
              <a:ext uri="{FF2B5EF4-FFF2-40B4-BE49-F238E27FC236}">
                <a16:creationId xmlns:a16="http://schemas.microsoft.com/office/drawing/2014/main" id="{7A5190F2-057E-A268-8CAC-51F76E7E136D}"/>
              </a:ext>
            </a:extLst>
          </p:cNvPr>
          <p:cNvSpPr>
            <a:spLocks noGrp="1"/>
          </p:cNvSpPr>
          <p:nvPr>
            <p:ph type="subTitle" idx="1"/>
          </p:nvPr>
        </p:nvSpPr>
        <p:spPr/>
        <p:txBody>
          <a:bodyPr/>
          <a:lstStyle/>
          <a:p>
            <a:r>
              <a:rPr lang="en-US" dirty="0"/>
              <a:t>Aaditya </a:t>
            </a:r>
            <a:r>
              <a:rPr lang="en-US" dirty="0" err="1"/>
              <a:t>singh</a:t>
            </a:r>
            <a:endParaRPr lang="en-US" dirty="0"/>
          </a:p>
          <a:p>
            <a:r>
              <a:rPr lang="en-US" dirty="0" err="1"/>
              <a:t>trainity</a:t>
            </a:r>
            <a:endParaRPr lang="en-US" dirty="0"/>
          </a:p>
        </p:txBody>
      </p:sp>
    </p:spTree>
    <p:extLst>
      <p:ext uri="{BB962C8B-B14F-4D97-AF65-F5344CB8AC3E}">
        <p14:creationId xmlns:p14="http://schemas.microsoft.com/office/powerpoint/2010/main" val="24939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C698-927E-9077-FDC5-7C06AECF0DE0}"/>
              </a:ext>
            </a:extLst>
          </p:cNvPr>
          <p:cNvSpPr>
            <a:spLocks noGrp="1"/>
          </p:cNvSpPr>
          <p:nvPr>
            <p:ph type="title"/>
          </p:nvPr>
        </p:nvSpPr>
        <p:spPr/>
        <p:txBody>
          <a:bodyPr/>
          <a:lstStyle/>
          <a:p>
            <a:r>
              <a:rPr lang="en-US" dirty="0"/>
              <a:t>Insights</a:t>
            </a:r>
          </a:p>
        </p:txBody>
      </p:sp>
      <p:pic>
        <p:nvPicPr>
          <p:cNvPr id="5" name="Content Placeholder 4">
            <a:extLst>
              <a:ext uri="{FF2B5EF4-FFF2-40B4-BE49-F238E27FC236}">
                <a16:creationId xmlns:a16="http://schemas.microsoft.com/office/drawing/2014/main" id="{9A660A33-1959-3291-6A38-51E1F0C26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121" y="1846263"/>
            <a:ext cx="5523708" cy="4369711"/>
          </a:xfrm>
        </p:spPr>
      </p:pic>
    </p:spTree>
    <p:extLst>
      <p:ext uri="{BB962C8B-B14F-4D97-AF65-F5344CB8AC3E}">
        <p14:creationId xmlns:p14="http://schemas.microsoft.com/office/powerpoint/2010/main" val="232071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AB1C-981E-5ED5-0E8D-2711ABE0E1B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532D8A50-6F42-FD56-552E-E03D91717C1B}"/>
              </a:ext>
            </a:extLst>
          </p:cNvPr>
          <p:cNvSpPr>
            <a:spLocks noGrp="1"/>
          </p:cNvSpPr>
          <p:nvPr>
            <p:ph idx="1"/>
          </p:nvPr>
        </p:nvSpPr>
        <p:spPr>
          <a:xfrm>
            <a:off x="1097280" y="1845734"/>
            <a:ext cx="5882360" cy="4023360"/>
          </a:xfrm>
        </p:spPr>
        <p:txBody>
          <a:bodyPr/>
          <a:lstStyle/>
          <a:p>
            <a:pPr>
              <a:buFont typeface="Wingdings" panose="05000000000000000000" pitchFamily="2" charset="2"/>
              <a:buChar char="§"/>
            </a:pPr>
            <a:r>
              <a:rPr lang="en-US" dirty="0"/>
              <a:t>Task C:Language Analysis: Examine the distribution of movies based on their language.</a:t>
            </a:r>
          </a:p>
          <a:p>
            <a:pPr>
              <a:buFont typeface="Wingdings" panose="05000000000000000000" pitchFamily="2" charset="2"/>
              <a:buChar char="§"/>
            </a:pPr>
            <a:r>
              <a:rPr lang="en-US" dirty="0"/>
              <a:t>Create a new sheet for a new task and import columns which are required, in this case- language, score and </a:t>
            </a:r>
            <a:r>
              <a:rPr lang="en-US" dirty="0" err="1"/>
              <a:t>movie_title</a:t>
            </a:r>
            <a:r>
              <a:rPr lang="en-US" dirty="0"/>
              <a:t>.</a:t>
            </a:r>
          </a:p>
          <a:p>
            <a:pPr>
              <a:buFont typeface="Wingdings" panose="05000000000000000000" pitchFamily="2" charset="2"/>
              <a:buChar char="§"/>
            </a:pPr>
            <a:r>
              <a:rPr lang="en-US" dirty="0"/>
              <a:t>There are multiple films of the same language, we need the count of UNIQUE language. So, I have used a pivot table which will automatically only select unique values in the table.</a:t>
            </a:r>
          </a:p>
          <a:p>
            <a:pPr>
              <a:buFont typeface="Wingdings" panose="05000000000000000000" pitchFamily="2" charset="2"/>
              <a:buChar char="§"/>
            </a:pPr>
            <a:r>
              <a:rPr lang="en-US" dirty="0"/>
              <a:t>Further we also calculate the COUNT of movies that unique language has.</a:t>
            </a:r>
          </a:p>
        </p:txBody>
      </p:sp>
      <p:pic>
        <p:nvPicPr>
          <p:cNvPr id="5" name="Picture 4">
            <a:extLst>
              <a:ext uri="{FF2B5EF4-FFF2-40B4-BE49-F238E27FC236}">
                <a16:creationId xmlns:a16="http://schemas.microsoft.com/office/drawing/2014/main" id="{91E4D081-A537-F41B-4191-6C6D3A5D2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26" y="1845734"/>
            <a:ext cx="3119976" cy="4089060"/>
          </a:xfrm>
          <a:prstGeom prst="rect">
            <a:avLst/>
          </a:prstGeom>
        </p:spPr>
      </p:pic>
    </p:spTree>
    <p:extLst>
      <p:ext uri="{BB962C8B-B14F-4D97-AF65-F5344CB8AC3E}">
        <p14:creationId xmlns:p14="http://schemas.microsoft.com/office/powerpoint/2010/main" val="284777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AB1C-981E-5ED5-0E8D-2711ABE0E1B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532D8A50-6F42-FD56-552E-E03D91717C1B}"/>
              </a:ext>
            </a:extLst>
          </p:cNvPr>
          <p:cNvSpPr>
            <a:spLocks noGrp="1"/>
          </p:cNvSpPr>
          <p:nvPr>
            <p:ph idx="1"/>
          </p:nvPr>
        </p:nvSpPr>
        <p:spPr>
          <a:xfrm>
            <a:off x="1097280" y="1845734"/>
            <a:ext cx="5882360" cy="4023360"/>
          </a:xfrm>
        </p:spPr>
        <p:txBody>
          <a:bodyPr/>
          <a:lstStyle/>
          <a:p>
            <a:pPr>
              <a:buFont typeface="Wingdings" panose="05000000000000000000" pitchFamily="2" charset="2"/>
              <a:buChar char="§"/>
            </a:pPr>
            <a:r>
              <a:rPr lang="en-US" dirty="0"/>
              <a:t>We make use of the pivot table to calculate COUNT, MEAN and STDEV since all these functions are pre-defined in our value field of pivot table.</a:t>
            </a:r>
          </a:p>
          <a:p>
            <a:pPr>
              <a:buFont typeface="Wingdings" panose="05000000000000000000" pitchFamily="2" charset="2"/>
              <a:buChar char="§"/>
            </a:pPr>
            <a:r>
              <a:rPr lang="en-US" dirty="0"/>
              <a:t>The MEDIAN however, needed to be done using the formula since my pivot table did not have a pre-defined function called median in the pivot table.</a:t>
            </a:r>
          </a:p>
          <a:p>
            <a:pPr>
              <a:buFont typeface="Wingdings" panose="05000000000000000000" pitchFamily="2" charset="2"/>
              <a:buChar char="§"/>
            </a:pPr>
            <a:r>
              <a:rPr lang="en-US" dirty="0"/>
              <a:t>The formula basically is =MEDIAN(IF($A$2:$A$3845=F15, $B$2:$B$3845)). Here, $A$2:$A$3845 is the language column range, F15 is the unique language name, $B$2:$B$3845 is the score column range and we tell excel to find out the median.</a:t>
            </a:r>
          </a:p>
        </p:txBody>
      </p:sp>
      <p:pic>
        <p:nvPicPr>
          <p:cNvPr id="6" name="Picture 5">
            <a:extLst>
              <a:ext uri="{FF2B5EF4-FFF2-40B4-BE49-F238E27FC236}">
                <a16:creationId xmlns:a16="http://schemas.microsoft.com/office/drawing/2014/main" id="{6DFD04F4-96BF-A1A8-7131-F69591AC3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271" y="1729810"/>
            <a:ext cx="2783250" cy="4537345"/>
          </a:xfrm>
          <a:prstGeom prst="rect">
            <a:avLst/>
          </a:prstGeom>
        </p:spPr>
      </p:pic>
    </p:spTree>
    <p:extLst>
      <p:ext uri="{BB962C8B-B14F-4D97-AF65-F5344CB8AC3E}">
        <p14:creationId xmlns:p14="http://schemas.microsoft.com/office/powerpoint/2010/main" val="392247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AAFA-BB18-B9AB-F6C3-C0D4EB53A8C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0F507C0-88C1-DF1E-5A95-8B09F21D203E}"/>
              </a:ext>
            </a:extLst>
          </p:cNvPr>
          <p:cNvSpPr>
            <a:spLocks noGrp="1"/>
          </p:cNvSpPr>
          <p:nvPr>
            <p:ph idx="1"/>
          </p:nvPr>
        </p:nvSpPr>
        <p:spPr>
          <a:xfrm>
            <a:off x="1097280" y="1845734"/>
            <a:ext cx="4998720" cy="4023360"/>
          </a:xfrm>
        </p:spPr>
        <p:txBody>
          <a:bodyPr/>
          <a:lstStyle/>
          <a:p>
            <a:pPr>
              <a:buFont typeface="Wingdings" panose="05000000000000000000" pitchFamily="2" charset="2"/>
              <a:buChar char="§"/>
            </a:pPr>
            <a:r>
              <a:rPr lang="en-US" dirty="0"/>
              <a:t>Task D: Director Analysis: Influence of directors on movie ratings.</a:t>
            </a:r>
          </a:p>
          <a:p>
            <a:pPr>
              <a:buFont typeface="Wingdings" panose="05000000000000000000" pitchFamily="2" charset="2"/>
              <a:buChar char="§"/>
            </a:pPr>
            <a:r>
              <a:rPr lang="en-US" dirty="0"/>
              <a:t>Similar to our previous task, we have a problem here. Multiple movies have been directed by 1 single director. We need the count of UNIQUE directors. So, I have used a pivot table which will automatically only select unique values in the table.</a:t>
            </a:r>
          </a:p>
          <a:p>
            <a:pPr>
              <a:buFont typeface="Wingdings" panose="05000000000000000000" pitchFamily="2" charset="2"/>
              <a:buChar char="§"/>
            </a:pPr>
            <a:r>
              <a:rPr lang="en-US" dirty="0"/>
              <a:t>Now moving further, we also calculate the average score using pre-defined AVERAGE function in pivot table field.</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AFADB521-0223-ED38-E689-88C5AEA58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1737360"/>
            <a:ext cx="5363224" cy="4445928"/>
          </a:xfrm>
          <a:prstGeom prst="rect">
            <a:avLst/>
          </a:prstGeom>
        </p:spPr>
      </p:pic>
    </p:spTree>
    <p:extLst>
      <p:ext uri="{BB962C8B-B14F-4D97-AF65-F5344CB8AC3E}">
        <p14:creationId xmlns:p14="http://schemas.microsoft.com/office/powerpoint/2010/main" val="315909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AAFA-BB18-B9AB-F6C3-C0D4EB53A8C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0F507C0-88C1-DF1E-5A95-8B09F21D203E}"/>
              </a:ext>
            </a:extLst>
          </p:cNvPr>
          <p:cNvSpPr>
            <a:spLocks noGrp="1"/>
          </p:cNvSpPr>
          <p:nvPr>
            <p:ph idx="1"/>
          </p:nvPr>
        </p:nvSpPr>
        <p:spPr>
          <a:xfrm>
            <a:off x="1097280" y="1845734"/>
            <a:ext cx="10160746" cy="4023360"/>
          </a:xfrm>
        </p:spPr>
        <p:txBody>
          <a:bodyPr/>
          <a:lstStyle/>
          <a:p>
            <a:pPr>
              <a:buFont typeface="Wingdings" panose="05000000000000000000" pitchFamily="2" charset="2"/>
              <a:buChar char="§"/>
            </a:pPr>
            <a:r>
              <a:rPr lang="en-US" dirty="0"/>
              <a:t>To find out how well a director has done on the basis of their average score for the entirety of their filmography, we use the PERCENTILE function along with a feature called Conditional Formatting.</a:t>
            </a:r>
          </a:p>
          <a:p>
            <a:pPr>
              <a:buFont typeface="Wingdings" panose="05000000000000000000" pitchFamily="2" charset="2"/>
              <a:buChar char="§"/>
            </a:pPr>
            <a:r>
              <a:rPr lang="en-US" dirty="0"/>
              <a:t>We first find out the 25</a:t>
            </a:r>
            <a:r>
              <a:rPr lang="en-US" baseline="30000" dirty="0"/>
              <a:t>th</a:t>
            </a:r>
            <a:r>
              <a:rPr lang="en-US" dirty="0"/>
              <a:t>, 50</a:t>
            </a:r>
            <a:r>
              <a:rPr lang="en-US" baseline="30000" dirty="0"/>
              <a:t>th</a:t>
            </a:r>
            <a:r>
              <a:rPr lang="en-US" dirty="0"/>
              <a:t>, 75</a:t>
            </a:r>
            <a:r>
              <a:rPr lang="en-US" baseline="30000" dirty="0"/>
              <a:t>th</a:t>
            </a:r>
            <a:r>
              <a:rPr lang="en-US" dirty="0"/>
              <a:t>, 90</a:t>
            </a:r>
            <a:r>
              <a:rPr lang="en-US" baseline="30000" dirty="0"/>
              <a:t>th</a:t>
            </a:r>
            <a:r>
              <a:rPr lang="en-US" dirty="0"/>
              <a:t> and 95</a:t>
            </a:r>
            <a:r>
              <a:rPr lang="en-US" baseline="30000" dirty="0"/>
              <a:t>th</a:t>
            </a:r>
            <a:r>
              <a:rPr lang="en-US" dirty="0"/>
              <a:t> percentile and give them certain colors to show the disparity between their values properly.</a:t>
            </a:r>
          </a:p>
          <a:p>
            <a:pPr>
              <a:buFont typeface="Wingdings" panose="05000000000000000000" pitchFamily="2" charset="2"/>
              <a:buChar char="§"/>
            </a:pPr>
            <a:r>
              <a:rPr lang="en-US" dirty="0"/>
              <a:t>Conditional Formatting basically will apply colors accordingly as we have set it in our PERCENTILE table.</a:t>
            </a:r>
          </a:p>
          <a:p>
            <a:pPr>
              <a:buFont typeface="Wingdings" panose="05000000000000000000" pitchFamily="2" charset="2"/>
              <a:buChar char="§"/>
            </a:pPr>
            <a:r>
              <a:rPr lang="en-US" dirty="0"/>
              <a:t>This will help us visualize which director has performed how well in their movie.</a:t>
            </a:r>
          </a:p>
          <a:p>
            <a:pPr marL="0" indent="0">
              <a:buNone/>
            </a:pPr>
            <a:endParaRPr lang="en-US" baseline="30000" dirty="0"/>
          </a:p>
          <a:p>
            <a:pPr marL="0" indent="0">
              <a:buNone/>
            </a:pPr>
            <a:endParaRPr lang="en-US" baseline="30000" dirty="0"/>
          </a:p>
        </p:txBody>
      </p:sp>
      <p:pic>
        <p:nvPicPr>
          <p:cNvPr id="4" name="Content Placeholder 4">
            <a:extLst>
              <a:ext uri="{FF2B5EF4-FFF2-40B4-BE49-F238E27FC236}">
                <a16:creationId xmlns:a16="http://schemas.microsoft.com/office/drawing/2014/main" id="{CD1FE0DE-9288-9482-52EF-80D493DD2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604" y="4693460"/>
            <a:ext cx="4862792" cy="1639968"/>
          </a:xfrm>
          <a:prstGeom prst="rect">
            <a:avLst/>
          </a:prstGeom>
        </p:spPr>
      </p:pic>
    </p:spTree>
    <p:extLst>
      <p:ext uri="{BB962C8B-B14F-4D97-AF65-F5344CB8AC3E}">
        <p14:creationId xmlns:p14="http://schemas.microsoft.com/office/powerpoint/2010/main" val="396306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DDCD-B675-DF86-A5AE-D2D638AB7A23}"/>
              </a:ext>
            </a:extLst>
          </p:cNvPr>
          <p:cNvSpPr>
            <a:spLocks noGrp="1"/>
          </p:cNvSpPr>
          <p:nvPr>
            <p:ph type="title"/>
          </p:nvPr>
        </p:nvSpPr>
        <p:spPr/>
        <p:txBody>
          <a:bodyPr/>
          <a:lstStyle/>
          <a:p>
            <a:r>
              <a:rPr lang="en-US" dirty="0"/>
              <a:t>Insights</a:t>
            </a:r>
          </a:p>
        </p:txBody>
      </p:sp>
      <p:sp>
        <p:nvSpPr>
          <p:cNvPr id="7" name="Content Placeholder 6">
            <a:extLst>
              <a:ext uri="{FF2B5EF4-FFF2-40B4-BE49-F238E27FC236}">
                <a16:creationId xmlns:a16="http://schemas.microsoft.com/office/drawing/2014/main" id="{4E301D31-AAB3-4165-9FA8-A74B25AC10F6}"/>
              </a:ext>
            </a:extLst>
          </p:cNvPr>
          <p:cNvSpPr>
            <a:spLocks noGrp="1"/>
          </p:cNvSpPr>
          <p:nvPr>
            <p:ph idx="1"/>
          </p:nvPr>
        </p:nvSpPr>
        <p:spPr/>
        <p:txBody>
          <a:bodyPr/>
          <a:lstStyle/>
          <a:p>
            <a:pPr>
              <a:buFont typeface="Wingdings" panose="05000000000000000000" pitchFamily="2" charset="2"/>
              <a:buChar char="§"/>
            </a:pPr>
            <a:r>
              <a:rPr lang="en-US" dirty="0"/>
              <a:t>Task E: Budget Analysis: Explore the relationship between movie budgets and their financial success.</a:t>
            </a:r>
          </a:p>
          <a:p>
            <a:pPr>
              <a:buFont typeface="Wingdings" panose="05000000000000000000" pitchFamily="2" charset="2"/>
              <a:buChar char="§"/>
            </a:pPr>
            <a:r>
              <a:rPr lang="en-US" dirty="0"/>
              <a:t>We import 3 columns- </a:t>
            </a:r>
            <a:r>
              <a:rPr lang="en-US" dirty="0" err="1"/>
              <a:t>movie_title</a:t>
            </a:r>
            <a:r>
              <a:rPr lang="en-US" dirty="0"/>
              <a:t>, budget, gross and change their data type to currency for readability purpose. Later we add our own column called </a:t>
            </a:r>
            <a:r>
              <a:rPr lang="en-US" dirty="0" err="1"/>
              <a:t>profit_margin</a:t>
            </a:r>
            <a:r>
              <a:rPr lang="en-US" dirty="0"/>
              <a:t> which basically is gross-budget in simpler terms. </a:t>
            </a:r>
            <a:r>
              <a:rPr lang="en-US" dirty="0" err="1"/>
              <a:t>Profit_margin</a:t>
            </a:r>
            <a:r>
              <a:rPr lang="en-US" dirty="0"/>
              <a:t> will give us an idea as to how well did a movie do and what was its R.O.I.</a:t>
            </a:r>
          </a:p>
          <a:p>
            <a:pPr>
              <a:buFont typeface="Wingdings" panose="05000000000000000000" pitchFamily="2" charset="2"/>
              <a:buChar char="§"/>
            </a:pPr>
            <a:r>
              <a:rPr lang="en-US" dirty="0"/>
              <a:t>CORREL function of excel was performed which gives us a correlation coefficient between 2 cell ranges.</a:t>
            </a:r>
          </a:p>
          <a:p>
            <a:pPr>
              <a:buFont typeface="Wingdings" panose="05000000000000000000" pitchFamily="2" charset="2"/>
              <a:buChar char="§"/>
            </a:pPr>
            <a:r>
              <a:rPr lang="en-US" dirty="0"/>
              <a:t> MAX function was used to find out the movie with the highest profit margin. </a:t>
            </a:r>
          </a:p>
          <a:p>
            <a:pPr>
              <a:buFont typeface="Wingdings" panose="05000000000000000000" pitchFamily="2" charset="2"/>
              <a:buChar char="§"/>
            </a:pPr>
            <a:r>
              <a:rPr lang="en-US" dirty="0"/>
              <a:t>The scatterplot of Gross VS budget gives us a clear idea of which movies did how well on how much budget, it also provides a trendline for easier interpretation.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467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30DB-4162-8266-09F2-CDA4BDC8DB8B}"/>
              </a:ext>
            </a:extLst>
          </p:cNvPr>
          <p:cNvSpPr>
            <a:spLocks noGrp="1"/>
          </p:cNvSpPr>
          <p:nvPr>
            <p:ph type="title"/>
          </p:nvPr>
        </p:nvSpPr>
        <p:spPr/>
        <p:txBody>
          <a:bodyPr/>
          <a:lstStyle/>
          <a:p>
            <a:r>
              <a:rPr lang="en-US" dirty="0"/>
              <a:t>Insights</a:t>
            </a:r>
          </a:p>
        </p:txBody>
      </p:sp>
      <p:pic>
        <p:nvPicPr>
          <p:cNvPr id="5" name="Content Placeholder 4">
            <a:extLst>
              <a:ext uri="{FF2B5EF4-FFF2-40B4-BE49-F238E27FC236}">
                <a16:creationId xmlns:a16="http://schemas.microsoft.com/office/drawing/2014/main" id="{023031B7-27A7-3F05-7476-0400B23B4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040" y="1846263"/>
            <a:ext cx="8748246" cy="4022725"/>
          </a:xfrm>
        </p:spPr>
      </p:pic>
    </p:spTree>
    <p:extLst>
      <p:ext uri="{BB962C8B-B14F-4D97-AF65-F5344CB8AC3E}">
        <p14:creationId xmlns:p14="http://schemas.microsoft.com/office/powerpoint/2010/main" val="420225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999E-E1EF-F74A-3F58-4E92ADB3EA0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8F17DE-A5E1-17EE-47B1-4AA9499B5F0D}"/>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Each task helped in better understanding of the data during analysis. We start by Movie Genre analysis which shows us which genre is the most common.</a:t>
            </a:r>
          </a:p>
          <a:p>
            <a:pPr>
              <a:buFont typeface="Wingdings" panose="05000000000000000000" pitchFamily="2" charset="2"/>
              <a:buChar char="§"/>
            </a:pPr>
            <a:r>
              <a:rPr lang="en-US" dirty="0"/>
              <a:t>Drama genre is the most common genre with it being in almost 2000 movies, this is followed by Comedy genre with it being used in 1500 movies. The least used genre in films are Western genre with only 60 movies using it.</a:t>
            </a:r>
          </a:p>
          <a:p>
            <a:pPr>
              <a:buFont typeface="Wingdings" panose="05000000000000000000" pitchFamily="2" charset="2"/>
              <a:buChar char="§"/>
            </a:pPr>
            <a:r>
              <a:rPr lang="en-US" dirty="0"/>
              <a:t>Biography had the Highest AVERAGE score, MEDIAN and MODE. But MAX rating was given to crime and drama genre.</a:t>
            </a:r>
          </a:p>
          <a:p>
            <a:pPr>
              <a:buFont typeface="Wingdings" panose="05000000000000000000" pitchFamily="2" charset="2"/>
              <a:buChar char="§"/>
            </a:pPr>
            <a:r>
              <a:rPr lang="en-US" dirty="0"/>
              <a:t>Biography had the lowest variance and Documentary had the highest variance. So, biography genre has received a good average score and documentary genre average score is quite spread out.</a:t>
            </a:r>
          </a:p>
          <a:p>
            <a:pPr>
              <a:buFont typeface="Wingdings" panose="05000000000000000000" pitchFamily="2" charset="2"/>
              <a:buChar char="§"/>
            </a:pPr>
            <a:r>
              <a:rPr lang="en-US" dirty="0"/>
              <a:t> The comedy genre has the highest STDEV which indicates that it has higher score compared to the mean whereas documentary genre only has a score of 0.90 which is low and their imdb scores are closer to the mean.</a:t>
            </a:r>
          </a:p>
        </p:txBody>
      </p:sp>
    </p:spTree>
    <p:extLst>
      <p:ext uri="{BB962C8B-B14F-4D97-AF65-F5344CB8AC3E}">
        <p14:creationId xmlns:p14="http://schemas.microsoft.com/office/powerpoint/2010/main" val="421071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999E-E1EF-F74A-3F58-4E92ADB3EA0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8F17DE-A5E1-17EE-47B1-4AA9499B5F0D}"/>
              </a:ext>
            </a:extLst>
          </p:cNvPr>
          <p:cNvSpPr>
            <a:spLocks noGrp="1"/>
          </p:cNvSpPr>
          <p:nvPr>
            <p:ph idx="1"/>
          </p:nvPr>
        </p:nvSpPr>
        <p:spPr/>
        <p:txBody>
          <a:bodyPr>
            <a:normAutofit/>
          </a:bodyPr>
          <a:lstStyle/>
          <a:p>
            <a:pPr>
              <a:buFont typeface="Wingdings" panose="05000000000000000000" pitchFamily="2" charset="2"/>
              <a:buChar char="§"/>
            </a:pPr>
            <a:r>
              <a:rPr lang="en-US" dirty="0"/>
              <a:t>The Average movie duration time was ~110 minutes. The most common runtime of movies was 106 minutes. </a:t>
            </a:r>
          </a:p>
          <a:p>
            <a:pPr>
              <a:buFont typeface="Wingdings" panose="05000000000000000000" pitchFamily="2" charset="2"/>
              <a:buChar char="§"/>
            </a:pPr>
            <a:r>
              <a:rPr lang="en-US" dirty="0"/>
              <a:t>While analyzing the scatterplot a trendline forms with increasing duration and score which suggests that even though the duration of movie increases there is no direct correlation to its score increasing. </a:t>
            </a:r>
          </a:p>
          <a:p>
            <a:pPr>
              <a:buFont typeface="Wingdings" panose="05000000000000000000" pitchFamily="2" charset="2"/>
              <a:buChar char="§"/>
            </a:pPr>
            <a:r>
              <a:rPr lang="en-US" dirty="0"/>
              <a:t>We also see that there majority of movies are made in between 75 minutes to 150 minutes duration format. There score also is between 5 to 8.</a:t>
            </a:r>
          </a:p>
        </p:txBody>
      </p:sp>
    </p:spTree>
    <p:extLst>
      <p:ext uri="{BB962C8B-B14F-4D97-AF65-F5344CB8AC3E}">
        <p14:creationId xmlns:p14="http://schemas.microsoft.com/office/powerpoint/2010/main" val="385130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999E-E1EF-F74A-3F58-4E92ADB3EA0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E8F17DE-A5E1-17EE-47B1-4AA9499B5F0D}"/>
              </a:ext>
            </a:extLst>
          </p:cNvPr>
          <p:cNvSpPr>
            <a:spLocks noGrp="1"/>
          </p:cNvSpPr>
          <p:nvPr>
            <p:ph idx="1"/>
          </p:nvPr>
        </p:nvSpPr>
        <p:spPr/>
        <p:txBody>
          <a:bodyPr>
            <a:noAutofit/>
          </a:bodyPr>
          <a:lstStyle/>
          <a:p>
            <a:pPr>
              <a:buFont typeface="Wingdings" panose="05000000000000000000" pitchFamily="2" charset="2"/>
              <a:buChar char="§"/>
            </a:pPr>
            <a:r>
              <a:rPr lang="en-US" sz="1800" dirty="0"/>
              <a:t>English Language has the record for highest movies ever made in 1 language which is 3671 (according to our dataset). The highest mean score that a language has is Telugu with 8.4 score.</a:t>
            </a:r>
          </a:p>
          <a:p>
            <a:pPr>
              <a:buFont typeface="Wingdings" panose="05000000000000000000" pitchFamily="2" charset="2"/>
              <a:buChar char="§"/>
            </a:pPr>
            <a:r>
              <a:rPr lang="en-US" sz="1800" dirty="0"/>
              <a:t>The mean of Italian language is 1.06 which is the highest and the lowest is Dari which is 0.1. Multiple languages only had 1 film and their STDEV was 0. The highest median was for Persian language which was 8.4</a:t>
            </a:r>
          </a:p>
          <a:p>
            <a:pPr>
              <a:buFont typeface="Wingdings" panose="05000000000000000000" pitchFamily="2" charset="2"/>
              <a:buChar char="§"/>
            </a:pPr>
            <a:r>
              <a:rPr lang="en-US" sz="1800" dirty="0"/>
              <a:t>The best directors Tony Kaye and Charles Chaplin boasted AVERAGE score of 8.6 and the worst score received was 2.1.</a:t>
            </a:r>
          </a:p>
          <a:p>
            <a:pPr>
              <a:buFont typeface="Wingdings" panose="05000000000000000000" pitchFamily="2" charset="2"/>
              <a:buChar char="§"/>
            </a:pPr>
            <a:r>
              <a:rPr lang="en-US" sz="1800" dirty="0"/>
              <a:t>The movie with the highest profit margin was Avatar with a whopping value of </a:t>
            </a:r>
            <a:r>
              <a:rPr lang="en-US" sz="1800" b="0" i="0" u="none" strike="noStrike" dirty="0">
                <a:solidFill>
                  <a:srgbClr val="000000"/>
                </a:solidFill>
                <a:effectLst/>
                <a:latin typeface="Calibri" panose="020F0502020204030204" pitchFamily="34" charset="0"/>
              </a:rPr>
              <a:t>$523,505,847.</a:t>
            </a:r>
          </a:p>
          <a:p>
            <a:pPr>
              <a:buFont typeface="Wingdings" panose="05000000000000000000" pitchFamily="2" charset="2"/>
              <a:buChar char="§"/>
            </a:pPr>
            <a:r>
              <a:rPr lang="en-US" sz="1800" dirty="0"/>
              <a:t>The CORREL function returned the value </a:t>
            </a:r>
            <a:r>
              <a:rPr lang="en-US" sz="1800" b="0" i="0" u="none" strike="noStrike" dirty="0">
                <a:solidFill>
                  <a:srgbClr val="000000"/>
                </a:solidFill>
                <a:effectLst/>
                <a:latin typeface="Calibri" panose="020F0502020204030204" pitchFamily="34" charset="0"/>
              </a:rPr>
              <a:t>0.5693461</a:t>
            </a:r>
            <a:r>
              <a:rPr lang="en-US" sz="1800" dirty="0"/>
              <a:t> which is not a strong positive correlation.</a:t>
            </a:r>
          </a:p>
          <a:p>
            <a:pPr>
              <a:buFont typeface="Wingdings" panose="05000000000000000000" pitchFamily="2" charset="2"/>
              <a:buChar char="§"/>
            </a:pPr>
            <a:r>
              <a:rPr lang="en-US" sz="1800" dirty="0"/>
              <a:t>The scatterplot also indicates that maximum movies are shot with a  budget of &gt;$200,000,000 and their Gross earning is also around that number. </a:t>
            </a:r>
          </a:p>
          <a:p>
            <a:pPr>
              <a:buFont typeface="Wingdings" panose="05000000000000000000" pitchFamily="2" charset="2"/>
              <a:buChar char="§"/>
            </a:pPr>
            <a:r>
              <a:rPr lang="en-US" sz="1800" dirty="0"/>
              <a:t>Very few movies have low budget and skyrocket in gross earnings. Similarly, no movies have been made with a high budget that have returned the same amount of money in gross earnings. </a:t>
            </a:r>
          </a:p>
        </p:txBody>
      </p:sp>
    </p:spTree>
    <p:extLst>
      <p:ext uri="{BB962C8B-B14F-4D97-AF65-F5344CB8AC3E}">
        <p14:creationId xmlns:p14="http://schemas.microsoft.com/office/powerpoint/2010/main" val="74810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7023-8242-D100-10B3-AF53C578825A}"/>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A36B4FB-4C28-56C7-EBE1-2E3E528AA519}"/>
              </a:ext>
            </a:extLst>
          </p:cNvPr>
          <p:cNvSpPr>
            <a:spLocks noGrp="1"/>
          </p:cNvSpPr>
          <p:nvPr>
            <p:ph idx="1"/>
          </p:nvPr>
        </p:nvSpPr>
        <p:spPr/>
        <p:txBody>
          <a:bodyPr/>
          <a:lstStyle/>
          <a:p>
            <a:pPr>
              <a:buFont typeface="Wingdings" panose="05000000000000000000" pitchFamily="2" charset="2"/>
              <a:buChar char="§"/>
            </a:pPr>
            <a:r>
              <a:rPr lang="en-US" dirty="0"/>
              <a:t>IMDB movie analysis dives into the world of film and television to give us answer to questions such as "What factors influence the success of a movie on IMDB?“ or “Do movies with longer duration have higher ratings?”.</a:t>
            </a:r>
          </a:p>
          <a:p>
            <a:pPr>
              <a:buFont typeface="Wingdings" panose="05000000000000000000" pitchFamily="2" charset="2"/>
              <a:buChar char="§"/>
            </a:pPr>
            <a:r>
              <a:rPr lang="en-US" dirty="0"/>
              <a:t>The impact of this problem is significant for movie producers, directors, and investors who want to understand what makes a movie successful.</a:t>
            </a:r>
          </a:p>
          <a:p>
            <a:pPr>
              <a:buFont typeface="Wingdings" panose="05000000000000000000" pitchFamily="2" charset="2"/>
              <a:buChar char="§"/>
            </a:pPr>
            <a:r>
              <a:rPr lang="en-US" dirty="0"/>
              <a:t>Which is why Data Analysis needs to be performed on this dataset to make informed decisions in their future projects.</a:t>
            </a:r>
          </a:p>
          <a:p>
            <a:pPr>
              <a:buFont typeface="Wingdings" panose="05000000000000000000" pitchFamily="2" charset="2"/>
              <a:buChar char="§"/>
            </a:pPr>
            <a:r>
              <a:rPr lang="en-US" dirty="0"/>
              <a:t>Our objective is to solve any type of query that would arise and find data driven solutions to them.</a:t>
            </a:r>
          </a:p>
          <a:p>
            <a:pPr>
              <a:buFont typeface="Wingdings" panose="05000000000000000000" pitchFamily="2" charset="2"/>
              <a:buChar char="§"/>
            </a:pPr>
            <a:r>
              <a:rPr lang="en-US" dirty="0"/>
              <a:t>The approach to this project is direct. Clean, analyze and visualize.</a:t>
            </a:r>
          </a:p>
        </p:txBody>
      </p:sp>
    </p:spTree>
    <p:extLst>
      <p:ext uri="{BB962C8B-B14F-4D97-AF65-F5344CB8AC3E}">
        <p14:creationId xmlns:p14="http://schemas.microsoft.com/office/powerpoint/2010/main" val="149086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669F-0D6E-A548-382E-F9DCB3A006C0}"/>
              </a:ext>
            </a:extLst>
          </p:cNvPr>
          <p:cNvSpPr>
            <a:spLocks noGrp="1"/>
          </p:cNvSpPr>
          <p:nvPr>
            <p:ph type="title"/>
          </p:nvPr>
        </p:nvSpPr>
        <p:spPr/>
        <p:txBody>
          <a:bodyPr/>
          <a:lstStyle/>
          <a:p>
            <a:r>
              <a:rPr lang="en-US" dirty="0"/>
              <a:t>Drive Link</a:t>
            </a:r>
          </a:p>
        </p:txBody>
      </p:sp>
      <p:sp>
        <p:nvSpPr>
          <p:cNvPr id="3" name="Content Placeholder 2">
            <a:extLst>
              <a:ext uri="{FF2B5EF4-FFF2-40B4-BE49-F238E27FC236}">
                <a16:creationId xmlns:a16="http://schemas.microsoft.com/office/drawing/2014/main" id="{E3C66A19-8A32-D04D-291F-875AB36DAAFD}"/>
              </a:ext>
            </a:extLst>
          </p:cNvPr>
          <p:cNvSpPr>
            <a:spLocks noGrp="1"/>
          </p:cNvSpPr>
          <p:nvPr>
            <p:ph idx="1"/>
          </p:nvPr>
        </p:nvSpPr>
        <p:spPr/>
        <p:txBody>
          <a:bodyPr/>
          <a:lstStyle/>
          <a:p>
            <a:pPr>
              <a:buFont typeface="Wingdings" panose="05000000000000000000" pitchFamily="2" charset="2"/>
              <a:buChar char="§"/>
            </a:pPr>
            <a:r>
              <a:rPr lang="en-US" dirty="0">
                <a:hlinkClick r:id="rId2"/>
              </a:rPr>
              <a:t>IMDB movie analytics Excel sheet</a:t>
            </a:r>
            <a:endParaRPr lang="en-US" dirty="0"/>
          </a:p>
          <a:p>
            <a:pPr>
              <a:buFont typeface="Wingdings" panose="05000000000000000000" pitchFamily="2" charset="2"/>
              <a:buChar char="§"/>
            </a:pPr>
            <a:r>
              <a:rPr lang="en-US" dirty="0">
                <a:hlinkClick r:id="rId3"/>
              </a:rPr>
              <a:t>IMDB movie analysis video presentation</a:t>
            </a:r>
            <a:endParaRPr lang="en-US" dirty="0"/>
          </a:p>
          <a:p>
            <a:pPr marL="0" indent="0">
              <a:buNone/>
            </a:pPr>
            <a:endParaRPr lang="en-US" dirty="0"/>
          </a:p>
        </p:txBody>
      </p:sp>
    </p:spTree>
    <p:extLst>
      <p:ext uri="{BB962C8B-B14F-4D97-AF65-F5344CB8AC3E}">
        <p14:creationId xmlns:p14="http://schemas.microsoft.com/office/powerpoint/2010/main" val="405242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7023-8242-D100-10B3-AF53C578825A}"/>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A36B4FB-4C28-56C7-EBE1-2E3E528AA519}"/>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On first looks, we can see that the dataset is unclean. So we need to first start cleaning the dataset. </a:t>
            </a:r>
          </a:p>
          <a:p>
            <a:pPr>
              <a:buFont typeface="Wingdings" panose="05000000000000000000" pitchFamily="2" charset="2"/>
              <a:buChar char="§"/>
            </a:pPr>
            <a:r>
              <a:rPr lang="en-US" dirty="0"/>
              <a:t>The following steps were performed to aid in the data cleaning process-</a:t>
            </a:r>
          </a:p>
          <a:p>
            <a:pPr>
              <a:buFont typeface="Wingdings" panose="05000000000000000000" pitchFamily="2" charset="2"/>
              <a:buChar char="§"/>
            </a:pPr>
            <a:r>
              <a:rPr lang="en-US" dirty="0"/>
              <a:t>Converted the dataset to a table and applied filter. Used the filter to remove all the rows with blank spaces.</a:t>
            </a:r>
          </a:p>
          <a:p>
            <a:pPr>
              <a:buFont typeface="Wingdings" panose="05000000000000000000" pitchFamily="2" charset="2"/>
              <a:buChar char="§"/>
            </a:pPr>
            <a:r>
              <a:rPr lang="en-US" dirty="0"/>
              <a:t>Removed unnecessary extra character ‘A%’ from movie titles.</a:t>
            </a:r>
          </a:p>
          <a:p>
            <a:pPr>
              <a:buFont typeface="Wingdings" panose="05000000000000000000" pitchFamily="2" charset="2"/>
              <a:buChar char="§"/>
            </a:pPr>
            <a:r>
              <a:rPr lang="en-US" dirty="0"/>
              <a:t>Removed unnecessary columns.</a:t>
            </a:r>
          </a:p>
          <a:p>
            <a:pPr>
              <a:buFont typeface="Wingdings" panose="05000000000000000000" pitchFamily="2" charset="2"/>
              <a:buChar char="§"/>
            </a:pPr>
            <a:r>
              <a:rPr lang="en-US" dirty="0"/>
              <a:t>Removed duplicate rows.</a:t>
            </a:r>
          </a:p>
          <a:p>
            <a:pPr>
              <a:buFont typeface="Wingdings" panose="05000000000000000000" pitchFamily="2" charset="2"/>
              <a:buChar char="§"/>
            </a:pPr>
            <a:r>
              <a:rPr lang="en-US" dirty="0"/>
              <a:t>Separated column ‘genre’ into multiple columns.</a:t>
            </a:r>
          </a:p>
          <a:p>
            <a:pPr>
              <a:buFont typeface="Wingdings" panose="05000000000000000000" pitchFamily="2" charset="2"/>
              <a:buChar char="§"/>
            </a:pPr>
            <a:r>
              <a:rPr lang="en-US" dirty="0"/>
              <a:t>After all of this cleaning we can move up to the analysis part.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96387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7023-8242-D100-10B3-AF53C578825A}"/>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A36B4FB-4C28-56C7-EBE1-2E3E528AA519}"/>
              </a:ext>
            </a:extLst>
          </p:cNvPr>
          <p:cNvSpPr>
            <a:spLocks noGrp="1"/>
          </p:cNvSpPr>
          <p:nvPr>
            <p:ph idx="1"/>
          </p:nvPr>
        </p:nvSpPr>
        <p:spPr/>
        <p:txBody>
          <a:bodyPr>
            <a:normAutofit/>
          </a:bodyPr>
          <a:lstStyle/>
          <a:p>
            <a:pPr>
              <a:buFont typeface="Wingdings" panose="05000000000000000000" pitchFamily="2" charset="2"/>
              <a:buChar char="§"/>
            </a:pPr>
            <a:r>
              <a:rPr lang="en-US" dirty="0"/>
              <a:t>For analysis, some common steps I took in every task-</a:t>
            </a:r>
          </a:p>
          <a:p>
            <a:pPr>
              <a:buFont typeface="Wingdings" panose="05000000000000000000" pitchFamily="2" charset="2"/>
              <a:buChar char="§"/>
            </a:pPr>
            <a:r>
              <a:rPr lang="en-US" dirty="0"/>
              <a:t>I would copy the columns into a new sheet for whatever attribute was required for the analysis. This made the analysis look more clean and readable.</a:t>
            </a:r>
          </a:p>
          <a:p>
            <a:pPr>
              <a:buFont typeface="Wingdings" panose="05000000000000000000" pitchFamily="2" charset="2"/>
              <a:buChar char="§"/>
            </a:pPr>
            <a:r>
              <a:rPr lang="en-US" dirty="0"/>
              <a:t>Wherever possible, diagrams and plots were used for visualization purpose.</a:t>
            </a:r>
          </a:p>
          <a:p>
            <a:pPr>
              <a:buFont typeface="Wingdings" panose="05000000000000000000" pitchFamily="2" charset="2"/>
              <a:buChar char="§"/>
            </a:pPr>
            <a:r>
              <a:rPr lang="en-US" dirty="0"/>
              <a:t>Some features like MEDIAN in pivot table were not available in my Excel version. So I had to take a more older route and use the formula.</a:t>
            </a:r>
          </a:p>
          <a:p>
            <a:pPr>
              <a:buFont typeface="Wingdings" panose="05000000000000000000" pitchFamily="2" charset="2"/>
              <a:buChar char="§"/>
            </a:pPr>
            <a:r>
              <a:rPr lang="en-US" dirty="0"/>
              <a:t>All of the analysis was done in MS excel and pivot table was widely used.</a:t>
            </a:r>
          </a:p>
          <a:p>
            <a:pPr marL="0" indent="0">
              <a:buNone/>
            </a:pPr>
            <a:endParaRPr lang="en-US" dirty="0"/>
          </a:p>
        </p:txBody>
      </p:sp>
    </p:spTree>
    <p:extLst>
      <p:ext uri="{BB962C8B-B14F-4D97-AF65-F5344CB8AC3E}">
        <p14:creationId xmlns:p14="http://schemas.microsoft.com/office/powerpoint/2010/main" val="366171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7023-8242-D100-10B3-AF53C578825A}"/>
              </a:ext>
            </a:extLst>
          </p:cNvPr>
          <p:cNvSpPr>
            <a:spLocks noGrp="1"/>
          </p:cNvSpPr>
          <p:nvPr>
            <p:ph type="title"/>
          </p:nvPr>
        </p:nvSpPr>
        <p:spPr/>
        <p:txBody>
          <a:bodyPr/>
          <a:lstStyle/>
          <a:p>
            <a:r>
              <a:rPr lang="en-US" dirty="0"/>
              <a:t>Tech-stack used</a:t>
            </a:r>
          </a:p>
        </p:txBody>
      </p:sp>
      <p:sp>
        <p:nvSpPr>
          <p:cNvPr id="3" name="Content Placeholder 2">
            <a:extLst>
              <a:ext uri="{FF2B5EF4-FFF2-40B4-BE49-F238E27FC236}">
                <a16:creationId xmlns:a16="http://schemas.microsoft.com/office/drawing/2014/main" id="{3A36B4FB-4C28-56C7-EBE1-2E3E528AA519}"/>
              </a:ext>
            </a:extLst>
          </p:cNvPr>
          <p:cNvSpPr>
            <a:spLocks noGrp="1"/>
          </p:cNvSpPr>
          <p:nvPr>
            <p:ph idx="1"/>
          </p:nvPr>
        </p:nvSpPr>
        <p:spPr/>
        <p:txBody>
          <a:bodyPr>
            <a:normAutofit/>
          </a:bodyPr>
          <a:lstStyle/>
          <a:p>
            <a:pPr>
              <a:buFont typeface="Wingdings" panose="05000000000000000000" pitchFamily="2" charset="2"/>
              <a:buChar char="§"/>
            </a:pPr>
            <a:r>
              <a:rPr lang="en-US" dirty="0"/>
              <a:t>I am using Microsoft® Excel® 2019 MSO (Version 2311 Build 16.0.17029.20028) 64-bit for this project. </a:t>
            </a:r>
          </a:p>
          <a:p>
            <a:pPr>
              <a:buFont typeface="Wingdings" panose="05000000000000000000" pitchFamily="2" charset="2"/>
              <a:buChar char="§"/>
            </a:pPr>
            <a:r>
              <a:rPr lang="en-US" dirty="0"/>
              <a:t>MS excel is a spreadsheet application and has various use cases but its selling points are- creating Dashboards, Advanced formulas, Data Analysis and many more advanced features.</a:t>
            </a:r>
          </a:p>
          <a:p>
            <a:pPr>
              <a:buFont typeface="Wingdings" panose="05000000000000000000" pitchFamily="2" charset="2"/>
              <a:buChar char="§"/>
            </a:pPr>
            <a:r>
              <a:rPr lang="en-US" dirty="0"/>
              <a:t>MS excel saves your work locally and on cloud servers and provides a brief visual interface.</a:t>
            </a:r>
          </a:p>
          <a:p>
            <a:pPr>
              <a:buFont typeface="Wingdings" panose="05000000000000000000" pitchFamily="2" charset="2"/>
              <a:buChar char="§"/>
            </a:pPr>
            <a:r>
              <a:rPr lang="en-US" dirty="0"/>
              <a:t>To create a report I have used Microsoft PowerPoint 2019. </a:t>
            </a:r>
          </a:p>
          <a:p>
            <a:pPr marL="0" indent="0">
              <a:buNone/>
            </a:pPr>
            <a:endParaRPr lang="en-US" dirty="0"/>
          </a:p>
        </p:txBody>
      </p:sp>
    </p:spTree>
    <p:extLst>
      <p:ext uri="{BB962C8B-B14F-4D97-AF65-F5344CB8AC3E}">
        <p14:creationId xmlns:p14="http://schemas.microsoft.com/office/powerpoint/2010/main" val="398453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802B-23ED-48DB-AACC-AA4599BA318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21115D19-B395-E8F0-5631-559A4A7849C4}"/>
              </a:ext>
            </a:extLst>
          </p:cNvPr>
          <p:cNvSpPr>
            <a:spLocks noGrp="1"/>
          </p:cNvSpPr>
          <p:nvPr>
            <p:ph idx="1"/>
          </p:nvPr>
        </p:nvSpPr>
        <p:spPr/>
        <p:txBody>
          <a:bodyPr/>
          <a:lstStyle/>
          <a:p>
            <a:pPr>
              <a:buFont typeface="Wingdings" panose="05000000000000000000" pitchFamily="2" charset="2"/>
              <a:buChar char="§"/>
            </a:pPr>
            <a:r>
              <a:rPr lang="en-US" dirty="0"/>
              <a:t>Task A: Movie Genre Analysis: Analyze the distribution of movie genres and their impact on the IMDB score.</a:t>
            </a:r>
          </a:p>
          <a:p>
            <a:pPr marL="0" indent="0">
              <a:buNone/>
            </a:pPr>
            <a:endParaRPr lang="en-US" dirty="0"/>
          </a:p>
        </p:txBody>
      </p:sp>
      <p:pic>
        <p:nvPicPr>
          <p:cNvPr id="5" name="Picture 4">
            <a:extLst>
              <a:ext uri="{FF2B5EF4-FFF2-40B4-BE49-F238E27FC236}">
                <a16:creationId xmlns:a16="http://schemas.microsoft.com/office/drawing/2014/main" id="{E8192111-0248-3D64-F94D-26C0DA32F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159" y="2432504"/>
            <a:ext cx="8777681" cy="3436590"/>
          </a:xfrm>
          <a:prstGeom prst="rect">
            <a:avLst/>
          </a:prstGeom>
        </p:spPr>
      </p:pic>
    </p:spTree>
    <p:extLst>
      <p:ext uri="{BB962C8B-B14F-4D97-AF65-F5344CB8AC3E}">
        <p14:creationId xmlns:p14="http://schemas.microsoft.com/office/powerpoint/2010/main" val="159401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802B-23ED-48DB-AACC-AA4599BA318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21115D19-B395-E8F0-5631-559A4A7849C4}"/>
              </a:ext>
            </a:extLst>
          </p:cNvPr>
          <p:cNvSpPr>
            <a:spLocks noGrp="1"/>
          </p:cNvSpPr>
          <p:nvPr>
            <p:ph idx="1"/>
          </p:nvPr>
        </p:nvSpPr>
        <p:spPr>
          <a:xfrm>
            <a:off x="1097279" y="1845734"/>
            <a:ext cx="5513245" cy="4336254"/>
          </a:xfrm>
        </p:spPr>
        <p:txBody>
          <a:bodyPr>
            <a:normAutofit/>
          </a:bodyPr>
          <a:lstStyle/>
          <a:p>
            <a:pPr>
              <a:buFont typeface="Wingdings" panose="05000000000000000000" pitchFamily="2" charset="2"/>
              <a:buChar char="§"/>
            </a:pPr>
            <a:r>
              <a:rPr lang="en-US" dirty="0"/>
              <a:t>We were required to find the most common genre in the dataset which was done easily with the help of COUNTIF function. </a:t>
            </a:r>
          </a:p>
          <a:p>
            <a:pPr>
              <a:buFont typeface="Wingdings" panose="05000000000000000000" pitchFamily="2" charset="2"/>
              <a:buChar char="§"/>
            </a:pPr>
            <a:r>
              <a:rPr lang="en-US" dirty="0"/>
              <a:t>The tricky part actually was that the genre column was unclean. It had slumped together all the genres together. </a:t>
            </a:r>
          </a:p>
          <a:p>
            <a:pPr>
              <a:buFont typeface="Wingdings" panose="05000000000000000000" pitchFamily="2" charset="2"/>
              <a:buChar char="§"/>
            </a:pPr>
            <a:r>
              <a:rPr lang="en-US" dirty="0"/>
              <a:t>So, we needed to count the genres such that the word specified is taken into consideration and not just the first word of the cell.</a:t>
            </a:r>
          </a:p>
          <a:p>
            <a:pPr>
              <a:buFont typeface="Wingdings" panose="05000000000000000000" pitchFamily="2" charset="2"/>
              <a:buChar char="§"/>
            </a:pPr>
            <a:r>
              <a:rPr lang="en-US" dirty="0"/>
              <a:t>The formula used was =COUNTIF(A3:A3846,"*"&amp;A3854&amp;"*"). Here A3:A3846 is the range, * is a wildcard character and &amp; combines strings. </a:t>
            </a:r>
          </a:p>
        </p:txBody>
      </p:sp>
      <p:pic>
        <p:nvPicPr>
          <p:cNvPr id="6" name="Picture 5">
            <a:extLst>
              <a:ext uri="{FF2B5EF4-FFF2-40B4-BE49-F238E27FC236}">
                <a16:creationId xmlns:a16="http://schemas.microsoft.com/office/drawing/2014/main" id="{22F9135E-285A-8F31-0A76-257B81A62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089" y="1845734"/>
            <a:ext cx="2512651" cy="4336254"/>
          </a:xfrm>
          <a:prstGeom prst="rect">
            <a:avLst/>
          </a:prstGeom>
        </p:spPr>
      </p:pic>
    </p:spTree>
    <p:extLst>
      <p:ext uri="{BB962C8B-B14F-4D97-AF65-F5344CB8AC3E}">
        <p14:creationId xmlns:p14="http://schemas.microsoft.com/office/powerpoint/2010/main" val="45471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802B-23ED-48DB-AACC-AA4599BA318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21115D19-B395-E8F0-5631-559A4A7849C4}"/>
              </a:ext>
            </a:extLst>
          </p:cNvPr>
          <p:cNvSpPr>
            <a:spLocks noGrp="1"/>
          </p:cNvSpPr>
          <p:nvPr>
            <p:ph idx="1"/>
          </p:nvPr>
        </p:nvSpPr>
        <p:spPr>
          <a:xfrm>
            <a:off x="1097279" y="1845734"/>
            <a:ext cx="10185914" cy="4336254"/>
          </a:xfrm>
        </p:spPr>
        <p:txBody>
          <a:bodyPr>
            <a:normAutofit/>
          </a:bodyPr>
          <a:lstStyle/>
          <a:p>
            <a:pPr>
              <a:buFont typeface="Wingdings" panose="05000000000000000000" pitchFamily="2" charset="2"/>
              <a:buChar char="§"/>
            </a:pPr>
            <a:r>
              <a:rPr lang="en-US" dirty="0"/>
              <a:t>The rest of the statistics like AVERAGE, MEDIAN, MODE, MAX, MIN, VAR, and STDEV were found out easily using basic excel functions.</a:t>
            </a:r>
          </a:p>
          <a:p>
            <a:pPr>
              <a:buFont typeface="Wingdings" panose="05000000000000000000" pitchFamily="2" charset="2"/>
              <a:buChar char="§"/>
            </a:pPr>
            <a:r>
              <a:rPr lang="en-US" dirty="0"/>
              <a:t>1 thing to consider here is that I had 0 values in my new table since all movies didn’t have all the genres. To tackle this, we specify our formulas to exclude 0 while calculating. </a:t>
            </a:r>
          </a:p>
          <a:p>
            <a:pPr>
              <a:buFont typeface="Wingdings" panose="05000000000000000000" pitchFamily="2" charset="2"/>
              <a:buChar char="§"/>
            </a:pPr>
            <a:r>
              <a:rPr lang="en-US" dirty="0"/>
              <a:t>For example, to calculate AVERAGE we just have to specify “&lt;&gt;0”, which translates to don’t consider cells with the value 0 since it would skew the data and give us invalid answer.</a:t>
            </a:r>
          </a:p>
        </p:txBody>
      </p:sp>
      <p:pic>
        <p:nvPicPr>
          <p:cNvPr id="5" name="Picture 4">
            <a:extLst>
              <a:ext uri="{FF2B5EF4-FFF2-40B4-BE49-F238E27FC236}">
                <a16:creationId xmlns:a16="http://schemas.microsoft.com/office/drawing/2014/main" id="{F95BB994-D385-C2B1-9397-09FD82FBF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86" y="4322156"/>
            <a:ext cx="10494628" cy="1235470"/>
          </a:xfrm>
          <a:prstGeom prst="rect">
            <a:avLst/>
          </a:prstGeom>
        </p:spPr>
      </p:pic>
    </p:spTree>
    <p:extLst>
      <p:ext uri="{BB962C8B-B14F-4D97-AF65-F5344CB8AC3E}">
        <p14:creationId xmlns:p14="http://schemas.microsoft.com/office/powerpoint/2010/main" val="289739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802B-23ED-48DB-AACC-AA4599BA3184}"/>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21115D19-B395-E8F0-5631-559A4A7849C4}"/>
              </a:ext>
            </a:extLst>
          </p:cNvPr>
          <p:cNvSpPr>
            <a:spLocks noGrp="1"/>
          </p:cNvSpPr>
          <p:nvPr>
            <p:ph idx="1"/>
          </p:nvPr>
        </p:nvSpPr>
        <p:spPr>
          <a:xfrm>
            <a:off x="1097279" y="1845734"/>
            <a:ext cx="10185914" cy="4336254"/>
          </a:xfrm>
        </p:spPr>
        <p:txBody>
          <a:bodyPr>
            <a:normAutofit/>
          </a:bodyPr>
          <a:lstStyle/>
          <a:p>
            <a:pPr>
              <a:buFont typeface="Wingdings" panose="05000000000000000000" pitchFamily="2" charset="2"/>
              <a:buChar char="§"/>
            </a:pPr>
            <a:r>
              <a:rPr lang="en-US" dirty="0"/>
              <a:t>Task B: Movie Duration Analysis: Analyze the distribution of movie durations and its impact on the IMDB score.</a:t>
            </a:r>
          </a:p>
          <a:p>
            <a:pPr>
              <a:buFont typeface="Wingdings" panose="05000000000000000000" pitchFamily="2" charset="2"/>
              <a:buChar char="§"/>
            </a:pPr>
            <a:r>
              <a:rPr lang="en-US" dirty="0"/>
              <a:t>We straight away import 2 columns from our imdb dataset into a new sheet. These columns are of duration and score.</a:t>
            </a:r>
          </a:p>
          <a:p>
            <a:pPr>
              <a:buFont typeface="Wingdings" panose="05000000000000000000" pitchFamily="2" charset="2"/>
              <a:buChar char="§"/>
            </a:pPr>
            <a:r>
              <a:rPr lang="en-US" dirty="0"/>
              <a:t>Then we apply descriptive statistics formula such as AVERAGE, MEDIAN and STDEV, to further help us in our analysis.</a:t>
            </a:r>
          </a:p>
          <a:p>
            <a:pPr>
              <a:buFont typeface="Wingdings" panose="05000000000000000000" pitchFamily="2" charset="2"/>
              <a:buChar char="§"/>
            </a:pPr>
            <a:r>
              <a:rPr lang="en-US" dirty="0"/>
              <a:t>The scatterplot of Duration VS Score gives us some really great insight which would be later discussed in the result section.</a:t>
            </a:r>
          </a:p>
          <a:p>
            <a:pPr>
              <a:buFont typeface="Wingdings" panose="05000000000000000000" pitchFamily="2" charset="2"/>
              <a:buChar char="§"/>
            </a:pPr>
            <a:r>
              <a:rPr lang="en-US" dirty="0"/>
              <a:t>This scatterplot is used to compare the 2 sets of values of data- duration and score.</a:t>
            </a:r>
          </a:p>
        </p:txBody>
      </p:sp>
    </p:spTree>
    <p:extLst>
      <p:ext uri="{BB962C8B-B14F-4D97-AF65-F5344CB8AC3E}">
        <p14:creationId xmlns:p14="http://schemas.microsoft.com/office/powerpoint/2010/main" val="16093824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TotalTime>
  <Words>1877</Words>
  <Application>Microsoft Office PowerPoint</Application>
  <PresentationFormat>Widescreen</PresentationFormat>
  <Paragraphs>108</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IMDB Movie Analysis</vt:lpstr>
      <vt:lpstr>Project Description</vt:lpstr>
      <vt:lpstr>Approach</vt:lpstr>
      <vt:lpstr>Approach</vt:lpstr>
      <vt:lpstr>Tech-stack used</vt:lpstr>
      <vt:lpstr>Insights</vt:lpstr>
      <vt:lpstr>Insights</vt:lpstr>
      <vt:lpstr>Insights</vt:lpstr>
      <vt:lpstr>Insights</vt:lpstr>
      <vt:lpstr>Insights</vt:lpstr>
      <vt:lpstr>Insights</vt:lpstr>
      <vt:lpstr>Insights</vt:lpstr>
      <vt:lpstr>Insights</vt:lpstr>
      <vt:lpstr>Insights</vt:lpstr>
      <vt:lpstr>Insights</vt:lpstr>
      <vt:lpstr>Insights</vt:lpstr>
      <vt:lpstr>Results</vt:lpstr>
      <vt:lpstr>Results</vt:lpstr>
      <vt:lpstr>Results</vt:lpstr>
      <vt:lpstr>Drive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AAditya Sinh</dc:creator>
  <cp:lastModifiedBy>AAditya Sinh</cp:lastModifiedBy>
  <cp:revision>4</cp:revision>
  <dcterms:created xsi:type="dcterms:W3CDTF">2023-12-19T07:28:26Z</dcterms:created>
  <dcterms:modified xsi:type="dcterms:W3CDTF">2023-12-19T18:34:31Z</dcterms:modified>
</cp:coreProperties>
</file>