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81FB58-1BAD-44F4-BA3A-7BF96431EA2C}" type="datetimeFigureOut">
              <a:rPr lang="en-US" smtClean="0"/>
              <a:t>23/12/18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240591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FB58-1BAD-44F4-BA3A-7BF96431EA2C}" type="datetimeFigureOut">
              <a:rPr lang="en-US" smtClean="0"/>
              <a:t>23/12/18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42470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081FB58-1BAD-44F4-BA3A-7BF96431EA2C}" type="datetimeFigureOut">
              <a:rPr lang="en-US" smtClean="0"/>
              <a:t>23/12/18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227649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FB58-1BAD-44F4-BA3A-7BF96431EA2C}" type="datetimeFigureOut">
              <a:rPr lang="en-US" smtClean="0"/>
              <a:t>23/12/18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5764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081FB58-1BAD-44F4-BA3A-7BF96431EA2C}" type="datetimeFigureOut">
              <a:rPr lang="en-US" smtClean="0"/>
              <a:t>23/12/18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290CE76-2E49-4EE8-A90D-AE0CDE402DCB}" type="slidenum">
              <a:rPr lang="en-US" smtClean="0"/>
              <a:t>‹#›</a:t>
            </a:fld>
            <a:endParaRPr lang="en-US"/>
          </a:p>
        </p:txBody>
      </p:sp>
    </p:spTree>
    <p:extLst>
      <p:ext uri="{BB962C8B-B14F-4D97-AF65-F5344CB8AC3E}">
        <p14:creationId xmlns:p14="http://schemas.microsoft.com/office/powerpoint/2010/main" val="12331066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1FB58-1BAD-44F4-BA3A-7BF96431EA2C}" type="datetimeFigureOut">
              <a:rPr lang="en-US" smtClean="0"/>
              <a:t>23/12/18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331137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1FB58-1BAD-44F4-BA3A-7BF96431EA2C}" type="datetimeFigureOut">
              <a:rPr lang="en-US" smtClean="0"/>
              <a:t>23/12/18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225693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1FB58-1BAD-44F4-BA3A-7BF96431EA2C}" type="datetimeFigureOut">
              <a:rPr lang="en-US" smtClean="0"/>
              <a:t>23/12/18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183356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1FB58-1BAD-44F4-BA3A-7BF96431EA2C}" type="datetimeFigureOut">
              <a:rPr lang="en-US" smtClean="0"/>
              <a:t>23/12/18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162206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1FB58-1BAD-44F4-BA3A-7BF96431EA2C}" type="datetimeFigureOut">
              <a:rPr lang="en-US" smtClean="0"/>
              <a:t>23/12/18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196654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1FB58-1BAD-44F4-BA3A-7BF96431EA2C}" type="datetimeFigureOut">
              <a:rPr lang="en-US" smtClean="0"/>
              <a:t>23/12/18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E76-2E49-4EE8-A90D-AE0CDE402DCB}" type="slidenum">
              <a:rPr lang="en-US" smtClean="0"/>
              <a:t>‹#›</a:t>
            </a:fld>
            <a:endParaRPr lang="en-US"/>
          </a:p>
        </p:txBody>
      </p:sp>
    </p:spTree>
    <p:extLst>
      <p:ext uri="{BB962C8B-B14F-4D97-AF65-F5344CB8AC3E}">
        <p14:creationId xmlns:p14="http://schemas.microsoft.com/office/powerpoint/2010/main" val="407026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081FB58-1BAD-44F4-BA3A-7BF96431EA2C}" type="datetimeFigureOut">
              <a:rPr lang="en-US" smtClean="0"/>
              <a:t>23/12/18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290CE76-2E49-4EE8-A90D-AE0CDE402DCB}" type="slidenum">
              <a:rPr lang="en-US" smtClean="0"/>
              <a:t>‹#›</a:t>
            </a:fld>
            <a:endParaRPr lang="en-US"/>
          </a:p>
        </p:txBody>
      </p:sp>
    </p:spTree>
    <p:extLst>
      <p:ext uri="{BB962C8B-B14F-4D97-AF65-F5344CB8AC3E}">
        <p14:creationId xmlns:p14="http://schemas.microsoft.com/office/powerpoint/2010/main" val="36778328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aKApVsk00VyKFphF7tyDvljnk6NiB28D/edit?usp=sharing&amp;ouid=108297486715848666197&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5AF4-3BD8-AF7B-B0DF-17430E1DFF56}"/>
              </a:ext>
            </a:extLst>
          </p:cNvPr>
          <p:cNvSpPr>
            <a:spLocks noGrp="1"/>
          </p:cNvSpPr>
          <p:nvPr>
            <p:ph type="ctrTitle"/>
          </p:nvPr>
        </p:nvSpPr>
        <p:spPr/>
        <p:txBody>
          <a:bodyPr/>
          <a:lstStyle/>
          <a:p>
            <a:r>
              <a:rPr lang="en-US" b="1" i="0" dirty="0">
                <a:solidFill>
                  <a:srgbClr val="3C4858"/>
                </a:solidFill>
                <a:effectLst/>
                <a:latin typeface="Manrope"/>
              </a:rPr>
              <a:t>Hiring Process Analytics</a:t>
            </a:r>
          </a:p>
        </p:txBody>
      </p:sp>
      <p:sp>
        <p:nvSpPr>
          <p:cNvPr id="3" name="Subtitle 2">
            <a:extLst>
              <a:ext uri="{FF2B5EF4-FFF2-40B4-BE49-F238E27FC236}">
                <a16:creationId xmlns:a16="http://schemas.microsoft.com/office/drawing/2014/main" id="{0B782996-9318-4737-671A-ED24EA475B84}"/>
              </a:ext>
            </a:extLst>
          </p:cNvPr>
          <p:cNvSpPr>
            <a:spLocks noGrp="1"/>
          </p:cNvSpPr>
          <p:nvPr>
            <p:ph type="subTitle" idx="1"/>
          </p:nvPr>
        </p:nvSpPr>
        <p:spPr/>
        <p:txBody>
          <a:bodyPr/>
          <a:lstStyle/>
          <a:p>
            <a:r>
              <a:rPr lang="en-US" dirty="0"/>
              <a:t>Aaditya Singh</a:t>
            </a:r>
          </a:p>
          <a:p>
            <a:r>
              <a:rPr lang="en-US" dirty="0"/>
              <a:t>Trainity</a:t>
            </a:r>
          </a:p>
        </p:txBody>
      </p:sp>
    </p:spTree>
    <p:extLst>
      <p:ext uri="{BB962C8B-B14F-4D97-AF65-F5344CB8AC3E}">
        <p14:creationId xmlns:p14="http://schemas.microsoft.com/office/powerpoint/2010/main" val="83996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519F-E1C3-4BE7-E262-19DDA1213A6B}"/>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F2D7CB5-E656-F7DB-0710-F7F645E745E9}"/>
              </a:ext>
            </a:extLst>
          </p:cNvPr>
          <p:cNvSpPr>
            <a:spLocks noGrp="1"/>
          </p:cNvSpPr>
          <p:nvPr>
            <p:ph idx="1"/>
          </p:nvPr>
        </p:nvSpPr>
        <p:spPr/>
        <p:txBody>
          <a:bodyPr/>
          <a:lstStyle/>
          <a:p>
            <a:r>
              <a:rPr lang="en-US" dirty="0"/>
              <a:t>Along with Pivot table, we make use of another function in the Insert tab.</a:t>
            </a:r>
          </a:p>
          <a:p>
            <a:r>
              <a:rPr lang="en-US" dirty="0"/>
              <a:t>‘Insert Pie or Donut chart’  was used to create a suitable pie chart for our table.</a:t>
            </a:r>
          </a:p>
          <a:p>
            <a:r>
              <a:rPr lang="en-US" dirty="0"/>
              <a:t>Further we selected a style and edited the data label a bit for better readability purpose.</a:t>
            </a:r>
          </a:p>
        </p:txBody>
      </p:sp>
    </p:spTree>
    <p:extLst>
      <p:ext uri="{BB962C8B-B14F-4D97-AF65-F5344CB8AC3E}">
        <p14:creationId xmlns:p14="http://schemas.microsoft.com/office/powerpoint/2010/main" val="122109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C2B5-FEB1-D17D-C3CE-2CA932FBC402}"/>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9CD7B582-BD29-1FA7-EE24-AE1CD8A6E17C}"/>
              </a:ext>
            </a:extLst>
          </p:cNvPr>
          <p:cNvSpPr>
            <a:spLocks noGrp="1"/>
          </p:cNvSpPr>
          <p:nvPr>
            <p:ph idx="1"/>
          </p:nvPr>
        </p:nvSpPr>
        <p:spPr/>
        <p:txBody>
          <a:bodyPr/>
          <a:lstStyle/>
          <a:p>
            <a:r>
              <a:rPr lang="en-US" dirty="0"/>
              <a:t>Position Tier Analysis: Use a chart or graph to represent the different position tiers within the company.</a:t>
            </a:r>
          </a:p>
          <a:p>
            <a:pPr marL="0" indent="0">
              <a:buNone/>
            </a:pPr>
            <a:endParaRPr lang="en-US" dirty="0"/>
          </a:p>
        </p:txBody>
      </p:sp>
      <p:pic>
        <p:nvPicPr>
          <p:cNvPr id="5" name="Picture 4">
            <a:extLst>
              <a:ext uri="{FF2B5EF4-FFF2-40B4-BE49-F238E27FC236}">
                <a16:creationId xmlns:a16="http://schemas.microsoft.com/office/drawing/2014/main" id="{CEE4F53C-FDBC-79E3-291E-D15DAABFD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983" y="2381336"/>
            <a:ext cx="5470116" cy="4476664"/>
          </a:xfrm>
          <a:prstGeom prst="rect">
            <a:avLst/>
          </a:prstGeom>
        </p:spPr>
      </p:pic>
    </p:spTree>
    <p:extLst>
      <p:ext uri="{BB962C8B-B14F-4D97-AF65-F5344CB8AC3E}">
        <p14:creationId xmlns:p14="http://schemas.microsoft.com/office/powerpoint/2010/main" val="91083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4-54A0-0922-F086-3197C652CC1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9914445E-9F75-7DF5-35A4-B0B8C221790E}"/>
              </a:ext>
            </a:extLst>
          </p:cNvPr>
          <p:cNvSpPr>
            <a:spLocks noGrp="1"/>
          </p:cNvSpPr>
          <p:nvPr>
            <p:ph idx="1"/>
          </p:nvPr>
        </p:nvSpPr>
        <p:spPr/>
        <p:txBody>
          <a:bodyPr/>
          <a:lstStyle/>
          <a:p>
            <a:r>
              <a:rPr lang="en-US" dirty="0"/>
              <a:t>Here, we needed to find out distribution of positions across different tiers.</a:t>
            </a:r>
          </a:p>
          <a:p>
            <a:r>
              <a:rPr lang="en-US" dirty="0"/>
              <a:t>Basically it means we needed a value of how many employees of which department are in which post.</a:t>
            </a:r>
          </a:p>
          <a:p>
            <a:r>
              <a:rPr lang="en-US" dirty="0"/>
              <a:t>With the help of pivot table, it was possible to use the Department column along with the post name column.</a:t>
            </a:r>
          </a:p>
          <a:p>
            <a:r>
              <a:rPr lang="en-US" dirty="0"/>
              <a:t>Later we used the clustered column chart for a clear side-by-side comparison of post tiers in the company.</a:t>
            </a:r>
          </a:p>
        </p:txBody>
      </p:sp>
    </p:spTree>
    <p:extLst>
      <p:ext uri="{BB962C8B-B14F-4D97-AF65-F5344CB8AC3E}">
        <p14:creationId xmlns:p14="http://schemas.microsoft.com/office/powerpoint/2010/main" val="66201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7734-0F62-9C1D-A5C3-4D06880666C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2F86BF43-4532-B6A4-283E-5E6AAF7E5C3D}"/>
              </a:ext>
            </a:extLst>
          </p:cNvPr>
          <p:cNvSpPr>
            <a:spLocks noGrp="1"/>
          </p:cNvSpPr>
          <p:nvPr>
            <p:ph idx="1"/>
          </p:nvPr>
        </p:nvSpPr>
        <p:spPr/>
        <p:txBody>
          <a:bodyPr/>
          <a:lstStyle/>
          <a:p>
            <a:r>
              <a:rPr lang="en-US" dirty="0"/>
              <a:t>We found out that there are 1854 Female and 262 Male employees in the company.</a:t>
            </a:r>
          </a:p>
          <a:p>
            <a:r>
              <a:rPr lang="en-US" dirty="0"/>
              <a:t>The average salary is 49,592.9</a:t>
            </a:r>
          </a:p>
          <a:p>
            <a:r>
              <a:rPr lang="en-US" dirty="0"/>
              <a:t>Most of the employees have their salary ranging between 40,800-50-799</a:t>
            </a:r>
          </a:p>
          <a:p>
            <a:r>
              <a:rPr lang="en-US" dirty="0"/>
              <a:t>The biggest department in the company is ‘Operations Department’ boasting 39% and the smallest department is ‘Human Resource Department’ with only 2%.</a:t>
            </a:r>
          </a:p>
          <a:p>
            <a:r>
              <a:rPr lang="en-US" dirty="0"/>
              <a:t>The post tier ‘c9’ is most common in all the departments, followed by post tier ‘c5’. The post tier ‘n6’ has only 1 employee in the purchase department.</a:t>
            </a:r>
          </a:p>
        </p:txBody>
      </p:sp>
    </p:spTree>
    <p:extLst>
      <p:ext uri="{BB962C8B-B14F-4D97-AF65-F5344CB8AC3E}">
        <p14:creationId xmlns:p14="http://schemas.microsoft.com/office/powerpoint/2010/main" val="135883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3F0D-F656-023F-55A1-D6A016F3EE5F}"/>
              </a:ext>
            </a:extLst>
          </p:cNvPr>
          <p:cNvSpPr>
            <a:spLocks noGrp="1"/>
          </p:cNvSpPr>
          <p:nvPr>
            <p:ph type="title"/>
          </p:nvPr>
        </p:nvSpPr>
        <p:spPr/>
        <p:txBody>
          <a:bodyPr/>
          <a:lstStyle/>
          <a:p>
            <a:r>
              <a:rPr lang="en-US" dirty="0"/>
              <a:t>Drive link</a:t>
            </a:r>
          </a:p>
        </p:txBody>
      </p:sp>
      <p:sp>
        <p:nvSpPr>
          <p:cNvPr id="3" name="Content Placeholder 2">
            <a:extLst>
              <a:ext uri="{FF2B5EF4-FFF2-40B4-BE49-F238E27FC236}">
                <a16:creationId xmlns:a16="http://schemas.microsoft.com/office/drawing/2014/main" id="{DE31A131-FB25-E3D1-FE39-A8E5D3741511}"/>
              </a:ext>
            </a:extLst>
          </p:cNvPr>
          <p:cNvSpPr>
            <a:spLocks noGrp="1"/>
          </p:cNvSpPr>
          <p:nvPr>
            <p:ph idx="1"/>
          </p:nvPr>
        </p:nvSpPr>
        <p:spPr/>
        <p:txBody>
          <a:bodyPr/>
          <a:lstStyle/>
          <a:p>
            <a:r>
              <a:rPr lang="en-US" dirty="0">
                <a:hlinkClick r:id="rId2"/>
              </a:rPr>
              <a:t>Hiring process analytics excel sheet</a:t>
            </a:r>
            <a:endParaRPr lang="en-US" dirty="0"/>
          </a:p>
          <a:p>
            <a:pPr marL="0" indent="0">
              <a:buNone/>
            </a:pPr>
            <a:endParaRPr lang="en-US" dirty="0"/>
          </a:p>
        </p:txBody>
      </p:sp>
    </p:spTree>
    <p:extLst>
      <p:ext uri="{BB962C8B-B14F-4D97-AF65-F5344CB8AC3E}">
        <p14:creationId xmlns:p14="http://schemas.microsoft.com/office/powerpoint/2010/main" val="169022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1EF3-32DC-AC35-8979-7045D80D1483}"/>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8ECF77FB-B0FF-55BE-EEB7-D1F94F4F3C8C}"/>
              </a:ext>
            </a:extLst>
          </p:cNvPr>
          <p:cNvSpPr>
            <a:spLocks noGrp="1"/>
          </p:cNvSpPr>
          <p:nvPr>
            <p:ph idx="1"/>
          </p:nvPr>
        </p:nvSpPr>
        <p:spPr/>
        <p:txBody>
          <a:bodyPr/>
          <a:lstStyle/>
          <a:p>
            <a:r>
              <a:rPr lang="en-US" dirty="0"/>
              <a:t>I was tasked to analyze the MNC’s hiring process data and draw meaningful insights from it.</a:t>
            </a:r>
          </a:p>
          <a:p>
            <a:r>
              <a:rPr lang="en-US" dirty="0"/>
              <a:t>The hiring process is a crucial function of any company. </a:t>
            </a:r>
          </a:p>
          <a:p>
            <a:r>
              <a:rPr lang="en-US" dirty="0"/>
              <a:t>We need to understand various types of trends. For example, these trends could be number of rejections, interviews, job types, and vacancies.</a:t>
            </a:r>
          </a:p>
          <a:p>
            <a:r>
              <a:rPr lang="en-US" dirty="0"/>
              <a:t>Such analysis can provide valuable insights for the hiring department.</a:t>
            </a:r>
          </a:p>
          <a:p>
            <a:r>
              <a:rPr lang="en-US" dirty="0"/>
              <a:t>I used my knowledge of statistics and Excel to draw meaningful conclusions about the company's hiring process.</a:t>
            </a:r>
          </a:p>
          <a:p>
            <a:r>
              <a:rPr lang="en-US" dirty="0"/>
              <a:t>I hope my insights could potentially help the company improve its hiring process and make better hiring decisions in the future.</a:t>
            </a:r>
          </a:p>
        </p:txBody>
      </p:sp>
    </p:spTree>
    <p:extLst>
      <p:ext uri="{BB962C8B-B14F-4D97-AF65-F5344CB8AC3E}">
        <p14:creationId xmlns:p14="http://schemas.microsoft.com/office/powerpoint/2010/main" val="204657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3BFF-0D3A-1F55-CE8D-3C9CDA8B5A2C}"/>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8F67C28-B8A9-ECDD-8A2F-F92246438BDB}"/>
              </a:ext>
            </a:extLst>
          </p:cNvPr>
          <p:cNvSpPr>
            <a:spLocks noGrp="1"/>
          </p:cNvSpPr>
          <p:nvPr>
            <p:ph idx="1"/>
          </p:nvPr>
        </p:nvSpPr>
        <p:spPr/>
        <p:txBody>
          <a:bodyPr>
            <a:normAutofit lnSpcReduction="10000"/>
          </a:bodyPr>
          <a:lstStyle/>
          <a:p>
            <a:r>
              <a:rPr lang="en-US" dirty="0"/>
              <a:t>Before actually performing data analysis, we need to get out hands dirty with the unclean data.</a:t>
            </a:r>
          </a:p>
          <a:p>
            <a:r>
              <a:rPr lang="en-US" dirty="0"/>
              <a:t>I was provided with a series of steps to perform in order to clean the data.</a:t>
            </a:r>
          </a:p>
          <a:p>
            <a:r>
              <a:rPr lang="en-US" dirty="0"/>
              <a:t>Step 1: Handling Missing Data- Here I made use of ‘Find and Select’ feature in the editing section of the home ribbon. I selected the Go To Special option and selected ‘Blanks’. This returned me with 1 blank value which was deleted by me as a cleaning process.</a:t>
            </a:r>
          </a:p>
          <a:p>
            <a:r>
              <a:rPr lang="en-US" dirty="0"/>
              <a:t>Step 2: Clubbing Columns- No columns needed to be clubbed.</a:t>
            </a:r>
          </a:p>
          <a:p>
            <a:r>
              <a:rPr lang="en-US" dirty="0"/>
              <a:t>Step 3: Outlier Detection- The filters were active since this was a table and when I checked out the salary column of the sheet, I found out the salary of 3 individuals to be very high. Along with this, I also opted to remove the rejected candidates as their information would have skewed the data.</a:t>
            </a:r>
          </a:p>
        </p:txBody>
      </p:sp>
    </p:spTree>
    <p:extLst>
      <p:ext uri="{BB962C8B-B14F-4D97-AF65-F5344CB8AC3E}">
        <p14:creationId xmlns:p14="http://schemas.microsoft.com/office/powerpoint/2010/main" val="321782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36FF-1E04-6081-06F7-CEAFD1F5DBDD}"/>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75BC6C2-15DE-2786-449C-7FC008B052B9}"/>
              </a:ext>
            </a:extLst>
          </p:cNvPr>
          <p:cNvSpPr>
            <a:spLocks noGrp="1"/>
          </p:cNvSpPr>
          <p:nvPr>
            <p:ph idx="1"/>
          </p:nvPr>
        </p:nvSpPr>
        <p:spPr/>
        <p:txBody>
          <a:bodyPr/>
          <a:lstStyle/>
          <a:p>
            <a:r>
              <a:rPr lang="en-US" dirty="0"/>
              <a:t>Step 4: Removing Outliers- After identifying the outliers, I removed them.</a:t>
            </a:r>
          </a:p>
          <a:p>
            <a:r>
              <a:rPr lang="en-US" dirty="0"/>
              <a:t>Step 5: Data Summary- Now that all the outliers were removed, we perform some final touches and smoothing of the data so that it is easily understandable and readable. So I changed the column name of ‘</a:t>
            </a:r>
            <a:r>
              <a:rPr lang="en-US" dirty="0" err="1"/>
              <a:t>event_name</a:t>
            </a:r>
            <a:r>
              <a:rPr lang="en-US" dirty="0"/>
              <a:t>’ to ‘gender’, since the values were gender (male, female, etc.). Along with this I created a separate sheet named as ‘Analysis’ for some visualization space. There were some data in the columns which were ‘-’ and we chose to ignore it as someone had asked a doubt regarding the hyphen (whether to treat it like a outlier or not). </a:t>
            </a:r>
          </a:p>
        </p:txBody>
      </p:sp>
    </p:spTree>
    <p:extLst>
      <p:ext uri="{BB962C8B-B14F-4D97-AF65-F5344CB8AC3E}">
        <p14:creationId xmlns:p14="http://schemas.microsoft.com/office/powerpoint/2010/main" val="84845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773D-5620-D13F-93D5-ECD31D887129}"/>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ADD5975F-B663-6EF1-9E13-400015B80F53}"/>
              </a:ext>
            </a:extLst>
          </p:cNvPr>
          <p:cNvSpPr>
            <a:spLocks noGrp="1"/>
          </p:cNvSpPr>
          <p:nvPr>
            <p:ph idx="1"/>
          </p:nvPr>
        </p:nvSpPr>
        <p:spPr/>
        <p:txBody>
          <a:bodyPr/>
          <a:lstStyle/>
          <a:p>
            <a:r>
              <a:rPr lang="en-US" dirty="0"/>
              <a:t>I am using Microsoft® Excel® 2019 MSO (Version 2311 Build 16.0.17029.20028) 64-bit for this project. </a:t>
            </a:r>
          </a:p>
          <a:p>
            <a:r>
              <a:rPr lang="en-US" dirty="0"/>
              <a:t>MS excel is a spreadsheet application and has various use cases but its selling points are- creating Dashboards, Advanced formulas, Data Analysis and many more advanced features.</a:t>
            </a:r>
          </a:p>
          <a:p>
            <a:r>
              <a:rPr lang="en-US" dirty="0"/>
              <a:t>MS excel saves your work locally and on cloud servers and provides a brief visual interface.</a:t>
            </a:r>
          </a:p>
          <a:p>
            <a:r>
              <a:rPr lang="en-US" dirty="0"/>
              <a:t>To create a report I have used Microsoft PowerPoint 2019. </a:t>
            </a:r>
          </a:p>
        </p:txBody>
      </p:sp>
    </p:spTree>
    <p:extLst>
      <p:ext uri="{BB962C8B-B14F-4D97-AF65-F5344CB8AC3E}">
        <p14:creationId xmlns:p14="http://schemas.microsoft.com/office/powerpoint/2010/main" val="127699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0F9A-1886-858B-52FD-75451624E076}"/>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9BEFF6BD-2553-DAA7-CB20-E373D463C393}"/>
              </a:ext>
            </a:extLst>
          </p:cNvPr>
          <p:cNvSpPr>
            <a:spLocks noGrp="1"/>
          </p:cNvSpPr>
          <p:nvPr>
            <p:ph idx="1"/>
          </p:nvPr>
        </p:nvSpPr>
        <p:spPr/>
        <p:txBody>
          <a:bodyPr/>
          <a:lstStyle/>
          <a:p>
            <a:r>
              <a:rPr lang="en-US" dirty="0"/>
              <a:t>Hiring Analysis: Determine the gender distribution of hires. How many males and females have been hired by the company?</a:t>
            </a:r>
          </a:p>
          <a:p>
            <a:endParaRPr lang="en-US" dirty="0"/>
          </a:p>
          <a:p>
            <a:endParaRPr lang="en-US" dirty="0"/>
          </a:p>
          <a:p>
            <a:r>
              <a:rPr lang="en-US" dirty="0"/>
              <a:t>We will use the ‘Pivot table’ function in the Insert tab of the ribbon.</a:t>
            </a:r>
          </a:p>
          <a:p>
            <a:r>
              <a:rPr lang="en-US" dirty="0"/>
              <a:t>Select the data needed. In this case, the gender column and the Count of gender column.</a:t>
            </a:r>
          </a:p>
          <a:p>
            <a:r>
              <a:rPr lang="en-US" dirty="0"/>
              <a:t>Then we simply rename the default names according to our need.</a:t>
            </a:r>
          </a:p>
          <a:p>
            <a:pPr marL="0" indent="0">
              <a:buNone/>
            </a:pPr>
            <a:endParaRPr lang="en-US" dirty="0"/>
          </a:p>
        </p:txBody>
      </p:sp>
      <p:pic>
        <p:nvPicPr>
          <p:cNvPr id="5" name="Picture 4">
            <a:extLst>
              <a:ext uri="{FF2B5EF4-FFF2-40B4-BE49-F238E27FC236}">
                <a16:creationId xmlns:a16="http://schemas.microsoft.com/office/drawing/2014/main" id="{3382FC64-95AF-B1A2-0AFC-BC4E28496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825" y="2925454"/>
            <a:ext cx="2810267" cy="590632"/>
          </a:xfrm>
          <a:prstGeom prst="rect">
            <a:avLst/>
          </a:prstGeom>
        </p:spPr>
      </p:pic>
    </p:spTree>
    <p:extLst>
      <p:ext uri="{BB962C8B-B14F-4D97-AF65-F5344CB8AC3E}">
        <p14:creationId xmlns:p14="http://schemas.microsoft.com/office/powerpoint/2010/main" val="350188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FC14-C73A-7877-7F1F-93FCD323726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33D907DA-A5A0-AC0F-47EA-4ACE0DAC9EBE}"/>
              </a:ext>
            </a:extLst>
          </p:cNvPr>
          <p:cNvSpPr>
            <a:spLocks noGrp="1"/>
          </p:cNvSpPr>
          <p:nvPr>
            <p:ph idx="1"/>
          </p:nvPr>
        </p:nvSpPr>
        <p:spPr/>
        <p:txBody>
          <a:bodyPr/>
          <a:lstStyle/>
          <a:p>
            <a:r>
              <a:rPr lang="en-US" dirty="0"/>
              <a:t>Salary Analysis: What is the average salary offered by this company? Use Excel functions to calculate this.</a:t>
            </a:r>
          </a:p>
          <a:p>
            <a:endParaRPr lang="en-US" dirty="0"/>
          </a:p>
          <a:p>
            <a:endParaRPr lang="en-US" dirty="0"/>
          </a:p>
          <a:p>
            <a:endParaRPr lang="en-US" dirty="0"/>
          </a:p>
          <a:p>
            <a:r>
              <a:rPr lang="en-US" dirty="0"/>
              <a:t>As seen above, we have used the AVERAGE formula to find out the average salary offered by the company. </a:t>
            </a:r>
          </a:p>
          <a:p>
            <a:r>
              <a:rPr lang="en-US" dirty="0"/>
              <a:t>This average is of hired employees currently working in the MNC.</a:t>
            </a:r>
          </a:p>
          <a:p>
            <a:pPr marL="0" indent="0">
              <a:buNone/>
            </a:pPr>
            <a:endParaRPr lang="en-US" dirty="0"/>
          </a:p>
        </p:txBody>
      </p:sp>
      <p:pic>
        <p:nvPicPr>
          <p:cNvPr id="9" name="Picture 8">
            <a:extLst>
              <a:ext uri="{FF2B5EF4-FFF2-40B4-BE49-F238E27FC236}">
                <a16:creationId xmlns:a16="http://schemas.microsoft.com/office/drawing/2014/main" id="{17034CA0-EEF6-55D6-F3C2-F8A164B7F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708" y="2771683"/>
            <a:ext cx="2562583" cy="1314633"/>
          </a:xfrm>
          <a:prstGeom prst="rect">
            <a:avLst/>
          </a:prstGeom>
        </p:spPr>
      </p:pic>
    </p:spTree>
    <p:extLst>
      <p:ext uri="{BB962C8B-B14F-4D97-AF65-F5344CB8AC3E}">
        <p14:creationId xmlns:p14="http://schemas.microsoft.com/office/powerpoint/2010/main" val="389623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6742-C62F-C137-6160-4477A180A776}"/>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ECDADA42-975B-B1CE-F96C-21B19DA319D2}"/>
              </a:ext>
            </a:extLst>
          </p:cNvPr>
          <p:cNvSpPr>
            <a:spLocks noGrp="1"/>
          </p:cNvSpPr>
          <p:nvPr>
            <p:ph idx="1"/>
          </p:nvPr>
        </p:nvSpPr>
        <p:spPr/>
        <p:txBody>
          <a:bodyPr/>
          <a:lstStyle/>
          <a:p>
            <a:r>
              <a:rPr lang="en-US" dirty="0"/>
              <a:t>Salary Distribution: Create class intervals for the salaries in the company.</a:t>
            </a:r>
          </a:p>
          <a:p>
            <a:endParaRPr lang="en-US" dirty="0"/>
          </a:p>
          <a:p>
            <a:endParaRPr lang="en-US" dirty="0"/>
          </a:p>
          <a:p>
            <a:endParaRPr lang="en-US" dirty="0"/>
          </a:p>
          <a:p>
            <a:endParaRPr lang="en-US" dirty="0"/>
          </a:p>
          <a:p>
            <a:endParaRPr lang="en-US" dirty="0"/>
          </a:p>
          <a:p>
            <a:r>
              <a:rPr lang="en-US" dirty="0"/>
              <a:t>We again use the Pivot table, here we select the salary column and use it as row. Then we select its count. Finally we Group the data of salary column in intervals of 10,000.</a:t>
            </a:r>
          </a:p>
          <a:p>
            <a:endParaRPr lang="en-US" dirty="0"/>
          </a:p>
          <a:p>
            <a:endParaRPr lang="en-US" dirty="0"/>
          </a:p>
        </p:txBody>
      </p:sp>
      <p:pic>
        <p:nvPicPr>
          <p:cNvPr id="11" name="Picture 10">
            <a:extLst>
              <a:ext uri="{FF2B5EF4-FFF2-40B4-BE49-F238E27FC236}">
                <a16:creationId xmlns:a16="http://schemas.microsoft.com/office/drawing/2014/main" id="{373CC4FC-02D8-0EAE-1FC9-C9A5EB73E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642" y="2460830"/>
            <a:ext cx="1314633" cy="2267266"/>
          </a:xfrm>
          <a:prstGeom prst="rect">
            <a:avLst/>
          </a:prstGeom>
        </p:spPr>
      </p:pic>
    </p:spTree>
    <p:extLst>
      <p:ext uri="{BB962C8B-B14F-4D97-AF65-F5344CB8AC3E}">
        <p14:creationId xmlns:p14="http://schemas.microsoft.com/office/powerpoint/2010/main" val="223216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6C15-1970-4288-AB74-D134B77E6F6D}"/>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E977F8E7-AB0A-17B3-D92B-D01A784BCACB}"/>
              </a:ext>
            </a:extLst>
          </p:cNvPr>
          <p:cNvSpPr>
            <a:spLocks noGrp="1"/>
          </p:cNvSpPr>
          <p:nvPr>
            <p:ph idx="1"/>
          </p:nvPr>
        </p:nvSpPr>
        <p:spPr/>
        <p:txBody>
          <a:bodyPr/>
          <a:lstStyle/>
          <a:p>
            <a:r>
              <a:rPr lang="en-US" dirty="0"/>
              <a:t>Departmental Analysis: Use suitable visualization to show the proportion of people working in different departments.</a:t>
            </a:r>
          </a:p>
        </p:txBody>
      </p:sp>
      <p:pic>
        <p:nvPicPr>
          <p:cNvPr id="23" name="Picture 22">
            <a:extLst>
              <a:ext uri="{FF2B5EF4-FFF2-40B4-BE49-F238E27FC236}">
                <a16:creationId xmlns:a16="http://schemas.microsoft.com/office/drawing/2014/main" id="{701C6FD3-38BB-E321-131A-3AE24AFA5032}"/>
              </a:ext>
            </a:extLst>
          </p:cNvPr>
          <p:cNvPicPr>
            <a:picLocks noChangeAspect="1"/>
          </p:cNvPicPr>
          <p:nvPr/>
        </p:nvPicPr>
        <p:blipFill>
          <a:blip r:embed="rId2"/>
          <a:stretch>
            <a:fillRect/>
          </a:stretch>
        </p:blipFill>
        <p:spPr>
          <a:xfrm>
            <a:off x="4255363" y="2690949"/>
            <a:ext cx="3679191" cy="4036488"/>
          </a:xfrm>
          <a:prstGeom prst="rect">
            <a:avLst/>
          </a:prstGeom>
        </p:spPr>
      </p:pic>
    </p:spTree>
    <p:extLst>
      <p:ext uri="{BB962C8B-B14F-4D97-AF65-F5344CB8AC3E}">
        <p14:creationId xmlns:p14="http://schemas.microsoft.com/office/powerpoint/2010/main" val="2767511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99</TotalTime>
  <Words>933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Corbel</vt:lpstr>
      <vt:lpstr>Manrope</vt:lpstr>
      <vt:lpstr>Wingdings</vt:lpstr>
      <vt:lpstr>Banded</vt:lpstr>
      <vt:lpstr>Hiring Process Analytics</vt:lpstr>
      <vt:lpstr>Project Description</vt:lpstr>
      <vt:lpstr>Approach</vt:lpstr>
      <vt:lpstr>Approach</vt:lpstr>
      <vt:lpstr>Tech-Stack used</vt:lpstr>
      <vt:lpstr>Insights</vt:lpstr>
      <vt:lpstr>Insights</vt:lpstr>
      <vt:lpstr>insights</vt:lpstr>
      <vt:lpstr>insights</vt:lpstr>
      <vt:lpstr>insights</vt:lpstr>
      <vt:lpstr>insights</vt:lpstr>
      <vt:lpstr>insights</vt:lpstr>
      <vt:lpstr>Result</vt:lpstr>
      <vt:lpstr>Drive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AAditya Sinh</dc:creator>
  <cp:lastModifiedBy>AAditya Sinh</cp:lastModifiedBy>
  <cp:revision>2</cp:revision>
  <dcterms:created xsi:type="dcterms:W3CDTF">2023-12-17T19:57:53Z</dcterms:created>
  <dcterms:modified xsi:type="dcterms:W3CDTF">2023-12-17T21:39:15Z</dcterms:modified>
</cp:coreProperties>
</file>