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media/image2.jpeg" ContentType="image/jpeg"/>
  <Override PartName="/ppt/media/image1.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229" name="PlaceHolder 2"/>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230"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231"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232" name="PlaceHolder 5"/>
          <p:cNvSpPr>
            <a:spLocks noGrp="1"/>
          </p:cNvSpPr>
          <p:nvPr>
            <p:ph type="sldNum"/>
          </p:nvPr>
        </p:nvSpPr>
        <p:spPr>
          <a:xfrm>
            <a:off x="4278960" y="10157400"/>
            <a:ext cx="3280680" cy="534240"/>
          </a:xfrm>
          <a:prstGeom prst="rect">
            <a:avLst/>
          </a:prstGeom>
        </p:spPr>
        <p:txBody>
          <a:bodyPr lIns="0" rIns="0" tIns="0" bIns="0" anchor="b"/>
          <a:p>
            <a:pPr algn="r"/>
            <a:fld id="{D03D399D-CE41-42D3-83A5-C660F664FC7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body"/>
          </p:nvPr>
        </p:nvSpPr>
        <p:spPr>
          <a:xfrm>
            <a:off x="685800" y="4343400"/>
            <a:ext cx="5484240" cy="4112640"/>
          </a:xfrm>
          <a:prstGeom prst="rect">
            <a:avLst/>
          </a:prstGeom>
        </p:spPr>
        <p:txBody>
          <a:bodyPr lIns="0" rIns="0" tIns="0" bIns="0">
            <a:normAutofit/>
          </a:bodyPr>
          <a:p>
            <a:endParaRPr b="0" lang="en-IN" sz="2000" spc="-1" strike="noStrike">
              <a:latin typeface="Arial"/>
            </a:endParaRPr>
          </a:p>
        </p:txBody>
      </p:sp>
      <p:sp>
        <p:nvSpPr>
          <p:cNvPr id="305" name="CustomShape 2"/>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5FDC4F44-7304-4D29-A2F5-1400EF9E35CE}"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1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1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220"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22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22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22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22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22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8880" cy="1144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53"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9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www.esilv.fr/" TargetMode="External"/><Relationship Id="rId2" Type="http://schemas.openxmlformats.org/officeDocument/2006/relationships/hyperlink" Target="http://www.youtube.com/" TargetMode="External"/><Relationship Id="rId3" Type="http://schemas.openxmlformats.org/officeDocument/2006/relationships/hyperlink" Target="http://www.analyticsvidhya.com/" TargetMode="External"/><Relationship Id="rId4" Type="http://schemas.openxmlformats.org/officeDocument/2006/relationships/hyperlink" Target="https://docs.djangoproject.com/en/2.1/" TargetMode="External"/><Relationship Id="rId5" Type="http://schemas.openxmlformats.org/officeDocument/2006/relationships/hyperlink" Target="http://www.github.com" TargetMode="External"/><Relationship Id="rId6" Type="http://schemas.openxmlformats.org/officeDocument/2006/relationships/hyperlink" Target="http://www.stackoverflow.com" TargetMode="External"/><Relationship Id="rId7" Type="http://schemas.openxmlformats.org/officeDocument/2006/relationships/hyperlink" Target="http://www.django.com" TargetMode="External"/><Relationship Id="rId8" Type="http://schemas.openxmlformats.org/officeDocument/2006/relationships/hyperlink" Target="http://www.sqlite3.com" TargetMode="External"/><Relationship Id="rId9"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0080" y="4636080"/>
            <a:ext cx="4084920" cy="228312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latin typeface="Times New Roman"/>
                <a:ea typeface="DejaVu Sans"/>
              </a:rPr>
              <a:t>Presented By:</a:t>
            </a:r>
            <a:endParaRPr b="0" lang="en-IN" sz="2400" spc="-1" strike="noStrike">
              <a:latin typeface="Arial"/>
            </a:endParaRPr>
          </a:p>
          <a:p>
            <a:pPr>
              <a:lnSpc>
                <a:spcPct val="100000"/>
              </a:lnSpc>
            </a:pPr>
            <a:r>
              <a:rPr b="1" lang="en-IN" sz="2400" spc="-1" strike="noStrike">
                <a:solidFill>
                  <a:srgbClr val="000000"/>
                </a:solidFill>
                <a:latin typeface="Times New Roman"/>
                <a:ea typeface="DejaVu Sans"/>
              </a:rPr>
              <a:t>Aaditya Deshpande - 07</a:t>
            </a:r>
            <a:endParaRPr b="0" lang="en-IN" sz="2400" spc="-1" strike="noStrike">
              <a:latin typeface="Arial"/>
            </a:endParaRPr>
          </a:p>
          <a:p>
            <a:pPr>
              <a:lnSpc>
                <a:spcPct val="100000"/>
              </a:lnSpc>
            </a:pPr>
            <a:r>
              <a:rPr b="1" lang="en-IN" sz="2400" spc="-1" strike="noStrike">
                <a:solidFill>
                  <a:srgbClr val="000000"/>
                </a:solidFill>
                <a:latin typeface="Times New Roman"/>
                <a:ea typeface="DejaVu Sans"/>
              </a:rPr>
              <a:t>Ayush Agarwal - 02</a:t>
            </a:r>
            <a:endParaRPr b="0" lang="en-IN" sz="2400" spc="-1" strike="noStrike">
              <a:latin typeface="Arial"/>
            </a:endParaRPr>
          </a:p>
          <a:p>
            <a:pPr>
              <a:lnSpc>
                <a:spcPct val="100000"/>
              </a:lnSpc>
            </a:pPr>
            <a:r>
              <a:rPr b="1" lang="en-IN" sz="2400" spc="-1" strike="noStrike">
                <a:solidFill>
                  <a:srgbClr val="000000"/>
                </a:solidFill>
                <a:latin typeface="Times New Roman"/>
                <a:ea typeface="DejaVu Sans"/>
              </a:rPr>
              <a:t>Shrikant Gadekar - 03</a:t>
            </a:r>
            <a:endParaRPr b="0" lang="en-IN" sz="2400" spc="-1" strike="noStrike">
              <a:latin typeface="Arial"/>
            </a:endParaRPr>
          </a:p>
          <a:p>
            <a:pPr>
              <a:lnSpc>
                <a:spcPct val="100000"/>
              </a:lnSpc>
            </a:pPr>
            <a:r>
              <a:rPr b="1" lang="en-IN" sz="2400" spc="-1" strike="noStrike">
                <a:solidFill>
                  <a:srgbClr val="000000"/>
                </a:solidFill>
                <a:latin typeface="Times New Roman"/>
                <a:ea typeface="DejaVu Sans"/>
              </a:rPr>
              <a:t>Sunny Khandare - 06</a:t>
            </a:r>
            <a:endParaRPr b="0" lang="en-IN" sz="2400" spc="-1" strike="noStrike">
              <a:latin typeface="Arial"/>
            </a:endParaRPr>
          </a:p>
          <a:p>
            <a:pPr>
              <a:lnSpc>
                <a:spcPct val="100000"/>
              </a:lnSpc>
            </a:pPr>
            <a:endParaRPr b="0" lang="en-IN" sz="2400" spc="-1" strike="noStrike">
              <a:latin typeface="Arial"/>
            </a:endParaRPr>
          </a:p>
        </p:txBody>
      </p:sp>
      <p:sp>
        <p:nvSpPr>
          <p:cNvPr id="234" name="CustomShape 2"/>
          <p:cNvSpPr/>
          <p:nvPr/>
        </p:nvSpPr>
        <p:spPr>
          <a:xfrm>
            <a:off x="152280" y="-21960"/>
            <a:ext cx="8836920" cy="4538160"/>
          </a:xfrm>
          <a:prstGeom prst="rect">
            <a:avLst/>
          </a:prstGeom>
          <a:noFill/>
          <a:ln>
            <a:noFill/>
          </a:ln>
        </p:spPr>
        <p:style>
          <a:lnRef idx="0"/>
          <a:fillRef idx="0"/>
          <a:effectRef idx="0"/>
          <a:fontRef idx="minor"/>
        </p:style>
        <p:txBody>
          <a:bodyPr lIns="90000" rIns="90000" tIns="45000" bIns="45000"/>
          <a:p>
            <a:pPr algn="ctr">
              <a:lnSpc>
                <a:spcPct val="100000"/>
              </a:lnSpc>
            </a:pPr>
            <a:endParaRPr b="0" lang="en-IN" sz="1800" spc="-1" strike="noStrike">
              <a:latin typeface="Arial"/>
            </a:endParaRPr>
          </a:p>
          <a:p>
            <a:pPr algn="ctr">
              <a:lnSpc>
                <a:spcPct val="100000"/>
              </a:lnSpc>
            </a:pPr>
            <a:r>
              <a:rPr b="0" lang="en-IN" sz="3600" spc="-1" strike="noStrike">
                <a:solidFill>
                  <a:srgbClr val="000000"/>
                </a:solidFill>
                <a:latin typeface="Times New Roman"/>
                <a:ea typeface="DejaVu Sans"/>
              </a:rPr>
              <a:t> </a:t>
            </a:r>
            <a:endParaRPr b="0" lang="en-IN" sz="3600" spc="-1" strike="noStrike">
              <a:latin typeface="Arial"/>
            </a:endParaRPr>
          </a:p>
          <a:p>
            <a:pPr algn="ctr">
              <a:lnSpc>
                <a:spcPct val="100000"/>
              </a:lnSpc>
            </a:pPr>
            <a:r>
              <a:rPr b="1" lang="en-IN" sz="2400" spc="-1" strike="noStrike">
                <a:solidFill>
                  <a:srgbClr val="000000"/>
                </a:solidFill>
                <a:latin typeface="Times New Roman"/>
                <a:ea typeface="DejaVu Sans"/>
              </a:rPr>
              <a:t>Dr. D.Y.Patil Institute of Engineering and Technology, Pimpri-411018. </a:t>
            </a:r>
            <a:endParaRPr b="0" lang="en-IN" sz="2400" spc="-1" strike="noStrike">
              <a:latin typeface="Arial"/>
            </a:endParaRPr>
          </a:p>
          <a:p>
            <a:pPr algn="ctr">
              <a:lnSpc>
                <a:spcPct val="100000"/>
              </a:lnSpc>
            </a:pPr>
            <a:r>
              <a:rPr b="1" lang="en-IN" sz="2400" spc="-1" strike="noStrike">
                <a:solidFill>
                  <a:srgbClr val="000000"/>
                </a:solidFill>
                <a:latin typeface="Times New Roman"/>
                <a:ea typeface="DejaVu Sans"/>
              </a:rPr>
              <a:t>Department of Computer Engineering</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1" lang="en-IN" sz="2800" spc="-1" strike="noStrike">
                <a:solidFill>
                  <a:srgbClr val="2f5597"/>
                </a:solidFill>
                <a:latin typeface="Times New Roman"/>
                <a:ea typeface="DejaVu Sans"/>
              </a:rPr>
              <a:t>Project Presentation</a:t>
            </a:r>
            <a:endParaRPr b="0" lang="en-IN" sz="2800" spc="-1" strike="noStrike">
              <a:latin typeface="Arial"/>
            </a:endParaRPr>
          </a:p>
          <a:p>
            <a:pPr algn="ctr">
              <a:lnSpc>
                <a:spcPct val="100000"/>
              </a:lnSpc>
            </a:pPr>
            <a:r>
              <a:rPr b="1" lang="en-IN" sz="2800" spc="-1" strike="noStrike">
                <a:solidFill>
                  <a:srgbClr val="2f5597"/>
                </a:solidFill>
                <a:latin typeface="Times New Roman"/>
                <a:ea typeface="DejaVu Sans"/>
              </a:rPr>
              <a:t>on</a:t>
            </a:r>
            <a:endParaRPr b="0" lang="en-IN" sz="2800" spc="-1" strike="noStrike">
              <a:latin typeface="Arial"/>
            </a:endParaRPr>
          </a:p>
          <a:p>
            <a:pPr algn="ctr">
              <a:lnSpc>
                <a:spcPct val="100000"/>
              </a:lnSpc>
            </a:pPr>
            <a:r>
              <a:rPr b="1" lang="en-IN" sz="2800" spc="-1" strike="noStrike">
                <a:solidFill>
                  <a:srgbClr val="2f5597"/>
                </a:solidFill>
                <a:latin typeface="Times New Roman"/>
                <a:ea typeface="DejaVu Sans"/>
              </a:rPr>
              <a:t>Project Centric Mail</a:t>
            </a:r>
            <a:endParaRPr b="0" lang="en-IN" sz="2800" spc="-1" strike="noStrike">
              <a:latin typeface="Arial"/>
            </a:endParaRPr>
          </a:p>
          <a:p>
            <a:pPr algn="ctr">
              <a:lnSpc>
                <a:spcPct val="100000"/>
              </a:lnSpc>
            </a:pPr>
            <a:endParaRPr b="0" lang="en-IN" sz="2800" spc="-1" strike="noStrike">
              <a:latin typeface="Arial"/>
            </a:endParaRPr>
          </a:p>
        </p:txBody>
      </p:sp>
      <p:sp>
        <p:nvSpPr>
          <p:cNvPr id="235" name="CustomShape 3"/>
          <p:cNvSpPr/>
          <p:nvPr/>
        </p:nvSpPr>
        <p:spPr>
          <a:xfrm>
            <a:off x="4572000" y="4724280"/>
            <a:ext cx="4341240" cy="118584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latin typeface="Times New Roman"/>
                <a:ea typeface="DejaVu Sans"/>
              </a:rPr>
              <a:t>Guided By:</a:t>
            </a:r>
            <a:endParaRPr b="0" lang="en-IN" sz="2400" spc="-1" strike="noStrike">
              <a:latin typeface="Arial"/>
            </a:endParaRPr>
          </a:p>
          <a:p>
            <a:pPr>
              <a:lnSpc>
                <a:spcPct val="100000"/>
              </a:lnSpc>
            </a:pPr>
            <a:r>
              <a:rPr b="1" lang="en-IN" sz="2400" spc="-1" strike="noStrike">
                <a:solidFill>
                  <a:srgbClr val="000000"/>
                </a:solidFill>
                <a:latin typeface="Times New Roman"/>
                <a:ea typeface="DejaVu Sans"/>
              </a:rPr>
              <a:t>Prof. Bhagyashree Bhoyar </a:t>
            </a:r>
            <a:endParaRPr b="0" lang="en-IN" sz="2400" spc="-1" strike="noStrike">
              <a:latin typeface="Arial"/>
            </a:endParaRPr>
          </a:p>
          <a:p>
            <a:pPr>
              <a:lnSpc>
                <a:spcPct val="100000"/>
              </a:lnSpc>
            </a:pPr>
            <a:endParaRPr b="0" lang="en-IN" sz="2400" spc="-1" strike="noStrike">
              <a:latin typeface="Arial"/>
            </a:endParaRPr>
          </a:p>
        </p:txBody>
      </p:sp>
      <p:sp>
        <p:nvSpPr>
          <p:cNvPr id="236" name="CustomShape 4"/>
          <p:cNvSpPr/>
          <p:nvPr/>
        </p:nvSpPr>
        <p:spPr>
          <a:xfrm>
            <a:off x="3168000" y="21600"/>
            <a:ext cx="3074400" cy="840960"/>
          </a:xfrm>
          <a:prstGeom prst="rect">
            <a:avLst/>
          </a:prstGeom>
          <a:blipFill>
            <a:blip r:embed="rId1"/>
            <a:stretch>
              <a:fillRect/>
            </a:stretch>
          </a:blipFill>
          <a:ln>
            <a:noFill/>
          </a:ln>
        </p:spPr>
        <p:style>
          <a:lnRef idx="0"/>
          <a:fillRef idx="0"/>
          <a:effectRef idx="0"/>
          <a:fontRef idx="minor"/>
        </p:style>
        <p:txBody>
          <a:bodyPr lIns="90000" rIns="90000" tIns="45000" bIns="45000"/>
          <a:p>
            <a:r>
              <a:rPr b="0" lang="en-IN" sz="1800" spc="-1" strike="noStrike">
                <a:solidFill>
                  <a:srgbClr val="000000"/>
                </a:solidFill>
                <a:latin typeface="Arial"/>
                <a:ea typeface="DejaVu Sans"/>
              </a:rPr>
              <a:t>   </a:t>
            </a:r>
            <a:endParaRPr b="0" lang="en-IN"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spcBef>
                <a:spcPts val="1417"/>
              </a:spcBef>
            </a:pPr>
            <a:r>
              <a:rPr b="1" lang="en-IN" sz="3600" spc="-1" strike="noStrike">
                <a:solidFill>
                  <a:srgbClr val="3465a4"/>
                </a:solidFill>
                <a:latin typeface="Times New Roman"/>
                <a:ea typeface="DejaVu Sans"/>
              </a:rPr>
              <a:t>Django Framework and Database connectivity</a:t>
            </a:r>
            <a:endParaRPr b="0" lang="en-IN" sz="3600" spc="-1" strike="noStrike">
              <a:latin typeface="Arial"/>
            </a:endParaRPr>
          </a:p>
        </p:txBody>
      </p:sp>
      <p:sp>
        <p:nvSpPr>
          <p:cNvPr id="266" name="CustomShape 2"/>
          <p:cNvSpPr/>
          <p:nvPr/>
        </p:nvSpPr>
        <p:spPr>
          <a:xfrm>
            <a:off x="457200" y="1116360"/>
            <a:ext cx="8228160" cy="6586920"/>
          </a:xfrm>
          <a:prstGeom prst="rect">
            <a:avLst/>
          </a:prstGeom>
          <a:noFill/>
          <a:ln>
            <a:noFill/>
          </a:ln>
        </p:spPr>
        <p:style>
          <a:lnRef idx="0"/>
          <a:fillRef idx="0"/>
          <a:effectRef idx="0"/>
          <a:fontRef idx="minor"/>
        </p:style>
        <p:txBody>
          <a:bodyPr lIns="0" rIns="0" tIns="0" bIns="0" anchor="ctr"/>
          <a:p>
            <a:pPr marL="216000" indent="-215280" algn="just">
              <a:lnSpc>
                <a:spcPct val="100000"/>
              </a:lnSpc>
              <a:buClr>
                <a:srgbClr val="000000"/>
              </a:buClr>
              <a:buFont typeface="Liberation Serif"/>
              <a:buAutoNum type="arabicPeriod"/>
            </a:pPr>
            <a:r>
              <a:rPr b="0" lang="en-IN" sz="2600" spc="-1" strike="noStrike">
                <a:solidFill>
                  <a:srgbClr val="000000"/>
                </a:solidFill>
                <a:latin typeface="Times New Roman"/>
                <a:ea typeface="DejaVu Sans"/>
              </a:rPr>
              <a:t>Django Framework is used for rapid development and clean, pragmatic design </a:t>
            </a:r>
            <a:endParaRPr b="0" lang="en-IN" sz="2600" spc="-1" strike="noStrike">
              <a:latin typeface="Arial"/>
            </a:endParaRPr>
          </a:p>
          <a:p>
            <a:pPr algn="just">
              <a:lnSpc>
                <a:spcPct val="100000"/>
              </a:lnSpc>
            </a:pPr>
            <a:endParaRPr b="0" lang="en-IN" sz="2600" spc="-1" strike="noStrike">
              <a:latin typeface="Arial"/>
            </a:endParaRPr>
          </a:p>
          <a:p>
            <a:pPr marL="216000" indent="-215280" algn="just">
              <a:lnSpc>
                <a:spcPct val="100000"/>
              </a:lnSpc>
              <a:buClr>
                <a:srgbClr val="000000"/>
              </a:buClr>
              <a:buFont typeface="Liberation Serif"/>
              <a:buAutoNum type="arabicPeriod"/>
            </a:pPr>
            <a:r>
              <a:rPr b="0" lang="en-IN" sz="2600" spc="-1" strike="noStrike">
                <a:solidFill>
                  <a:srgbClr val="000000"/>
                </a:solidFill>
                <a:latin typeface="Times New Roman"/>
                <a:ea typeface="DejaVu Sans"/>
              </a:rPr>
              <a:t>Sqlite3 database is used because it is  self-contained, serverless, zero-configuration, transactional SQL database engine. </a:t>
            </a:r>
            <a:endParaRPr b="0" lang="en-IN" sz="2600" spc="-1" strike="noStrike">
              <a:latin typeface="Arial"/>
            </a:endParaRPr>
          </a:p>
          <a:p>
            <a:pPr algn="just">
              <a:lnSpc>
                <a:spcPct val="100000"/>
              </a:lnSpc>
            </a:pPr>
            <a:endParaRPr b="0" lang="en-IN" sz="2600" spc="-1" strike="noStrike">
              <a:latin typeface="Arial"/>
            </a:endParaRPr>
          </a:p>
          <a:p>
            <a:pPr marL="216000" indent="-215280" algn="just">
              <a:lnSpc>
                <a:spcPct val="100000"/>
              </a:lnSpc>
              <a:buClr>
                <a:srgbClr val="000000"/>
              </a:buClr>
              <a:buFont typeface="Liberation Serif"/>
              <a:buAutoNum type="arabicPeriod"/>
            </a:pPr>
            <a:r>
              <a:rPr b="0" lang="en-IN" sz="2600" spc="-1" strike="noStrike">
                <a:solidFill>
                  <a:srgbClr val="000000"/>
                </a:solidFill>
                <a:latin typeface="Times New Roman"/>
                <a:ea typeface="DejaVu Sans"/>
              </a:rPr>
              <a:t>Object-relational mapping (ORM) is used makes it possible to address, access and manipulate objects without having to consider how those objects relate to their data sources.</a:t>
            </a:r>
            <a:endParaRPr b="0" lang="en-IN" sz="2600" spc="-1" strike="noStrike">
              <a:latin typeface="Arial"/>
            </a:endParaRPr>
          </a:p>
          <a:p>
            <a:pPr algn="just">
              <a:lnSpc>
                <a:spcPct val="100000"/>
              </a:lnSpc>
            </a:pPr>
            <a:endParaRPr b="0" lang="en-IN" sz="2600" spc="-1" strike="noStrike">
              <a:latin typeface="Arial"/>
            </a:endParaRPr>
          </a:p>
          <a:p>
            <a:pPr algn="just">
              <a:lnSpc>
                <a:spcPct val="100000"/>
              </a:lnSpc>
            </a:pPr>
            <a:endParaRPr b="0" lang="en-IN" sz="2600" spc="-1" strike="noStrike">
              <a:latin typeface="Arial"/>
            </a:endParaRPr>
          </a:p>
          <a:p>
            <a:pPr algn="just">
              <a:lnSpc>
                <a:spcPct val="100000"/>
              </a:lnSpc>
            </a:pPr>
            <a:endParaRPr b="0" lang="en-IN" sz="2600" spc="-1" strike="noStrike">
              <a:latin typeface="Arial"/>
            </a:endParaRPr>
          </a:p>
          <a:p>
            <a:pPr algn="just">
              <a:lnSpc>
                <a:spcPct val="100000"/>
              </a:lnSpc>
            </a:pPr>
            <a:endParaRPr b="0" lang="en-IN" sz="26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603720" y="54360"/>
            <a:ext cx="7885080" cy="1323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2f5597"/>
                </a:solidFill>
                <a:latin typeface="Times New Roman"/>
                <a:ea typeface="DejaVu Sans"/>
              </a:rPr>
              <a:t>System architecture</a:t>
            </a:r>
            <a:endParaRPr b="0" lang="en-IN" sz="3600" spc="-1" strike="noStrike">
              <a:latin typeface="Arial"/>
            </a:endParaRPr>
          </a:p>
        </p:txBody>
      </p:sp>
      <p:sp>
        <p:nvSpPr>
          <p:cNvPr id="268" name="CustomShape 2"/>
          <p:cNvSpPr/>
          <p:nvPr/>
        </p:nvSpPr>
        <p:spPr>
          <a:xfrm>
            <a:off x="8381880" y="6503040"/>
            <a:ext cx="2665080" cy="363240"/>
          </a:xfrm>
          <a:prstGeom prst="rect">
            <a:avLst/>
          </a:prstGeom>
          <a:noFill/>
          <a:ln>
            <a:noFill/>
          </a:ln>
        </p:spPr>
        <p:style>
          <a:lnRef idx="0"/>
          <a:fillRef idx="0"/>
          <a:effectRef idx="0"/>
          <a:fontRef idx="minor"/>
        </p:style>
      </p:sp>
      <p:sp>
        <p:nvSpPr>
          <p:cNvPr id="269" name="CustomShape 3"/>
          <p:cNvSpPr/>
          <p:nvPr/>
        </p:nvSpPr>
        <p:spPr>
          <a:xfrm>
            <a:off x="-873000" y="6483960"/>
            <a:ext cx="5419440" cy="363240"/>
          </a:xfrm>
          <a:prstGeom prst="rect">
            <a:avLst/>
          </a:prstGeom>
          <a:noFill/>
          <a:ln>
            <a:noFill/>
          </a:ln>
        </p:spPr>
        <p:style>
          <a:lnRef idx="0"/>
          <a:fillRef idx="0"/>
          <a:effectRef idx="0"/>
          <a:fontRef idx="minor"/>
        </p:style>
      </p:sp>
      <p:sp>
        <p:nvSpPr>
          <p:cNvPr id="270" name="CustomShape 4"/>
          <p:cNvSpPr/>
          <p:nvPr/>
        </p:nvSpPr>
        <p:spPr>
          <a:xfrm>
            <a:off x="3962520" y="6503040"/>
            <a:ext cx="2055600" cy="363240"/>
          </a:xfrm>
          <a:prstGeom prst="rect">
            <a:avLst/>
          </a:prstGeom>
          <a:noFill/>
          <a:ln>
            <a:noFill/>
          </a:ln>
        </p:spPr>
        <p:style>
          <a:lnRef idx="0"/>
          <a:fillRef idx="0"/>
          <a:effectRef idx="0"/>
          <a:fontRef idx="minor"/>
        </p:style>
      </p:sp>
      <p:sp>
        <p:nvSpPr>
          <p:cNvPr id="271" name="CustomShape 5"/>
          <p:cNvSpPr/>
          <p:nvPr/>
        </p:nvSpPr>
        <p:spPr>
          <a:xfrm>
            <a:off x="2763360" y="5467320"/>
            <a:ext cx="3427200" cy="3632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Times New Roman"/>
                <a:ea typeface="DejaVu Sans"/>
              </a:rPr>
              <a:t>Fig. System architecture</a:t>
            </a:r>
            <a:endParaRPr b="0" lang="en-IN" sz="1800" spc="-1" strike="noStrike">
              <a:latin typeface="Arial"/>
            </a:endParaRPr>
          </a:p>
        </p:txBody>
      </p:sp>
      <p:pic>
        <p:nvPicPr>
          <p:cNvPr id="272" name="" descr=""/>
          <p:cNvPicPr/>
          <p:nvPr/>
        </p:nvPicPr>
        <p:blipFill>
          <a:blip r:embed="rId1"/>
          <a:stretch/>
        </p:blipFill>
        <p:spPr>
          <a:xfrm>
            <a:off x="1956960" y="1152000"/>
            <a:ext cx="5169600" cy="40086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605880" y="318960"/>
            <a:ext cx="7885080" cy="1323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2f5597"/>
                </a:solidFill>
                <a:latin typeface="Times New Roman"/>
                <a:ea typeface="DejaVu Sans"/>
              </a:rPr>
              <a:t>System Architecture Details</a:t>
            </a:r>
            <a:endParaRPr b="0" lang="en-IN" sz="3600" spc="-1" strike="noStrike">
              <a:latin typeface="Arial"/>
            </a:endParaRPr>
          </a:p>
        </p:txBody>
      </p:sp>
      <p:sp>
        <p:nvSpPr>
          <p:cNvPr id="274" name="CustomShape 2"/>
          <p:cNvSpPr/>
          <p:nvPr/>
        </p:nvSpPr>
        <p:spPr>
          <a:xfrm>
            <a:off x="605880" y="1905120"/>
            <a:ext cx="8155440" cy="3274920"/>
          </a:xfrm>
          <a:prstGeom prst="rect">
            <a:avLst/>
          </a:prstGeom>
          <a:noFill/>
          <a:ln>
            <a:noFill/>
          </a:ln>
        </p:spPr>
        <p:style>
          <a:lnRef idx="0"/>
          <a:fillRef idx="0"/>
          <a:effectRef idx="0"/>
          <a:fontRef idx="minor"/>
        </p:style>
        <p:txBody>
          <a:bodyPr lIns="90000" rIns="90000" tIns="45000" bIns="45000">
            <a:normAutofit/>
          </a:bodyPr>
          <a:p>
            <a:pPr marL="216000" indent="-21564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Server will host the web pages and Respond to GET and POST Request by the Client and Server will also be connected to the database . </a:t>
            </a:r>
            <a:endParaRPr b="0" lang="en-IN" sz="2600" spc="-1" strike="noStrike">
              <a:latin typeface="Arial"/>
            </a:endParaRPr>
          </a:p>
          <a:p>
            <a:pPr marL="216000" indent="-21564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Database will save the users information and project names. On the Client side user will be displayed the mails according to Spam , Project , Formal-Informal and user can interact with the web pages </a:t>
            </a:r>
            <a:endParaRPr b="0" lang="en-IN" sz="2600" spc="-1" strike="noStrike">
              <a:latin typeface="Arial"/>
            </a:endParaRPr>
          </a:p>
          <a:p>
            <a:pPr algn="just">
              <a:lnSpc>
                <a:spcPct val="100000"/>
              </a:lnSpc>
              <a:spcBef>
                <a:spcPts val="1001"/>
              </a:spcBef>
            </a:pPr>
            <a:endParaRPr b="0" lang="en-IN" sz="2600" spc="-1" strike="noStrike">
              <a:latin typeface="Arial"/>
            </a:endParaRPr>
          </a:p>
        </p:txBody>
      </p:sp>
      <p:sp>
        <p:nvSpPr>
          <p:cNvPr id="275" name="CustomShape 3"/>
          <p:cNvSpPr/>
          <p:nvPr/>
        </p:nvSpPr>
        <p:spPr>
          <a:xfrm>
            <a:off x="8498160" y="6539040"/>
            <a:ext cx="2055600" cy="363240"/>
          </a:xfrm>
          <a:prstGeom prst="rect">
            <a:avLst/>
          </a:prstGeom>
          <a:noFill/>
          <a:ln>
            <a:noFill/>
          </a:ln>
        </p:spPr>
        <p:style>
          <a:lnRef idx="0"/>
          <a:fillRef idx="0"/>
          <a:effectRef idx="0"/>
          <a:fontRef idx="minor"/>
        </p:style>
      </p:sp>
      <p:sp>
        <p:nvSpPr>
          <p:cNvPr id="276" name="CustomShape 4"/>
          <p:cNvSpPr/>
          <p:nvPr/>
        </p:nvSpPr>
        <p:spPr>
          <a:xfrm>
            <a:off x="-6840" y="6518160"/>
            <a:ext cx="3510360" cy="363240"/>
          </a:xfrm>
          <a:prstGeom prst="rect">
            <a:avLst/>
          </a:prstGeom>
          <a:noFill/>
          <a:ln>
            <a:noFill/>
          </a:ln>
        </p:spPr>
        <p:style>
          <a:lnRef idx="0"/>
          <a:fillRef idx="0"/>
          <a:effectRef idx="0"/>
          <a:fontRef idx="minor"/>
        </p:style>
      </p:sp>
      <p:sp>
        <p:nvSpPr>
          <p:cNvPr id="277" name="CustomShape 5"/>
          <p:cNvSpPr/>
          <p:nvPr/>
        </p:nvSpPr>
        <p:spPr>
          <a:xfrm>
            <a:off x="3200400" y="6539040"/>
            <a:ext cx="2055600" cy="363240"/>
          </a:xfrm>
          <a:prstGeom prst="rect">
            <a:avLst/>
          </a:prstGeom>
          <a:noFill/>
          <a:ln>
            <a:noFill/>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609840" y="-172800"/>
            <a:ext cx="7885080" cy="1323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2f5597"/>
                </a:solidFill>
                <a:latin typeface="Times New Roman"/>
                <a:ea typeface="DejaVu Sans"/>
              </a:rPr>
              <a:t>Software Requirement Specification</a:t>
            </a:r>
            <a:endParaRPr b="0" lang="en-IN" sz="3600" spc="-1" strike="noStrike">
              <a:latin typeface="Arial"/>
            </a:endParaRPr>
          </a:p>
        </p:txBody>
      </p:sp>
      <p:sp>
        <p:nvSpPr>
          <p:cNvPr id="279" name="CustomShape 2"/>
          <p:cNvSpPr/>
          <p:nvPr/>
        </p:nvSpPr>
        <p:spPr>
          <a:xfrm>
            <a:off x="615960" y="1008000"/>
            <a:ext cx="7885080" cy="4349520"/>
          </a:xfrm>
          <a:prstGeom prst="rect">
            <a:avLst/>
          </a:prstGeom>
          <a:noFill/>
          <a:ln>
            <a:noFill/>
          </a:ln>
        </p:spPr>
        <p:style>
          <a:lnRef idx="0"/>
          <a:fillRef idx="0"/>
          <a:effectRef idx="0"/>
          <a:fontRef idx="minor"/>
        </p:style>
        <p:txBody>
          <a:bodyPr lIns="90000" rIns="90000" tIns="45000" bIns="45000"/>
          <a:p>
            <a:pPr marL="216000" indent="-215640" algn="just">
              <a:lnSpc>
                <a:spcPct val="100000"/>
              </a:lnSpc>
              <a:spcBef>
                <a:spcPts val="907"/>
              </a:spcBef>
              <a:buClr>
                <a:srgbClr val="000000"/>
              </a:buClr>
              <a:buFont typeface="Wingdings" charset="2"/>
              <a:buChar char=""/>
            </a:pPr>
            <a:r>
              <a:rPr b="0" lang="en-IN" sz="2600" spc="-1" strike="noStrike">
                <a:solidFill>
                  <a:srgbClr val="000000"/>
                </a:solidFill>
                <a:latin typeface="Times New Roman"/>
                <a:ea typeface="DejaVu Sans"/>
              </a:rPr>
              <a:t> </a:t>
            </a:r>
            <a:r>
              <a:rPr b="1" lang="en-IN" sz="2600" spc="-1" strike="noStrike">
                <a:solidFill>
                  <a:srgbClr val="000000"/>
                </a:solidFill>
                <a:latin typeface="Times New Roman"/>
                <a:ea typeface="DejaVu Sans"/>
              </a:rPr>
              <a:t> </a:t>
            </a:r>
            <a:r>
              <a:rPr b="1" lang="en-IN" sz="2600" spc="-1" strike="noStrike">
                <a:solidFill>
                  <a:srgbClr val="000000"/>
                </a:solidFill>
                <a:latin typeface="Times New Roman"/>
                <a:ea typeface="DejaVu Sans"/>
              </a:rPr>
              <a:t>Software requirements:</a:t>
            </a:r>
            <a:endParaRPr b="0" lang="en-IN" sz="2600" spc="-1" strike="noStrike">
              <a:latin typeface="Arial"/>
            </a:endParaRPr>
          </a:p>
          <a:p>
            <a:pPr marL="457200" indent="-22716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DejaVu Sans"/>
              </a:rPr>
              <a:t>Front end: HTML,Bootstrap</a:t>
            </a:r>
            <a:endParaRPr b="0" lang="en-IN" sz="2600" spc="-1" strike="noStrike">
              <a:latin typeface="Arial"/>
            </a:endParaRPr>
          </a:p>
          <a:p>
            <a:pPr marL="457200" indent="-22716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DejaVu Sans"/>
              </a:rPr>
              <a:t>Back end: Python,SQL</a:t>
            </a:r>
            <a:endParaRPr b="0" lang="en-IN" sz="2600" spc="-1" strike="noStrike">
              <a:latin typeface="Arial"/>
            </a:endParaRPr>
          </a:p>
          <a:p>
            <a:pPr marL="457200" indent="-22716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DejaVu Sans"/>
              </a:rPr>
              <a:t>Frame work: Django</a:t>
            </a:r>
            <a:endParaRPr b="0" lang="en-IN" sz="2600" spc="-1" strike="noStrike">
              <a:latin typeface="Arial"/>
            </a:endParaRPr>
          </a:p>
          <a:p>
            <a:pPr marL="457200" indent="-22716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DejaVu Sans"/>
              </a:rPr>
              <a:t>DBMS: SQLite</a:t>
            </a:r>
            <a:endParaRPr b="0" lang="en-IN" sz="2600" spc="-1" strike="noStrike">
              <a:latin typeface="Arial"/>
            </a:endParaRPr>
          </a:p>
          <a:p>
            <a:pPr marL="457200" indent="-227160" algn="just">
              <a:lnSpc>
                <a:spcPct val="100000"/>
              </a:lnSpc>
              <a:spcBef>
                <a:spcPts val="907"/>
              </a:spcBef>
            </a:pPr>
            <a:endParaRPr b="0" lang="en-IN" sz="2600" spc="-1" strike="noStrike">
              <a:latin typeface="Arial"/>
            </a:endParaRPr>
          </a:p>
          <a:p>
            <a:pPr marL="457200" indent="-227160" algn="just">
              <a:lnSpc>
                <a:spcPct val="100000"/>
              </a:lnSpc>
              <a:spcBef>
                <a:spcPts val="907"/>
              </a:spcBef>
              <a:buClr>
                <a:srgbClr val="000000"/>
              </a:buClr>
              <a:buFont typeface="Wingdings" charset="2"/>
              <a:buChar char=""/>
            </a:pPr>
            <a:r>
              <a:rPr b="1" lang="en-IN" sz="2600" spc="-1" strike="noStrike">
                <a:solidFill>
                  <a:srgbClr val="000000"/>
                </a:solidFill>
                <a:latin typeface="Times New Roman"/>
                <a:ea typeface="Times New Roman"/>
              </a:rPr>
              <a:t>Hardware requirements:</a:t>
            </a:r>
            <a:endParaRPr b="0" lang="en-IN" sz="2600" spc="-1" strike="noStrike">
              <a:latin typeface="Arial"/>
            </a:endParaRPr>
          </a:p>
          <a:p>
            <a:pPr marL="457200" indent="-22716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Times New Roman"/>
              </a:rPr>
              <a:t>Processor: Intel core 7th generation</a:t>
            </a:r>
            <a:endParaRPr b="0" lang="en-IN" sz="2600" spc="-1" strike="noStrike">
              <a:latin typeface="Arial"/>
            </a:endParaRPr>
          </a:p>
          <a:p>
            <a:pPr marL="457200" indent="-22716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Times New Roman"/>
              </a:rPr>
              <a:t>Hard disk: minimum 200mb</a:t>
            </a:r>
            <a:endParaRPr b="0" lang="en-IN" sz="2600" spc="-1" strike="noStrike">
              <a:latin typeface="Arial"/>
            </a:endParaRPr>
          </a:p>
          <a:p>
            <a:pPr marL="457200" indent="-22716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Times New Roman"/>
              </a:rPr>
              <a:t>RAM: 512MB</a:t>
            </a:r>
            <a:endParaRPr b="0" lang="en-IN" sz="2600" spc="-1" strike="noStrike">
              <a:latin typeface="Arial"/>
            </a:endParaRPr>
          </a:p>
          <a:p>
            <a:pPr marL="457200" indent="-227160" algn="just">
              <a:lnSpc>
                <a:spcPct val="100000"/>
              </a:lnSpc>
              <a:spcBef>
                <a:spcPts val="907"/>
              </a:spcBef>
              <a:buClr>
                <a:srgbClr val="000000"/>
              </a:buClr>
              <a:buFont typeface="StarSymbol"/>
              <a:buAutoNum type="arabicParenR"/>
            </a:pPr>
            <a:r>
              <a:rPr b="0" lang="en-IN" sz="2600" spc="-1" strike="noStrike">
                <a:solidFill>
                  <a:srgbClr val="000000"/>
                </a:solidFill>
                <a:latin typeface="Times New Roman"/>
                <a:ea typeface="Times New Roman"/>
              </a:rPr>
              <a:t>GPU: 2GB</a:t>
            </a:r>
            <a:endParaRPr b="0" lang="en-IN" sz="2600" spc="-1" strike="noStrike">
              <a:latin typeface="Arial"/>
            </a:endParaRPr>
          </a:p>
        </p:txBody>
      </p:sp>
      <p:sp>
        <p:nvSpPr>
          <p:cNvPr id="280" name="CustomShape 3"/>
          <p:cNvSpPr/>
          <p:nvPr/>
        </p:nvSpPr>
        <p:spPr>
          <a:xfrm>
            <a:off x="8381880" y="6554160"/>
            <a:ext cx="2665080" cy="363240"/>
          </a:xfrm>
          <a:prstGeom prst="rect">
            <a:avLst/>
          </a:prstGeom>
          <a:noFill/>
          <a:ln>
            <a:noFill/>
          </a:ln>
        </p:spPr>
        <p:style>
          <a:lnRef idx="0"/>
          <a:fillRef idx="0"/>
          <a:effectRef idx="0"/>
          <a:fontRef idx="minor"/>
        </p:style>
      </p:sp>
      <p:sp>
        <p:nvSpPr>
          <p:cNvPr id="281" name="CustomShape 4"/>
          <p:cNvSpPr/>
          <p:nvPr/>
        </p:nvSpPr>
        <p:spPr>
          <a:xfrm>
            <a:off x="-913680" y="6492960"/>
            <a:ext cx="5419440" cy="363240"/>
          </a:xfrm>
          <a:prstGeom prst="rect">
            <a:avLst/>
          </a:prstGeom>
          <a:noFill/>
          <a:ln>
            <a:noFill/>
          </a:ln>
        </p:spPr>
        <p:style>
          <a:lnRef idx="0"/>
          <a:fillRef idx="0"/>
          <a:effectRef idx="0"/>
          <a:fontRef idx="minor"/>
        </p:style>
      </p:sp>
      <p:sp>
        <p:nvSpPr>
          <p:cNvPr id="282" name="CustomShape 5"/>
          <p:cNvSpPr/>
          <p:nvPr/>
        </p:nvSpPr>
        <p:spPr>
          <a:xfrm>
            <a:off x="3479040" y="6518880"/>
            <a:ext cx="2055600" cy="363240"/>
          </a:xfrm>
          <a:prstGeom prst="rect">
            <a:avLst/>
          </a:prstGeom>
          <a:noFill/>
          <a:ln>
            <a:noFill/>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628560" y="365040"/>
            <a:ext cx="7885080" cy="1323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2f5597"/>
                </a:solidFill>
                <a:latin typeface="Times New Roman"/>
                <a:ea typeface="DejaVu Sans"/>
              </a:rPr>
              <a:t>Advantages &amp; Disadvantages</a:t>
            </a:r>
            <a:endParaRPr b="0" lang="en-IN" sz="3600" spc="-1" strike="noStrike">
              <a:latin typeface="Arial"/>
            </a:endParaRPr>
          </a:p>
        </p:txBody>
      </p:sp>
      <p:sp>
        <p:nvSpPr>
          <p:cNvPr id="284" name="CustomShape 2"/>
          <p:cNvSpPr/>
          <p:nvPr/>
        </p:nvSpPr>
        <p:spPr>
          <a:xfrm>
            <a:off x="631080" y="1512000"/>
            <a:ext cx="8151480" cy="4265280"/>
          </a:xfrm>
          <a:prstGeom prst="rect">
            <a:avLst/>
          </a:prstGeom>
          <a:noFill/>
          <a:ln>
            <a:noFill/>
          </a:ln>
        </p:spPr>
        <p:style>
          <a:lnRef idx="0"/>
          <a:fillRef idx="0"/>
          <a:effectRef idx="0"/>
          <a:fontRef idx="minor"/>
        </p:style>
        <p:txBody>
          <a:bodyPr lIns="90000" rIns="90000" tIns="45000" bIns="45000">
            <a:normAutofit/>
          </a:bodyPr>
          <a:p>
            <a:pPr marL="457200" indent="-227160" algn="just">
              <a:lnSpc>
                <a:spcPct val="100000"/>
              </a:lnSpc>
              <a:spcBef>
                <a:spcPts val="907"/>
              </a:spcBef>
            </a:pPr>
            <a:r>
              <a:rPr b="1" lang="en-IN" sz="2600" spc="-1" strike="noStrike">
                <a:solidFill>
                  <a:srgbClr val="000000"/>
                </a:solidFill>
                <a:latin typeface="Times New Roman"/>
                <a:ea typeface="DejaVu Sans"/>
              </a:rPr>
              <a:t>Advantages:</a:t>
            </a:r>
            <a:endParaRPr b="0" lang="en-IN" sz="2600" spc="-1" strike="noStrike">
              <a:latin typeface="Arial"/>
            </a:endParaRPr>
          </a:p>
          <a:p>
            <a:pPr marL="457200" indent="-227160" algn="just">
              <a:lnSpc>
                <a:spcPct val="100000"/>
              </a:lnSpc>
              <a:spcBef>
                <a:spcPts val="907"/>
              </a:spcBef>
            </a:pPr>
            <a:r>
              <a:rPr b="0" lang="en-IN" sz="2600" spc="-1" strike="noStrike">
                <a:solidFill>
                  <a:srgbClr val="000000"/>
                </a:solidFill>
                <a:latin typeface="Times New Roman"/>
                <a:ea typeface="DejaVu Sans"/>
              </a:rPr>
              <a:t>1)proper grouping of mails according to project.</a:t>
            </a:r>
            <a:endParaRPr b="0" lang="en-IN" sz="2600" spc="-1" strike="noStrike">
              <a:latin typeface="Arial"/>
            </a:endParaRPr>
          </a:p>
          <a:p>
            <a:pPr marL="457200" indent="-227160" algn="just">
              <a:lnSpc>
                <a:spcPct val="100000"/>
              </a:lnSpc>
              <a:spcBef>
                <a:spcPts val="907"/>
              </a:spcBef>
            </a:pPr>
            <a:r>
              <a:rPr b="0" lang="en-IN" sz="2600" spc="-1" strike="noStrike">
                <a:solidFill>
                  <a:srgbClr val="000000"/>
                </a:solidFill>
                <a:latin typeface="Times New Roman"/>
                <a:ea typeface="DejaVu Sans"/>
              </a:rPr>
              <a:t>2)Easy the mange company,bussiness related mails.</a:t>
            </a:r>
            <a:endParaRPr b="0" lang="en-IN" sz="2600" spc="-1" strike="noStrike">
              <a:latin typeface="Arial"/>
            </a:endParaRPr>
          </a:p>
          <a:p>
            <a:pPr marL="457200" indent="-227160" algn="just">
              <a:lnSpc>
                <a:spcPct val="100000"/>
              </a:lnSpc>
              <a:spcBef>
                <a:spcPts val="907"/>
              </a:spcBef>
            </a:pPr>
            <a:r>
              <a:rPr b="0" lang="en-IN" sz="2600" spc="-1" strike="noStrike">
                <a:solidFill>
                  <a:srgbClr val="000000"/>
                </a:solidFill>
                <a:latin typeface="Times New Roman"/>
                <a:ea typeface="DejaVu Sans"/>
              </a:rPr>
              <a:t>3)Spaming mails are indentified.</a:t>
            </a:r>
            <a:endParaRPr b="0" lang="en-IN" sz="2600" spc="-1" strike="noStrike">
              <a:latin typeface="Arial"/>
            </a:endParaRPr>
          </a:p>
          <a:p>
            <a:pPr marL="457200" indent="-227160" algn="just">
              <a:lnSpc>
                <a:spcPct val="100000"/>
              </a:lnSpc>
              <a:spcBef>
                <a:spcPts val="907"/>
              </a:spcBef>
            </a:pPr>
            <a:r>
              <a:rPr b="1" lang="en-IN" sz="2600" spc="-1" strike="noStrike">
                <a:solidFill>
                  <a:srgbClr val="000000"/>
                </a:solidFill>
                <a:latin typeface="Times New Roman"/>
                <a:ea typeface="DejaVu Sans"/>
              </a:rPr>
              <a:t>Disadvantages:</a:t>
            </a:r>
            <a:endParaRPr b="0" lang="en-IN" sz="2600" spc="-1" strike="noStrike">
              <a:latin typeface="Arial"/>
            </a:endParaRPr>
          </a:p>
          <a:p>
            <a:pPr marL="457200" indent="-227160" algn="just">
              <a:lnSpc>
                <a:spcPct val="100000"/>
              </a:lnSpc>
              <a:spcBef>
                <a:spcPts val="907"/>
              </a:spcBef>
            </a:pPr>
            <a:r>
              <a:rPr b="0" lang="en-IN" sz="2600" spc="-1" strike="noStrike">
                <a:solidFill>
                  <a:srgbClr val="000000"/>
                </a:solidFill>
                <a:latin typeface="Times New Roman"/>
                <a:ea typeface="DejaVu Sans"/>
              </a:rPr>
              <a:t>1)In one iteration only 100 mails can be process ,Cost will increase to process more mail .</a:t>
            </a:r>
            <a:endParaRPr b="0" lang="en-IN" sz="2600" spc="-1" strike="noStrike">
              <a:latin typeface="Arial"/>
            </a:endParaRPr>
          </a:p>
          <a:p>
            <a:pPr marL="457200" indent="-227160" algn="just">
              <a:lnSpc>
                <a:spcPct val="100000"/>
              </a:lnSpc>
              <a:spcBef>
                <a:spcPts val="907"/>
              </a:spcBef>
            </a:pPr>
            <a:r>
              <a:rPr b="0" lang="en-IN" sz="2600" spc="-1" strike="noStrike">
                <a:solidFill>
                  <a:srgbClr val="000000"/>
                </a:solidFill>
                <a:latin typeface="Times New Roman"/>
                <a:ea typeface="DejaVu Sans"/>
              </a:rPr>
              <a:t>2)Fetching mails from gmail API are time consuming. </a:t>
            </a:r>
            <a:endParaRPr b="0" lang="en-IN" sz="2600" spc="-1" strike="noStrike">
              <a:latin typeface="Arial"/>
            </a:endParaRPr>
          </a:p>
          <a:p>
            <a:pPr marL="457200" indent="-227160" algn="just">
              <a:lnSpc>
                <a:spcPct val="100000"/>
              </a:lnSpc>
              <a:spcBef>
                <a:spcPts val="1001"/>
              </a:spcBef>
            </a:pPr>
            <a:endParaRPr b="0" lang="en-IN" sz="2600" spc="-1" strike="noStrike">
              <a:latin typeface="Arial"/>
            </a:endParaRPr>
          </a:p>
          <a:p>
            <a:pPr marL="228600" indent="-226800" algn="just">
              <a:lnSpc>
                <a:spcPct val="100000"/>
              </a:lnSpc>
              <a:spcBef>
                <a:spcPts val="1001"/>
              </a:spcBef>
            </a:pPr>
            <a:endParaRPr b="0" lang="en-IN" sz="2600" spc="-1" strike="noStrike">
              <a:latin typeface="Arial"/>
            </a:endParaRPr>
          </a:p>
          <a:p>
            <a:pPr marL="228600" indent="-226800" algn="just">
              <a:lnSpc>
                <a:spcPct val="100000"/>
              </a:lnSpc>
              <a:spcBef>
                <a:spcPts val="1001"/>
              </a:spcBef>
            </a:pPr>
            <a:endParaRPr b="0" lang="en-IN" sz="2600" spc="-1" strike="noStrike">
              <a:latin typeface="Arial"/>
            </a:endParaRPr>
          </a:p>
        </p:txBody>
      </p:sp>
      <p:sp>
        <p:nvSpPr>
          <p:cNvPr id="285" name="CustomShape 3"/>
          <p:cNvSpPr/>
          <p:nvPr/>
        </p:nvSpPr>
        <p:spPr>
          <a:xfrm>
            <a:off x="8515440" y="6539040"/>
            <a:ext cx="2665080" cy="363240"/>
          </a:xfrm>
          <a:prstGeom prst="rect">
            <a:avLst/>
          </a:prstGeom>
          <a:noFill/>
          <a:ln>
            <a:noFill/>
          </a:ln>
        </p:spPr>
        <p:style>
          <a:lnRef idx="0"/>
          <a:fillRef idx="0"/>
          <a:effectRef idx="0"/>
          <a:fontRef idx="minor"/>
        </p:style>
      </p:sp>
      <p:sp>
        <p:nvSpPr>
          <p:cNvPr id="286" name="CustomShape 4"/>
          <p:cNvSpPr/>
          <p:nvPr/>
        </p:nvSpPr>
        <p:spPr>
          <a:xfrm>
            <a:off x="-990720" y="6492960"/>
            <a:ext cx="541944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latin typeface="Calibri"/>
                <a:ea typeface="DejaVu Sans"/>
              </a:rPr>
              <a:t> </a:t>
            </a:r>
            <a:endParaRPr b="0" lang="en-IN" sz="1200" spc="-1" strike="noStrike">
              <a:latin typeface="Arial"/>
            </a:endParaRPr>
          </a:p>
        </p:txBody>
      </p:sp>
      <p:sp>
        <p:nvSpPr>
          <p:cNvPr id="287" name="CustomShape 5"/>
          <p:cNvSpPr/>
          <p:nvPr/>
        </p:nvSpPr>
        <p:spPr>
          <a:xfrm>
            <a:off x="3386880" y="6517440"/>
            <a:ext cx="2055600" cy="363240"/>
          </a:xfrm>
          <a:prstGeom prst="rect">
            <a:avLst/>
          </a:prstGeom>
          <a:noFill/>
          <a:ln>
            <a:noFill/>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628560" y="365040"/>
            <a:ext cx="7885080" cy="1323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2f5597"/>
                </a:solidFill>
                <a:latin typeface="Times New Roman"/>
                <a:ea typeface="DejaVu Sans"/>
              </a:rPr>
              <a:t>Applications</a:t>
            </a:r>
            <a:endParaRPr b="0" lang="en-IN" sz="3600" spc="-1" strike="noStrike">
              <a:latin typeface="Arial"/>
            </a:endParaRPr>
          </a:p>
        </p:txBody>
      </p:sp>
      <p:sp>
        <p:nvSpPr>
          <p:cNvPr id="289" name="CustomShape 2"/>
          <p:cNvSpPr/>
          <p:nvPr/>
        </p:nvSpPr>
        <p:spPr>
          <a:xfrm>
            <a:off x="304920" y="1371600"/>
            <a:ext cx="8474400" cy="50950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001"/>
              </a:spcBef>
            </a:pPr>
            <a:endParaRPr b="0" lang="en-IN" sz="1800" spc="-1" strike="noStrike">
              <a:latin typeface="Arial"/>
            </a:endParaRPr>
          </a:p>
          <a:p>
            <a:pPr marL="514440" indent="-512640" algn="just">
              <a:lnSpc>
                <a:spcPct val="100000"/>
              </a:lnSpc>
              <a:spcBef>
                <a:spcPts val="1001"/>
              </a:spcBef>
              <a:buClr>
                <a:srgbClr val="2f5597"/>
              </a:buClr>
              <a:buFont typeface="Calibri Light"/>
              <a:buAutoNum type="arabicPeriod"/>
            </a:pPr>
            <a:r>
              <a:rPr b="1" lang="en-IN" sz="2600" spc="-1" strike="noStrike">
                <a:solidFill>
                  <a:srgbClr val="2f5597"/>
                </a:solidFill>
                <a:latin typeface="Times New Roman"/>
                <a:ea typeface="DejaVu Sans"/>
              </a:rPr>
              <a:t>Business application:</a:t>
            </a:r>
            <a:endParaRPr b="0" lang="en-IN" sz="2600" spc="-1" strike="noStrike">
              <a:latin typeface="Arial"/>
            </a:endParaRPr>
          </a:p>
          <a:p>
            <a:pPr algn="just">
              <a:lnSpc>
                <a:spcPct val="100000"/>
              </a:lnSpc>
              <a:spcBef>
                <a:spcPts val="1001"/>
              </a:spcBef>
            </a:pPr>
            <a:r>
              <a:rPr b="0" lang="en-IN" sz="2600" spc="-1" strike="noStrike">
                <a:solidFill>
                  <a:srgbClr val="000000"/>
                </a:solidFill>
                <a:latin typeface="Times New Roman"/>
                <a:ea typeface="DejaVu Sans"/>
              </a:rPr>
              <a:t>              </a:t>
            </a:r>
            <a:r>
              <a:rPr b="0" lang="en-IN" sz="2600" spc="-1" strike="noStrike">
                <a:solidFill>
                  <a:srgbClr val="000000"/>
                </a:solidFill>
                <a:latin typeface="Times New Roman"/>
                <a:ea typeface="DejaVu Sans"/>
              </a:rPr>
              <a:t>Useful for Business pofessional and employee.</a:t>
            </a:r>
            <a:endParaRPr b="0" lang="en-IN" sz="2600" spc="-1" strike="noStrike">
              <a:latin typeface="Arial"/>
            </a:endParaRPr>
          </a:p>
          <a:p>
            <a:pPr marL="514440" indent="-512640" algn="just">
              <a:lnSpc>
                <a:spcPct val="100000"/>
              </a:lnSpc>
              <a:spcBef>
                <a:spcPts val="1001"/>
              </a:spcBef>
              <a:buClr>
                <a:srgbClr val="2f5597"/>
              </a:buClr>
              <a:buFont typeface="Calibri Light"/>
              <a:buAutoNum type="arabicPeriod" startAt="2"/>
            </a:pPr>
            <a:r>
              <a:rPr b="1" lang="en-IN" sz="2600" spc="-1" strike="noStrike">
                <a:solidFill>
                  <a:srgbClr val="2f5597"/>
                </a:solidFill>
                <a:latin typeface="Times New Roman"/>
                <a:ea typeface="DejaVu Sans"/>
              </a:rPr>
              <a:t>University applications:</a:t>
            </a:r>
            <a:endParaRPr b="0" lang="en-IN" sz="2600" spc="-1" strike="noStrike">
              <a:latin typeface="Arial"/>
            </a:endParaRPr>
          </a:p>
          <a:p>
            <a:pPr algn="just">
              <a:lnSpc>
                <a:spcPct val="100000"/>
              </a:lnSpc>
              <a:spcBef>
                <a:spcPts val="1001"/>
              </a:spcBef>
            </a:pPr>
            <a:r>
              <a:rPr b="0" lang="en-IN" sz="2600" spc="-1" strike="noStrike">
                <a:solidFill>
                  <a:srgbClr val="000000"/>
                </a:solidFill>
                <a:latin typeface="Times New Roman"/>
                <a:ea typeface="DejaVu Sans"/>
              </a:rPr>
              <a:t>              </a:t>
            </a:r>
            <a:r>
              <a:rPr b="0" lang="en-IN" sz="2600" spc="-1" strike="noStrike">
                <a:solidFill>
                  <a:srgbClr val="000000"/>
                </a:solidFill>
                <a:latin typeface="Times New Roman"/>
                <a:ea typeface="DejaVu Sans"/>
              </a:rPr>
              <a:t>Used by student and teachers for sorting mails of subjects and chapter.</a:t>
            </a:r>
            <a:endParaRPr b="0" lang="en-IN" sz="2600" spc="-1" strike="noStrike">
              <a:latin typeface="Arial"/>
            </a:endParaRPr>
          </a:p>
          <a:p>
            <a:pPr marL="514440" indent="-512640" algn="just">
              <a:lnSpc>
                <a:spcPct val="100000"/>
              </a:lnSpc>
              <a:spcBef>
                <a:spcPts val="1001"/>
              </a:spcBef>
              <a:buClr>
                <a:srgbClr val="2f5597"/>
              </a:buClr>
              <a:buFont typeface="Calibri Light"/>
              <a:buAutoNum type="arabicPeriod" startAt="3"/>
            </a:pPr>
            <a:r>
              <a:rPr b="1" lang="en-IN" sz="2600" spc="-1" strike="noStrike">
                <a:solidFill>
                  <a:srgbClr val="2f5597"/>
                </a:solidFill>
                <a:latin typeface="Times New Roman"/>
                <a:ea typeface="DejaVu Sans"/>
              </a:rPr>
              <a:t>Freelancers:</a:t>
            </a:r>
            <a:endParaRPr b="0" lang="en-IN" sz="2600" spc="-1" strike="noStrike">
              <a:latin typeface="Arial"/>
            </a:endParaRPr>
          </a:p>
          <a:p>
            <a:pPr algn="just">
              <a:lnSpc>
                <a:spcPct val="100000"/>
              </a:lnSpc>
              <a:spcBef>
                <a:spcPts val="1001"/>
              </a:spcBef>
            </a:pPr>
            <a:r>
              <a:rPr b="0" lang="en-IN" sz="2600" spc="-1" strike="noStrike">
                <a:solidFill>
                  <a:srgbClr val="000000"/>
                </a:solidFill>
                <a:latin typeface="Times New Roman"/>
                <a:ea typeface="DejaVu Sans"/>
              </a:rPr>
              <a:t>               </a:t>
            </a:r>
            <a:r>
              <a:rPr b="0" lang="en-IN" sz="2600" spc="-1" strike="noStrike">
                <a:solidFill>
                  <a:srgbClr val="000000"/>
                </a:solidFill>
                <a:latin typeface="Times New Roman"/>
                <a:ea typeface="DejaVu Sans"/>
              </a:rPr>
              <a:t>Freelancers can use it for grouping of the projects . </a:t>
            </a: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p:txBody>
      </p:sp>
      <p:sp>
        <p:nvSpPr>
          <p:cNvPr id="290" name="CustomShape 3"/>
          <p:cNvSpPr/>
          <p:nvPr/>
        </p:nvSpPr>
        <p:spPr>
          <a:xfrm>
            <a:off x="8515440" y="6539040"/>
            <a:ext cx="2665080" cy="363240"/>
          </a:xfrm>
          <a:prstGeom prst="rect">
            <a:avLst/>
          </a:prstGeom>
          <a:noFill/>
          <a:ln>
            <a:noFill/>
          </a:ln>
        </p:spPr>
        <p:style>
          <a:lnRef idx="0"/>
          <a:fillRef idx="0"/>
          <a:effectRef idx="0"/>
          <a:fontRef idx="minor"/>
        </p:style>
      </p:sp>
      <p:sp>
        <p:nvSpPr>
          <p:cNvPr id="291" name="CustomShape 4"/>
          <p:cNvSpPr/>
          <p:nvPr/>
        </p:nvSpPr>
        <p:spPr>
          <a:xfrm>
            <a:off x="-990720" y="6492960"/>
            <a:ext cx="5419440" cy="363240"/>
          </a:xfrm>
          <a:prstGeom prst="rect">
            <a:avLst/>
          </a:prstGeom>
          <a:noFill/>
          <a:ln>
            <a:noFill/>
          </a:ln>
        </p:spPr>
        <p:style>
          <a:lnRef idx="0"/>
          <a:fillRef idx="0"/>
          <a:effectRef idx="0"/>
          <a:fontRef idx="minor"/>
        </p:style>
      </p:sp>
      <p:sp>
        <p:nvSpPr>
          <p:cNvPr id="292" name="CustomShape 5"/>
          <p:cNvSpPr/>
          <p:nvPr/>
        </p:nvSpPr>
        <p:spPr>
          <a:xfrm>
            <a:off x="3386880" y="6517440"/>
            <a:ext cx="2055600" cy="36324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628560" y="365040"/>
            <a:ext cx="7885080" cy="1323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2f5597"/>
                </a:solidFill>
                <a:latin typeface="Times New Roman"/>
                <a:ea typeface="DejaVu Sans"/>
              </a:rPr>
              <a:t>Conclusion</a:t>
            </a:r>
            <a:endParaRPr b="0" lang="en-IN" sz="3600" spc="-1" strike="noStrike">
              <a:latin typeface="Arial"/>
            </a:endParaRPr>
          </a:p>
        </p:txBody>
      </p:sp>
      <p:sp>
        <p:nvSpPr>
          <p:cNvPr id="294" name="CustomShape 2"/>
          <p:cNvSpPr/>
          <p:nvPr/>
        </p:nvSpPr>
        <p:spPr>
          <a:xfrm>
            <a:off x="627480" y="1828800"/>
            <a:ext cx="8151480" cy="42652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001"/>
              </a:spcBef>
            </a:pPr>
            <a:r>
              <a:rPr b="0" lang="en-IN" sz="2600" spc="-1" strike="noStrike">
                <a:solidFill>
                  <a:srgbClr val="000000"/>
                </a:solidFill>
                <a:latin typeface="Times New Roman"/>
                <a:ea typeface="Times New Roman"/>
              </a:rPr>
              <a:t>Project Centric Mail can found very useful to large body communities who have to handle huge number of mails everyday and; have to filter spam mails out of it wants to have cluster mails according to projects and wants to handle only formals mails.Thus Project Centric Mail(PCM) can be found useful for many purposes.</a:t>
            </a:r>
            <a:endParaRPr b="0" lang="en-IN" sz="2600" spc="-1" strike="noStrike">
              <a:latin typeface="Arial"/>
            </a:endParaRPr>
          </a:p>
          <a:p>
            <a:pPr algn="just">
              <a:lnSpc>
                <a:spcPct val="100000"/>
              </a:lnSpc>
              <a:spcBef>
                <a:spcPts val="1001"/>
              </a:spcBef>
            </a:pPr>
            <a:endParaRPr b="0" lang="en-IN" sz="2600" spc="-1" strike="noStrike">
              <a:latin typeface="Arial"/>
            </a:endParaRPr>
          </a:p>
        </p:txBody>
      </p:sp>
      <p:sp>
        <p:nvSpPr>
          <p:cNvPr id="295" name="CustomShape 3"/>
          <p:cNvSpPr/>
          <p:nvPr/>
        </p:nvSpPr>
        <p:spPr>
          <a:xfrm>
            <a:off x="8515440" y="6539040"/>
            <a:ext cx="2665080" cy="363240"/>
          </a:xfrm>
          <a:prstGeom prst="rect">
            <a:avLst/>
          </a:prstGeom>
          <a:noFill/>
          <a:ln>
            <a:noFill/>
          </a:ln>
        </p:spPr>
        <p:style>
          <a:lnRef idx="0"/>
          <a:fillRef idx="0"/>
          <a:effectRef idx="0"/>
          <a:fontRef idx="minor"/>
        </p:style>
      </p:sp>
      <p:sp>
        <p:nvSpPr>
          <p:cNvPr id="296" name="CustomShape 4"/>
          <p:cNvSpPr/>
          <p:nvPr/>
        </p:nvSpPr>
        <p:spPr>
          <a:xfrm>
            <a:off x="-990720" y="6492960"/>
            <a:ext cx="5419440" cy="363240"/>
          </a:xfrm>
          <a:prstGeom prst="rect">
            <a:avLst/>
          </a:prstGeom>
          <a:noFill/>
          <a:ln>
            <a:noFill/>
          </a:ln>
        </p:spPr>
        <p:style>
          <a:lnRef idx="0"/>
          <a:fillRef idx="0"/>
          <a:effectRef idx="0"/>
          <a:fontRef idx="minor"/>
        </p:style>
      </p:sp>
      <p:sp>
        <p:nvSpPr>
          <p:cNvPr id="297" name="CustomShape 5"/>
          <p:cNvSpPr/>
          <p:nvPr/>
        </p:nvSpPr>
        <p:spPr>
          <a:xfrm>
            <a:off x="3386880" y="6517440"/>
            <a:ext cx="2055600" cy="363240"/>
          </a:xfrm>
          <a:prstGeom prst="rect">
            <a:avLst/>
          </a:prstGeom>
          <a:noFill/>
          <a:ln>
            <a:noFill/>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0" lang="en-IN" sz="3600" spc="-1" strike="noStrike">
                <a:solidFill>
                  <a:srgbClr val="3465a4"/>
                </a:solidFill>
                <a:latin typeface="Arial"/>
                <a:ea typeface="DejaVu Sans"/>
              </a:rPr>
              <a:t>Refrences</a:t>
            </a:r>
            <a:endParaRPr b="0" lang="en-IN" sz="3600" spc="-1" strike="noStrike">
              <a:latin typeface="Arial"/>
            </a:endParaRPr>
          </a:p>
        </p:txBody>
      </p:sp>
      <p:sp>
        <p:nvSpPr>
          <p:cNvPr id="299" name="CustomShape 2"/>
          <p:cNvSpPr/>
          <p:nvPr/>
        </p:nvSpPr>
        <p:spPr>
          <a:xfrm>
            <a:off x="457200" y="1278720"/>
            <a:ext cx="8228160" cy="4480200"/>
          </a:xfrm>
          <a:prstGeom prst="rect">
            <a:avLst/>
          </a:prstGeom>
          <a:noFill/>
          <a:ln>
            <a:noFill/>
          </a:ln>
        </p:spPr>
        <p:style>
          <a:lnRef idx="0"/>
          <a:fillRef idx="0"/>
          <a:effectRef idx="0"/>
          <a:fontRef idx="minor"/>
        </p:style>
        <p:txBody>
          <a:bodyPr lIns="0" rIns="0" tIns="0" bIns="0">
            <a:normAutofit/>
          </a:bodyPr>
          <a:p>
            <a:r>
              <a:rPr b="0" lang="en-IN" sz="3200" spc="-1" strike="noStrike">
                <a:solidFill>
                  <a:srgbClr val="000000"/>
                </a:solidFill>
                <a:latin typeface="Arial"/>
                <a:ea typeface="DejaVu Sans"/>
              </a:rPr>
              <a:t>1)</a:t>
            </a:r>
            <a:r>
              <a:rPr b="0" lang="en-IN" sz="3200" spc="-1" strike="noStrike" u="sng">
                <a:solidFill>
                  <a:srgbClr val="0000ff"/>
                </a:solidFill>
                <a:uFillTx/>
                <a:latin typeface="Arial"/>
                <a:ea typeface="DejaVu Sans"/>
                <a:hlinkClick r:id="rId1"/>
              </a:rPr>
              <a:t>www.esilv.fr</a:t>
            </a:r>
            <a:endParaRPr b="0" lang="en-IN" sz="3200" spc="-1" strike="noStrike">
              <a:latin typeface="Arial"/>
            </a:endParaRPr>
          </a:p>
          <a:p>
            <a:r>
              <a:rPr b="0" lang="en-IN" sz="3200" spc="-1" strike="noStrike">
                <a:solidFill>
                  <a:srgbClr val="0000ff"/>
                </a:solidFill>
                <a:latin typeface="Arial"/>
                <a:ea typeface="DejaVu Sans"/>
              </a:rPr>
              <a:t>2)</a:t>
            </a:r>
            <a:r>
              <a:rPr b="0" lang="en-IN" sz="3200" spc="-1" strike="noStrike" u="sng">
                <a:solidFill>
                  <a:srgbClr val="0000ff"/>
                </a:solidFill>
                <a:uFillTx/>
                <a:latin typeface="Arial"/>
                <a:ea typeface="DejaVu Sans"/>
                <a:hlinkClick r:id="rId2"/>
              </a:rPr>
              <a:t>www.youtube.com</a:t>
            </a:r>
            <a:endParaRPr b="0" lang="en-IN" sz="3200" spc="-1" strike="noStrike">
              <a:latin typeface="Arial"/>
            </a:endParaRPr>
          </a:p>
          <a:p>
            <a:r>
              <a:rPr b="0" lang="en-IN" sz="3200" spc="-1" strike="noStrike">
                <a:solidFill>
                  <a:srgbClr val="0000ff"/>
                </a:solidFill>
                <a:latin typeface="Arial"/>
                <a:ea typeface="DejaVu Sans"/>
              </a:rPr>
              <a:t>3)</a:t>
            </a:r>
            <a:r>
              <a:rPr b="0" lang="en-IN" sz="3200" spc="-1" strike="noStrike" u="sng">
                <a:solidFill>
                  <a:srgbClr val="0000ff"/>
                </a:solidFill>
                <a:uFillTx/>
                <a:latin typeface="Arial"/>
                <a:ea typeface="DejaVu Sans"/>
                <a:hlinkClick r:id="rId3"/>
              </a:rPr>
              <a:t>www.analyticsvidhya.com</a:t>
            </a:r>
            <a:endParaRPr b="0" lang="en-IN" sz="3200" spc="-1" strike="noStrike">
              <a:latin typeface="Arial"/>
            </a:endParaRPr>
          </a:p>
          <a:p>
            <a:r>
              <a:rPr b="0" lang="en-IN" sz="3200" spc="-1" strike="noStrike">
                <a:solidFill>
                  <a:srgbClr val="0000ff"/>
                </a:solidFill>
                <a:latin typeface="Arial"/>
                <a:ea typeface="DejaVu Sans"/>
              </a:rPr>
              <a:t>4)</a:t>
            </a:r>
            <a:r>
              <a:rPr b="0" lang="en-IN" sz="3200" spc="-1" strike="noStrike" u="sng">
                <a:solidFill>
                  <a:srgbClr val="0000ff"/>
                </a:solidFill>
                <a:uFillTx/>
                <a:latin typeface="Arial"/>
                <a:ea typeface="DejaVu Sans"/>
                <a:hlinkClick r:id="rId4"/>
              </a:rPr>
              <a:t>https://docs.djangoproject.com/en/2.1/</a:t>
            </a:r>
            <a:endParaRPr b="0" lang="en-IN" sz="3200" spc="-1" strike="noStrike">
              <a:latin typeface="Arial"/>
            </a:endParaRPr>
          </a:p>
          <a:p>
            <a:r>
              <a:rPr b="0" lang="en-IN" sz="3200" spc="-1" strike="noStrike">
                <a:solidFill>
                  <a:srgbClr val="0000ff"/>
                </a:solidFill>
                <a:latin typeface="Arial"/>
                <a:ea typeface="DejaVu Sans"/>
              </a:rPr>
              <a:t>5)</a:t>
            </a:r>
            <a:r>
              <a:rPr b="0" lang="en-IN" sz="3200" spc="-1" strike="noStrike" u="sng">
                <a:solidFill>
                  <a:srgbClr val="0000ff"/>
                </a:solidFill>
                <a:uFillTx/>
                <a:latin typeface="Arial"/>
                <a:ea typeface="DejaVu Sans"/>
                <a:hlinkClick r:id="rId5"/>
              </a:rPr>
              <a:t>www.github.com</a:t>
            </a:r>
            <a:endParaRPr b="0" lang="en-IN" sz="3200" spc="-1" strike="noStrike">
              <a:latin typeface="Arial"/>
            </a:endParaRPr>
          </a:p>
          <a:p>
            <a:r>
              <a:rPr b="0" lang="en-IN" sz="3200" spc="-1" strike="noStrike">
                <a:solidFill>
                  <a:srgbClr val="0000ff"/>
                </a:solidFill>
                <a:latin typeface="Arial"/>
                <a:ea typeface="DejaVu Sans"/>
              </a:rPr>
              <a:t>6)</a:t>
            </a:r>
            <a:r>
              <a:rPr b="0" lang="en-IN" sz="3200" spc="-1" strike="noStrike" u="sng">
                <a:solidFill>
                  <a:srgbClr val="0000ff"/>
                </a:solidFill>
                <a:uFillTx/>
                <a:latin typeface="Arial"/>
                <a:ea typeface="DejaVu Sans"/>
                <a:hlinkClick r:id="rId6"/>
              </a:rPr>
              <a:t>www.stackoverflow.com</a:t>
            </a:r>
            <a:endParaRPr b="0" lang="en-IN" sz="3200" spc="-1" strike="noStrike">
              <a:latin typeface="Arial"/>
            </a:endParaRPr>
          </a:p>
          <a:p>
            <a:r>
              <a:rPr b="0" lang="en-IN" sz="3200" spc="-1" strike="noStrike">
                <a:solidFill>
                  <a:srgbClr val="0000ff"/>
                </a:solidFill>
                <a:latin typeface="Arial"/>
                <a:ea typeface="DejaVu Sans"/>
              </a:rPr>
              <a:t>7)</a:t>
            </a:r>
            <a:r>
              <a:rPr b="0" lang="en-IN" sz="3200" spc="-1" strike="noStrike" u="sng">
                <a:solidFill>
                  <a:srgbClr val="0000ff"/>
                </a:solidFill>
                <a:uFillTx/>
                <a:latin typeface="Arial"/>
                <a:ea typeface="DejaVu Sans"/>
                <a:hlinkClick r:id="rId7"/>
              </a:rPr>
              <a:t>www.django.com</a:t>
            </a:r>
            <a:endParaRPr b="0" lang="en-IN" sz="3200" spc="-1" strike="noStrike">
              <a:latin typeface="Arial"/>
            </a:endParaRPr>
          </a:p>
          <a:p>
            <a:r>
              <a:rPr b="0" lang="en-IN" sz="3200" spc="-1" strike="noStrike">
                <a:solidFill>
                  <a:srgbClr val="0000ff"/>
                </a:solidFill>
                <a:latin typeface="Arial"/>
                <a:ea typeface="DejaVu Sans"/>
              </a:rPr>
              <a:t>8)</a:t>
            </a:r>
            <a:r>
              <a:rPr b="0" lang="en-IN" sz="3200" spc="-1" strike="noStrike" u="sng">
                <a:solidFill>
                  <a:srgbClr val="0000ff"/>
                </a:solidFill>
                <a:uFillTx/>
                <a:latin typeface="Arial"/>
                <a:ea typeface="DejaVu Sans"/>
                <a:hlinkClick r:id="rId8"/>
              </a:rPr>
              <a:t>www.sqlite3.com</a:t>
            </a:r>
            <a:endParaRPr b="0" lang="en-IN" sz="32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8515440" y="6503040"/>
            <a:ext cx="2665080" cy="363240"/>
          </a:xfrm>
          <a:prstGeom prst="rect">
            <a:avLst/>
          </a:prstGeom>
          <a:noFill/>
          <a:ln>
            <a:noFill/>
          </a:ln>
        </p:spPr>
        <p:style>
          <a:lnRef idx="0"/>
          <a:fillRef idx="0"/>
          <a:effectRef idx="0"/>
          <a:fontRef idx="minor"/>
        </p:style>
      </p:sp>
      <p:sp>
        <p:nvSpPr>
          <p:cNvPr id="301" name="CustomShape 2"/>
          <p:cNvSpPr/>
          <p:nvPr/>
        </p:nvSpPr>
        <p:spPr>
          <a:xfrm>
            <a:off x="-939600" y="6492960"/>
            <a:ext cx="5419440" cy="363240"/>
          </a:xfrm>
          <a:prstGeom prst="rect">
            <a:avLst/>
          </a:prstGeom>
          <a:noFill/>
          <a:ln>
            <a:noFill/>
          </a:ln>
        </p:spPr>
        <p:style>
          <a:lnRef idx="0"/>
          <a:fillRef idx="0"/>
          <a:effectRef idx="0"/>
          <a:fontRef idx="minor"/>
        </p:style>
      </p:sp>
      <p:sp>
        <p:nvSpPr>
          <p:cNvPr id="302" name="CustomShape 3"/>
          <p:cNvSpPr/>
          <p:nvPr/>
        </p:nvSpPr>
        <p:spPr>
          <a:xfrm>
            <a:off x="3581280" y="6492960"/>
            <a:ext cx="2055600" cy="363240"/>
          </a:xfrm>
          <a:prstGeom prst="rect">
            <a:avLst/>
          </a:prstGeom>
          <a:noFill/>
          <a:ln>
            <a:noFill/>
          </a:ln>
        </p:spPr>
        <p:style>
          <a:lnRef idx="0"/>
          <a:fillRef idx="0"/>
          <a:effectRef idx="0"/>
          <a:fontRef idx="minor"/>
        </p:style>
      </p:sp>
      <p:sp>
        <p:nvSpPr>
          <p:cNvPr id="303" name="CustomShape 4"/>
          <p:cNvSpPr/>
          <p:nvPr/>
        </p:nvSpPr>
        <p:spPr>
          <a:xfrm>
            <a:off x="1523880" y="2514600"/>
            <a:ext cx="6170400" cy="3015720"/>
          </a:xfrm>
          <a:prstGeom prst="rect">
            <a:avLst/>
          </a:prstGeom>
          <a:noFill/>
          <a:ln>
            <a:noFill/>
          </a:ln>
        </p:spPr>
        <p:style>
          <a:lnRef idx="0"/>
          <a:fillRef idx="0"/>
          <a:effectRef idx="0"/>
          <a:fontRef idx="minor"/>
        </p:style>
        <p:txBody>
          <a:bodyPr lIns="90000" rIns="90000" tIns="45000" bIns="45000"/>
          <a:p>
            <a:pPr algn="ctr">
              <a:lnSpc>
                <a:spcPct val="100000"/>
              </a:lnSpc>
            </a:pPr>
            <a:r>
              <a:rPr b="1" i="1" lang="en-IN" sz="9600" spc="-287" strike="noStrike">
                <a:solidFill>
                  <a:srgbClr val="001848"/>
                </a:solidFill>
                <a:latin typeface="Calibri"/>
                <a:ea typeface="DejaVu Sans"/>
              </a:rPr>
              <a:t>Thank You</a:t>
            </a:r>
            <a:endParaRPr b="0" lang="en-IN" sz="96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628560" y="11880"/>
            <a:ext cx="7885080" cy="1323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2f5597"/>
                </a:solidFill>
                <a:latin typeface="Times New Roman"/>
                <a:ea typeface="DejaVu Sans"/>
              </a:rPr>
              <a:t>Outline</a:t>
            </a:r>
            <a:endParaRPr b="0" lang="en-IN" sz="3600" spc="-1" strike="noStrike">
              <a:latin typeface="Arial"/>
            </a:endParaRPr>
          </a:p>
        </p:txBody>
      </p:sp>
      <p:sp>
        <p:nvSpPr>
          <p:cNvPr id="238" name="CustomShape 2"/>
          <p:cNvSpPr/>
          <p:nvPr/>
        </p:nvSpPr>
        <p:spPr>
          <a:xfrm>
            <a:off x="457200" y="1447920"/>
            <a:ext cx="8608680" cy="4722480"/>
          </a:xfrm>
          <a:prstGeom prst="rect">
            <a:avLst/>
          </a:prstGeom>
          <a:noFill/>
          <a:ln>
            <a:noFill/>
          </a:ln>
        </p:spPr>
        <p:style>
          <a:lnRef idx="0"/>
          <a:fillRef idx="0"/>
          <a:effectRef idx="0"/>
          <a:fontRef idx="minor"/>
        </p:style>
        <p:txBody>
          <a:bodyPr lIns="90000" rIns="90000" tIns="45000" bIns="45000"/>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Introduction</a:t>
            </a:r>
            <a:endParaRPr b="0" lang="en-IN" sz="2400" spc="-1" strike="noStrike">
              <a:latin typeface="Arial"/>
            </a:endParaRPr>
          </a:p>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Objective</a:t>
            </a:r>
            <a:endParaRPr b="0" lang="en-IN" sz="2400" spc="-1" strike="noStrike">
              <a:latin typeface="Arial"/>
            </a:endParaRPr>
          </a:p>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Program flow</a:t>
            </a:r>
            <a:endParaRPr b="0" lang="en-IN" sz="2400" spc="-1" strike="noStrike">
              <a:latin typeface="Arial"/>
            </a:endParaRPr>
          </a:p>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Features</a:t>
            </a:r>
            <a:endParaRPr b="0" lang="en-IN" sz="2400" spc="-1" strike="noStrike">
              <a:latin typeface="Arial"/>
            </a:endParaRPr>
          </a:p>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System Architecture</a:t>
            </a:r>
            <a:endParaRPr b="0" lang="en-IN" sz="2400" spc="-1" strike="noStrike">
              <a:latin typeface="Arial"/>
            </a:endParaRPr>
          </a:p>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Software requirement specification</a:t>
            </a:r>
            <a:endParaRPr b="0" lang="en-IN" sz="2400" spc="-1" strike="noStrike">
              <a:latin typeface="Arial"/>
            </a:endParaRPr>
          </a:p>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Advantages &amp; Disadvantages</a:t>
            </a:r>
            <a:endParaRPr b="0" lang="en-IN" sz="2400" spc="-1" strike="noStrike">
              <a:latin typeface="Arial"/>
            </a:endParaRPr>
          </a:p>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Applications</a:t>
            </a:r>
            <a:endParaRPr b="0" lang="en-IN" sz="2400" spc="-1" strike="noStrike">
              <a:latin typeface="Arial"/>
            </a:endParaRPr>
          </a:p>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Conclusion</a:t>
            </a:r>
            <a:endParaRPr b="0" lang="en-IN" sz="2400" spc="-1" strike="noStrike">
              <a:latin typeface="Arial"/>
            </a:endParaRPr>
          </a:p>
          <a:p>
            <a:pPr marL="228600" indent="-226800">
              <a:lnSpc>
                <a:spcPct val="90000"/>
              </a:lnSpc>
              <a:spcBef>
                <a:spcPts val="1001"/>
              </a:spcBef>
              <a:buClr>
                <a:srgbClr val="000000"/>
              </a:buClr>
              <a:buFont typeface="Arial"/>
              <a:buChar char="•"/>
            </a:pPr>
            <a:r>
              <a:rPr b="0" lang="en-IN" sz="2400" spc="-1" strike="noStrike">
                <a:solidFill>
                  <a:srgbClr val="000000"/>
                </a:solidFill>
                <a:latin typeface="Times New Roman"/>
                <a:ea typeface="DejaVu Sans"/>
              </a:rPr>
              <a:t>References</a:t>
            </a:r>
            <a:endParaRPr b="0" lang="en-IN" sz="2400" spc="-1" strike="noStrike">
              <a:latin typeface="Arial"/>
            </a:endParaRPr>
          </a:p>
          <a:p>
            <a:pPr>
              <a:lnSpc>
                <a:spcPct val="90000"/>
              </a:lnSpc>
              <a:spcBef>
                <a:spcPts val="1001"/>
              </a:spcBef>
            </a:pPr>
            <a:endParaRPr b="0" lang="en-IN" sz="2400" spc="-1" strike="noStrike">
              <a:latin typeface="Arial"/>
            </a:endParaRPr>
          </a:p>
        </p:txBody>
      </p:sp>
      <p:sp>
        <p:nvSpPr>
          <p:cNvPr id="239" name="CustomShape 3"/>
          <p:cNvSpPr/>
          <p:nvPr/>
        </p:nvSpPr>
        <p:spPr>
          <a:xfrm>
            <a:off x="8515440" y="6549120"/>
            <a:ext cx="2665080" cy="363240"/>
          </a:xfrm>
          <a:prstGeom prst="rect">
            <a:avLst/>
          </a:prstGeom>
          <a:noFill/>
          <a:ln>
            <a:noFill/>
          </a:ln>
        </p:spPr>
        <p:style>
          <a:lnRef idx="0"/>
          <a:fillRef idx="0"/>
          <a:effectRef idx="0"/>
          <a:fontRef idx="minor"/>
        </p:style>
      </p:sp>
      <p:sp>
        <p:nvSpPr>
          <p:cNvPr id="240" name="CustomShape 4"/>
          <p:cNvSpPr/>
          <p:nvPr/>
        </p:nvSpPr>
        <p:spPr>
          <a:xfrm>
            <a:off x="45720" y="6415200"/>
            <a:ext cx="2772000" cy="3632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100" spc="-1" strike="noStrike">
                <a:solidFill>
                  <a:srgbClr val="000000"/>
                </a:solidFill>
                <a:latin typeface="Times New Roman"/>
                <a:ea typeface="DejaVu Sans"/>
              </a:rPr>
              <a:t> </a:t>
            </a:r>
            <a:endParaRPr b="0" lang="en-IN" sz="1100" spc="-1" strike="noStrike">
              <a:latin typeface="Arial"/>
            </a:endParaRPr>
          </a:p>
        </p:txBody>
      </p:sp>
      <p:sp>
        <p:nvSpPr>
          <p:cNvPr id="241" name="CustomShape 5"/>
          <p:cNvSpPr/>
          <p:nvPr/>
        </p:nvSpPr>
        <p:spPr>
          <a:xfrm>
            <a:off x="3356280" y="6577560"/>
            <a:ext cx="2055600" cy="36324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57200" y="6840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3465a4"/>
                </a:solidFill>
                <a:latin typeface="Times New Roman"/>
                <a:ea typeface="DejaVu Sans"/>
              </a:rPr>
              <a:t>Introduction</a:t>
            </a:r>
            <a:endParaRPr b="0" lang="en-IN" sz="3600" spc="-1" strike="noStrike">
              <a:latin typeface="Arial"/>
            </a:endParaRPr>
          </a:p>
        </p:txBody>
      </p:sp>
      <p:sp>
        <p:nvSpPr>
          <p:cNvPr id="243" name="CustomShape 2"/>
          <p:cNvSpPr/>
          <p:nvPr/>
        </p:nvSpPr>
        <p:spPr>
          <a:xfrm>
            <a:off x="457200" y="2002680"/>
            <a:ext cx="8228160" cy="426600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Bef>
                <a:spcPts val="1417"/>
              </a:spcBef>
              <a:buClr>
                <a:srgbClr val="000000"/>
              </a:buClr>
              <a:buFont typeface="Wingdings" charset="2"/>
              <a:buAutoNum type="arabicParenR"/>
            </a:pPr>
            <a:r>
              <a:rPr b="0" lang="en-IN" sz="2400" spc="-1" strike="noStrike">
                <a:solidFill>
                  <a:srgbClr val="000000"/>
                </a:solidFill>
                <a:latin typeface="Times New Roman"/>
                <a:ea typeface="DejaVu Sans"/>
              </a:rPr>
              <a:t>Project Centric Mail is the way to classify the mails effectively.</a:t>
            </a:r>
            <a:endParaRPr b="0" lang="en-IN" sz="2400" spc="-1" strike="noStrike">
              <a:latin typeface="Arial"/>
            </a:endParaRPr>
          </a:p>
          <a:p>
            <a:pPr algn="just">
              <a:lnSpc>
                <a:spcPct val="100000"/>
              </a:lnSpc>
              <a:spcBef>
                <a:spcPts val="1417"/>
              </a:spcBef>
            </a:pPr>
            <a:endParaRPr b="0" lang="en-IN" sz="2400" spc="-1" strike="noStrike">
              <a:latin typeface="Arial"/>
            </a:endParaRPr>
          </a:p>
          <a:p>
            <a:pPr marL="432000" indent="-322920" algn="just">
              <a:lnSpc>
                <a:spcPct val="100000"/>
              </a:lnSpc>
              <a:spcBef>
                <a:spcPts val="1417"/>
              </a:spcBef>
              <a:buClr>
                <a:srgbClr val="000000"/>
              </a:buClr>
              <a:buFont typeface="Wingdings" charset="2"/>
              <a:buAutoNum type="arabicParenR"/>
            </a:pPr>
            <a:r>
              <a:rPr b="0" lang="en-IN" sz="2400" spc="-1" strike="noStrike">
                <a:solidFill>
                  <a:srgbClr val="000000"/>
                </a:solidFill>
                <a:latin typeface="Times New Roman"/>
                <a:ea typeface="DejaVu Sans"/>
              </a:rPr>
              <a:t>It is program which filters the users mails, such that user find useful for accesing mails for any use.</a:t>
            </a:r>
            <a:endParaRPr b="0" lang="en-IN" sz="2400" spc="-1" strike="noStrike">
              <a:latin typeface="Arial"/>
            </a:endParaRPr>
          </a:p>
          <a:p>
            <a:pPr algn="just">
              <a:lnSpc>
                <a:spcPct val="100000"/>
              </a:lnSpc>
              <a:spcBef>
                <a:spcPts val="1417"/>
              </a:spcBef>
            </a:pPr>
            <a:endParaRPr b="0" lang="en-IN" sz="2400" spc="-1" strike="noStrike">
              <a:latin typeface="Arial"/>
            </a:endParaRPr>
          </a:p>
          <a:p>
            <a:pPr marL="432000" indent="-322920" algn="just">
              <a:lnSpc>
                <a:spcPct val="100000"/>
              </a:lnSpc>
              <a:spcBef>
                <a:spcPts val="1417"/>
              </a:spcBef>
              <a:buClr>
                <a:srgbClr val="000000"/>
              </a:buClr>
              <a:buFont typeface="Wingdings" charset="2"/>
              <a:buAutoNum type="arabicParenR"/>
            </a:pPr>
            <a:r>
              <a:rPr b="0" lang="en-IN" sz="2400" spc="-1" strike="noStrike">
                <a:solidFill>
                  <a:srgbClr val="000000"/>
                </a:solidFill>
                <a:latin typeface="Times New Roman"/>
                <a:ea typeface="DejaVu Sans"/>
              </a:rPr>
              <a:t>There Are various features in project centric mail</a:t>
            </a:r>
            <a:r>
              <a:rPr b="0" lang="en-IN" sz="2400" spc="-1" strike="noStrike">
                <a:solidFill>
                  <a:srgbClr val="000000"/>
                </a:solidFill>
                <a:latin typeface="Ubuntu"/>
                <a:ea typeface="DejaVu Sans"/>
              </a:rPr>
              <a:t>.</a:t>
            </a:r>
            <a:endParaRPr b="0" lang="en-IN" sz="24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28560" y="365040"/>
            <a:ext cx="7885080" cy="132372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3465a4"/>
                </a:solidFill>
                <a:latin typeface="Times New Roman"/>
                <a:ea typeface="DejaVu Sans"/>
              </a:rPr>
              <a:t>Objective</a:t>
            </a:r>
            <a:endParaRPr b="0" lang="en-IN" sz="3600" spc="-1" strike="noStrike">
              <a:latin typeface="Arial"/>
            </a:endParaRPr>
          </a:p>
        </p:txBody>
      </p:sp>
      <p:sp>
        <p:nvSpPr>
          <p:cNvPr id="245" name="CustomShape 2"/>
          <p:cNvSpPr/>
          <p:nvPr/>
        </p:nvSpPr>
        <p:spPr>
          <a:xfrm>
            <a:off x="457200" y="2002680"/>
            <a:ext cx="8228160" cy="3577680"/>
          </a:xfrm>
          <a:prstGeom prst="rect">
            <a:avLst/>
          </a:prstGeom>
          <a:noFill/>
          <a:ln>
            <a:noFill/>
          </a:ln>
        </p:spPr>
        <p:style>
          <a:lnRef idx="0"/>
          <a:fillRef idx="0"/>
          <a:effectRef idx="0"/>
          <a:fontRef idx="minor"/>
        </p:style>
        <p:txBody>
          <a:bodyPr lIns="0" rIns="0" tIns="0" bIns="0">
            <a:normAutofit/>
          </a:bodyPr>
          <a:p>
            <a:r>
              <a:rPr b="0" lang="en-IN" sz="3200" spc="-1" strike="noStrike">
                <a:solidFill>
                  <a:srgbClr val="3465a4"/>
                </a:solidFill>
                <a:latin typeface="Times New Roman"/>
                <a:ea typeface="DejaVu Sans"/>
              </a:rPr>
              <a:t>  </a:t>
            </a:r>
            <a:r>
              <a:rPr b="0" lang="en-IN" sz="2400" spc="-1" strike="noStrike">
                <a:solidFill>
                  <a:srgbClr val="3465a4"/>
                </a:solidFill>
                <a:latin typeface="Times New Roman"/>
                <a:ea typeface="DejaVu Sans"/>
              </a:rPr>
              <a:t>  </a:t>
            </a:r>
            <a:r>
              <a:rPr b="0" lang="en-IN" sz="2400" spc="-1" strike="noStrike">
                <a:solidFill>
                  <a:srgbClr val="000000"/>
                </a:solidFill>
                <a:latin typeface="Times New Roman"/>
                <a:ea typeface="DejaVu Sans"/>
              </a:rPr>
              <a:t>1. Create a user account and sign in</a:t>
            </a:r>
            <a:endParaRPr b="0" lang="en-IN" sz="2400" spc="-1" strike="noStrike">
              <a:latin typeface="Arial"/>
            </a:endParaRPr>
          </a:p>
          <a:p>
            <a:r>
              <a:rPr b="0" lang="en-IN" sz="2400" spc="-1" strike="noStrike">
                <a:solidFill>
                  <a:srgbClr val="000000"/>
                </a:solidFill>
                <a:latin typeface="Times New Roman"/>
                <a:ea typeface="DejaVu Sans"/>
              </a:rPr>
              <a:t>    </a:t>
            </a:r>
            <a:endParaRPr b="0" lang="en-IN" sz="2400" spc="-1" strike="noStrike">
              <a:latin typeface="Arial"/>
            </a:endParaRPr>
          </a:p>
          <a:p>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2. Finding the spam mail in the Gmail account</a:t>
            </a:r>
            <a:endParaRPr b="0" lang="en-IN" sz="2400" spc="-1" strike="noStrike">
              <a:latin typeface="Arial"/>
            </a:endParaRPr>
          </a:p>
          <a:p>
            <a:r>
              <a:rPr b="0" lang="en-IN" sz="2400" spc="-1" strike="noStrike">
                <a:solidFill>
                  <a:srgbClr val="000000"/>
                </a:solidFill>
                <a:latin typeface="Times New Roman"/>
                <a:ea typeface="DejaVu Sans"/>
              </a:rPr>
              <a:t>    </a:t>
            </a:r>
            <a:endParaRPr b="0" lang="en-IN" sz="2400" spc="-1" strike="noStrike">
              <a:latin typeface="Arial"/>
            </a:endParaRPr>
          </a:p>
          <a:p>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3. Clustering the mails according to the projects.</a:t>
            </a:r>
            <a:endParaRPr b="0" lang="en-IN" sz="2400" spc="-1" strike="noStrike">
              <a:latin typeface="Arial"/>
            </a:endParaRPr>
          </a:p>
          <a:p>
            <a:endParaRPr b="0" lang="en-IN" sz="2400" spc="-1" strike="noStrike">
              <a:latin typeface="Arial"/>
            </a:endParaRPr>
          </a:p>
          <a:p>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4. To identify the formality of mails.</a:t>
            </a:r>
            <a:endParaRPr b="0" lang="en-IN" sz="2400" spc="-1" strike="noStrike">
              <a:latin typeface="Arial"/>
            </a:endParaRPr>
          </a:p>
          <a:p>
            <a:endParaRPr b="0" lang="en-IN" sz="2400" spc="-1" strike="noStrike">
              <a:latin typeface="Arial"/>
            </a:endParaRPr>
          </a:p>
          <a:p>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5. To ease the usage of mails.</a:t>
            </a:r>
            <a:endParaRPr b="0" lang="en-IN" sz="24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57200" y="43992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3465a4"/>
                </a:solidFill>
                <a:latin typeface="Times New Roman"/>
                <a:ea typeface="DejaVu Sans"/>
              </a:rPr>
              <a:t>Program Flow</a:t>
            </a:r>
            <a:endParaRPr b="0" lang="en-IN" sz="3600" spc="-1" strike="noStrike">
              <a:latin typeface="Arial"/>
            </a:endParaRPr>
          </a:p>
        </p:txBody>
      </p:sp>
      <p:sp>
        <p:nvSpPr>
          <p:cNvPr id="247" name="CustomShape 2"/>
          <p:cNvSpPr/>
          <p:nvPr/>
        </p:nvSpPr>
        <p:spPr>
          <a:xfrm>
            <a:off x="457200" y="1915560"/>
            <a:ext cx="1697040" cy="869760"/>
          </a:xfrm>
          <a:custGeom>
            <a:avLst/>
            <a:gdLst/>
            <a:ahLst/>
            <a:rect l="l" t="t" r="r" b="b"/>
            <a:pathLst>
              <a:path w="4719" h="2421">
                <a:moveTo>
                  <a:pt x="0" y="0"/>
                </a:moveTo>
                <a:lnTo>
                  <a:pt x="2993" y="0"/>
                </a:lnTo>
                <a:lnTo>
                  <a:pt x="4718" y="1210"/>
                </a:lnTo>
                <a:lnTo>
                  <a:pt x="2993" y="2420"/>
                </a:lnTo>
                <a:lnTo>
                  <a:pt x="0" y="2420"/>
                </a:lnTo>
                <a:lnTo>
                  <a:pt x="0" y="0"/>
                </a:lnTo>
              </a:path>
            </a:pathLst>
          </a:custGeom>
          <a:solidFill>
            <a:srgbClr val="c7243a"/>
          </a:solidFill>
          <a:ln>
            <a:noFill/>
          </a:ln>
        </p:spPr>
        <p:style>
          <a:lnRef idx="0"/>
          <a:fillRef idx="0"/>
          <a:effectRef idx="0"/>
          <a:fontRef idx="minor"/>
        </p:style>
        <p:txBody>
          <a:bodyPr wrap="none" lIns="90000" rIns="90000" tIns="45000" bIns="45000" anchor="ctr"/>
          <a:p>
            <a:pPr algn="ctr">
              <a:lnSpc>
                <a:spcPct val="100000"/>
              </a:lnSpc>
            </a:pPr>
            <a:r>
              <a:rPr b="0" lang="en-IN" sz="1210" spc="-1" strike="noStrike">
                <a:solidFill>
                  <a:srgbClr val="ffffff"/>
                </a:solidFill>
                <a:latin typeface="Arial"/>
                <a:ea typeface="DejaVu Sans"/>
              </a:rPr>
              <a:t> </a:t>
            </a:r>
            <a:r>
              <a:rPr b="0" lang="en-IN" sz="1210" spc="-1" strike="noStrike">
                <a:solidFill>
                  <a:srgbClr val="ffffff"/>
                </a:solidFill>
                <a:latin typeface="Arial"/>
                <a:ea typeface="DejaVu Sans"/>
              </a:rPr>
              <a:t>User Login    </a:t>
            </a:r>
            <a:endParaRPr b="0" lang="en-IN" sz="1210" spc="-1" strike="noStrike">
              <a:latin typeface="Arial"/>
            </a:endParaRPr>
          </a:p>
        </p:txBody>
      </p:sp>
      <p:sp>
        <p:nvSpPr>
          <p:cNvPr id="248" name="CustomShape 3"/>
          <p:cNvSpPr/>
          <p:nvPr/>
        </p:nvSpPr>
        <p:spPr>
          <a:xfrm>
            <a:off x="2024640" y="1915560"/>
            <a:ext cx="2807280" cy="782640"/>
          </a:xfrm>
          <a:custGeom>
            <a:avLst/>
            <a:gdLst/>
            <a:ahLst/>
            <a:rect l="l" t="t" r="r" b="b"/>
            <a:pathLst>
              <a:path w="7803" h="2179">
                <a:moveTo>
                  <a:pt x="0" y="0"/>
                </a:moveTo>
                <a:lnTo>
                  <a:pt x="6032" y="0"/>
                </a:lnTo>
                <a:lnTo>
                  <a:pt x="7802" y="1089"/>
                </a:lnTo>
                <a:lnTo>
                  <a:pt x="6032" y="2178"/>
                </a:lnTo>
                <a:lnTo>
                  <a:pt x="0" y="2178"/>
                </a:lnTo>
                <a:lnTo>
                  <a:pt x="1769" y="1089"/>
                </a:lnTo>
                <a:lnTo>
                  <a:pt x="0" y="0"/>
                </a:lnTo>
              </a:path>
            </a:pathLst>
          </a:custGeom>
          <a:solidFill>
            <a:srgbClr val="edad0b"/>
          </a:solidFill>
          <a:ln>
            <a:noFill/>
          </a:ln>
        </p:spPr>
        <p:style>
          <a:lnRef idx="0"/>
          <a:fillRef idx="0"/>
          <a:effectRef idx="0"/>
          <a:fontRef idx="minor"/>
        </p:style>
        <p:txBody>
          <a:bodyPr wrap="none" lIns="90000" rIns="90000" tIns="45000" bIns="45000" anchor="ctr"/>
          <a:p>
            <a:pPr algn="ctr">
              <a:lnSpc>
                <a:spcPct val="100000"/>
              </a:lnSpc>
            </a:pPr>
            <a:r>
              <a:rPr b="0" lang="en-IN" sz="1210" spc="-1" strike="noStrike">
                <a:solidFill>
                  <a:srgbClr val="ffffff"/>
                </a:solidFill>
                <a:latin typeface="Arial"/>
                <a:ea typeface="DejaVu Sans"/>
              </a:rPr>
              <a:t>      </a:t>
            </a:r>
            <a:r>
              <a:rPr b="0" lang="en-IN" sz="1210" spc="-1" strike="noStrike">
                <a:solidFill>
                  <a:srgbClr val="ffffff"/>
                </a:solidFill>
                <a:latin typeface="Arial"/>
                <a:ea typeface="DejaVu Sans"/>
              </a:rPr>
              <a:t>Authenticate  user</a:t>
            </a:r>
            <a:endParaRPr b="0" lang="en-IN" sz="1210" spc="-1" strike="noStrike">
              <a:latin typeface="Arial"/>
            </a:endParaRPr>
          </a:p>
        </p:txBody>
      </p:sp>
      <p:sp>
        <p:nvSpPr>
          <p:cNvPr id="249" name="CustomShape 4"/>
          <p:cNvSpPr/>
          <p:nvPr/>
        </p:nvSpPr>
        <p:spPr>
          <a:xfrm>
            <a:off x="4736520" y="1915560"/>
            <a:ext cx="2708280" cy="869760"/>
          </a:xfrm>
          <a:custGeom>
            <a:avLst/>
            <a:gdLst/>
            <a:ahLst/>
            <a:rect l="l" t="t" r="r" b="b"/>
            <a:pathLst>
              <a:path w="7528" h="2421">
                <a:moveTo>
                  <a:pt x="0" y="0"/>
                </a:moveTo>
                <a:lnTo>
                  <a:pt x="5757" y="0"/>
                </a:lnTo>
                <a:lnTo>
                  <a:pt x="7527" y="1210"/>
                </a:lnTo>
                <a:lnTo>
                  <a:pt x="5757" y="2420"/>
                </a:lnTo>
                <a:lnTo>
                  <a:pt x="0" y="2420"/>
                </a:lnTo>
                <a:lnTo>
                  <a:pt x="1769" y="1210"/>
                </a:lnTo>
                <a:lnTo>
                  <a:pt x="0" y="0"/>
                </a:lnTo>
              </a:path>
            </a:pathLst>
          </a:custGeom>
          <a:solidFill>
            <a:srgbClr val="009f8c"/>
          </a:solidFill>
          <a:ln>
            <a:noFill/>
          </a:ln>
        </p:spPr>
        <p:style>
          <a:lnRef idx="0"/>
          <a:fillRef idx="0"/>
          <a:effectRef idx="0"/>
          <a:fontRef idx="minor"/>
        </p:style>
        <p:txBody>
          <a:bodyPr wrap="none" lIns="90000" rIns="90000" tIns="45000" bIns="45000" anchor="ctr"/>
          <a:p>
            <a:pPr algn="ctr">
              <a:lnSpc>
                <a:spcPct val="100000"/>
              </a:lnSpc>
            </a:pPr>
            <a:r>
              <a:rPr b="0" lang="en-IN" sz="1210" spc="-1" strike="noStrike">
                <a:solidFill>
                  <a:srgbClr val="ffffff"/>
                </a:solidFill>
                <a:latin typeface="Arial"/>
                <a:ea typeface="DejaVu Sans"/>
              </a:rPr>
              <a:t>       </a:t>
            </a:r>
            <a:r>
              <a:rPr b="0" lang="en-IN" sz="1210" spc="-1" strike="noStrike">
                <a:solidFill>
                  <a:srgbClr val="ffffff"/>
                </a:solidFill>
                <a:latin typeface="Arial"/>
                <a:ea typeface="DejaVu Sans"/>
              </a:rPr>
              <a:t>Check For Spams</a:t>
            </a:r>
            <a:endParaRPr b="0" lang="en-IN" sz="1210" spc="-1" strike="noStrike">
              <a:latin typeface="Arial"/>
            </a:endParaRPr>
          </a:p>
        </p:txBody>
      </p:sp>
      <p:sp>
        <p:nvSpPr>
          <p:cNvPr id="250" name="CustomShape 5"/>
          <p:cNvSpPr/>
          <p:nvPr/>
        </p:nvSpPr>
        <p:spPr>
          <a:xfrm rot="2033400">
            <a:off x="7284960" y="1536480"/>
            <a:ext cx="1450800" cy="1442520"/>
          </a:xfrm>
          <a:custGeom>
            <a:avLst/>
            <a:gdLst/>
            <a:ahLst/>
            <a:rect l="l" t="t" r="r" b="b"/>
            <a:pathLst>
              <a:path w="4685" h="2998">
                <a:moveTo>
                  <a:pt x="3189" y="2005"/>
                </a:moveTo>
                <a:lnTo>
                  <a:pt x="3167" y="1953"/>
                </a:lnTo>
                <a:lnTo>
                  <a:pt x="3143" y="1901"/>
                </a:lnTo>
                <a:lnTo>
                  <a:pt x="3116" y="1850"/>
                </a:lnTo>
                <a:lnTo>
                  <a:pt x="3087" y="1800"/>
                </a:lnTo>
                <a:lnTo>
                  <a:pt x="3055" y="1749"/>
                </a:lnTo>
                <a:lnTo>
                  <a:pt x="3022" y="1699"/>
                </a:lnTo>
                <a:lnTo>
                  <a:pt x="2985" y="1650"/>
                </a:lnTo>
                <a:lnTo>
                  <a:pt x="2948" y="1602"/>
                </a:lnTo>
                <a:lnTo>
                  <a:pt x="2908" y="1555"/>
                </a:lnTo>
                <a:lnTo>
                  <a:pt x="2866" y="1510"/>
                </a:lnTo>
                <a:lnTo>
                  <a:pt x="2823" y="1465"/>
                </a:lnTo>
                <a:lnTo>
                  <a:pt x="2777" y="1422"/>
                </a:lnTo>
                <a:lnTo>
                  <a:pt x="2729" y="1380"/>
                </a:lnTo>
                <a:lnTo>
                  <a:pt x="2681" y="1340"/>
                </a:lnTo>
                <a:lnTo>
                  <a:pt x="2631" y="1302"/>
                </a:lnTo>
                <a:lnTo>
                  <a:pt x="2581" y="1265"/>
                </a:lnTo>
                <a:lnTo>
                  <a:pt x="2527" y="1230"/>
                </a:lnTo>
                <a:lnTo>
                  <a:pt x="2475" y="1198"/>
                </a:lnTo>
                <a:lnTo>
                  <a:pt x="2421" y="1167"/>
                </a:lnTo>
                <a:lnTo>
                  <a:pt x="2366" y="1139"/>
                </a:lnTo>
                <a:lnTo>
                  <a:pt x="2310" y="1112"/>
                </a:lnTo>
                <a:lnTo>
                  <a:pt x="2255" y="1089"/>
                </a:lnTo>
                <a:lnTo>
                  <a:pt x="2200" y="1067"/>
                </a:lnTo>
                <a:lnTo>
                  <a:pt x="2145" y="1048"/>
                </a:lnTo>
                <a:lnTo>
                  <a:pt x="2088" y="1031"/>
                </a:lnTo>
                <a:lnTo>
                  <a:pt x="2032" y="1017"/>
                </a:lnTo>
                <a:lnTo>
                  <a:pt x="1977" y="1005"/>
                </a:lnTo>
                <a:lnTo>
                  <a:pt x="1923" y="996"/>
                </a:lnTo>
                <a:lnTo>
                  <a:pt x="1869" y="989"/>
                </a:lnTo>
                <a:lnTo>
                  <a:pt x="1815" y="986"/>
                </a:lnTo>
                <a:lnTo>
                  <a:pt x="1762" y="984"/>
                </a:lnTo>
                <a:lnTo>
                  <a:pt x="1711" y="986"/>
                </a:lnTo>
                <a:lnTo>
                  <a:pt x="1661" y="989"/>
                </a:lnTo>
                <a:lnTo>
                  <a:pt x="1611" y="996"/>
                </a:lnTo>
                <a:lnTo>
                  <a:pt x="1564" y="1005"/>
                </a:lnTo>
                <a:lnTo>
                  <a:pt x="1518" y="1018"/>
                </a:lnTo>
                <a:lnTo>
                  <a:pt x="1474" y="1031"/>
                </a:lnTo>
                <a:lnTo>
                  <a:pt x="1430" y="1048"/>
                </a:lnTo>
                <a:lnTo>
                  <a:pt x="1390" y="1068"/>
                </a:lnTo>
                <a:lnTo>
                  <a:pt x="1351" y="1088"/>
                </a:lnTo>
                <a:lnTo>
                  <a:pt x="1314" y="1112"/>
                </a:lnTo>
                <a:lnTo>
                  <a:pt x="1280" y="1139"/>
                </a:lnTo>
                <a:lnTo>
                  <a:pt x="1247" y="1168"/>
                </a:lnTo>
                <a:lnTo>
                  <a:pt x="1217" y="1199"/>
                </a:lnTo>
                <a:lnTo>
                  <a:pt x="1190" y="1230"/>
                </a:lnTo>
                <a:lnTo>
                  <a:pt x="1164" y="1265"/>
                </a:lnTo>
                <a:lnTo>
                  <a:pt x="1143" y="1302"/>
                </a:lnTo>
                <a:lnTo>
                  <a:pt x="1123" y="1340"/>
                </a:lnTo>
                <a:lnTo>
                  <a:pt x="1105" y="1381"/>
                </a:lnTo>
                <a:lnTo>
                  <a:pt x="1090" y="1422"/>
                </a:lnTo>
                <a:lnTo>
                  <a:pt x="1078" y="1465"/>
                </a:lnTo>
                <a:lnTo>
                  <a:pt x="1070" y="1511"/>
                </a:lnTo>
                <a:lnTo>
                  <a:pt x="1064" y="1555"/>
                </a:lnTo>
                <a:lnTo>
                  <a:pt x="1061" y="1602"/>
                </a:lnTo>
                <a:lnTo>
                  <a:pt x="1060" y="1650"/>
                </a:lnTo>
                <a:lnTo>
                  <a:pt x="1062" y="1699"/>
                </a:lnTo>
                <a:lnTo>
                  <a:pt x="1068" y="1749"/>
                </a:lnTo>
                <a:lnTo>
                  <a:pt x="1075" y="1800"/>
                </a:lnTo>
                <a:lnTo>
                  <a:pt x="1086" y="1850"/>
                </a:lnTo>
                <a:lnTo>
                  <a:pt x="1100" y="1903"/>
                </a:lnTo>
                <a:lnTo>
                  <a:pt x="1116" y="1953"/>
                </a:lnTo>
                <a:lnTo>
                  <a:pt x="1135" y="2005"/>
                </a:lnTo>
                <a:lnTo>
                  <a:pt x="146" y="2005"/>
                </a:lnTo>
                <a:lnTo>
                  <a:pt x="109" y="1903"/>
                </a:lnTo>
                <a:lnTo>
                  <a:pt x="76" y="1803"/>
                </a:lnTo>
                <a:lnTo>
                  <a:pt x="50" y="1702"/>
                </a:lnTo>
                <a:lnTo>
                  <a:pt x="29" y="1602"/>
                </a:lnTo>
                <a:lnTo>
                  <a:pt x="13" y="1503"/>
                </a:lnTo>
                <a:lnTo>
                  <a:pt x="4" y="1405"/>
                </a:lnTo>
                <a:lnTo>
                  <a:pt x="0" y="1309"/>
                </a:lnTo>
                <a:lnTo>
                  <a:pt x="0" y="1214"/>
                </a:lnTo>
                <a:lnTo>
                  <a:pt x="7" y="1123"/>
                </a:lnTo>
                <a:lnTo>
                  <a:pt x="19" y="1033"/>
                </a:lnTo>
                <a:lnTo>
                  <a:pt x="36" y="945"/>
                </a:lnTo>
                <a:lnTo>
                  <a:pt x="60" y="861"/>
                </a:lnTo>
                <a:lnTo>
                  <a:pt x="88" y="779"/>
                </a:lnTo>
                <a:lnTo>
                  <a:pt x="122" y="699"/>
                </a:lnTo>
                <a:lnTo>
                  <a:pt x="161" y="625"/>
                </a:lnTo>
                <a:lnTo>
                  <a:pt x="204" y="552"/>
                </a:lnTo>
                <a:lnTo>
                  <a:pt x="254" y="484"/>
                </a:lnTo>
                <a:lnTo>
                  <a:pt x="308" y="419"/>
                </a:lnTo>
                <a:lnTo>
                  <a:pt x="368" y="360"/>
                </a:lnTo>
                <a:lnTo>
                  <a:pt x="430" y="303"/>
                </a:lnTo>
                <a:lnTo>
                  <a:pt x="498" y="253"/>
                </a:lnTo>
                <a:lnTo>
                  <a:pt x="571" y="206"/>
                </a:lnTo>
                <a:lnTo>
                  <a:pt x="647" y="162"/>
                </a:lnTo>
                <a:lnTo>
                  <a:pt x="727" y="125"/>
                </a:lnTo>
                <a:lnTo>
                  <a:pt x="811" y="92"/>
                </a:lnTo>
                <a:lnTo>
                  <a:pt x="898" y="64"/>
                </a:lnTo>
                <a:lnTo>
                  <a:pt x="989" y="41"/>
                </a:lnTo>
                <a:lnTo>
                  <a:pt x="1083" y="24"/>
                </a:lnTo>
                <a:lnTo>
                  <a:pt x="1179" y="11"/>
                </a:lnTo>
                <a:lnTo>
                  <a:pt x="1278" y="3"/>
                </a:lnTo>
                <a:lnTo>
                  <a:pt x="1379" y="0"/>
                </a:lnTo>
                <a:lnTo>
                  <a:pt x="1482" y="3"/>
                </a:lnTo>
                <a:lnTo>
                  <a:pt x="1587" y="10"/>
                </a:lnTo>
                <a:lnTo>
                  <a:pt x="1693" y="23"/>
                </a:lnTo>
                <a:lnTo>
                  <a:pt x="1801" y="41"/>
                </a:lnTo>
                <a:lnTo>
                  <a:pt x="1910" y="64"/>
                </a:lnTo>
                <a:lnTo>
                  <a:pt x="2019" y="92"/>
                </a:lnTo>
                <a:lnTo>
                  <a:pt x="2128" y="126"/>
                </a:lnTo>
                <a:lnTo>
                  <a:pt x="2237" y="162"/>
                </a:lnTo>
                <a:lnTo>
                  <a:pt x="2347" y="205"/>
                </a:lnTo>
                <a:lnTo>
                  <a:pt x="2457" y="252"/>
                </a:lnTo>
                <a:lnTo>
                  <a:pt x="2564" y="303"/>
                </a:lnTo>
                <a:lnTo>
                  <a:pt x="2671" y="359"/>
                </a:lnTo>
                <a:lnTo>
                  <a:pt x="2778" y="420"/>
                </a:lnTo>
                <a:lnTo>
                  <a:pt x="2883" y="484"/>
                </a:lnTo>
                <a:lnTo>
                  <a:pt x="2985" y="552"/>
                </a:lnTo>
                <a:lnTo>
                  <a:pt x="3085" y="624"/>
                </a:lnTo>
                <a:lnTo>
                  <a:pt x="3182" y="698"/>
                </a:lnTo>
                <a:lnTo>
                  <a:pt x="3278" y="779"/>
                </a:lnTo>
                <a:lnTo>
                  <a:pt x="3370" y="860"/>
                </a:lnTo>
                <a:lnTo>
                  <a:pt x="3460" y="944"/>
                </a:lnTo>
                <a:lnTo>
                  <a:pt x="3546" y="1032"/>
                </a:lnTo>
                <a:lnTo>
                  <a:pt x="3628" y="1122"/>
                </a:lnTo>
                <a:lnTo>
                  <a:pt x="3708" y="1214"/>
                </a:lnTo>
                <a:lnTo>
                  <a:pt x="3781" y="1309"/>
                </a:lnTo>
                <a:lnTo>
                  <a:pt x="3852" y="1405"/>
                </a:lnTo>
                <a:lnTo>
                  <a:pt x="3919" y="1502"/>
                </a:lnTo>
                <a:lnTo>
                  <a:pt x="3981" y="1600"/>
                </a:lnTo>
                <a:lnTo>
                  <a:pt x="4037" y="1701"/>
                </a:lnTo>
                <a:lnTo>
                  <a:pt x="4090" y="1802"/>
                </a:lnTo>
                <a:lnTo>
                  <a:pt x="4137" y="1903"/>
                </a:lnTo>
                <a:lnTo>
                  <a:pt x="4179" y="2005"/>
                </a:lnTo>
                <a:lnTo>
                  <a:pt x="4684" y="2005"/>
                </a:lnTo>
                <a:lnTo>
                  <a:pt x="4073" y="2997"/>
                </a:lnTo>
                <a:lnTo>
                  <a:pt x="2684" y="2005"/>
                </a:lnTo>
                <a:lnTo>
                  <a:pt x="3189" y="2005"/>
                </a:lnTo>
              </a:path>
            </a:pathLst>
          </a:custGeom>
          <a:solidFill>
            <a:srgbClr val="333333"/>
          </a:solidFill>
          <a:ln>
            <a:solidFill>
              <a:srgbClr val="3465a4"/>
            </a:solidFill>
          </a:ln>
        </p:spPr>
        <p:style>
          <a:lnRef idx="0"/>
          <a:fillRef idx="0"/>
          <a:effectRef idx="0"/>
          <a:fontRef idx="minor"/>
        </p:style>
      </p:sp>
      <p:sp>
        <p:nvSpPr>
          <p:cNvPr id="251" name="CustomShape 6"/>
          <p:cNvSpPr/>
          <p:nvPr/>
        </p:nvSpPr>
        <p:spPr>
          <a:xfrm>
            <a:off x="5420880" y="3134880"/>
            <a:ext cx="3003480" cy="1131120"/>
          </a:xfrm>
          <a:custGeom>
            <a:avLst/>
            <a:gdLst/>
            <a:ahLst/>
            <a:rect l="l" t="t" r="r" b="b"/>
            <a:pathLst>
              <a:path w="8348" h="3147">
                <a:moveTo>
                  <a:pt x="8347" y="0"/>
                </a:moveTo>
                <a:lnTo>
                  <a:pt x="1362" y="0"/>
                </a:lnTo>
                <a:lnTo>
                  <a:pt x="0" y="1573"/>
                </a:lnTo>
                <a:lnTo>
                  <a:pt x="1362" y="3146"/>
                </a:lnTo>
                <a:lnTo>
                  <a:pt x="8347" y="3146"/>
                </a:lnTo>
                <a:lnTo>
                  <a:pt x="6986" y="1573"/>
                </a:lnTo>
                <a:lnTo>
                  <a:pt x="8347" y="0"/>
                </a:lnTo>
              </a:path>
            </a:pathLst>
          </a:custGeom>
          <a:solidFill>
            <a:srgbClr val="ef413d"/>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210" spc="-1" strike="noStrike">
                <a:solidFill>
                  <a:srgbClr val="ffffff"/>
                </a:solidFill>
                <a:latin typeface="Arial"/>
                <a:ea typeface="DejaVu Sans"/>
              </a:rPr>
              <a:t>Check Formailty Of Mails      </a:t>
            </a:r>
            <a:endParaRPr b="0" lang="en-IN" sz="1210" spc="-1" strike="noStrike">
              <a:latin typeface="Arial"/>
            </a:endParaRPr>
          </a:p>
        </p:txBody>
      </p:sp>
      <p:sp>
        <p:nvSpPr>
          <p:cNvPr id="252" name="CustomShape 7"/>
          <p:cNvSpPr/>
          <p:nvPr/>
        </p:nvSpPr>
        <p:spPr>
          <a:xfrm>
            <a:off x="1305720" y="3134880"/>
            <a:ext cx="4276800" cy="1131120"/>
          </a:xfrm>
          <a:custGeom>
            <a:avLst/>
            <a:gdLst/>
            <a:ahLst/>
            <a:rect l="l" t="t" r="r" b="b"/>
            <a:pathLst>
              <a:path w="11885" h="3147">
                <a:moveTo>
                  <a:pt x="11884" y="0"/>
                </a:moveTo>
                <a:lnTo>
                  <a:pt x="1953" y="0"/>
                </a:lnTo>
                <a:lnTo>
                  <a:pt x="0" y="1573"/>
                </a:lnTo>
                <a:lnTo>
                  <a:pt x="1953" y="3146"/>
                </a:lnTo>
                <a:lnTo>
                  <a:pt x="11884" y="3146"/>
                </a:lnTo>
                <a:lnTo>
                  <a:pt x="9932" y="1573"/>
                </a:lnTo>
                <a:lnTo>
                  <a:pt x="11884" y="0"/>
                </a:lnTo>
              </a:path>
            </a:pathLst>
          </a:custGeom>
          <a:solidFill>
            <a:srgbClr val="826aa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210" spc="-1" strike="noStrike">
                <a:solidFill>
                  <a:srgbClr val="ffffff"/>
                </a:solidFill>
                <a:latin typeface="Arial"/>
                <a:ea typeface="DejaVu Sans"/>
              </a:rPr>
              <a:t>Cluster Mails according to projects            </a:t>
            </a:r>
            <a:endParaRPr b="0" lang="en-IN" sz="1210" spc="-1" strike="noStrike">
              <a:latin typeface="Arial"/>
            </a:endParaRPr>
          </a:p>
        </p:txBody>
      </p:sp>
      <p:sp>
        <p:nvSpPr>
          <p:cNvPr id="253" name="CustomShape 8"/>
          <p:cNvSpPr/>
          <p:nvPr/>
        </p:nvSpPr>
        <p:spPr>
          <a:xfrm rot="2733000">
            <a:off x="961560" y="2161080"/>
            <a:ext cx="1832400" cy="1152000"/>
          </a:xfrm>
          <a:custGeom>
            <a:avLst/>
            <a:gdLst/>
            <a:ahLst/>
            <a:rect l="l" t="t" r="r" b="b"/>
            <a:pathLst>
              <a:path w="2475" h="6055">
                <a:moveTo>
                  <a:pt x="1654" y="4167"/>
                </a:moveTo>
                <a:lnTo>
                  <a:pt x="1613" y="4131"/>
                </a:lnTo>
                <a:lnTo>
                  <a:pt x="1572" y="4094"/>
                </a:lnTo>
                <a:lnTo>
                  <a:pt x="1531" y="4052"/>
                </a:lnTo>
                <a:lnTo>
                  <a:pt x="1490" y="4008"/>
                </a:lnTo>
                <a:lnTo>
                  <a:pt x="1449" y="3961"/>
                </a:lnTo>
                <a:lnTo>
                  <a:pt x="1409" y="3910"/>
                </a:lnTo>
                <a:lnTo>
                  <a:pt x="1370" y="3858"/>
                </a:lnTo>
                <a:lnTo>
                  <a:pt x="1331" y="3803"/>
                </a:lnTo>
                <a:lnTo>
                  <a:pt x="1293" y="3746"/>
                </a:lnTo>
                <a:lnTo>
                  <a:pt x="1254" y="3685"/>
                </a:lnTo>
                <a:lnTo>
                  <a:pt x="1218" y="3624"/>
                </a:lnTo>
                <a:lnTo>
                  <a:pt x="1182" y="3561"/>
                </a:lnTo>
                <a:lnTo>
                  <a:pt x="1148" y="3496"/>
                </a:lnTo>
                <a:lnTo>
                  <a:pt x="1115" y="3429"/>
                </a:lnTo>
                <a:lnTo>
                  <a:pt x="1084" y="3361"/>
                </a:lnTo>
                <a:lnTo>
                  <a:pt x="1054" y="3292"/>
                </a:lnTo>
                <a:lnTo>
                  <a:pt x="1024" y="3221"/>
                </a:lnTo>
                <a:lnTo>
                  <a:pt x="996" y="3151"/>
                </a:lnTo>
                <a:lnTo>
                  <a:pt x="970" y="3077"/>
                </a:lnTo>
                <a:lnTo>
                  <a:pt x="945" y="3006"/>
                </a:lnTo>
                <a:lnTo>
                  <a:pt x="923" y="2934"/>
                </a:lnTo>
                <a:lnTo>
                  <a:pt x="903" y="2860"/>
                </a:lnTo>
                <a:lnTo>
                  <a:pt x="883" y="2788"/>
                </a:lnTo>
                <a:lnTo>
                  <a:pt x="866" y="2714"/>
                </a:lnTo>
                <a:lnTo>
                  <a:pt x="851" y="2642"/>
                </a:lnTo>
                <a:lnTo>
                  <a:pt x="838" y="2570"/>
                </a:lnTo>
                <a:lnTo>
                  <a:pt x="825" y="2499"/>
                </a:lnTo>
                <a:lnTo>
                  <a:pt x="816" y="2428"/>
                </a:lnTo>
                <a:lnTo>
                  <a:pt x="809" y="2360"/>
                </a:lnTo>
                <a:lnTo>
                  <a:pt x="804" y="2293"/>
                </a:lnTo>
                <a:lnTo>
                  <a:pt x="800" y="2226"/>
                </a:lnTo>
                <a:lnTo>
                  <a:pt x="799" y="2162"/>
                </a:lnTo>
                <a:lnTo>
                  <a:pt x="799" y="2098"/>
                </a:lnTo>
                <a:lnTo>
                  <a:pt x="802" y="2038"/>
                </a:lnTo>
                <a:lnTo>
                  <a:pt x="807" y="1979"/>
                </a:lnTo>
                <a:lnTo>
                  <a:pt x="814" y="1921"/>
                </a:lnTo>
                <a:lnTo>
                  <a:pt x="822" y="1868"/>
                </a:lnTo>
                <a:lnTo>
                  <a:pt x="834" y="1816"/>
                </a:lnTo>
                <a:lnTo>
                  <a:pt x="847" y="1767"/>
                </a:lnTo>
                <a:lnTo>
                  <a:pt x="862" y="1720"/>
                </a:lnTo>
                <a:lnTo>
                  <a:pt x="879" y="1677"/>
                </a:lnTo>
                <a:lnTo>
                  <a:pt x="897" y="1636"/>
                </a:lnTo>
                <a:lnTo>
                  <a:pt x="917" y="1598"/>
                </a:lnTo>
                <a:lnTo>
                  <a:pt x="939" y="1564"/>
                </a:lnTo>
                <a:lnTo>
                  <a:pt x="964" y="1533"/>
                </a:lnTo>
                <a:lnTo>
                  <a:pt x="990" y="1505"/>
                </a:lnTo>
                <a:lnTo>
                  <a:pt x="1017" y="1480"/>
                </a:lnTo>
                <a:lnTo>
                  <a:pt x="1046" y="1459"/>
                </a:lnTo>
                <a:lnTo>
                  <a:pt x="1075" y="1442"/>
                </a:lnTo>
                <a:lnTo>
                  <a:pt x="1107" y="1428"/>
                </a:lnTo>
                <a:lnTo>
                  <a:pt x="1140" y="1417"/>
                </a:lnTo>
                <a:lnTo>
                  <a:pt x="1173" y="1411"/>
                </a:lnTo>
                <a:lnTo>
                  <a:pt x="1209" y="1407"/>
                </a:lnTo>
                <a:lnTo>
                  <a:pt x="1245" y="1409"/>
                </a:lnTo>
                <a:lnTo>
                  <a:pt x="1283" y="1413"/>
                </a:lnTo>
                <a:lnTo>
                  <a:pt x="1320" y="1420"/>
                </a:lnTo>
                <a:lnTo>
                  <a:pt x="1359" y="1431"/>
                </a:lnTo>
                <a:lnTo>
                  <a:pt x="1399" y="1447"/>
                </a:lnTo>
                <a:lnTo>
                  <a:pt x="1439" y="1465"/>
                </a:lnTo>
                <a:lnTo>
                  <a:pt x="1480" y="1487"/>
                </a:lnTo>
                <a:lnTo>
                  <a:pt x="1520" y="1512"/>
                </a:lnTo>
                <a:lnTo>
                  <a:pt x="1561" y="1542"/>
                </a:lnTo>
                <a:lnTo>
                  <a:pt x="1602" y="1573"/>
                </a:lnTo>
                <a:lnTo>
                  <a:pt x="1578" y="325"/>
                </a:lnTo>
                <a:lnTo>
                  <a:pt x="1496" y="261"/>
                </a:lnTo>
                <a:lnTo>
                  <a:pt x="1413" y="204"/>
                </a:lnTo>
                <a:lnTo>
                  <a:pt x="1331" y="153"/>
                </a:lnTo>
                <a:lnTo>
                  <a:pt x="1252" y="110"/>
                </a:lnTo>
                <a:lnTo>
                  <a:pt x="1171" y="73"/>
                </a:lnTo>
                <a:lnTo>
                  <a:pt x="1093" y="44"/>
                </a:lnTo>
                <a:lnTo>
                  <a:pt x="1016" y="24"/>
                </a:lnTo>
                <a:lnTo>
                  <a:pt x="939" y="7"/>
                </a:lnTo>
                <a:lnTo>
                  <a:pt x="866" y="0"/>
                </a:lnTo>
                <a:lnTo>
                  <a:pt x="794" y="1"/>
                </a:lnTo>
                <a:lnTo>
                  <a:pt x="724" y="8"/>
                </a:lnTo>
                <a:lnTo>
                  <a:pt x="657" y="23"/>
                </a:lnTo>
                <a:lnTo>
                  <a:pt x="591" y="44"/>
                </a:lnTo>
                <a:lnTo>
                  <a:pt x="530" y="74"/>
                </a:lnTo>
                <a:lnTo>
                  <a:pt x="470" y="110"/>
                </a:lnTo>
                <a:lnTo>
                  <a:pt x="413" y="154"/>
                </a:lnTo>
                <a:lnTo>
                  <a:pt x="359" y="204"/>
                </a:lnTo>
                <a:lnTo>
                  <a:pt x="309" y="262"/>
                </a:lnTo>
                <a:lnTo>
                  <a:pt x="263" y="326"/>
                </a:lnTo>
                <a:lnTo>
                  <a:pt x="219" y="397"/>
                </a:lnTo>
                <a:lnTo>
                  <a:pt x="180" y="474"/>
                </a:lnTo>
                <a:lnTo>
                  <a:pt x="145" y="557"/>
                </a:lnTo>
                <a:lnTo>
                  <a:pt x="112" y="647"/>
                </a:lnTo>
                <a:lnTo>
                  <a:pt x="84" y="741"/>
                </a:lnTo>
                <a:lnTo>
                  <a:pt x="59" y="842"/>
                </a:lnTo>
                <a:lnTo>
                  <a:pt x="39" y="947"/>
                </a:lnTo>
                <a:lnTo>
                  <a:pt x="23" y="1057"/>
                </a:lnTo>
                <a:lnTo>
                  <a:pt x="10" y="1172"/>
                </a:lnTo>
                <a:lnTo>
                  <a:pt x="3" y="1292"/>
                </a:lnTo>
                <a:lnTo>
                  <a:pt x="0" y="1416"/>
                </a:lnTo>
                <a:lnTo>
                  <a:pt x="0" y="1542"/>
                </a:lnTo>
                <a:lnTo>
                  <a:pt x="5" y="1673"/>
                </a:lnTo>
                <a:lnTo>
                  <a:pt x="14" y="1808"/>
                </a:lnTo>
                <a:lnTo>
                  <a:pt x="26" y="1943"/>
                </a:lnTo>
                <a:lnTo>
                  <a:pt x="44" y="2084"/>
                </a:lnTo>
                <a:lnTo>
                  <a:pt x="65" y="2223"/>
                </a:lnTo>
                <a:lnTo>
                  <a:pt x="90" y="2365"/>
                </a:lnTo>
                <a:lnTo>
                  <a:pt x="120" y="2511"/>
                </a:lnTo>
                <a:lnTo>
                  <a:pt x="152" y="2655"/>
                </a:lnTo>
                <a:lnTo>
                  <a:pt x="190" y="2801"/>
                </a:lnTo>
                <a:lnTo>
                  <a:pt x="229" y="2945"/>
                </a:lnTo>
                <a:lnTo>
                  <a:pt x="273" y="3090"/>
                </a:lnTo>
                <a:lnTo>
                  <a:pt x="321" y="3236"/>
                </a:lnTo>
                <a:lnTo>
                  <a:pt x="372" y="3379"/>
                </a:lnTo>
                <a:lnTo>
                  <a:pt x="426" y="3522"/>
                </a:lnTo>
                <a:lnTo>
                  <a:pt x="483" y="3663"/>
                </a:lnTo>
                <a:lnTo>
                  <a:pt x="544" y="3802"/>
                </a:lnTo>
                <a:lnTo>
                  <a:pt x="608" y="3939"/>
                </a:lnTo>
                <a:lnTo>
                  <a:pt x="672" y="4072"/>
                </a:lnTo>
                <a:lnTo>
                  <a:pt x="741" y="4202"/>
                </a:lnTo>
                <a:lnTo>
                  <a:pt x="811" y="4330"/>
                </a:lnTo>
                <a:lnTo>
                  <a:pt x="883" y="4454"/>
                </a:lnTo>
                <a:lnTo>
                  <a:pt x="958" y="4572"/>
                </a:lnTo>
                <a:lnTo>
                  <a:pt x="1034" y="4688"/>
                </a:lnTo>
                <a:lnTo>
                  <a:pt x="1112" y="4798"/>
                </a:lnTo>
                <a:lnTo>
                  <a:pt x="1189" y="4903"/>
                </a:lnTo>
                <a:lnTo>
                  <a:pt x="1270" y="5004"/>
                </a:lnTo>
                <a:lnTo>
                  <a:pt x="1352" y="5099"/>
                </a:lnTo>
                <a:lnTo>
                  <a:pt x="1433" y="5188"/>
                </a:lnTo>
                <a:lnTo>
                  <a:pt x="1515" y="5271"/>
                </a:lnTo>
                <a:lnTo>
                  <a:pt x="1598" y="5348"/>
                </a:lnTo>
                <a:lnTo>
                  <a:pt x="1680" y="5418"/>
                </a:lnTo>
                <a:lnTo>
                  <a:pt x="1693" y="6054"/>
                </a:lnTo>
                <a:lnTo>
                  <a:pt x="2474" y="5451"/>
                </a:lnTo>
                <a:lnTo>
                  <a:pt x="1642" y="3531"/>
                </a:lnTo>
                <a:lnTo>
                  <a:pt x="1654" y="4167"/>
                </a:lnTo>
              </a:path>
            </a:pathLst>
          </a:custGeom>
          <a:solidFill>
            <a:srgbClr val="333333"/>
          </a:solidFill>
          <a:ln>
            <a:solidFill>
              <a:srgbClr val="3465a4"/>
            </a:solidFill>
          </a:ln>
        </p:spPr>
        <p:style>
          <a:lnRef idx="0"/>
          <a:fillRef idx="0"/>
          <a:effectRef idx="0"/>
          <a:fontRef idx="minor"/>
        </p:style>
      </p:sp>
      <p:sp>
        <p:nvSpPr>
          <p:cNvPr id="254" name="CustomShape 9"/>
          <p:cNvSpPr/>
          <p:nvPr/>
        </p:nvSpPr>
        <p:spPr>
          <a:xfrm>
            <a:off x="848880" y="4702320"/>
            <a:ext cx="2807280" cy="869760"/>
          </a:xfrm>
          <a:custGeom>
            <a:avLst/>
            <a:gdLst/>
            <a:ahLst/>
            <a:rect l="l" t="t" r="r" b="b"/>
            <a:pathLst>
              <a:path w="7803" h="2421">
                <a:moveTo>
                  <a:pt x="0" y="0"/>
                </a:moveTo>
                <a:lnTo>
                  <a:pt x="5578" y="0"/>
                </a:lnTo>
                <a:lnTo>
                  <a:pt x="7802" y="1210"/>
                </a:lnTo>
                <a:lnTo>
                  <a:pt x="5578" y="2420"/>
                </a:lnTo>
                <a:lnTo>
                  <a:pt x="0" y="2420"/>
                </a:lnTo>
                <a:lnTo>
                  <a:pt x="2223" y="1210"/>
                </a:lnTo>
                <a:lnTo>
                  <a:pt x="0" y="0"/>
                </a:lnTo>
              </a:path>
            </a:pathLst>
          </a:custGeom>
          <a:solidFill>
            <a:srgbClr val="bd42d5"/>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210" spc="-1" strike="noStrike">
                <a:solidFill>
                  <a:srgbClr val="ffffff"/>
                </a:solidFill>
                <a:latin typeface="Arial"/>
                <a:ea typeface="DejaVu Sans"/>
              </a:rPr>
              <a:t>     </a:t>
            </a:r>
            <a:r>
              <a:rPr b="0" lang="en-IN" sz="1210" spc="-1" strike="noStrike">
                <a:solidFill>
                  <a:srgbClr val="ffffff"/>
                </a:solidFill>
                <a:latin typeface="Arial"/>
                <a:ea typeface="DejaVu Sans"/>
              </a:rPr>
              <a:t>Display Results</a:t>
            </a:r>
            <a:endParaRPr b="0" lang="en-IN" sz="121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628560" y="365040"/>
            <a:ext cx="7885080" cy="132372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3465a4"/>
                </a:solidFill>
                <a:latin typeface="Times New Roman"/>
                <a:ea typeface="DejaVu Sans"/>
              </a:rPr>
              <a:t>Features</a:t>
            </a:r>
            <a:endParaRPr b="0" lang="en-IN" sz="3600" spc="-1" strike="noStrike">
              <a:latin typeface="Arial"/>
            </a:endParaRPr>
          </a:p>
        </p:txBody>
      </p:sp>
      <p:sp>
        <p:nvSpPr>
          <p:cNvPr id="256" name="CustomShape 2"/>
          <p:cNvSpPr/>
          <p:nvPr/>
        </p:nvSpPr>
        <p:spPr>
          <a:xfrm>
            <a:off x="628560" y="1825560"/>
            <a:ext cx="7885080" cy="434952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Font typeface="Liberation Serif"/>
              <a:buAutoNum type="arabicPeriod"/>
            </a:pPr>
            <a:r>
              <a:rPr b="0" lang="en-IN" sz="2600" spc="-1" strike="noStrike">
                <a:solidFill>
                  <a:srgbClr val="000000"/>
                </a:solidFill>
                <a:latin typeface="Times New Roman"/>
                <a:ea typeface="DejaVu Sans"/>
              </a:rPr>
              <a:t>Spam Detection</a:t>
            </a:r>
            <a:endParaRPr b="0" lang="en-IN" sz="2600" spc="-1" strike="noStrike">
              <a:latin typeface="Arial"/>
            </a:endParaRPr>
          </a:p>
          <a:p>
            <a:pPr>
              <a:lnSpc>
                <a:spcPct val="100000"/>
              </a:lnSpc>
              <a:spcBef>
                <a:spcPts val="1417"/>
              </a:spcBef>
            </a:pPr>
            <a:endParaRPr b="0" lang="en-IN" sz="2600" spc="-1" strike="noStrike">
              <a:latin typeface="Arial"/>
            </a:endParaRPr>
          </a:p>
          <a:p>
            <a:pPr marL="432000" indent="-322920">
              <a:lnSpc>
                <a:spcPct val="100000"/>
              </a:lnSpc>
              <a:spcBef>
                <a:spcPts val="1417"/>
              </a:spcBef>
              <a:buClr>
                <a:srgbClr val="000000"/>
              </a:buClr>
              <a:buFont typeface="Liberation Serif"/>
              <a:buAutoNum type="arabicPeriod"/>
            </a:pPr>
            <a:r>
              <a:rPr b="0" lang="en-IN" sz="2600" spc="-1" strike="noStrike">
                <a:solidFill>
                  <a:srgbClr val="000000"/>
                </a:solidFill>
                <a:latin typeface="Times New Roman"/>
                <a:ea typeface="DejaVu Sans"/>
              </a:rPr>
              <a:t>Project Mail Clustering</a:t>
            </a:r>
            <a:endParaRPr b="0" lang="en-IN" sz="2600" spc="-1" strike="noStrike">
              <a:latin typeface="Arial"/>
            </a:endParaRPr>
          </a:p>
          <a:p>
            <a:pPr>
              <a:lnSpc>
                <a:spcPct val="100000"/>
              </a:lnSpc>
              <a:spcBef>
                <a:spcPts val="1417"/>
              </a:spcBef>
            </a:pPr>
            <a:endParaRPr b="0" lang="en-IN" sz="2600" spc="-1" strike="noStrike">
              <a:latin typeface="Arial"/>
            </a:endParaRPr>
          </a:p>
          <a:p>
            <a:pPr marL="432000" indent="-322920">
              <a:lnSpc>
                <a:spcPct val="100000"/>
              </a:lnSpc>
              <a:spcBef>
                <a:spcPts val="1417"/>
              </a:spcBef>
              <a:buClr>
                <a:srgbClr val="000000"/>
              </a:buClr>
              <a:buFont typeface="Liberation Serif"/>
              <a:buAutoNum type="arabicPeriod"/>
            </a:pPr>
            <a:r>
              <a:rPr b="0" lang="en-IN" sz="2600" spc="-1" strike="noStrike">
                <a:solidFill>
                  <a:srgbClr val="000000"/>
                </a:solidFill>
                <a:latin typeface="Times New Roman"/>
                <a:ea typeface="DejaVu Sans"/>
              </a:rPr>
              <a:t>Classification Of Formal And Informal Mails</a:t>
            </a:r>
            <a:endParaRPr b="0" lang="en-IN" sz="2600" spc="-1" strike="noStrike">
              <a:latin typeface="Arial"/>
            </a:endParaRPr>
          </a:p>
          <a:p>
            <a:pPr>
              <a:lnSpc>
                <a:spcPct val="100000"/>
              </a:lnSpc>
              <a:spcBef>
                <a:spcPts val="1417"/>
              </a:spcBef>
            </a:pPr>
            <a:endParaRPr b="0" lang="en-IN" sz="2600" spc="-1" strike="noStrike">
              <a:latin typeface="Arial"/>
            </a:endParaRPr>
          </a:p>
          <a:p>
            <a:pPr marL="432000" indent="-322920">
              <a:lnSpc>
                <a:spcPct val="100000"/>
              </a:lnSpc>
              <a:spcBef>
                <a:spcPts val="1417"/>
              </a:spcBef>
              <a:buClr>
                <a:srgbClr val="000000"/>
              </a:buClr>
              <a:buFont typeface="Liberation Serif"/>
              <a:buAutoNum type="arabicPeriod"/>
            </a:pPr>
            <a:r>
              <a:rPr b="0" lang="en-IN" sz="2600" spc="-1" strike="noStrike">
                <a:solidFill>
                  <a:srgbClr val="000000"/>
                </a:solidFill>
                <a:latin typeface="Times New Roman"/>
                <a:ea typeface="DejaVu Sans"/>
              </a:rPr>
              <a:t>Django Framework and Database connectivity</a:t>
            </a:r>
            <a:endParaRPr b="0" lang="en-IN" sz="26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93480" y="0"/>
            <a:ext cx="7884720" cy="13233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3600" spc="-1" strike="noStrike">
                <a:solidFill>
                  <a:srgbClr val="2f5597"/>
                </a:solidFill>
                <a:latin typeface="Times New Roman"/>
                <a:ea typeface="DejaVu Sans"/>
              </a:rPr>
              <a:t>Features</a:t>
            </a:r>
            <a:endParaRPr b="0" lang="en-IN" sz="3600" spc="-1" strike="noStrike">
              <a:latin typeface="Arial"/>
            </a:endParaRPr>
          </a:p>
        </p:txBody>
      </p:sp>
      <p:sp>
        <p:nvSpPr>
          <p:cNvPr id="258" name="CustomShape 2"/>
          <p:cNvSpPr/>
          <p:nvPr/>
        </p:nvSpPr>
        <p:spPr>
          <a:xfrm>
            <a:off x="432000" y="1127880"/>
            <a:ext cx="8151120" cy="5360760"/>
          </a:xfrm>
          <a:prstGeom prst="rect">
            <a:avLst/>
          </a:prstGeom>
          <a:noFill/>
          <a:ln>
            <a:noFill/>
          </a:ln>
        </p:spPr>
        <p:style>
          <a:lnRef idx="0"/>
          <a:fillRef idx="0"/>
          <a:effectRef idx="0"/>
          <a:fontRef idx="minor"/>
        </p:style>
        <p:txBody>
          <a:bodyPr lIns="90000" rIns="90000" tIns="45000" bIns="45000"/>
          <a:p>
            <a:pPr marL="228600" indent="-226440" algn="just">
              <a:lnSpc>
                <a:spcPct val="100000"/>
              </a:lnSpc>
              <a:spcBef>
                <a:spcPts val="1001"/>
              </a:spcBef>
              <a:buClr>
                <a:srgbClr val="2f5597"/>
              </a:buClr>
              <a:buFont typeface="Wingdings" charset="2"/>
              <a:buChar char=""/>
            </a:pPr>
            <a:r>
              <a:rPr b="0" lang="en-IN" sz="2600" spc="-1" strike="noStrike">
                <a:solidFill>
                  <a:srgbClr val="2f5597"/>
                </a:solidFill>
                <a:latin typeface="Times New Roman"/>
                <a:ea typeface="DejaVu Sans"/>
              </a:rPr>
              <a:t>Spam Detection:</a:t>
            </a:r>
            <a:endParaRPr b="0" lang="en-IN" sz="2600" spc="-1" strike="noStrike">
              <a:latin typeface="Arial"/>
            </a:endParaRPr>
          </a:p>
          <a:p>
            <a:pPr marL="228600" indent="-226440" algn="just">
              <a:lnSpc>
                <a:spcPct val="100000"/>
              </a:lnSpc>
              <a:spcBef>
                <a:spcPts val="1001"/>
              </a:spcBef>
              <a:buClr>
                <a:srgbClr val="000000"/>
              </a:buClr>
              <a:buFont typeface="StarSymbol"/>
              <a:buAutoNum type="arabicParenR"/>
            </a:pPr>
            <a:endParaRPr b="0" lang="en-IN" sz="2600" spc="-1" strike="noStrike">
              <a:latin typeface="Arial"/>
            </a:endParaRPr>
          </a:p>
          <a:p>
            <a:pPr marL="228600" indent="-226440" algn="just">
              <a:lnSpc>
                <a:spcPct val="100000"/>
              </a:lnSpc>
              <a:spcBef>
                <a:spcPts val="1001"/>
              </a:spcBef>
              <a:buClr>
                <a:srgbClr val="000000"/>
              </a:buClr>
              <a:buFont typeface="StarSymbol"/>
              <a:buAutoNum type="arabicParenR"/>
            </a:pPr>
            <a:r>
              <a:rPr b="0" lang="en-IN" sz="2600" spc="-1" strike="noStrike">
                <a:solidFill>
                  <a:srgbClr val="000000"/>
                </a:solidFill>
                <a:latin typeface="Times New Roman"/>
                <a:ea typeface="DejaVu Sans"/>
              </a:rPr>
              <a:t>Detection of Spam's and advertisement is done by using the concept of pattern matching </a:t>
            </a:r>
            <a:endParaRPr b="0" lang="en-IN" sz="2600" spc="-1" strike="noStrike">
              <a:latin typeface="Arial"/>
            </a:endParaRPr>
          </a:p>
          <a:p>
            <a:pPr marL="228600" indent="-226440" algn="just">
              <a:lnSpc>
                <a:spcPct val="100000"/>
              </a:lnSpc>
              <a:spcBef>
                <a:spcPts val="1001"/>
              </a:spcBef>
              <a:buClr>
                <a:srgbClr val="000000"/>
              </a:buClr>
              <a:buFont typeface="StarSymbol"/>
              <a:buAutoNum type="arabicParenR"/>
            </a:pPr>
            <a:r>
              <a:rPr b="0" lang="en-IN" sz="2600" spc="-1" strike="noStrike">
                <a:solidFill>
                  <a:srgbClr val="000000"/>
                </a:solidFill>
                <a:latin typeface="Times New Roman"/>
                <a:ea typeface="DejaVu Sans"/>
              </a:rPr>
              <a:t>If mail contains any cyrillic character then these mails are to be classified as a Spam mail</a:t>
            </a:r>
            <a:endParaRPr b="0" lang="en-IN" sz="2600" spc="-1" strike="noStrike">
              <a:latin typeface="Arial"/>
            </a:endParaRPr>
          </a:p>
          <a:p>
            <a:pPr marL="228600" indent="-226440" algn="just">
              <a:lnSpc>
                <a:spcPct val="100000"/>
              </a:lnSpc>
              <a:spcBef>
                <a:spcPts val="1001"/>
              </a:spcBef>
              <a:buClr>
                <a:srgbClr val="000000"/>
              </a:buClr>
              <a:buFont typeface="StarSymbol"/>
              <a:buAutoNum type="arabicParenR"/>
            </a:pPr>
            <a:r>
              <a:rPr b="0" lang="en-IN" sz="2600" spc="-1" strike="noStrike">
                <a:solidFill>
                  <a:srgbClr val="000000"/>
                </a:solidFill>
                <a:latin typeface="Times New Roman"/>
                <a:ea typeface="DejaVu Sans"/>
              </a:rPr>
              <a:t>Gmail’s Spam Detection is based on GTUBE (Generic Test for unsolicited Bulk Emails )</a:t>
            </a: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a:p>
            <a:pPr algn="just">
              <a:lnSpc>
                <a:spcPct val="100000"/>
              </a:lnSpc>
              <a:spcBef>
                <a:spcPts val="1001"/>
              </a:spcBef>
            </a:pPr>
            <a:endParaRPr b="0" lang="en-IN" sz="2600" spc="-1" strike="noStrike">
              <a:latin typeface="Arial"/>
            </a:endParaRPr>
          </a:p>
        </p:txBody>
      </p:sp>
      <p:sp>
        <p:nvSpPr>
          <p:cNvPr id="259" name="CustomShape 3"/>
          <p:cNvSpPr/>
          <p:nvPr/>
        </p:nvSpPr>
        <p:spPr>
          <a:xfrm>
            <a:off x="8064000" y="6490440"/>
            <a:ext cx="2982600" cy="362880"/>
          </a:xfrm>
          <a:prstGeom prst="rect">
            <a:avLst/>
          </a:prstGeom>
          <a:noFill/>
          <a:ln>
            <a:noFill/>
          </a:ln>
        </p:spPr>
        <p:style>
          <a:lnRef idx="0"/>
          <a:fillRef idx="0"/>
          <a:effectRef idx="0"/>
          <a:fontRef idx="minor"/>
        </p:style>
      </p:sp>
      <p:sp>
        <p:nvSpPr>
          <p:cNvPr id="260" name="CustomShape 4"/>
          <p:cNvSpPr/>
          <p:nvPr/>
        </p:nvSpPr>
        <p:spPr>
          <a:xfrm>
            <a:off x="-940320" y="6466680"/>
            <a:ext cx="5419080" cy="362880"/>
          </a:xfrm>
          <a:prstGeom prst="rect">
            <a:avLst/>
          </a:prstGeom>
          <a:noFill/>
          <a:ln>
            <a:noFill/>
          </a:ln>
        </p:spPr>
        <p:style>
          <a:lnRef idx="0"/>
          <a:fillRef idx="0"/>
          <a:effectRef idx="0"/>
          <a:fontRef idx="minor"/>
        </p:style>
      </p:sp>
      <p:sp>
        <p:nvSpPr>
          <p:cNvPr id="261" name="CustomShape 5"/>
          <p:cNvSpPr/>
          <p:nvPr/>
        </p:nvSpPr>
        <p:spPr>
          <a:xfrm>
            <a:off x="3345480" y="6490440"/>
            <a:ext cx="2055240" cy="362880"/>
          </a:xfrm>
          <a:prstGeom prst="rect">
            <a:avLst/>
          </a:prstGeom>
          <a:noFill/>
          <a:ln>
            <a:no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457200" y="522360"/>
            <a:ext cx="8228160" cy="505800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2920" algn="just">
              <a:lnSpc>
                <a:spcPct val="100000"/>
              </a:lnSpc>
              <a:spcBef>
                <a:spcPts val="1417"/>
              </a:spcBef>
              <a:buClr>
                <a:srgbClr val="000000"/>
              </a:buClr>
              <a:buSzPct val="45000"/>
              <a:buFont typeface="Wingdings" charset="2"/>
              <a:buChar char=""/>
            </a:pPr>
            <a:r>
              <a:rPr b="0" lang="en-IN" sz="2600" spc="-1" strike="noStrike">
                <a:solidFill>
                  <a:srgbClr val="3465a4"/>
                </a:solidFill>
                <a:latin typeface="Times New Roman"/>
                <a:ea typeface="DejaVu Sans"/>
              </a:rPr>
              <a:t>Formal And Informal Mails:</a:t>
            </a:r>
            <a:endParaRPr b="0" lang="en-IN" sz="2600" spc="-1" strike="noStrike">
              <a:latin typeface="Arial"/>
            </a:endParaRPr>
          </a:p>
          <a:p>
            <a:pPr algn="just">
              <a:lnSpc>
                <a:spcPct val="100000"/>
              </a:lnSpc>
              <a:spcBef>
                <a:spcPts val="1417"/>
              </a:spcBef>
            </a:pPr>
            <a:endParaRPr b="0" lang="en-IN" sz="2600" spc="-1" strike="noStrike">
              <a:latin typeface="Arial"/>
            </a:endParaRPr>
          </a:p>
          <a:p>
            <a:pPr lvl="1" marL="864000" indent="-322920" algn="just">
              <a:lnSpc>
                <a:spcPct val="100000"/>
              </a:lnSpc>
              <a:spcBef>
                <a:spcPts val="1134"/>
              </a:spcBef>
              <a:buClr>
                <a:srgbClr val="000000"/>
              </a:buClr>
              <a:buFont typeface="StarSymbol"/>
              <a:buAutoNum type="arabicParenR"/>
            </a:pPr>
            <a:r>
              <a:rPr b="0" lang="en-IN" sz="2600" spc="-1" strike="noStrike">
                <a:solidFill>
                  <a:srgbClr val="000000"/>
                </a:solidFill>
                <a:latin typeface="Times New Roman"/>
                <a:ea typeface="DejaVu Sans"/>
              </a:rPr>
              <a:t>Support Vector Machine which is supervised machine learning model is used for classification.</a:t>
            </a:r>
            <a:endParaRPr b="0" lang="en-IN" sz="2600" spc="-1" strike="noStrike">
              <a:latin typeface="Arial"/>
            </a:endParaRPr>
          </a:p>
          <a:p>
            <a:pPr lvl="1" marL="864000" indent="-322920" algn="just">
              <a:lnSpc>
                <a:spcPct val="100000"/>
              </a:lnSpc>
              <a:spcBef>
                <a:spcPts val="1134"/>
              </a:spcBef>
              <a:buClr>
                <a:srgbClr val="000000"/>
              </a:buClr>
              <a:buFont typeface="StarSymbol"/>
              <a:buAutoNum type="arabicParenR"/>
            </a:pPr>
            <a:r>
              <a:rPr b="0" lang="en-IN" sz="2600" spc="-1" strike="noStrike">
                <a:solidFill>
                  <a:srgbClr val="000000"/>
                </a:solidFill>
                <a:latin typeface="Times New Roman"/>
                <a:ea typeface="DejaVu Sans"/>
              </a:rPr>
              <a:t>Sklearn python library is used for Transformers, Predicator and Pipelining.</a:t>
            </a:r>
            <a:endParaRPr b="0" lang="en-IN" sz="2600" spc="-1" strike="noStrike">
              <a:latin typeface="Arial"/>
            </a:endParaRPr>
          </a:p>
          <a:p>
            <a:pPr lvl="1" marL="864000" indent="-322920" algn="just">
              <a:lnSpc>
                <a:spcPct val="100000"/>
              </a:lnSpc>
              <a:spcBef>
                <a:spcPts val="1134"/>
              </a:spcBef>
              <a:buClr>
                <a:srgbClr val="000000"/>
              </a:buClr>
              <a:buFont typeface="StarSymbol"/>
              <a:buAutoNum type="arabicParenR"/>
            </a:pPr>
            <a:r>
              <a:rPr b="0" lang="en-IN" sz="2600" spc="-1" strike="noStrike">
                <a:solidFill>
                  <a:srgbClr val="000000"/>
                </a:solidFill>
                <a:latin typeface="Times New Roman"/>
                <a:ea typeface="DejaVu Sans"/>
              </a:rPr>
              <a:t>Training set is provided to the machine and it classifies the orignal data.</a:t>
            </a:r>
            <a:endParaRPr b="0" lang="en-IN" sz="2600" spc="-1" strike="noStrike">
              <a:latin typeface="Arial"/>
            </a:endParaRPr>
          </a:p>
          <a:p>
            <a:pPr>
              <a:lnSpc>
                <a:spcPct val="100000"/>
              </a:lnSpc>
              <a:spcBef>
                <a:spcPts val="1134"/>
              </a:spcBef>
            </a:pPr>
            <a:endParaRPr b="0" lang="en-IN" sz="26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57200" y="684000"/>
            <a:ext cx="8228160" cy="1143720"/>
          </a:xfrm>
          <a:prstGeom prst="rect">
            <a:avLst/>
          </a:prstGeom>
          <a:noFill/>
          <a:ln>
            <a:noFill/>
          </a:ln>
        </p:spPr>
        <p:style>
          <a:lnRef idx="0"/>
          <a:fillRef idx="0"/>
          <a:effectRef idx="0"/>
          <a:fontRef idx="minor"/>
        </p:style>
      </p:sp>
      <p:sp>
        <p:nvSpPr>
          <p:cNvPr id="264" name="CustomShape 2"/>
          <p:cNvSpPr/>
          <p:nvPr/>
        </p:nvSpPr>
        <p:spPr>
          <a:xfrm>
            <a:off x="457200" y="432000"/>
            <a:ext cx="8228160" cy="5148360"/>
          </a:xfrm>
          <a:prstGeom prst="rect">
            <a:avLst/>
          </a:prstGeom>
          <a:noFill/>
          <a:ln>
            <a:noFill/>
          </a:ln>
        </p:spPr>
        <p:style>
          <a:lnRef idx="0"/>
          <a:fillRef idx="0"/>
          <a:effectRef idx="0"/>
          <a:fontRef idx="minor"/>
        </p:style>
        <p:txBody>
          <a:bodyPr lIns="0" rIns="0" tIns="0" bIns="0">
            <a:normAutofit/>
          </a:bodyPr>
          <a:p>
            <a:pPr marL="216000" indent="-215280" algn="just">
              <a:lnSpc>
                <a:spcPct val="100000"/>
              </a:lnSpc>
              <a:buClr>
                <a:srgbClr val="3465a4"/>
              </a:buClr>
              <a:buFont typeface="Wingdings" charset="2"/>
              <a:buChar char=""/>
            </a:pPr>
            <a:r>
              <a:rPr b="0" lang="en-IN" sz="2600" spc="-1" strike="noStrike">
                <a:solidFill>
                  <a:srgbClr val="3465a4"/>
                </a:solidFill>
                <a:latin typeface="Times New Roman"/>
                <a:ea typeface="DejaVu Sans"/>
              </a:rPr>
              <a:t>  </a:t>
            </a:r>
            <a:r>
              <a:rPr b="0" lang="en-IN" sz="2600" spc="-1" strike="noStrike">
                <a:solidFill>
                  <a:srgbClr val="3465a4"/>
                </a:solidFill>
                <a:latin typeface="Times New Roman"/>
                <a:ea typeface="DejaVu Sans"/>
              </a:rPr>
              <a:t>Project Mail Clustering:</a:t>
            </a:r>
            <a:endParaRPr b="0" lang="en-IN" sz="2600" spc="-1" strike="noStrike">
              <a:latin typeface="Arial"/>
            </a:endParaRPr>
          </a:p>
          <a:p>
            <a:pPr algn="just">
              <a:lnSpc>
                <a:spcPct val="100000"/>
              </a:lnSpc>
            </a:pPr>
            <a:r>
              <a:rPr b="0" lang="en-IN" sz="2600" spc="-1" strike="noStrike">
                <a:solidFill>
                  <a:srgbClr val="3465a4"/>
                </a:solidFill>
                <a:latin typeface="Times New Roman"/>
                <a:ea typeface="DejaVu Sans"/>
              </a:rPr>
              <a:t> </a:t>
            </a:r>
            <a:endParaRPr b="0" lang="en-IN" sz="2600" spc="-1" strike="noStrike">
              <a:latin typeface="Arial"/>
            </a:endParaRPr>
          </a:p>
          <a:p>
            <a:pPr algn="just">
              <a:lnSpc>
                <a:spcPct val="100000"/>
              </a:lnSpc>
              <a:spcBef>
                <a:spcPts val="1417"/>
              </a:spcBef>
            </a:pPr>
            <a:r>
              <a:rPr b="0" lang="en-IN" sz="2600" spc="-1" strike="noStrike">
                <a:solidFill>
                  <a:srgbClr val="000000"/>
                </a:solidFill>
                <a:latin typeface="Times New Roman"/>
                <a:ea typeface="DejaVu Sans"/>
              </a:rPr>
              <a:t>1.This feature provides grouping of similar mails of inbox which consist multivariate data set i.e. various kinds of mails.</a:t>
            </a:r>
            <a:endParaRPr b="0" lang="en-IN" sz="2600" spc="-1" strike="noStrike">
              <a:latin typeface="Arial"/>
            </a:endParaRPr>
          </a:p>
          <a:p>
            <a:pPr algn="just">
              <a:lnSpc>
                <a:spcPct val="100000"/>
              </a:lnSpc>
              <a:spcBef>
                <a:spcPts val="1417"/>
              </a:spcBef>
            </a:pPr>
            <a:endParaRPr b="0" lang="en-IN" sz="2600" spc="-1" strike="noStrike">
              <a:latin typeface="Arial"/>
            </a:endParaRPr>
          </a:p>
          <a:p>
            <a:pPr algn="just">
              <a:lnSpc>
                <a:spcPct val="100000"/>
              </a:lnSpc>
              <a:spcBef>
                <a:spcPts val="1417"/>
              </a:spcBef>
            </a:pPr>
            <a:r>
              <a:rPr b="0" lang="en-IN" sz="2600" spc="-1" strike="noStrike">
                <a:solidFill>
                  <a:srgbClr val="000000"/>
                </a:solidFill>
                <a:latin typeface="Times New Roman"/>
                <a:ea typeface="DejaVu Sans"/>
              </a:rPr>
              <a:t>2.Clustring is done on the basis of project names provided by the user.All the project names are initially stored into the database then it will be further used for finding mails of that respective project.</a:t>
            </a:r>
            <a:endParaRPr b="0" lang="en-IN" sz="2600" spc="-1" strike="noStrike">
              <a:latin typeface="Arial"/>
            </a:endParaRPr>
          </a:p>
          <a:p>
            <a:pPr algn="just">
              <a:lnSpc>
                <a:spcPct val="100000"/>
              </a:lnSpc>
              <a:spcBef>
                <a:spcPts val="1417"/>
              </a:spcBef>
            </a:pPr>
            <a:endParaRPr b="0" lang="en-IN" sz="2600" spc="-1" strike="noStrike">
              <a:latin typeface="Arial"/>
            </a:endParaRPr>
          </a:p>
          <a:p>
            <a:pPr algn="just">
              <a:lnSpc>
                <a:spcPct val="100000"/>
              </a:lnSpc>
              <a:spcBef>
                <a:spcPts val="1417"/>
              </a:spcBef>
            </a:pPr>
            <a:r>
              <a:rPr b="0" lang="en-IN" sz="2600" spc="-1" strike="noStrike">
                <a:solidFill>
                  <a:srgbClr val="000000"/>
                </a:solidFill>
                <a:latin typeface="Times New Roman"/>
                <a:ea typeface="DejaVu Sans"/>
              </a:rPr>
              <a:t>3.Grouping of mails is done by seeking the respective project name firstly in the subject of mail then in the mail body. If that particular project name is found in mail body or subject or in both then that particular mail will belongs to that respective project name.</a:t>
            </a:r>
            <a:endParaRPr b="0" lang="en-IN" sz="26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9405</TotalTime>
  <Application>LibreOffice/5.4.6.2$Linux_X86_64 LibreOffice_project/40m0$Build-2</Application>
  <Words>918</Words>
  <Paragraphs>206</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2014-11-13T17:02:06Z</dcterms:created>
  <dc:creator>mapotey</dc:creator>
  <dc:description/>
  <dc:language>en-IN</dc:language>
  <cp:lastModifiedBy/>
  <dcterms:modified xsi:type="dcterms:W3CDTF">2018-10-22T01:29:08Z</dcterms:modified>
  <cp:revision>763</cp:revision>
  <dc:subject/>
  <dc:title>Department of Computer Engineering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