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325" r:id="rId2"/>
    <p:sldId id="353" r:id="rId3"/>
    <p:sldId id="269" r:id="rId4"/>
    <p:sldId id="258" r:id="rId5"/>
    <p:sldId id="259" r:id="rId6"/>
    <p:sldId id="260" r:id="rId7"/>
    <p:sldId id="268" r:id="rId8"/>
    <p:sldId id="328" r:id="rId9"/>
    <p:sldId id="263" r:id="rId10"/>
    <p:sldId id="264" r:id="rId11"/>
    <p:sldId id="330" r:id="rId12"/>
    <p:sldId id="265" r:id="rId13"/>
    <p:sldId id="331" r:id="rId14"/>
    <p:sldId id="270" r:id="rId15"/>
    <p:sldId id="266" r:id="rId16"/>
    <p:sldId id="267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73" r:id="rId44"/>
    <p:sldId id="298" r:id="rId45"/>
    <p:sldId id="300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01" r:id="rId56"/>
    <p:sldId id="302" r:id="rId57"/>
    <p:sldId id="326" r:id="rId58"/>
    <p:sldId id="303" r:id="rId59"/>
    <p:sldId id="313" r:id="rId60"/>
    <p:sldId id="329" r:id="rId61"/>
    <p:sldId id="314" r:id="rId62"/>
    <p:sldId id="315" r:id="rId63"/>
    <p:sldId id="332" r:id="rId64"/>
    <p:sldId id="333" r:id="rId65"/>
    <p:sldId id="316" r:id="rId66"/>
    <p:sldId id="317" r:id="rId67"/>
    <p:sldId id="318" r:id="rId68"/>
    <p:sldId id="334" r:id="rId69"/>
    <p:sldId id="335" r:id="rId70"/>
    <p:sldId id="336" r:id="rId71"/>
    <p:sldId id="257" r:id="rId72"/>
    <p:sldId id="319" r:id="rId73"/>
    <p:sldId id="320" r:id="rId74"/>
    <p:sldId id="321" r:id="rId75"/>
    <p:sldId id="322" r:id="rId76"/>
    <p:sldId id="323" r:id="rId77"/>
    <p:sldId id="354" r:id="rId78"/>
    <p:sldId id="355" r:id="rId79"/>
    <p:sldId id="324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14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C7537-0915-4D90-AE45-493C45F3FFC3}" type="datetimeFigureOut">
              <a:rPr lang="en-US" smtClean="0"/>
              <a:t>2023-09-18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35975-99C4-4E23-A829-BE01294EE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1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7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14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25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264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26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10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27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450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28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742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29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818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30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27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31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960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32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4735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33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183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34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18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17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29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35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778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36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977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37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138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38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283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39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204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40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497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41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213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42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272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43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342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44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30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7A3D80-2FD1-42E4-946F-4D6EB1A97E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02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45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744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7A3D80-2FD1-42E4-946F-4D6EB1A97E67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0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7A3D80-2FD1-42E4-946F-4D6EB1A97E67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1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19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71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77EAF2-EF67-4E70-95E3-8FCEFB74D208}" type="slidenum">
              <a:rPr lang="en-US" smtClean="0">
                <a:ea typeface="ＭＳ Ｐゴシック" charset="-128"/>
              </a:rPr>
              <a:pPr/>
              <a:t>20</a:t>
            </a:fld>
            <a:endParaRPr lang="en-US">
              <a:ea typeface="ＭＳ Ｐゴシック" charset="-128"/>
            </a:endParaRPr>
          </a:p>
        </p:txBody>
      </p:sp>
      <p:sp>
        <p:nvSpPr>
          <p:cNvPr id="291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1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295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21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676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22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23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772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FE425C-E8C6-42B7-AC35-B57F8DB5BEF8}" type="slidenum">
              <a:rPr lang="en-US" smtClean="0">
                <a:ea typeface="ＭＳ Ｐゴシック" charset="-128"/>
              </a:rPr>
              <a:pPr/>
              <a:t>24</a:t>
            </a:fld>
            <a:endParaRPr lang="en-US">
              <a:ea typeface="ＭＳ Ｐゴシック" charset="-128"/>
            </a:endParaRPr>
          </a:p>
        </p:txBody>
      </p:sp>
      <p:sp>
        <p:nvSpPr>
          <p:cNvPr id="290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90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0988" cy="4316412"/>
          </a:xfrm>
          <a:noFill/>
          <a:ln/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67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4C7-6354-4299-AC00-201551A82367}" type="datetimeFigureOut">
              <a:rPr lang="en-US" smtClean="0"/>
              <a:t>2023-09-18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9C4-06DD-458A-A8A9-C4C238F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4C7-6354-4299-AC00-201551A82367}" type="datetimeFigureOut">
              <a:rPr lang="en-US" smtClean="0"/>
              <a:t>2023-09-18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9C4-06DD-458A-A8A9-C4C238F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3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4C7-6354-4299-AC00-201551A82367}" type="datetimeFigureOut">
              <a:rPr lang="en-US" smtClean="0"/>
              <a:t>2023-09-18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9C4-06DD-458A-A8A9-C4C238F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8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7416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CS583, Bing Liu, UIC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D8BD8196-204E-4088-949F-E2D1432BCB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7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4C7-6354-4299-AC00-201551A82367}" type="datetimeFigureOut">
              <a:rPr lang="en-US" smtClean="0"/>
              <a:t>2023-09-18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9C4-06DD-458A-A8A9-C4C238F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3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4C7-6354-4299-AC00-201551A82367}" type="datetimeFigureOut">
              <a:rPr lang="en-US" smtClean="0"/>
              <a:t>2023-09-18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9C4-06DD-458A-A8A9-C4C238F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2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4C7-6354-4299-AC00-201551A82367}" type="datetimeFigureOut">
              <a:rPr lang="en-US" smtClean="0"/>
              <a:t>2023-09-18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9C4-06DD-458A-A8A9-C4C238F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4C7-6354-4299-AC00-201551A82367}" type="datetimeFigureOut">
              <a:rPr lang="en-US" smtClean="0"/>
              <a:t>2023-09-18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9C4-06DD-458A-A8A9-C4C238F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4C7-6354-4299-AC00-201551A82367}" type="datetimeFigureOut">
              <a:rPr lang="en-US" smtClean="0"/>
              <a:t>2023-09-18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9C4-06DD-458A-A8A9-C4C238F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9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4C7-6354-4299-AC00-201551A82367}" type="datetimeFigureOut">
              <a:rPr lang="en-US" smtClean="0"/>
              <a:t>2023-09-18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9C4-06DD-458A-A8A9-C4C238F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4C7-6354-4299-AC00-201551A82367}" type="datetimeFigureOut">
              <a:rPr lang="en-US" smtClean="0"/>
              <a:t>2023-09-18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9C4-06DD-458A-A8A9-C4C238F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5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014C7-6354-4299-AC00-201551A82367}" type="datetimeFigureOut">
              <a:rPr lang="en-US" smtClean="0"/>
              <a:t>2023-09-18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A79C4-06DD-458A-A8A9-C4C238F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13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014C7-6354-4299-AC00-201551A82367}" type="datetimeFigureOut">
              <a:rPr lang="en-US" smtClean="0"/>
              <a:t>2023-09-18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A79C4-06DD-458A-A8A9-C4C238F77A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7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Lecture 5: </a:t>
            </a:r>
            <a:br>
              <a:rPr lang="en-US" b="1" dirty="0"/>
            </a:br>
            <a:r>
              <a:rPr lang="en-US" b="1" dirty="0"/>
              <a:t>Unsupervised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Olexandr Isayev</a:t>
            </a:r>
          </a:p>
          <a:p>
            <a:r>
              <a:rPr lang="en-US" dirty="0"/>
              <a:t>Department of Chemistry, CMU</a:t>
            </a:r>
          </a:p>
          <a:p>
            <a:r>
              <a:rPr lang="en-US" dirty="0"/>
              <a:t>olexandr@cmu.edu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8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Issues for clustering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Representation for clustering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Data representation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Vector space?  Normalization?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Need a notion of similarity/distance</a:t>
            </a:r>
          </a:p>
          <a:p>
            <a:pPr marL="0" indent="0" eaLnBrk="1" hangingPunct="1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clusters?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Fixed a priori?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Completely data driven?</a:t>
            </a:r>
          </a:p>
          <a:p>
            <a:pPr lvl="2" eaLnBrk="1" hangingPunct="1"/>
            <a:r>
              <a:rPr lang="en-US" altLang="en-US" dirty="0">
                <a:ea typeface="ＭＳ Ｐゴシック" panose="020B0600070205080204" pitchFamily="34" charset="-128"/>
              </a:rPr>
              <a:t>Avoid “trivial” clusters - too large or small</a:t>
            </a:r>
          </a:p>
          <a:p>
            <a:pPr lvl="3" eaLnBrk="1" hangingPunct="1"/>
            <a:r>
              <a:rPr lang="en-US" altLang="en-US" dirty="0">
                <a:ea typeface="ＭＳ Ｐゴシック" panose="020B0600070205080204" pitchFamily="34" charset="-128"/>
              </a:rPr>
              <a:t>If a cluster's too large, then for navigation purposes you've wasted an extra time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1101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BFCFF"/>
                </a:solidFill>
              </a:rPr>
              <a:t>Sec. 16.2</a:t>
            </a:r>
          </a:p>
        </p:txBody>
      </p:sp>
    </p:spTree>
    <p:extLst>
      <p:ext uri="{BB962C8B-B14F-4D97-AF65-F5344CB8AC3E}">
        <p14:creationId xmlns:p14="http://schemas.microsoft.com/office/powerpoint/2010/main" val="121859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2122488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Similarity?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1903413" y="927100"/>
            <a:ext cx="8348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The quality or state of being similar; likeness; resemblance; as, a similarity of features.</a:t>
            </a:r>
            <a:r>
              <a:rPr lang="en-US" altLang="en-US" b="1">
                <a:latin typeface="Arial Unicode MS" pitchFamily="34" charset="-128"/>
              </a:rPr>
              <a:t> </a:t>
            </a:r>
            <a:endParaRPr lang="en-US" altLang="en-US" sz="1600" b="1"/>
          </a:p>
        </p:txBody>
      </p:sp>
      <p:sp>
        <p:nvSpPr>
          <p:cNvPr id="159748" name="Text Box 4"/>
          <p:cNvSpPr txBox="1">
            <a:spLocks noChangeArrowheads="1"/>
          </p:cNvSpPr>
          <p:nvPr/>
        </p:nvSpPr>
        <p:spPr bwMode="auto">
          <a:xfrm>
            <a:off x="9153121" y="3161811"/>
            <a:ext cx="283383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600" dirty="0"/>
              <a:t>Similarity is hard to define, but… </a:t>
            </a:r>
          </a:p>
          <a:p>
            <a:pPr algn="l"/>
            <a:r>
              <a:rPr lang="en-US" altLang="en-US" sz="1600" dirty="0"/>
              <a:t>“</a:t>
            </a:r>
            <a:r>
              <a:rPr lang="en-US" altLang="en-US" sz="1600" i="1" dirty="0"/>
              <a:t>We know it when we see it</a:t>
            </a:r>
            <a:r>
              <a:rPr lang="en-US" altLang="en-US" sz="1600" dirty="0"/>
              <a:t>”</a:t>
            </a:r>
          </a:p>
          <a:p>
            <a:pPr algn="l"/>
            <a:endParaRPr lang="en-US" altLang="en-US" sz="1600" dirty="0"/>
          </a:p>
          <a:p>
            <a:pPr algn="l"/>
            <a:r>
              <a:rPr lang="en-US" altLang="en-US" sz="1600" dirty="0"/>
              <a:t>The real meaning of similarity is a philosophical question. We will take a more pragmatic approach.  </a:t>
            </a:r>
          </a:p>
        </p:txBody>
      </p:sp>
      <p:pic>
        <p:nvPicPr>
          <p:cNvPr id="159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81164"/>
            <a:ext cx="7480300" cy="517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461375" y="1247775"/>
            <a:ext cx="2033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b="1"/>
              <a:t>Webster's Dictionary</a:t>
            </a:r>
          </a:p>
        </p:txBody>
      </p:sp>
    </p:spTree>
    <p:extLst>
      <p:ext uri="{BB962C8B-B14F-4D97-AF65-F5344CB8AC3E}">
        <p14:creationId xmlns:p14="http://schemas.microsoft.com/office/powerpoint/2010/main" val="385322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Notion of similarity/distance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Depending on the type of data – different distance/metric is used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Euclidean 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>
                <a:ea typeface="ＭＳ Ｐゴシック" panose="020B0600070205080204" pitchFamily="34" charset="-128"/>
              </a:rPr>
              <a:t>Cosine similarity, Manhattan Distance,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Jaccard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</a:p>
          <a:p>
            <a:pPr eaLnBrk="1" hangingPunct="1"/>
            <a:endParaRPr lang="en-US" altLang="en-US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800" dirty="0" err="1">
                <a:ea typeface="ＭＳ Ｐゴシック" panose="020B0600070205080204" pitchFamily="34" charset="-128"/>
              </a:rPr>
              <a:t>Tanimoto</a:t>
            </a:r>
            <a:r>
              <a:rPr lang="en-US" altLang="en-US" sz="2800" dirty="0">
                <a:ea typeface="ＭＳ Ｐゴシック" panose="020B0600070205080204" pitchFamily="34" charset="-128"/>
              </a:rPr>
              <a:t> similarity</a:t>
            </a:r>
          </a:p>
        </p:txBody>
      </p:sp>
    </p:spTree>
    <p:extLst>
      <p:ext uri="{BB962C8B-B14F-4D97-AF65-F5344CB8AC3E}">
        <p14:creationId xmlns:p14="http://schemas.microsoft.com/office/powerpoint/2010/main" val="205080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2209800" y="3238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Intuitions behind desirable distance measure properties</a:t>
            </a:r>
          </a:p>
        </p:txBody>
      </p:sp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1647825" y="1819276"/>
            <a:ext cx="8877300" cy="48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10000"/>
              </a:lnSpc>
            </a:pPr>
            <a:r>
              <a:rPr lang="en-US" altLang="en-US" sz="2800" i="1" dirty="0"/>
              <a:t>D</a:t>
            </a:r>
            <a:r>
              <a:rPr lang="en-US" altLang="en-US" sz="2800" dirty="0"/>
              <a:t>(A,B) = </a:t>
            </a:r>
            <a:r>
              <a:rPr lang="en-US" altLang="en-US" sz="2800" i="1" dirty="0"/>
              <a:t>D</a:t>
            </a:r>
            <a:r>
              <a:rPr lang="en-US" altLang="en-US" sz="2800" dirty="0"/>
              <a:t>(B,A)</a:t>
            </a:r>
            <a:r>
              <a:rPr lang="en-US" altLang="en-US" dirty="0"/>
              <a:t>			</a:t>
            </a:r>
            <a:r>
              <a:rPr lang="en-US" altLang="en-US" i="1" dirty="0"/>
              <a:t>Symmetry </a:t>
            </a:r>
            <a:endParaRPr lang="en-US" altLang="en-US" sz="2000" i="1" dirty="0"/>
          </a:p>
          <a:p>
            <a:pPr algn="l" eaLnBrk="0" hangingPunct="0">
              <a:lnSpc>
                <a:spcPct val="110000"/>
              </a:lnSpc>
            </a:pPr>
            <a:r>
              <a:rPr lang="en-US" altLang="en-US" sz="2000" i="1" dirty="0"/>
              <a:t>Otherwise you could claim “Alex looks like Bob, but Bob looks nothing like Alex.”</a:t>
            </a:r>
          </a:p>
          <a:p>
            <a:pPr algn="l" eaLnBrk="0" hangingPunct="0">
              <a:lnSpc>
                <a:spcPct val="110000"/>
              </a:lnSpc>
            </a:pPr>
            <a:endParaRPr lang="en-US" altLang="en-US" dirty="0"/>
          </a:p>
          <a:p>
            <a:pPr algn="l" eaLnBrk="0" hangingPunct="0">
              <a:lnSpc>
                <a:spcPct val="110000"/>
              </a:lnSpc>
            </a:pPr>
            <a:r>
              <a:rPr lang="en-US" altLang="en-US" sz="2800" i="1" dirty="0"/>
              <a:t>D</a:t>
            </a:r>
            <a:r>
              <a:rPr lang="en-US" altLang="en-US" sz="2800" dirty="0"/>
              <a:t>(A,A) = 0</a:t>
            </a:r>
            <a:r>
              <a:rPr lang="en-US" altLang="en-US" dirty="0"/>
              <a:t>				</a:t>
            </a:r>
            <a:r>
              <a:rPr lang="en-US" altLang="en-US" i="1" dirty="0"/>
              <a:t>Constancy of Self-Similarity</a:t>
            </a:r>
            <a:endParaRPr lang="en-US" altLang="en-US" sz="2000" i="1" dirty="0"/>
          </a:p>
          <a:p>
            <a:pPr algn="l" eaLnBrk="0" hangingPunct="0">
              <a:lnSpc>
                <a:spcPct val="110000"/>
              </a:lnSpc>
            </a:pPr>
            <a:r>
              <a:rPr lang="en-US" altLang="en-US" sz="2000" i="1" dirty="0"/>
              <a:t>Otherwise you could claim “Alex looks more like Bob, than Bob does.”</a:t>
            </a:r>
          </a:p>
          <a:p>
            <a:pPr algn="l" eaLnBrk="0" hangingPunct="0">
              <a:lnSpc>
                <a:spcPct val="110000"/>
              </a:lnSpc>
            </a:pPr>
            <a:endParaRPr lang="en-US" altLang="en-US" dirty="0"/>
          </a:p>
          <a:p>
            <a:pPr algn="l" eaLnBrk="0" hangingPunct="0">
              <a:lnSpc>
                <a:spcPct val="110000"/>
              </a:lnSpc>
            </a:pPr>
            <a:r>
              <a:rPr lang="en-US" altLang="en-US" sz="2800" i="1" dirty="0"/>
              <a:t>D</a:t>
            </a:r>
            <a:r>
              <a:rPr lang="en-US" altLang="en-US" sz="2800" dirty="0"/>
              <a:t>(A,B) = 0  If A=B 	</a:t>
            </a:r>
            <a:r>
              <a:rPr lang="en-US" altLang="en-US" dirty="0"/>
              <a:t>	</a:t>
            </a:r>
            <a:r>
              <a:rPr lang="en-US" altLang="en-US" i="1" dirty="0"/>
              <a:t>Positivity (Separation)</a:t>
            </a:r>
            <a:endParaRPr lang="en-US" altLang="en-US" sz="2000" i="1" dirty="0"/>
          </a:p>
          <a:p>
            <a:pPr algn="l" eaLnBrk="0" hangingPunct="0">
              <a:lnSpc>
                <a:spcPct val="110000"/>
              </a:lnSpc>
            </a:pPr>
            <a:r>
              <a:rPr lang="en-US" altLang="en-US" sz="1900" i="1" dirty="0"/>
              <a:t>Otherwise there are objects in your world that are different, but you cannot tell apart.</a:t>
            </a:r>
            <a:endParaRPr lang="en-US" altLang="en-US" sz="2000" i="1" dirty="0"/>
          </a:p>
          <a:p>
            <a:pPr algn="l" eaLnBrk="0" hangingPunct="0">
              <a:lnSpc>
                <a:spcPct val="110000"/>
              </a:lnSpc>
            </a:pPr>
            <a:endParaRPr lang="en-US" altLang="en-US" dirty="0"/>
          </a:p>
          <a:p>
            <a:pPr algn="l" eaLnBrk="0" hangingPunct="0">
              <a:lnSpc>
                <a:spcPct val="110000"/>
              </a:lnSpc>
            </a:pPr>
            <a:r>
              <a:rPr lang="en-US" altLang="en-US" sz="2800" i="1" dirty="0"/>
              <a:t>D</a:t>
            </a:r>
            <a:r>
              <a:rPr lang="en-US" altLang="en-US" sz="2800" dirty="0"/>
              <a:t>(A,B) </a:t>
            </a:r>
            <a:r>
              <a:rPr lang="en-US" altLang="en-US" sz="2800" dirty="0">
                <a:sym typeface="Symbol" panose="05050102010706020507" pitchFamily="18" charset="2"/>
              </a:rPr>
              <a:t> </a:t>
            </a:r>
            <a:r>
              <a:rPr lang="en-US" altLang="en-US" sz="2800" i="1" dirty="0">
                <a:sym typeface="Symbol" panose="05050102010706020507" pitchFamily="18" charset="2"/>
              </a:rPr>
              <a:t>D</a:t>
            </a:r>
            <a:r>
              <a:rPr lang="en-US" altLang="en-US" sz="2800" dirty="0">
                <a:sym typeface="Symbol" panose="05050102010706020507" pitchFamily="18" charset="2"/>
              </a:rPr>
              <a:t>(A,C) + </a:t>
            </a:r>
            <a:r>
              <a:rPr lang="en-US" altLang="en-US" sz="2800" i="1" dirty="0">
                <a:sym typeface="Symbol" panose="05050102010706020507" pitchFamily="18" charset="2"/>
              </a:rPr>
              <a:t>D</a:t>
            </a:r>
            <a:r>
              <a:rPr lang="en-US" altLang="en-US" sz="2800" dirty="0">
                <a:sym typeface="Symbol" panose="05050102010706020507" pitchFamily="18" charset="2"/>
              </a:rPr>
              <a:t>(B,C)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i="1" dirty="0"/>
              <a:t>Triangular Inequality</a:t>
            </a:r>
            <a:r>
              <a:rPr lang="en-US" altLang="en-US" dirty="0"/>
              <a:t> </a:t>
            </a:r>
          </a:p>
          <a:p>
            <a:pPr algn="l" eaLnBrk="0" hangingPunct="0">
              <a:lnSpc>
                <a:spcPct val="110000"/>
              </a:lnSpc>
            </a:pPr>
            <a:r>
              <a:rPr lang="en-US" altLang="en-US" sz="2000" i="1" dirty="0"/>
              <a:t>Otherwise you could claim “Alex is very like Bob, and Alex is very like Carl, but Bob is very unlike Carl.”</a:t>
            </a:r>
            <a:endParaRPr lang="en-US" altLang="en-US" dirty="0"/>
          </a:p>
          <a:p>
            <a:pPr lvl="3" algn="l" eaLnBrk="0" hangingPunct="0">
              <a:lnSpc>
                <a:spcPct val="110000"/>
              </a:lnSpc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0585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502920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rgbClr val="C00000"/>
                </a:solidFill>
              </a:rPr>
              <a:t>Hierarchical clustering: </a:t>
            </a:r>
            <a:r>
              <a:rPr lang="en-US" dirty="0"/>
              <a:t>clusters form a hierarchy. Can be computed bottom-up or top-down.</a:t>
            </a:r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rgbClr val="C00000"/>
                </a:solidFill>
              </a:rPr>
              <a:t>Flat clustering: </a:t>
            </a:r>
            <a:r>
              <a:rPr lang="en-US" dirty="0"/>
              <a:t>no inter-cluster structure.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rgbClr val="C00000"/>
                </a:solidFill>
              </a:rPr>
              <a:t>Hard clustering: </a:t>
            </a:r>
            <a:r>
              <a:rPr lang="en-US" dirty="0"/>
              <a:t>items assigned to a unique cluster.</a:t>
            </a:r>
          </a:p>
          <a:p>
            <a:pPr>
              <a:lnSpc>
                <a:spcPct val="100000"/>
              </a:lnSpc>
              <a:defRPr/>
            </a:pPr>
            <a:r>
              <a:rPr lang="en-US" b="1" dirty="0">
                <a:solidFill>
                  <a:srgbClr val="C00000"/>
                </a:solidFill>
              </a:rPr>
              <a:t>Soft clustering: </a:t>
            </a:r>
            <a:r>
              <a:rPr lang="en-US" dirty="0"/>
              <a:t>cluster membership is a real-valued function, distributed across several clusters. </a:t>
            </a:r>
          </a:p>
          <a:p>
            <a:pPr>
              <a:lnSpc>
                <a:spcPct val="100000"/>
              </a:lnSpc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9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Clustering Algorithms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Flat algorithms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Usually start with a random (partial) partitioning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Refine it iteratively</a:t>
            </a:r>
            <a:endParaRPr lang="en-US" altLang="en-US" sz="140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400" i="1">
                <a:ea typeface="ＭＳ Ｐゴシック" panose="020B0600070205080204" pitchFamily="34" charset="-128"/>
              </a:rPr>
              <a:t>K </a:t>
            </a:r>
            <a:r>
              <a:rPr lang="en-US" altLang="en-US" sz="2400">
                <a:ea typeface="ＭＳ Ｐゴシック" panose="020B0600070205080204" pitchFamily="34" charset="-128"/>
              </a:rPr>
              <a:t>means clustering</a:t>
            </a:r>
          </a:p>
          <a:p>
            <a:pPr lvl="2" eaLnBrk="1" hangingPunct="1"/>
            <a:r>
              <a:rPr lang="en-US" altLang="en-US" sz="2400">
                <a:ea typeface="ＭＳ Ｐゴシック" panose="020B0600070205080204" pitchFamily="34" charset="-128"/>
              </a:rPr>
              <a:t>(Model based clustering)</a:t>
            </a:r>
            <a:endParaRPr lang="en-US" altLang="en-US" sz="2400" i="1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3000">
                <a:ea typeface="ＭＳ Ｐゴシック" panose="020B0600070205080204" pitchFamily="34" charset="-128"/>
              </a:rPr>
              <a:t>Hierarchical algorithms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Bottom-up, agglomerative</a:t>
            </a:r>
          </a:p>
          <a:p>
            <a:pPr lvl="1" eaLnBrk="1" hangingPunct="1"/>
            <a:r>
              <a:rPr lang="en-US" altLang="en-US" sz="2800">
                <a:ea typeface="ＭＳ Ｐゴシック" panose="020B0600070205080204" pitchFamily="34" charset="-128"/>
              </a:rPr>
              <a:t>(Top-down, divisive)</a:t>
            </a:r>
          </a:p>
        </p:txBody>
      </p:sp>
    </p:spTree>
    <p:extLst>
      <p:ext uri="{BB962C8B-B14F-4D97-AF65-F5344CB8AC3E}">
        <p14:creationId xmlns:p14="http://schemas.microsoft.com/office/powerpoint/2010/main" val="162301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Hard vs. soft clustering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Hard clustering: Each sample belongs to exactly one cluster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More common and easier to do</a:t>
            </a:r>
          </a:p>
          <a:p>
            <a:pPr lvl="1" eaLnBrk="1" hangingPunct="1"/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sz="22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Soft clustering: A sample can belong to more than one cluster.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Makes more sense for applications like creating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browsable</a:t>
            </a:r>
            <a:r>
              <a:rPr lang="en-US" altLang="en-US" sz="2200" dirty="0">
                <a:ea typeface="ＭＳ Ｐゴシック" panose="020B0600070205080204" pitchFamily="34" charset="-128"/>
              </a:rPr>
              <a:t> hierarchies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You may want to put a pair of sneakers in two clusters: (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ea typeface="ＭＳ Ｐゴシック" panose="020B0600070205080204" pitchFamily="34" charset="-128"/>
              </a:rPr>
              <a:t>) sports apparel and (ii) shoes</a:t>
            </a:r>
          </a:p>
          <a:p>
            <a:pPr lvl="1"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You can only do that with a soft clustering approach.</a:t>
            </a:r>
          </a:p>
        </p:txBody>
      </p:sp>
    </p:spTree>
    <p:extLst>
      <p:ext uri="{BB962C8B-B14F-4D97-AF65-F5344CB8AC3E}">
        <p14:creationId xmlns:p14="http://schemas.microsoft.com/office/powerpoint/2010/main" val="343448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935426" y="-487385"/>
            <a:ext cx="8929718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de-DE" sz="3600" i="1" dirty="0">
                <a:latin typeface="+mj-lt"/>
              </a:rPr>
              <a:t>K</a:t>
            </a:r>
            <a:r>
              <a:rPr lang="de-DE" sz="3600" dirty="0">
                <a:latin typeface="+mj-lt"/>
              </a:rPr>
              <a:t>-means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2011838" y="1052729"/>
            <a:ext cx="8286808" cy="5429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2">
              <a:spcBef>
                <a:spcPts val="700"/>
              </a:spcBef>
              <a:buClr>
                <a:srgbClr val="336699"/>
              </a:buClr>
            </a:pPr>
            <a:endParaRPr lang="de-DE" dirty="0">
              <a:latin typeface="+mj-lt"/>
            </a:endParaRPr>
          </a:p>
          <a:p>
            <a:pPr lvl="1">
              <a:buClr>
                <a:srgbClr val="336699"/>
              </a:buClr>
            </a:pPr>
            <a:r>
              <a:rPr lang="en-US" sz="2000" dirty="0">
                <a:latin typeface="+mj-lt"/>
              </a:rPr>
              <a:t>Each cluster in </a:t>
            </a:r>
            <a:r>
              <a:rPr lang="en-US" sz="2000" i="1" dirty="0">
                <a:latin typeface="+mj-lt"/>
              </a:rPr>
              <a:t>K</a:t>
            </a:r>
            <a:r>
              <a:rPr lang="en-US" sz="2000" dirty="0">
                <a:latin typeface="+mj-lt"/>
              </a:rPr>
              <a:t>-means is defined by a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+mj-lt"/>
              </a:rPr>
              <a:t>centroid</a:t>
            </a:r>
            <a:r>
              <a:rPr lang="en-US" sz="2000" dirty="0">
                <a:latin typeface="+mj-lt"/>
              </a:rPr>
              <a:t>.</a:t>
            </a:r>
          </a:p>
          <a:p>
            <a:pPr lvl="1">
              <a:buClr>
                <a:srgbClr val="336699"/>
              </a:buClr>
            </a:pPr>
            <a:endParaRPr lang="en-US" sz="2000" dirty="0">
              <a:latin typeface="+mj-lt"/>
            </a:endParaRPr>
          </a:p>
          <a:p>
            <a:pPr lvl="1">
              <a:buClr>
                <a:srgbClr val="336699"/>
              </a:buClr>
            </a:pPr>
            <a:r>
              <a:rPr lang="en-US" sz="2000" dirty="0">
                <a:latin typeface="+mj-lt"/>
              </a:rPr>
              <a:t>Objective/partitioning criterion: 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minimize the average squared </a:t>
            </a:r>
            <a:r>
              <a:rPr lang="de-DE" sz="2000" dirty="0" err="1">
                <a:solidFill>
                  <a:srgbClr val="0070C0"/>
                </a:solidFill>
                <a:latin typeface="+mj-lt"/>
              </a:rPr>
              <a:t>difference</a:t>
            </a:r>
            <a:r>
              <a:rPr lang="de-DE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rgbClr val="0070C0"/>
                </a:solidFill>
                <a:latin typeface="+mj-lt"/>
              </a:rPr>
              <a:t>from</a:t>
            </a:r>
            <a:r>
              <a:rPr lang="de-DE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rgbClr val="0070C0"/>
                </a:solidFill>
                <a:latin typeface="+mj-lt"/>
              </a:rPr>
              <a:t>the</a:t>
            </a:r>
            <a:r>
              <a:rPr lang="de-DE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de-DE" sz="2000" dirty="0" err="1">
                <a:solidFill>
                  <a:srgbClr val="0070C0"/>
                </a:solidFill>
                <a:latin typeface="+mj-lt"/>
              </a:rPr>
              <a:t>centroid</a:t>
            </a:r>
            <a:endParaRPr lang="de-DE" sz="2000" dirty="0">
              <a:solidFill>
                <a:srgbClr val="0070C0"/>
              </a:solidFill>
              <a:latin typeface="+mj-lt"/>
            </a:endParaRPr>
          </a:p>
          <a:p>
            <a:pPr lvl="1">
              <a:buClr>
                <a:srgbClr val="336699"/>
              </a:buClr>
            </a:pPr>
            <a:endParaRPr lang="de-DE" sz="2000" dirty="0">
              <a:latin typeface="+mj-lt"/>
            </a:endParaRPr>
          </a:p>
          <a:p>
            <a:pPr lvl="1">
              <a:buClr>
                <a:srgbClr val="336699"/>
              </a:buClr>
            </a:pPr>
            <a:r>
              <a:rPr lang="de-DE" sz="2000" dirty="0">
                <a:latin typeface="+mj-lt"/>
              </a:rPr>
              <a:t>Recall definition of centroid: </a:t>
            </a:r>
          </a:p>
          <a:p>
            <a:pPr lvl="1">
              <a:buClr>
                <a:srgbClr val="336699"/>
              </a:buClr>
            </a:pPr>
            <a:endParaRPr lang="en-US" sz="2000" dirty="0">
              <a:latin typeface="+mj-lt"/>
            </a:endParaRPr>
          </a:p>
          <a:p>
            <a:pPr lvl="1">
              <a:buClr>
                <a:srgbClr val="336699"/>
              </a:buClr>
            </a:pPr>
            <a:endParaRPr lang="de-DE" sz="2000" dirty="0">
              <a:latin typeface="+mj-lt"/>
            </a:endParaRPr>
          </a:p>
          <a:p>
            <a:pPr lvl="1">
              <a:buClr>
                <a:srgbClr val="336699"/>
              </a:buClr>
            </a:pPr>
            <a:r>
              <a:rPr lang="de-DE" sz="2000" dirty="0">
                <a:latin typeface="+mj-lt"/>
              </a:rPr>
              <a:t>	</a:t>
            </a:r>
          </a:p>
          <a:p>
            <a:pPr lvl="1">
              <a:buClr>
                <a:srgbClr val="336699"/>
              </a:buClr>
            </a:pPr>
            <a:r>
              <a:rPr lang="en-US" sz="2000" dirty="0">
                <a:latin typeface="+mj-lt"/>
              </a:rPr>
              <a:t>where we use </a:t>
            </a:r>
            <a:r>
              <a:rPr lang="en-US" sz="2000" i="1" dirty="0">
                <a:latin typeface="+mj-lt"/>
              </a:rPr>
              <a:t>ω</a:t>
            </a:r>
            <a:r>
              <a:rPr lang="en-US" sz="2000" dirty="0">
                <a:latin typeface="+mj-lt"/>
              </a:rPr>
              <a:t> to denote a cluster.</a:t>
            </a:r>
          </a:p>
          <a:p>
            <a:pPr lvl="1">
              <a:buClr>
                <a:srgbClr val="336699"/>
              </a:buClr>
              <a:buFont typeface="Wingdings" pitchFamily="2" charset="2"/>
              <a:buChar char="§"/>
            </a:pPr>
            <a:endParaRPr lang="en-US" sz="2000" dirty="0">
              <a:latin typeface="+mj-lt"/>
            </a:endParaRPr>
          </a:p>
          <a:p>
            <a:pPr lvl="1">
              <a:buClr>
                <a:srgbClr val="336699"/>
              </a:buClr>
            </a:pPr>
            <a:r>
              <a:rPr lang="en-US" sz="2000" dirty="0">
                <a:latin typeface="+mj-lt"/>
              </a:rPr>
              <a:t>We try to find the minimum average squared difference by </a:t>
            </a:r>
            <a:r>
              <a:rPr lang="de-DE" sz="2000" dirty="0" err="1">
                <a:latin typeface="+mj-lt"/>
              </a:rPr>
              <a:t>iterating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two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steps</a:t>
            </a:r>
            <a:r>
              <a:rPr lang="de-DE" sz="2000" dirty="0">
                <a:latin typeface="+mj-lt"/>
              </a:rPr>
              <a:t>:</a:t>
            </a: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+mj-lt"/>
              </a:rPr>
              <a:t>reassignment</a:t>
            </a:r>
            <a:r>
              <a:rPr lang="en-US" sz="2400" dirty="0">
                <a:latin typeface="+mj-lt"/>
              </a:rPr>
              <a:t>: assign each vector to its closest </a:t>
            </a:r>
            <a:r>
              <a:rPr lang="en-US" sz="2400" dirty="0" err="1">
                <a:latin typeface="+mj-lt"/>
              </a:rPr>
              <a:t>centroid</a:t>
            </a:r>
            <a:endParaRPr lang="en-US" sz="2400" dirty="0">
              <a:latin typeface="+mj-lt"/>
            </a:endParaRPr>
          </a:p>
          <a:p>
            <a:pPr lvl="2">
              <a:buClr>
                <a:srgbClr val="336699"/>
              </a:buClr>
              <a:buFont typeface="Wingdings" pitchFamily="2" charset="2"/>
              <a:buChar char="§"/>
            </a:pPr>
            <a:r>
              <a:rPr lang="en-US" sz="2400" dirty="0" err="1">
                <a:solidFill>
                  <a:srgbClr val="0070C0"/>
                </a:solidFill>
                <a:latin typeface="+mj-lt"/>
              </a:rPr>
              <a:t>recomputation</a:t>
            </a:r>
            <a:r>
              <a:rPr lang="en-US" sz="2400" dirty="0">
                <a:latin typeface="+mj-lt"/>
              </a:rPr>
              <a:t>: </a:t>
            </a:r>
            <a:r>
              <a:rPr lang="en-US" sz="2400" dirty="0" err="1">
                <a:latin typeface="+mj-lt"/>
              </a:rPr>
              <a:t>recompute</a:t>
            </a:r>
            <a:r>
              <a:rPr lang="en-US" sz="2400" dirty="0">
                <a:latin typeface="+mj-lt"/>
              </a:rPr>
              <a:t> each </a:t>
            </a:r>
            <a:r>
              <a:rPr lang="en-US" sz="2400" dirty="0" err="1">
                <a:latin typeface="+mj-lt"/>
              </a:rPr>
              <a:t>centroid</a:t>
            </a:r>
            <a:r>
              <a:rPr lang="en-US" sz="2400" dirty="0">
                <a:latin typeface="+mj-lt"/>
              </a:rPr>
              <a:t> as the average of the vectors that were assigned to it in reassignment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577" y="2871698"/>
            <a:ext cx="2332560" cy="8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31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313410"/>
            <a:ext cx="9225741" cy="5163589"/>
          </a:xfrm>
        </p:spPr>
        <p:txBody>
          <a:bodyPr rtlCol="0">
            <a:normAutofit lnSpcReduction="10000"/>
          </a:bodyPr>
          <a:lstStyle/>
          <a:p>
            <a:pPr>
              <a:lnSpc>
                <a:spcPct val="100000"/>
              </a:lnSpc>
              <a:buNone/>
              <a:defRPr/>
            </a:pPr>
            <a:r>
              <a:rPr lang="en-US" dirty="0"/>
              <a:t>The standard k-means algorithm is based on </a:t>
            </a:r>
            <a:r>
              <a:rPr lang="en-US" b="1" dirty="0">
                <a:solidFill>
                  <a:srgbClr val="C00000"/>
                </a:solidFill>
              </a:rPr>
              <a:t>Euclidean distance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dirty="0"/>
              <a:t>The cluster quality measure is an </a:t>
            </a:r>
            <a:r>
              <a:rPr lang="en-US" b="1" dirty="0">
                <a:solidFill>
                  <a:schemeClr val="tx2"/>
                </a:solidFill>
              </a:rPr>
              <a:t>intra-cluster measure only</a:t>
            </a:r>
            <a:r>
              <a:rPr lang="en-US" dirty="0"/>
              <a:t>, equivalent to the sum of item-to-centroid kernels.</a:t>
            </a:r>
          </a:p>
          <a:p>
            <a:pPr>
              <a:lnSpc>
                <a:spcPct val="100000"/>
              </a:lnSpc>
              <a:buNone/>
              <a:defRPr/>
            </a:pPr>
            <a:endParaRPr lang="en-US" dirty="0"/>
          </a:p>
          <a:p>
            <a:pPr>
              <a:lnSpc>
                <a:spcPct val="100000"/>
              </a:lnSpc>
              <a:buNone/>
              <a:defRPr/>
            </a:pPr>
            <a:r>
              <a:rPr lang="en-US" dirty="0"/>
              <a:t>A simple greedy algorithm locally optimizes this measure (usually called Lloyd’s algorithm):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>
                <a:solidFill>
                  <a:schemeClr val="tx2"/>
                </a:solidFill>
              </a:rPr>
              <a:t>Find the closest cluster center </a:t>
            </a:r>
            <a:r>
              <a:rPr lang="en-US" sz="2400" dirty="0"/>
              <a:t>for each item, and assign it to that cluster. 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 err="1">
                <a:solidFill>
                  <a:schemeClr val="tx2"/>
                </a:solidFill>
              </a:rPr>
              <a:t>Recompute</a:t>
            </a:r>
            <a:r>
              <a:rPr lang="en-US" sz="2400" b="1" dirty="0">
                <a:solidFill>
                  <a:schemeClr val="tx2"/>
                </a:solidFill>
              </a:rPr>
              <a:t> the cluster centroid </a:t>
            </a:r>
            <a:r>
              <a:rPr lang="en-US" sz="2400" dirty="0"/>
              <a:t>as the mean of items, for the newly-assigned items in the cluster. </a:t>
            </a:r>
          </a:p>
        </p:txBody>
      </p:sp>
    </p:spTree>
    <p:extLst>
      <p:ext uri="{BB962C8B-B14F-4D97-AF65-F5344CB8AC3E}">
        <p14:creationId xmlns:p14="http://schemas.microsoft.com/office/powerpoint/2010/main" val="135012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dirty="0"/>
              <a:t>Worked Example: Set of to be clustered</a:t>
            </a:r>
          </a:p>
        </p:txBody>
      </p:sp>
      <p:pic>
        <p:nvPicPr>
          <p:cNvPr id="4" name="Picture 3" descr="16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34" y="2000240"/>
            <a:ext cx="4857784" cy="38862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9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F754-080D-4374-8FD0-96B5F379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E1A9-3CD2-4C88-92EA-EE287C69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sz="2800" dirty="0"/>
              <a:t>HW1: Discussion is on Thursday</a:t>
            </a:r>
          </a:p>
          <a:p>
            <a:pPr marL="0" lvl="1" indent="0">
              <a:buNone/>
            </a:pPr>
            <a:endParaRPr lang="en-US" sz="2800" dirty="0"/>
          </a:p>
          <a:p>
            <a:pPr marL="0" lvl="1" indent="0">
              <a:buNone/>
            </a:pPr>
            <a:endParaRPr lang="en-US" sz="2800" dirty="0"/>
          </a:p>
          <a:p>
            <a:pPr marL="0" lvl="1" indent="0">
              <a:buNone/>
            </a:pPr>
            <a:r>
              <a:rPr lang="en-US" sz="2800" dirty="0"/>
              <a:t>HW2: Clustering</a:t>
            </a:r>
          </a:p>
          <a:p>
            <a:pPr marL="0" lvl="1" indent="0">
              <a:buNone/>
            </a:pPr>
            <a:endParaRPr lang="en-US" sz="2800" dirty="0"/>
          </a:p>
          <a:p>
            <a:pPr marL="0" lvl="1" indent="0">
              <a:buNone/>
            </a:pPr>
            <a:endParaRPr lang="en-US" sz="2800" dirty="0"/>
          </a:p>
          <a:p>
            <a:pPr marL="0" lvl="1" indent="0">
              <a:buNone/>
            </a:pPr>
            <a:r>
              <a:rPr lang="en-US" sz="2800" dirty="0"/>
              <a:t>Select your class final project problems:</a:t>
            </a:r>
          </a:p>
          <a:p>
            <a:pPr marL="457200" lvl="1" indent="-457200"/>
            <a:r>
              <a:rPr lang="en-US" sz="2800" dirty="0"/>
              <a:t>	Upload title and one paragraph summary</a:t>
            </a:r>
          </a:p>
          <a:p>
            <a:pPr marL="457200" lvl="1" indent="-457200"/>
            <a:r>
              <a:rPr lang="en-US" sz="2800" dirty="0"/>
              <a:t>	I encourage you to use your domain-specific dataset</a:t>
            </a:r>
          </a:p>
          <a:p>
            <a:pPr marL="457200" lvl="1" indent="-457200"/>
            <a:r>
              <a:rPr lang="en-US" sz="2800" dirty="0"/>
              <a:t>	If not, I am happy to give you one</a:t>
            </a:r>
          </a:p>
        </p:txBody>
      </p:sp>
    </p:spTree>
    <p:extLst>
      <p:ext uri="{BB962C8B-B14F-4D97-AF65-F5344CB8AC3E}">
        <p14:creationId xmlns:p14="http://schemas.microsoft.com/office/powerpoint/2010/main" val="3059400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524000" y="12700"/>
            <a:ext cx="914400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 err="1"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3200" dirty="0">
              <a:latin typeface="+mj-lt"/>
            </a:endParaRP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000" dirty="0">
                <a:latin typeface="+mj-lt"/>
              </a:rPr>
              <a:t>    </a:t>
            </a:r>
            <a:r>
              <a:rPr lang="en-US" sz="3200" dirty="0">
                <a:latin typeface="+mj-lt"/>
              </a:rPr>
              <a:t>Worked Example: Random selection of initial       </a:t>
            </a:r>
          </a:p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>
                <a:latin typeface="+mj-lt"/>
              </a:rPr>
              <a:t>    </a:t>
            </a:r>
            <a:r>
              <a:rPr lang="en-US" sz="3200" dirty="0" err="1">
                <a:latin typeface="+mj-lt"/>
              </a:rPr>
              <a:t>centroids</a:t>
            </a:r>
            <a:r>
              <a:rPr lang="de-DE" sz="3200" dirty="0">
                <a:latin typeface="+mj-lt"/>
              </a:rPr>
              <a:t> 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pic>
        <p:nvPicPr>
          <p:cNvPr id="6" name="Picture 5" descr="16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786" y="1857364"/>
            <a:ext cx="4160688" cy="32861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089985" y="5631629"/>
            <a:ext cx="7537409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latin typeface="+mj-lt"/>
              </a:rPr>
              <a:t> Exercise: </a:t>
            </a:r>
          </a:p>
          <a:p>
            <a:pPr marL="857250" lvl="1" indent="-400050">
              <a:spcBef>
                <a:spcPts val="700"/>
              </a:spcBef>
              <a:buClr>
                <a:srgbClr val="336699"/>
              </a:buClr>
              <a:buAutoNum type="romanLcParenBoth"/>
            </a:pPr>
            <a:r>
              <a:rPr lang="en-US" dirty="0">
                <a:latin typeface="+mj-lt"/>
              </a:rPr>
              <a:t>Guess what the optimal clustering into two clusters is in this case; </a:t>
            </a:r>
          </a:p>
          <a:p>
            <a:pPr marL="857250" lvl="1" indent="-400050">
              <a:spcBef>
                <a:spcPts val="700"/>
              </a:spcBef>
              <a:buClr>
                <a:srgbClr val="336699"/>
              </a:buClr>
              <a:buAutoNum type="romanLcParenBoth"/>
            </a:pPr>
            <a:r>
              <a:rPr lang="en-US" dirty="0">
                <a:latin typeface="+mj-lt"/>
              </a:rPr>
              <a:t>compute the centroids of the clusters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6429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Assign points to closest center</a:t>
            </a:r>
          </a:p>
        </p:txBody>
      </p:sp>
      <p:pic>
        <p:nvPicPr>
          <p:cNvPr id="5" name="Picture 4" descr="164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48" y="2357431"/>
            <a:ext cx="4357718" cy="34249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05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/>
              <a:t>Worked Example: Assignment</a:t>
            </a:r>
          </a:p>
        </p:txBody>
      </p:sp>
      <p:pic>
        <p:nvPicPr>
          <p:cNvPr id="4" name="Picture 3" descr="164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226" y="2357430"/>
            <a:ext cx="4330841" cy="33929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22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</a:t>
            </a:r>
            <a:r>
              <a:rPr lang="en-US" sz="3200" dirty="0" err="1"/>
              <a:t>Recompute</a:t>
            </a:r>
            <a:r>
              <a:rPr lang="en-US" sz="3200" dirty="0"/>
              <a:t> cluster </a:t>
            </a:r>
            <a:r>
              <a:rPr lang="en-US" sz="3200" dirty="0" err="1"/>
              <a:t>centroids</a:t>
            </a:r>
            <a:endParaRPr lang="en-US" sz="3200" dirty="0"/>
          </a:p>
        </p:txBody>
      </p:sp>
      <p:pic>
        <p:nvPicPr>
          <p:cNvPr id="5" name="Picture 4" descr="16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35" y="2191178"/>
            <a:ext cx="4216975" cy="33095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0" y="100013"/>
            <a:ext cx="8572560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Assign points to closest </a:t>
            </a:r>
            <a:r>
              <a:rPr lang="en-US" sz="3200" dirty="0" err="1"/>
              <a:t>centroid</a:t>
            </a:r>
            <a:endParaRPr lang="en-US" sz="3200" dirty="0"/>
          </a:p>
        </p:txBody>
      </p:sp>
      <p:pic>
        <p:nvPicPr>
          <p:cNvPr id="4" name="Picture 3" descr="164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10" y="2214554"/>
            <a:ext cx="4415520" cy="35004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389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/>
              <a:t>Worked Example: Assignment</a:t>
            </a:r>
          </a:p>
        </p:txBody>
      </p:sp>
      <p:pic>
        <p:nvPicPr>
          <p:cNvPr id="5" name="Picture 4" descr="16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72" y="2285992"/>
            <a:ext cx="4572032" cy="37138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6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</a:t>
            </a:r>
            <a:r>
              <a:rPr lang="en-US" sz="3200" dirty="0" err="1"/>
              <a:t>Recompute</a:t>
            </a:r>
            <a:r>
              <a:rPr lang="en-US" sz="3200" dirty="0"/>
              <a:t> cluster </a:t>
            </a:r>
            <a:r>
              <a:rPr lang="en-US" sz="3200" dirty="0" err="1"/>
              <a:t>centroids</a:t>
            </a:r>
            <a:endParaRPr lang="en-US" sz="3200" dirty="0"/>
          </a:p>
        </p:txBody>
      </p:sp>
      <p:pic>
        <p:nvPicPr>
          <p:cNvPr id="4" name="Picture 3" descr="16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72" y="2071679"/>
            <a:ext cx="4643470" cy="37992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58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0" y="100013"/>
            <a:ext cx="8572560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Assign points to closest </a:t>
            </a:r>
            <a:r>
              <a:rPr lang="en-US" sz="3200" dirty="0" err="1"/>
              <a:t>centroid</a:t>
            </a:r>
            <a:endParaRPr lang="en-US" sz="3200" dirty="0"/>
          </a:p>
        </p:txBody>
      </p:sp>
      <p:pic>
        <p:nvPicPr>
          <p:cNvPr id="5" name="Picture 4" descr="16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48" y="2357430"/>
            <a:ext cx="4608904" cy="35719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5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/>
              <a:t>Worked Example: Assignment</a:t>
            </a:r>
          </a:p>
        </p:txBody>
      </p:sp>
      <p:pic>
        <p:nvPicPr>
          <p:cNvPr id="5" name="Picture 4" descr="164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11" y="2143116"/>
            <a:ext cx="4653795" cy="3643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5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</a:t>
            </a:r>
            <a:r>
              <a:rPr lang="en-US" sz="3200" dirty="0" err="1"/>
              <a:t>Recompute</a:t>
            </a:r>
            <a:r>
              <a:rPr lang="en-US" sz="3200" dirty="0"/>
              <a:t> cluster </a:t>
            </a:r>
            <a:r>
              <a:rPr lang="en-US" sz="3200" dirty="0" err="1"/>
              <a:t>centroids</a:t>
            </a:r>
            <a:endParaRPr lang="en-US" sz="3200" dirty="0"/>
          </a:p>
        </p:txBody>
      </p:sp>
      <p:pic>
        <p:nvPicPr>
          <p:cNvPr id="4" name="Picture 3" descr="165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72" y="2214555"/>
            <a:ext cx="4714908" cy="36313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07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78408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78409"/>
            <a:ext cx="8229600" cy="51477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Supervised: </a:t>
            </a:r>
            <a:r>
              <a:rPr lang="en-US" dirty="0"/>
              <a:t>We are given input samples (X) and output samples (y) of a function </a:t>
            </a:r>
            <a:r>
              <a:rPr lang="en-US" dirty="0">
                <a:solidFill>
                  <a:srgbClr val="0070C0"/>
                </a:solidFill>
              </a:rPr>
              <a:t>y = f(X)</a:t>
            </a:r>
            <a:r>
              <a:rPr lang="en-US" dirty="0"/>
              <a:t>. We would like to “learn” f, and evaluate it on new data. Types: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Classification: </a:t>
            </a:r>
            <a:r>
              <a:rPr lang="en-US" dirty="0"/>
              <a:t>y is discrete (class labels).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Regression: </a:t>
            </a:r>
            <a:r>
              <a:rPr lang="en-US" dirty="0"/>
              <a:t>y is continuous, e.g. linear regression.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Unsupervised: </a:t>
            </a:r>
            <a:r>
              <a:rPr lang="en-US" dirty="0"/>
              <a:t>Given only samples X of the data, we compute a function f such that y = f(X) is “simpler”.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Clustering: </a:t>
            </a:r>
            <a:r>
              <a:rPr lang="en-US" dirty="0"/>
              <a:t>y is discrete</a:t>
            </a:r>
          </a:p>
          <a:p>
            <a:pPr lvl="1"/>
            <a:r>
              <a:rPr lang="en-US" dirty="0"/>
              <a:t>Y is continuous: </a:t>
            </a:r>
            <a:r>
              <a:rPr lang="en-US" b="1" dirty="0">
                <a:solidFill>
                  <a:srgbClr val="0070C0"/>
                </a:solidFill>
              </a:rPr>
              <a:t>Matrix factorization, </a:t>
            </a:r>
            <a:r>
              <a:rPr lang="en-US" b="1" dirty="0" err="1">
                <a:solidFill>
                  <a:srgbClr val="0070C0"/>
                </a:solidFill>
              </a:rPr>
              <a:t>Kalman</a:t>
            </a:r>
            <a:r>
              <a:rPr lang="en-US" b="1" dirty="0">
                <a:solidFill>
                  <a:srgbClr val="0070C0"/>
                </a:solidFill>
              </a:rPr>
              <a:t> filtering, unsupervised neural networks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79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0" y="100013"/>
            <a:ext cx="8572560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Assign points to closest </a:t>
            </a:r>
            <a:r>
              <a:rPr lang="en-US" sz="3200" dirty="0" err="1"/>
              <a:t>centroid</a:t>
            </a:r>
            <a:endParaRPr lang="en-US" sz="3200" dirty="0"/>
          </a:p>
        </p:txBody>
      </p:sp>
      <p:pic>
        <p:nvPicPr>
          <p:cNvPr id="4" name="Picture 3" descr="165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34" y="2428868"/>
            <a:ext cx="4714908" cy="373143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1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</a:t>
            </a:r>
            <a:r>
              <a:rPr lang="en-US" sz="3400" dirty="0"/>
              <a:t>Assignment</a:t>
            </a:r>
          </a:p>
        </p:txBody>
      </p:sp>
      <p:pic>
        <p:nvPicPr>
          <p:cNvPr id="4" name="Picture 3" descr="16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597" y="1927094"/>
            <a:ext cx="4702247" cy="37879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9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</a:t>
            </a:r>
            <a:r>
              <a:rPr lang="en-US" sz="3200" dirty="0" err="1"/>
              <a:t>Recompute</a:t>
            </a:r>
            <a:r>
              <a:rPr lang="en-US" sz="3200" dirty="0"/>
              <a:t> cluster </a:t>
            </a:r>
            <a:r>
              <a:rPr lang="en-US" sz="3200" dirty="0" err="1"/>
              <a:t>centroids</a:t>
            </a:r>
            <a:endParaRPr lang="en-US" sz="3200" dirty="0"/>
          </a:p>
        </p:txBody>
      </p:sp>
      <p:pic>
        <p:nvPicPr>
          <p:cNvPr id="5" name="Picture 4" descr="16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72" y="2143117"/>
            <a:ext cx="4491724" cy="36468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21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0" y="100013"/>
            <a:ext cx="8572560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Assign points to closest </a:t>
            </a:r>
            <a:r>
              <a:rPr lang="en-US" sz="3200" dirty="0" err="1"/>
              <a:t>centroid</a:t>
            </a:r>
            <a:endParaRPr lang="en-US" sz="3200" dirty="0"/>
          </a:p>
        </p:txBody>
      </p:sp>
      <p:pic>
        <p:nvPicPr>
          <p:cNvPr id="4" name="Picture 3" descr="165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34" y="2214554"/>
            <a:ext cx="4547180" cy="363774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5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Assignment</a:t>
            </a:r>
          </a:p>
        </p:txBody>
      </p:sp>
      <p:pic>
        <p:nvPicPr>
          <p:cNvPr id="5" name="Picture 4" descr="16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35" y="2143117"/>
            <a:ext cx="4512315" cy="35473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8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</a:t>
            </a:r>
            <a:r>
              <a:rPr lang="en-US" sz="3200" dirty="0" err="1"/>
              <a:t>Recompute</a:t>
            </a:r>
            <a:r>
              <a:rPr lang="en-US" sz="3200" dirty="0"/>
              <a:t> cluster </a:t>
            </a:r>
            <a:r>
              <a:rPr lang="en-US" sz="3200" dirty="0" err="1"/>
              <a:t>centroids</a:t>
            </a:r>
            <a:endParaRPr lang="en-US" sz="3200" dirty="0"/>
          </a:p>
        </p:txBody>
      </p:sp>
      <p:pic>
        <p:nvPicPr>
          <p:cNvPr id="4" name="Picture 3" descr="16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17" y="2047550"/>
            <a:ext cx="4886201" cy="3810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5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0" y="100013"/>
            <a:ext cx="8572560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Assign points to closest </a:t>
            </a:r>
            <a:r>
              <a:rPr lang="en-US" sz="3200" dirty="0" err="1"/>
              <a:t>centroid</a:t>
            </a:r>
            <a:endParaRPr lang="en-US" sz="3200" dirty="0"/>
          </a:p>
        </p:txBody>
      </p:sp>
      <p:pic>
        <p:nvPicPr>
          <p:cNvPr id="5" name="Picture 4" descr="165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16" y="2387494"/>
            <a:ext cx="4621665" cy="35418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01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Assignment</a:t>
            </a:r>
          </a:p>
        </p:txBody>
      </p:sp>
      <p:pic>
        <p:nvPicPr>
          <p:cNvPr id="4" name="Picture 3" descr="165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34" y="2143116"/>
            <a:ext cx="4679944" cy="37091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1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</a:t>
            </a:r>
            <a:r>
              <a:rPr lang="en-US" sz="3200" dirty="0" err="1"/>
              <a:t>Recompute</a:t>
            </a:r>
            <a:r>
              <a:rPr lang="en-US" sz="3200" dirty="0"/>
              <a:t> cluster </a:t>
            </a:r>
            <a:r>
              <a:rPr lang="en-US" sz="3200" dirty="0" err="1"/>
              <a:t>centroids</a:t>
            </a:r>
            <a:endParaRPr lang="en-US" sz="3200" dirty="0"/>
          </a:p>
        </p:txBody>
      </p:sp>
      <p:pic>
        <p:nvPicPr>
          <p:cNvPr id="5" name="Picture 4" descr="16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34" y="2571745"/>
            <a:ext cx="4547084" cy="34796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78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0" y="100013"/>
            <a:ext cx="8572560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Example: Assign points to closest </a:t>
            </a:r>
            <a:r>
              <a:rPr lang="en-US" sz="3200" dirty="0" err="1"/>
              <a:t>centroid</a:t>
            </a:r>
            <a:endParaRPr lang="en-US" sz="3200" dirty="0"/>
          </a:p>
        </p:txBody>
      </p:sp>
      <p:pic>
        <p:nvPicPr>
          <p:cNvPr id="4" name="Picture 3" descr="166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73" y="2657920"/>
            <a:ext cx="4428877" cy="355716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48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8422" y="115888"/>
            <a:ext cx="11925993" cy="1530350"/>
          </a:xfrm>
        </p:spPr>
        <p:txBody>
          <a:bodyPr/>
          <a:lstStyle/>
          <a:p>
            <a:r>
              <a:rPr lang="en-US" altLang="en-US" dirty="0"/>
              <a:t>Supervised learning vs. unsupervised learning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520826"/>
            <a:ext cx="8183563" cy="4708525"/>
          </a:xfrm>
        </p:spPr>
        <p:txBody>
          <a:bodyPr/>
          <a:lstStyle/>
          <a:p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Supervised learning</a:t>
            </a:r>
            <a:r>
              <a:rPr lang="en-US" altLang="ja-JP" dirty="0">
                <a:solidFill>
                  <a:srgbClr val="FF505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ja-JP" dirty="0">
                <a:ea typeface="ＭＳ Ｐゴシック" panose="020B0600070205080204" pitchFamily="34" charset="-128"/>
              </a:rPr>
              <a:t> discover patterns in the data that relate data attributes with a target (class) attribute.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These patterns are then utilized to predict the values of the target attribute in future data instances. </a:t>
            </a:r>
          </a:p>
          <a:p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dirty="0">
                <a:ea typeface="ＭＳ Ｐゴシック" panose="020B0600070205080204" pitchFamily="34" charset="-128"/>
              </a:rPr>
              <a:t>: The data have no target attribute.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We want to explore the data to find some intrinsic structures in them.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7402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1" y="100013"/>
            <a:ext cx="839949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400" dirty="0"/>
              <a:t>Worked Example: Assignment</a:t>
            </a:r>
          </a:p>
        </p:txBody>
      </p:sp>
      <p:pic>
        <p:nvPicPr>
          <p:cNvPr id="4" name="Picture 3" descr="166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35" y="2428868"/>
            <a:ext cx="4540371" cy="3643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76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100013"/>
            <a:ext cx="868521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   Worked Example: </a:t>
            </a:r>
            <a:r>
              <a:rPr lang="en-US" sz="3200" dirty="0" err="1"/>
              <a:t>Recompute</a:t>
            </a:r>
            <a:r>
              <a:rPr lang="en-US" sz="3200" dirty="0"/>
              <a:t> cluster centroids</a:t>
            </a:r>
          </a:p>
        </p:txBody>
      </p:sp>
      <p:pic>
        <p:nvPicPr>
          <p:cNvPr id="5" name="Picture 4" descr="166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035" y="2428869"/>
            <a:ext cx="4373309" cy="3429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03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9720" y="100013"/>
            <a:ext cx="8572560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200" dirty="0"/>
              <a:t>Worked Ex.: </a:t>
            </a:r>
            <a:r>
              <a:rPr lang="en-US" sz="3200" dirty="0" err="1"/>
              <a:t>Centroids</a:t>
            </a:r>
            <a:r>
              <a:rPr lang="en-US" sz="3200" dirty="0"/>
              <a:t> and assignments after convergence</a:t>
            </a:r>
          </a:p>
        </p:txBody>
      </p:sp>
      <p:pic>
        <p:nvPicPr>
          <p:cNvPr id="4" name="Picture 3" descr="166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876" y="2285993"/>
            <a:ext cx="4323876" cy="34539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83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2300" y="1643051"/>
            <a:ext cx="8213417" cy="4833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1" y="100013"/>
            <a:ext cx="8228013" cy="131445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3600" i="1" dirty="0"/>
              <a:t>K</a:t>
            </a:r>
            <a:r>
              <a:rPr lang="en-US" sz="3600" dirty="0"/>
              <a:t>-means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6231DFBC-2454-451B-9C42-04D7F724382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348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52400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dirty="0">
                <a:latin typeface="+mj-lt"/>
              </a:rPr>
              <a:t>  </a:t>
            </a:r>
            <a:r>
              <a:rPr lang="en-US" sz="3600" i="1" dirty="0">
                <a:latin typeface="+mj-lt"/>
              </a:rPr>
              <a:t>K</a:t>
            </a:r>
            <a:r>
              <a:rPr lang="en-US" sz="3600" dirty="0">
                <a:latin typeface="+mj-lt"/>
              </a:rPr>
              <a:t>-means is guaranteed to converge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5018" y="1714488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742950" lvl="1" indent="-285750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RSS = sum of all squared distances between document vector </a:t>
            </a:r>
            <a:r>
              <a:rPr lang="de-DE" sz="2000" dirty="0" err="1">
                <a:latin typeface="+mj-lt"/>
              </a:rPr>
              <a:t>and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closest</a:t>
            </a:r>
            <a:r>
              <a:rPr lang="de-DE" sz="2000" dirty="0">
                <a:latin typeface="+mj-lt"/>
              </a:rPr>
              <a:t> </a:t>
            </a:r>
            <a:r>
              <a:rPr lang="de-DE" sz="2000" dirty="0" err="1">
                <a:latin typeface="+mj-lt"/>
              </a:rPr>
              <a:t>centroid</a:t>
            </a:r>
            <a:endParaRPr lang="de-DE" sz="2000" dirty="0">
              <a:latin typeface="+mj-lt"/>
            </a:endParaRPr>
          </a:p>
          <a:p>
            <a:pPr marL="742950" lvl="1" indent="-285750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RSS decreases during each reassignment step.</a:t>
            </a:r>
          </a:p>
          <a:p>
            <a:pPr marL="1257300" lvl="2" indent="-342900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because each vector is moved to a closer </a:t>
            </a:r>
            <a:r>
              <a:rPr lang="en-US" sz="2400" dirty="0" err="1">
                <a:latin typeface="+mj-lt"/>
              </a:rPr>
              <a:t>centroid</a:t>
            </a:r>
            <a:endParaRPr lang="en-US" sz="2400" dirty="0">
              <a:latin typeface="+mj-lt"/>
            </a:endParaRPr>
          </a:p>
          <a:p>
            <a:pPr marL="742950" lvl="1" indent="-285750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RSS decreases during each </a:t>
            </a:r>
            <a:r>
              <a:rPr lang="en-US" sz="2000" dirty="0" err="1">
                <a:latin typeface="+mj-lt"/>
              </a:rPr>
              <a:t>recomputation</a:t>
            </a:r>
            <a:r>
              <a:rPr lang="en-US" sz="2000" dirty="0">
                <a:latin typeface="+mj-lt"/>
              </a:rPr>
              <a:t> step.</a:t>
            </a:r>
          </a:p>
          <a:p>
            <a:pPr marL="1257300" lvl="2" indent="-342900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de-DE" sz="2400" dirty="0" err="1">
                <a:latin typeface="+mj-lt"/>
              </a:rPr>
              <a:t>see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next</a:t>
            </a:r>
            <a:r>
              <a:rPr lang="de-DE" sz="2400" dirty="0">
                <a:latin typeface="+mj-lt"/>
              </a:rPr>
              <a:t> </a:t>
            </a:r>
            <a:r>
              <a:rPr lang="de-DE" sz="2400" dirty="0" err="1">
                <a:latin typeface="+mj-lt"/>
              </a:rPr>
              <a:t>slide</a:t>
            </a:r>
            <a:endParaRPr lang="de-DE" sz="2400" dirty="0">
              <a:latin typeface="+mj-lt"/>
            </a:endParaRPr>
          </a:p>
          <a:p>
            <a:pPr marL="742950" lvl="1" indent="-285750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There is only a finite number of </a:t>
            </a:r>
            <a:r>
              <a:rPr lang="en-US" sz="2000" dirty="0" err="1">
                <a:latin typeface="+mj-lt"/>
              </a:rPr>
              <a:t>clusterings</a:t>
            </a:r>
            <a:r>
              <a:rPr lang="en-US" sz="2000" dirty="0">
                <a:latin typeface="+mj-lt"/>
              </a:rPr>
              <a:t>.</a:t>
            </a:r>
          </a:p>
          <a:p>
            <a:pPr marL="742950" lvl="1" indent="-285750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Thus: We must reach a fixed point.</a:t>
            </a:r>
          </a:p>
          <a:p>
            <a:pPr marL="742950" lvl="1" indent="-285750">
              <a:spcBef>
                <a:spcPts val="700"/>
              </a:spcBef>
              <a:buClr>
                <a:srgbClr val="336699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Assumption: Ties are broken consistently.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6013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524000" y="12700"/>
            <a:ext cx="8858280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r>
              <a:rPr lang="en-US" sz="3600" i="1" dirty="0">
                <a:latin typeface="+mj-lt"/>
              </a:rPr>
              <a:t>   K</a:t>
            </a:r>
            <a:r>
              <a:rPr lang="en-US" sz="3600" dirty="0">
                <a:latin typeface="+mj-lt"/>
              </a:rPr>
              <a:t>-means is guaranteed to converge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5018" y="2000240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sz="2400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2400" dirty="0">
                <a:latin typeface="+mj-lt"/>
              </a:rPr>
              <a:t>But we don’t know how long convergence will take!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400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sz="2400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2400" dirty="0">
                <a:latin typeface="+mj-lt"/>
              </a:rPr>
              <a:t>If we don’t care about a few points switching back and forth, then convergence is usually fast (&lt; 10-20 iterations).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400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en-US" sz="2400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sz="2400" dirty="0">
                <a:latin typeface="+mj-lt"/>
              </a:rPr>
              <a:t>However, complete convergence can take many more </a:t>
            </a:r>
            <a:r>
              <a:rPr lang="de-DE" sz="2400" dirty="0" err="1">
                <a:latin typeface="+mj-lt"/>
              </a:rPr>
              <a:t>iterations</a:t>
            </a:r>
            <a:r>
              <a:rPr lang="de-DE" sz="2400" dirty="0">
                <a:latin typeface="+mj-lt"/>
              </a:rPr>
              <a:t>.</a:t>
            </a: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390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E32D05-4F29-4863-BCE3-7C6E79CB608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pic>
        <p:nvPicPr>
          <p:cNvPr id="77517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2163" y="1174751"/>
            <a:ext cx="7994650" cy="47656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75174" name="Text Box 6"/>
          <p:cNvSpPr txBox="1">
            <a:spLocks noChangeArrowheads="1"/>
          </p:cNvSpPr>
          <p:nvPr/>
        </p:nvSpPr>
        <p:spPr bwMode="auto">
          <a:xfrm>
            <a:off x="3756025" y="4329114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3200"/>
              <a:t>+</a:t>
            </a: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3108325" y="4005264"/>
            <a:ext cx="647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32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452761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F2E20A-B636-452F-8817-63454A7219E4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(cont …)</a:t>
            </a:r>
          </a:p>
        </p:txBody>
      </p:sp>
      <p:pic>
        <p:nvPicPr>
          <p:cNvPr id="777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7238" y="1233488"/>
            <a:ext cx="7993062" cy="4843462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506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5426"/>
            <a:ext cx="8229600" cy="1139825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Strengths of k-means </a:t>
            </a:r>
            <a:endParaRPr lang="en-US" altLang="en-US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196976"/>
            <a:ext cx="8110538" cy="4932363"/>
          </a:xfrm>
        </p:spPr>
        <p:txBody>
          <a:bodyPr/>
          <a:lstStyle/>
          <a:p>
            <a:r>
              <a:rPr lang="en-US" altLang="en-US" sz="2600" dirty="0"/>
              <a:t>Strengths: </a:t>
            </a:r>
          </a:p>
          <a:p>
            <a:pPr lvl="1"/>
            <a:r>
              <a:rPr lang="en-US" altLang="en-US" sz="2200" dirty="0"/>
              <a:t>Simple: easy to understand and to implement</a:t>
            </a:r>
          </a:p>
          <a:p>
            <a:pPr lvl="1"/>
            <a:r>
              <a:rPr lang="en-US" altLang="en-US" sz="2200" dirty="0"/>
              <a:t>Efficient: </a:t>
            </a:r>
            <a:r>
              <a:rPr lang="en-US" altLang="ja-JP" sz="2200" dirty="0">
                <a:ea typeface="ＭＳ Ｐゴシック" panose="020B0600070205080204" pitchFamily="34" charset="-128"/>
              </a:rPr>
              <a:t>Time complexity: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O</a:t>
            </a:r>
            <a:r>
              <a:rPr lang="en-US" altLang="ja-JP" sz="2200" dirty="0">
                <a:ea typeface="ＭＳ Ｐゴシック" panose="020B0600070205080204" pitchFamily="34" charset="-128"/>
              </a:rPr>
              <a:t>(</a:t>
            </a:r>
            <a:r>
              <a:rPr lang="en-US" altLang="ja-JP" sz="2200" i="1" dirty="0" err="1">
                <a:ea typeface="ＭＳ Ｐゴシック" panose="020B0600070205080204" pitchFamily="34" charset="-128"/>
              </a:rPr>
              <a:t>tkn</a:t>
            </a:r>
            <a:r>
              <a:rPr lang="en-US" altLang="ja-JP" sz="2200" dirty="0">
                <a:ea typeface="ＭＳ Ｐゴシック" panose="020B0600070205080204" pitchFamily="34" charset="-128"/>
              </a:rPr>
              <a:t>),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sz="2200" dirty="0">
                <a:ea typeface="ＭＳ Ｐゴシック" panose="020B0600070205080204" pitchFamily="34" charset="-128"/>
              </a:rPr>
              <a:t>	where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n</a:t>
            </a:r>
            <a:r>
              <a:rPr lang="en-US" altLang="ja-JP" sz="2200" dirty="0">
                <a:ea typeface="ＭＳ Ｐゴシック" panose="020B0600070205080204" pitchFamily="34" charset="-128"/>
              </a:rPr>
              <a:t> is the number of data points,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sz="2200" dirty="0">
                <a:ea typeface="ＭＳ Ｐゴシック" panose="020B0600070205080204" pitchFamily="34" charset="-128"/>
              </a:rPr>
              <a:t>	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2200" dirty="0">
                <a:ea typeface="ＭＳ Ｐゴシック" panose="020B0600070205080204" pitchFamily="34" charset="-128"/>
              </a:rPr>
              <a:t> is the number of clusters, and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sz="2200" dirty="0">
                <a:ea typeface="ＭＳ Ｐゴシック" panose="020B0600070205080204" pitchFamily="34" charset="-128"/>
              </a:rPr>
              <a:t>	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t </a:t>
            </a:r>
            <a:r>
              <a:rPr lang="en-US" altLang="ja-JP" sz="2200" dirty="0">
                <a:ea typeface="ＭＳ Ｐゴシック" panose="020B0600070205080204" pitchFamily="34" charset="-128"/>
              </a:rPr>
              <a:t>is the number of iterations. </a:t>
            </a:r>
          </a:p>
          <a:p>
            <a:pPr lvl="1"/>
            <a:r>
              <a:rPr lang="en-US" altLang="ja-JP" sz="2200" dirty="0">
                <a:ea typeface="ＭＳ Ｐゴシック" panose="020B0600070205080204" pitchFamily="34" charset="-128"/>
              </a:rPr>
              <a:t>Since both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2200" dirty="0">
                <a:ea typeface="ＭＳ Ｐゴシック" panose="020B0600070205080204" pitchFamily="34" charset="-128"/>
              </a:rPr>
              <a:t> and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t</a:t>
            </a:r>
            <a:r>
              <a:rPr lang="en-US" altLang="ja-JP" sz="2200" dirty="0">
                <a:ea typeface="ＭＳ Ｐゴシック" panose="020B0600070205080204" pitchFamily="34" charset="-128"/>
              </a:rPr>
              <a:t> are small. </a:t>
            </a:r>
            <a:r>
              <a:rPr lang="en-US" altLang="ja-JP" sz="2200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2200" dirty="0">
                <a:ea typeface="ＭＳ Ｐゴシック" panose="020B0600070205080204" pitchFamily="34" charset="-128"/>
              </a:rPr>
              <a:t>-means is considered a linear algorithm. </a:t>
            </a:r>
          </a:p>
          <a:p>
            <a:r>
              <a:rPr lang="en-US" altLang="en-US" sz="2600" dirty="0"/>
              <a:t>K-means is the most popular clustering algorithm.</a:t>
            </a:r>
          </a:p>
          <a:p>
            <a:r>
              <a:rPr lang="en-US" altLang="en-US" sz="2500" dirty="0"/>
              <a:t>Note that: it terminates at a </a:t>
            </a:r>
            <a:r>
              <a:rPr lang="en-US" altLang="en-US" sz="2500" dirty="0">
                <a:solidFill>
                  <a:srgbClr val="FF0000"/>
                </a:solidFill>
              </a:rPr>
              <a:t>local optimum </a:t>
            </a:r>
            <a:r>
              <a:rPr lang="en-US" altLang="en-US" sz="2500" dirty="0"/>
              <a:t>if RSS is used. The </a:t>
            </a:r>
            <a:r>
              <a:rPr lang="en-US" altLang="en-US" sz="2500" dirty="0">
                <a:solidFill>
                  <a:srgbClr val="FF0000"/>
                </a:solidFill>
              </a:rPr>
              <a:t>global optimum</a:t>
            </a:r>
            <a:r>
              <a:rPr lang="en-US" altLang="en-US" sz="2500" dirty="0"/>
              <a:t> is hard to find due to complexity. 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69081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9"/>
            <a:ext cx="8229600" cy="4789487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The algorithm is only applicable if the </a:t>
            </a:r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mean</a:t>
            </a:r>
            <a:r>
              <a:rPr lang="en-US" altLang="ja-JP">
                <a:ea typeface="ＭＳ Ｐゴシック" panose="020B0600070205080204" pitchFamily="34" charset="-128"/>
              </a:rPr>
              <a:t> is defined. </a:t>
            </a:r>
          </a:p>
          <a:p>
            <a:pPr lvl="1"/>
            <a:r>
              <a:rPr lang="en-US" altLang="en-US"/>
              <a:t>For categorical data, </a:t>
            </a:r>
            <a:r>
              <a:rPr lang="en-US" altLang="en-US" i="1"/>
              <a:t>k</a:t>
            </a:r>
            <a:r>
              <a:rPr lang="en-US" altLang="en-US"/>
              <a:t>-mode - the centroid is represented by most frequent values. </a:t>
            </a:r>
          </a:p>
          <a:p>
            <a:r>
              <a:rPr lang="en-US" altLang="en-US"/>
              <a:t>The user needs to specify </a:t>
            </a:r>
            <a:r>
              <a:rPr lang="en-US" altLang="en-US" i="1">
                <a:solidFill>
                  <a:srgbClr val="FF0000"/>
                </a:solidFill>
              </a:rPr>
              <a:t>k</a:t>
            </a:r>
            <a:r>
              <a:rPr lang="en-US" altLang="en-US"/>
              <a:t>.</a:t>
            </a:r>
          </a:p>
          <a:p>
            <a:r>
              <a:rPr lang="en-US" altLang="ja-JP">
                <a:ea typeface="ＭＳ Ｐゴシック" panose="020B0600070205080204" pitchFamily="34" charset="-128"/>
              </a:rPr>
              <a:t>The algorithm is sensitive to </a:t>
            </a:r>
            <a:r>
              <a:rPr lang="en-US" altLang="ja-JP" b="1">
                <a:solidFill>
                  <a:srgbClr val="FF0000"/>
                </a:solidFill>
                <a:ea typeface="ＭＳ Ｐゴシック" panose="020B0600070205080204" pitchFamily="34" charset="-128"/>
              </a:rPr>
              <a:t>outliers</a:t>
            </a:r>
          </a:p>
          <a:p>
            <a:pPr lvl="1"/>
            <a:r>
              <a:rPr lang="en-US" altLang="ja-JP">
                <a:ea typeface="ＭＳ Ｐゴシック" panose="020B0600070205080204" pitchFamily="34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>
                <a:ea typeface="ＭＳ Ｐゴシック" panose="020B0600070205080204" pitchFamily="34" charset="-128"/>
              </a:rPr>
              <a:t>Outliers could be errors in the data recording or some special data points with very different values. </a:t>
            </a:r>
            <a:endParaRPr lang="en-US" altLang="en-US"/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27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en-US" dirty="0"/>
              <a:t>Clustering</a:t>
            </a:r>
          </a:p>
        </p:txBody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160463"/>
            <a:ext cx="8394700" cy="50149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600" dirty="0">
                <a:ea typeface="ＭＳ Ｐゴシック" panose="020B0600070205080204" pitchFamily="34" charset="-128"/>
              </a:rPr>
              <a:t>Clustering is a technique for finding </a:t>
            </a:r>
            <a:r>
              <a:rPr lang="en-US" altLang="ja-JP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similarity groups</a:t>
            </a:r>
            <a:r>
              <a:rPr lang="en-US" altLang="ja-JP" sz="26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2600" dirty="0">
                <a:ea typeface="ＭＳ Ｐゴシック" panose="020B0600070205080204" pitchFamily="34" charset="-128"/>
              </a:rPr>
              <a:t>in data, called </a:t>
            </a:r>
            <a:r>
              <a:rPr lang="en-US" altLang="ja-JP" sz="26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clusters</a:t>
            </a:r>
            <a:r>
              <a:rPr lang="en-US" altLang="ja-JP" sz="2600" dirty="0">
                <a:ea typeface="ＭＳ Ｐゴシック" panose="020B0600070205080204" pitchFamily="34" charset="-128"/>
              </a:rPr>
              <a:t>. I.e., </a:t>
            </a:r>
          </a:p>
          <a:p>
            <a:pPr marL="742950" lvl="1" indent="-285750"/>
            <a:r>
              <a:rPr lang="en-US" altLang="ja-JP" sz="2200" dirty="0">
                <a:ea typeface="ＭＳ Ｐゴシック" panose="020B0600070205080204" pitchFamily="34" charset="-128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pPr>
              <a:lnSpc>
                <a:spcPct val="90000"/>
              </a:lnSpc>
            </a:pPr>
            <a:r>
              <a:rPr lang="en-US" altLang="ja-JP" sz="2600" dirty="0">
                <a:ea typeface="ＭＳ Ｐゴシック" panose="020B0600070205080204" pitchFamily="34" charset="-128"/>
              </a:rPr>
              <a:t>Clustering is often called an </a:t>
            </a:r>
            <a:r>
              <a:rPr lang="en-US" altLang="ja-JP" sz="2600" b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sz="26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2600" dirty="0">
                <a:ea typeface="ＭＳ Ｐゴシック" panose="020B0600070205080204" pitchFamily="34" charset="-128"/>
              </a:rPr>
              <a:t>task</a:t>
            </a:r>
            <a:r>
              <a:rPr lang="en-US" altLang="ja-JP" sz="2600" b="1" dirty="0">
                <a:ea typeface="ＭＳ Ｐゴシック" panose="020B0600070205080204" pitchFamily="34" charset="-128"/>
              </a:rPr>
              <a:t> </a:t>
            </a:r>
            <a:r>
              <a:rPr lang="en-US" altLang="ja-JP" sz="2600" dirty="0">
                <a:ea typeface="ＭＳ Ｐゴシック" panose="020B0600070205080204" pitchFamily="34" charset="-128"/>
              </a:rPr>
              <a:t>as no class values denoting an </a:t>
            </a:r>
            <a:r>
              <a:rPr lang="en-US" altLang="ja-JP" sz="2600" i="1" dirty="0">
                <a:ea typeface="ＭＳ Ｐゴシック" panose="020B0600070205080204" pitchFamily="34" charset="-128"/>
              </a:rPr>
              <a:t>a priori</a:t>
            </a:r>
            <a:r>
              <a:rPr lang="en-US" altLang="ja-JP" sz="2600" dirty="0">
                <a:ea typeface="ＭＳ Ｐゴシック" panose="020B0600070205080204" pitchFamily="34" charset="-128"/>
              </a:rPr>
              <a:t> grouping of the data instances are given, which is the case in supervised learning. 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Due to historical reasons, clustering is often considered </a:t>
            </a:r>
            <a:r>
              <a:rPr lang="en-US" altLang="ja-JP" sz="2600" dirty="0">
                <a:ea typeface="ＭＳ Ｐゴシック" panose="020B0600070205080204" pitchFamily="34" charset="-128"/>
              </a:rPr>
              <a:t>synonymous with unsupervised learning</a:t>
            </a:r>
            <a:r>
              <a:rPr lang="en-US" altLang="en-US" sz="2600" dirty="0"/>
              <a:t>.</a:t>
            </a:r>
          </a:p>
          <a:p>
            <a:pPr marL="742950" lvl="1" indent="-285750"/>
            <a:r>
              <a:rPr lang="en-US" altLang="en-US" sz="2200" dirty="0"/>
              <a:t>In fact, association rule mining is also unsupervised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This lecture focuses on clustering. </a:t>
            </a:r>
          </a:p>
        </p:txBody>
      </p:sp>
    </p:spTree>
    <p:extLst>
      <p:ext uri="{BB962C8B-B14F-4D97-AF65-F5344CB8AC3E}">
        <p14:creationId xmlns:p14="http://schemas.microsoft.com/office/powerpoint/2010/main" val="1618840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Weaknesses of k-means: Problems with outliers</a:t>
            </a:r>
          </a:p>
        </p:txBody>
      </p:sp>
      <p:pic>
        <p:nvPicPr>
          <p:cNvPr id="7854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482726"/>
            <a:ext cx="8229600" cy="4970463"/>
          </a:xfrm>
        </p:spPr>
      </p:pic>
    </p:spTree>
    <p:extLst>
      <p:ext uri="{BB962C8B-B14F-4D97-AF65-F5344CB8AC3E}">
        <p14:creationId xmlns:p14="http://schemas.microsoft.com/office/powerpoint/2010/main" val="4081904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Weaknesses of k-means: To deal with outliers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433" y="1690688"/>
            <a:ext cx="10656916" cy="4645025"/>
          </a:xfrm>
        </p:spPr>
        <p:txBody>
          <a:bodyPr/>
          <a:lstStyle/>
          <a:p>
            <a:r>
              <a:rPr lang="en-US" altLang="ja-JP" sz="2600" dirty="0">
                <a:ea typeface="ＭＳ Ｐゴシック" panose="020B0600070205080204" pitchFamily="34" charset="-128"/>
              </a:rPr>
              <a:t>One method is to remove some data points in the clustering process that are much further away from the centroids than other data points. </a:t>
            </a:r>
          </a:p>
          <a:p>
            <a:pPr lvl="1"/>
            <a:r>
              <a:rPr lang="en-US" altLang="ja-JP" sz="2200" dirty="0">
                <a:ea typeface="ＭＳ Ｐゴシック" panose="020B0600070205080204" pitchFamily="34" charset="-128"/>
              </a:rPr>
              <a:t>To be safe, we may want to monitor these possible outliers over a few iterations and then decide to remove them. </a:t>
            </a:r>
          </a:p>
          <a:p>
            <a:pPr lvl="1"/>
            <a:endParaRPr lang="en-US" altLang="ja-JP" sz="2200" dirty="0">
              <a:ea typeface="ＭＳ Ｐゴシック" panose="020B0600070205080204" pitchFamily="34" charset="-128"/>
            </a:endParaRPr>
          </a:p>
          <a:p>
            <a:r>
              <a:rPr lang="en-US" altLang="ja-JP" sz="2600" dirty="0">
                <a:ea typeface="ＭＳ Ｐゴシック" panose="020B0600070205080204" pitchFamily="34" charset="-128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/>
            <a:r>
              <a:rPr lang="en-US" altLang="en-US" sz="2200" dirty="0"/>
              <a:t>Assign the rest of the data points to the clusters by distance or similarity comparison, 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201419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74988A-C4FA-4779-9BE0-B8465D151FDA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 (cont …)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82775" y="981075"/>
            <a:ext cx="8039100" cy="604838"/>
          </a:xfrm>
        </p:spPr>
        <p:txBody>
          <a:bodyPr/>
          <a:lstStyle/>
          <a:p>
            <a:r>
              <a:rPr lang="en-US" altLang="ja-JP" sz="2600">
                <a:ea typeface="ＭＳ Ｐゴシック" panose="020B0600070205080204" pitchFamily="34" charset="-128"/>
              </a:rPr>
              <a:t>The algorithm is sensitive to </a:t>
            </a:r>
            <a:r>
              <a:rPr lang="en-US" altLang="ja-JP" sz="2600">
                <a:solidFill>
                  <a:srgbClr val="FF0000"/>
                </a:solidFill>
                <a:ea typeface="ＭＳ Ｐゴシック" panose="020B0600070205080204" pitchFamily="34" charset="-128"/>
              </a:rPr>
              <a:t>initial seeds</a:t>
            </a:r>
            <a:r>
              <a:rPr lang="en-US" altLang="ja-JP" sz="2600">
                <a:ea typeface="ＭＳ Ｐゴシック" panose="020B0600070205080204" pitchFamily="34" charset="-128"/>
              </a:rPr>
              <a:t>.</a:t>
            </a:r>
            <a:endParaRPr lang="en-US" altLang="en-US" sz="2600"/>
          </a:p>
        </p:txBody>
      </p:sp>
      <p:pic>
        <p:nvPicPr>
          <p:cNvPr id="78746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5550" y="1628775"/>
            <a:ext cx="6877050" cy="445293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026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472159-1F31-4313-BCF1-F5555E9E0FA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 (cont …)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82776" y="1089025"/>
            <a:ext cx="7021513" cy="647700"/>
          </a:xfrm>
        </p:spPr>
        <p:txBody>
          <a:bodyPr/>
          <a:lstStyle/>
          <a:p>
            <a:r>
              <a:rPr lang="en-US" altLang="en-US" sz="2600"/>
              <a:t>If we use </a:t>
            </a:r>
            <a:r>
              <a:rPr lang="en-US" altLang="en-US" sz="2600">
                <a:solidFill>
                  <a:srgbClr val="FF0000"/>
                </a:solidFill>
              </a:rPr>
              <a:t>different seeds</a:t>
            </a:r>
            <a:r>
              <a:rPr lang="en-US" altLang="en-US" sz="2600"/>
              <a:t>: good results</a:t>
            </a:r>
          </a:p>
        </p:txBody>
      </p:sp>
      <p:pic>
        <p:nvPicPr>
          <p:cNvPr id="78950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8214" y="1700214"/>
            <a:ext cx="7164387" cy="442912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89510" name="Text Box 6"/>
          <p:cNvSpPr txBox="1">
            <a:spLocks noChangeArrowheads="1"/>
          </p:cNvSpPr>
          <p:nvPr/>
        </p:nvSpPr>
        <p:spPr bwMode="auto">
          <a:xfrm>
            <a:off x="7788275" y="1665289"/>
            <a:ext cx="25923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There are some methods to help choose good seeds</a:t>
            </a:r>
          </a:p>
        </p:txBody>
      </p:sp>
    </p:spTree>
    <p:extLst>
      <p:ext uri="{BB962C8B-B14F-4D97-AF65-F5344CB8AC3E}">
        <p14:creationId xmlns:p14="http://schemas.microsoft.com/office/powerpoint/2010/main" val="16616527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 (cont …)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9289" y="1052513"/>
            <a:ext cx="8218487" cy="1289050"/>
          </a:xfrm>
        </p:spPr>
        <p:txBody>
          <a:bodyPr/>
          <a:lstStyle/>
          <a:p>
            <a:r>
              <a:rPr lang="en-US" altLang="ja-JP" sz="2600">
                <a:ea typeface="ＭＳ Ｐゴシック" panose="020B0600070205080204" pitchFamily="34" charset="-128"/>
              </a:rPr>
              <a:t>The </a:t>
            </a:r>
            <a:r>
              <a:rPr lang="en-US" altLang="ja-JP" sz="2600" i="1">
                <a:ea typeface="ＭＳ Ｐゴシック" panose="020B0600070205080204" pitchFamily="34" charset="-128"/>
              </a:rPr>
              <a:t>k</a:t>
            </a:r>
            <a:r>
              <a:rPr lang="en-US" altLang="ja-JP" sz="2600">
                <a:ea typeface="ＭＳ Ｐゴシック" panose="020B0600070205080204" pitchFamily="34" charset="-128"/>
              </a:rPr>
              <a:t>-means algorithm is not suitable for discovering clusters that are not hyper-ellipsoids (or hyper-spheres). </a:t>
            </a:r>
            <a:endParaRPr lang="en-US" altLang="en-US" sz="2600"/>
          </a:p>
        </p:txBody>
      </p:sp>
      <p:pic>
        <p:nvPicPr>
          <p:cNvPr id="79155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0264" y="2492376"/>
            <a:ext cx="8243887" cy="34702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91558" name="Text Box 6"/>
          <p:cNvSpPr txBox="1">
            <a:spLocks noChangeArrowheads="1"/>
          </p:cNvSpPr>
          <p:nvPr/>
        </p:nvSpPr>
        <p:spPr bwMode="auto">
          <a:xfrm>
            <a:off x="8832850" y="3213100"/>
            <a:ext cx="5032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438077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34094"/>
            <a:ext cx="8229600" cy="4542905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buNone/>
              <a:defRPr/>
            </a:pPr>
            <a:r>
              <a:rPr lang="en-US" sz="2400" dirty="0"/>
              <a:t>We need to pick some points for the first round of the algorithm: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Random sample: </a:t>
            </a:r>
            <a:r>
              <a:rPr lang="en-US" sz="2400" dirty="0"/>
              <a:t>Pick a random subset of k points from the dataset.</a:t>
            </a:r>
          </a:p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K-Means++: </a:t>
            </a:r>
            <a:r>
              <a:rPr lang="en-US" sz="2400" dirty="0"/>
              <a:t>Iteratively construct a random sample with good spacing across the dataset. </a:t>
            </a:r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Note: </a:t>
            </a:r>
            <a:r>
              <a:rPr lang="en-US" sz="2400" dirty="0"/>
              <a:t>Finding an exactly-optimal k-Means clustering is NP-hard. Randomization helps avoid bad configurations.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124168"/>
            <a:ext cx="82296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K-means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10749562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4102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Start: </a:t>
            </a:r>
          </a:p>
          <a:p>
            <a:pPr>
              <a:defRPr/>
            </a:pPr>
            <a:r>
              <a:rPr lang="en-US" sz="2400" dirty="0"/>
              <a:t>Choose first cluster center at random from the data points</a:t>
            </a:r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Iterate:</a:t>
            </a:r>
          </a:p>
          <a:p>
            <a:pPr>
              <a:defRPr/>
            </a:pPr>
            <a:r>
              <a:rPr lang="en-US" sz="2400" dirty="0"/>
              <a:t>For every remaining data point x, compute D(x) the distance from x to the closest cluster center.</a:t>
            </a:r>
          </a:p>
          <a:p>
            <a:pPr>
              <a:defRPr/>
            </a:pPr>
            <a:r>
              <a:rPr lang="en-US" sz="2400" dirty="0"/>
              <a:t>Choose a remaining point x randomly with probability proportional to D(x)</a:t>
            </a:r>
            <a:r>
              <a:rPr lang="en-US" sz="2400" baseline="30000" dirty="0"/>
              <a:t>2</a:t>
            </a:r>
            <a:r>
              <a:rPr lang="en-US" sz="2400" dirty="0"/>
              <a:t>, and make it a new cluster center. </a:t>
            </a:r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r>
              <a:rPr lang="en-US" sz="2400" dirty="0"/>
              <a:t>Intuitively, this finds a sample of widely-spaced points avoiding “collapsing” of the clustering into a few internal centers.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124168"/>
            <a:ext cx="8229600" cy="792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K-means++</a:t>
            </a:r>
          </a:p>
        </p:txBody>
      </p:sp>
    </p:spTree>
    <p:extLst>
      <p:ext uri="{BB962C8B-B14F-4D97-AF65-F5344CB8AC3E}">
        <p14:creationId xmlns:p14="http://schemas.microsoft.com/office/powerpoint/2010/main" val="11340455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Image result for k means number of 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16787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k means number of clust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095115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7502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67734"/>
            <a:ext cx="8229600" cy="9567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K-means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17600"/>
            <a:ext cx="8229600" cy="535940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2400" dirty="0"/>
              <a:t>It’s a greedy algorithm with random setup – </a:t>
            </a:r>
            <a:r>
              <a:rPr lang="en-US" sz="2400" b="1" dirty="0">
                <a:solidFill>
                  <a:srgbClr val="C00000"/>
                </a:solidFill>
              </a:rPr>
              <a:t>solution isn’t optimal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/>
              <a:t>and varies significantly with different initial points. 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Very simple convergence proofs.</a:t>
            </a:r>
          </a:p>
          <a:p>
            <a:pPr>
              <a:lnSpc>
                <a:spcPct val="100000"/>
              </a:lnSpc>
              <a:defRPr/>
            </a:pPr>
            <a:r>
              <a:rPr lang="en-US" sz="2400" b="1" dirty="0">
                <a:solidFill>
                  <a:srgbClr val="C00000"/>
                </a:solidFill>
              </a:rPr>
              <a:t>Performance is O(</a:t>
            </a:r>
            <a:r>
              <a:rPr lang="en-US" sz="2400" b="1" dirty="0" err="1">
                <a:solidFill>
                  <a:srgbClr val="C00000"/>
                </a:solidFill>
              </a:rPr>
              <a:t>nk</a:t>
            </a:r>
            <a:r>
              <a:rPr lang="en-US" sz="2400" b="1" dirty="0">
                <a:solidFill>
                  <a:srgbClr val="C00000"/>
                </a:solidFill>
              </a:rPr>
              <a:t>) per iteration</a:t>
            </a:r>
            <a:r>
              <a:rPr lang="en-US" sz="2400" dirty="0"/>
              <a:t>, not bad and can be heuristically improved. </a:t>
            </a:r>
            <a:br>
              <a:rPr lang="en-US" sz="2400" dirty="0"/>
            </a:br>
            <a:r>
              <a:rPr lang="en-US" sz="2400" dirty="0"/>
              <a:t>n = total features in the dataset, k = number clusters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Many generalizations, e.g. 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/>
              <a:t>Fixed-size clusters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000" dirty="0"/>
              <a:t>Simple generalization to m-best soft clustering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As a “local” clustering method, it works well for data condensation/compression. </a:t>
            </a:r>
          </a:p>
          <a:p>
            <a:pPr>
              <a:lnSpc>
                <a:spcPct val="100000"/>
              </a:lnSpc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589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22B787-60A4-46C9-9140-64F6E3267F90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Hierarchical Clustering</a:t>
            </a:r>
            <a:endParaRPr lang="en-US" altLang="en-US"/>
          </a:p>
        </p:txBody>
      </p:sp>
      <p:sp>
        <p:nvSpPr>
          <p:cNvPr id="802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2314" y="1160464"/>
            <a:ext cx="7786687" cy="1036637"/>
          </a:xfrm>
        </p:spPr>
        <p:txBody>
          <a:bodyPr/>
          <a:lstStyle/>
          <a:p>
            <a:r>
              <a:rPr lang="en-US" altLang="en-US" sz="2600"/>
              <a:t>Produce a nested sequence of clusters, a </a:t>
            </a:r>
            <a:r>
              <a:rPr lang="en-US" altLang="en-US" sz="2600">
                <a:solidFill>
                  <a:srgbClr val="FF0000"/>
                </a:solidFill>
              </a:rPr>
              <a:t>tree</a:t>
            </a:r>
            <a:r>
              <a:rPr lang="en-US" altLang="en-US" sz="2600"/>
              <a:t>, also called </a:t>
            </a:r>
            <a:r>
              <a:rPr lang="en-US" altLang="en-US" sz="2600">
                <a:solidFill>
                  <a:srgbClr val="FF0000"/>
                </a:solidFill>
              </a:rPr>
              <a:t>Dendrogram</a:t>
            </a:r>
            <a:r>
              <a:rPr lang="en-US" altLang="en-US" sz="2600"/>
              <a:t>.</a:t>
            </a:r>
          </a:p>
        </p:txBody>
      </p:sp>
      <p:pic>
        <p:nvPicPr>
          <p:cNvPr id="80282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8075" y="2205039"/>
            <a:ext cx="4464050" cy="3825875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74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5884" y="2220422"/>
            <a:ext cx="4440382" cy="18671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The data set has three natural groups of data points, i.e., 3 natural clusters. 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How would you design an algorithm for finding the three clusters in this case?</a:t>
            </a:r>
          </a:p>
        </p:txBody>
      </p:sp>
      <p:pic>
        <p:nvPicPr>
          <p:cNvPr id="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6" y="1558693"/>
            <a:ext cx="561022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06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96" name="Group 1052"/>
          <p:cNvGrpSpPr>
            <a:grpSpLocks/>
          </p:cNvGrpSpPr>
          <p:nvPr/>
        </p:nvGrpSpPr>
        <p:grpSpPr bwMode="auto">
          <a:xfrm>
            <a:off x="2209800" y="1752600"/>
            <a:ext cx="7467600" cy="3276600"/>
            <a:chOff x="672" y="720"/>
            <a:chExt cx="3840" cy="2064"/>
          </a:xfrm>
        </p:grpSpPr>
        <p:sp>
          <p:nvSpPr>
            <p:cNvPr id="211976" name="Line 1032"/>
            <p:cNvSpPr>
              <a:spLocks noChangeShapeType="1"/>
            </p:cNvSpPr>
            <p:nvPr/>
          </p:nvSpPr>
          <p:spPr bwMode="auto">
            <a:xfrm flipV="1">
              <a:off x="4512" y="864"/>
              <a:ext cx="0" cy="115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77" name="Line 1033"/>
            <p:cNvSpPr>
              <a:spLocks noChangeShapeType="1"/>
            </p:cNvSpPr>
            <p:nvPr/>
          </p:nvSpPr>
          <p:spPr bwMode="auto">
            <a:xfrm flipV="1">
              <a:off x="3264" y="864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78" name="Line 1034"/>
            <p:cNvSpPr>
              <a:spLocks noChangeShapeType="1"/>
            </p:cNvSpPr>
            <p:nvPr/>
          </p:nvSpPr>
          <p:spPr bwMode="auto">
            <a:xfrm flipV="1">
              <a:off x="3840" y="1008"/>
              <a:ext cx="0" cy="6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79" name="Line 1035"/>
            <p:cNvSpPr>
              <a:spLocks noChangeShapeType="1"/>
            </p:cNvSpPr>
            <p:nvPr/>
          </p:nvSpPr>
          <p:spPr bwMode="auto">
            <a:xfrm flipV="1">
              <a:off x="2640" y="1008"/>
              <a:ext cx="0" cy="9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80" name="Line 1036"/>
            <p:cNvSpPr>
              <a:spLocks noChangeShapeType="1"/>
            </p:cNvSpPr>
            <p:nvPr/>
          </p:nvSpPr>
          <p:spPr bwMode="auto">
            <a:xfrm flipV="1">
              <a:off x="3216" y="1968"/>
              <a:ext cx="0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81" name="Line 1037"/>
            <p:cNvSpPr>
              <a:spLocks noChangeShapeType="1"/>
            </p:cNvSpPr>
            <p:nvPr/>
          </p:nvSpPr>
          <p:spPr bwMode="auto">
            <a:xfrm flipV="1">
              <a:off x="2016" y="1968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82" name="Line 1038"/>
            <p:cNvSpPr>
              <a:spLocks noChangeShapeType="1"/>
            </p:cNvSpPr>
            <p:nvPr/>
          </p:nvSpPr>
          <p:spPr bwMode="auto">
            <a:xfrm flipV="1">
              <a:off x="2592" y="2160"/>
              <a:ext cx="0" cy="6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83" name="Line 1039"/>
            <p:cNvSpPr>
              <a:spLocks noChangeShapeType="1"/>
            </p:cNvSpPr>
            <p:nvPr/>
          </p:nvSpPr>
          <p:spPr bwMode="auto">
            <a:xfrm flipV="1">
              <a:off x="1440" y="2160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84" name="Line 1040"/>
            <p:cNvSpPr>
              <a:spLocks noChangeShapeType="1"/>
            </p:cNvSpPr>
            <p:nvPr/>
          </p:nvSpPr>
          <p:spPr bwMode="auto">
            <a:xfrm flipV="1">
              <a:off x="960" y="2304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85" name="Line 1041"/>
            <p:cNvSpPr>
              <a:spLocks noChangeShapeType="1"/>
            </p:cNvSpPr>
            <p:nvPr/>
          </p:nvSpPr>
          <p:spPr bwMode="auto">
            <a:xfrm flipV="1">
              <a:off x="672" y="2448"/>
              <a:ext cx="0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86" name="Line 1042"/>
            <p:cNvSpPr>
              <a:spLocks noChangeShapeType="1"/>
            </p:cNvSpPr>
            <p:nvPr/>
          </p:nvSpPr>
          <p:spPr bwMode="auto">
            <a:xfrm flipV="1">
              <a:off x="1296" y="2448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87" name="Line 1043"/>
            <p:cNvSpPr>
              <a:spLocks noChangeShapeType="1"/>
            </p:cNvSpPr>
            <p:nvPr/>
          </p:nvSpPr>
          <p:spPr bwMode="auto">
            <a:xfrm rot="16200000" flipV="1">
              <a:off x="3888" y="240"/>
              <a:ext cx="0" cy="12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88" name="Line 1044"/>
            <p:cNvSpPr>
              <a:spLocks noChangeShapeType="1"/>
            </p:cNvSpPr>
            <p:nvPr/>
          </p:nvSpPr>
          <p:spPr bwMode="auto">
            <a:xfrm flipV="1">
              <a:off x="3888" y="720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89" name="Line 1045"/>
            <p:cNvSpPr>
              <a:spLocks noChangeShapeType="1"/>
            </p:cNvSpPr>
            <p:nvPr/>
          </p:nvSpPr>
          <p:spPr bwMode="auto">
            <a:xfrm rot="16200000" flipV="1">
              <a:off x="3240" y="408"/>
              <a:ext cx="0" cy="1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90" name="Line 1046"/>
            <p:cNvSpPr>
              <a:spLocks noChangeShapeType="1"/>
            </p:cNvSpPr>
            <p:nvPr/>
          </p:nvSpPr>
          <p:spPr bwMode="auto">
            <a:xfrm rot="16200000" flipV="1">
              <a:off x="2616" y="1368"/>
              <a:ext cx="0" cy="1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91" name="Line 1047"/>
            <p:cNvSpPr>
              <a:spLocks noChangeShapeType="1"/>
            </p:cNvSpPr>
            <p:nvPr/>
          </p:nvSpPr>
          <p:spPr bwMode="auto">
            <a:xfrm rot="16200000" flipV="1">
              <a:off x="2016" y="1584"/>
              <a:ext cx="0" cy="115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92" name="Line 1048"/>
            <p:cNvSpPr>
              <a:spLocks noChangeShapeType="1"/>
            </p:cNvSpPr>
            <p:nvPr/>
          </p:nvSpPr>
          <p:spPr bwMode="auto">
            <a:xfrm rot="16200000" flipV="1">
              <a:off x="984" y="2136"/>
              <a:ext cx="0" cy="6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93" name="Line 1049"/>
            <p:cNvSpPr>
              <a:spLocks noChangeShapeType="1"/>
            </p:cNvSpPr>
            <p:nvPr/>
          </p:nvSpPr>
          <p:spPr bwMode="auto">
            <a:xfrm rot="16200000" flipV="1">
              <a:off x="1368" y="1896"/>
              <a:ext cx="0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95" name="Line 1051"/>
            <p:cNvSpPr>
              <a:spLocks noChangeShapeType="1"/>
            </p:cNvSpPr>
            <p:nvPr/>
          </p:nvSpPr>
          <p:spPr bwMode="auto">
            <a:xfrm flipV="1">
              <a:off x="1776" y="2304"/>
              <a:ext cx="0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11997" name="Picture 1053"/>
          <p:cNvPicPr preferRelativeResize="0"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876801"/>
            <a:ext cx="1479550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1998" name="Group 1054"/>
          <p:cNvGrpSpPr>
            <a:grpSpLocks/>
          </p:cNvGrpSpPr>
          <p:nvPr/>
        </p:nvGrpSpPr>
        <p:grpSpPr bwMode="auto">
          <a:xfrm>
            <a:off x="3657600" y="4648201"/>
            <a:ext cx="1676400" cy="1211263"/>
            <a:chOff x="2548" y="2038"/>
            <a:chExt cx="698" cy="668"/>
          </a:xfrm>
        </p:grpSpPr>
        <p:sp>
          <p:nvSpPr>
            <p:cNvPr id="211999" name="Rectangle 1055"/>
            <p:cNvSpPr>
              <a:spLocks noChangeArrowheads="1"/>
            </p:cNvSpPr>
            <p:nvPr/>
          </p:nvSpPr>
          <p:spPr bwMode="auto">
            <a:xfrm>
              <a:off x="2548" y="2038"/>
              <a:ext cx="647" cy="6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12000" name="Picture 1056" descr="C:\WINNT\Profiles\eamonn.000\Desktop\gorilla.gif"/>
            <p:cNvPicPr preferRelativeResize="0"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" y="2088"/>
              <a:ext cx="670" cy="618"/>
            </a:xfrm>
            <a:prstGeom prst="rect">
              <a:avLst/>
            </a:prstGeom>
            <a:solidFill>
              <a:srgbClr val="FFFFFF"/>
            </a:solidFill>
          </p:spPr>
        </p:pic>
      </p:grpSp>
      <p:pic>
        <p:nvPicPr>
          <p:cNvPr id="212001" name="Picture 1057" descr="C:\WINNT\Profiles\eamonn.000\Desktop\chimp.gif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5029201"/>
            <a:ext cx="873125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02" name="Picture 1058"/>
          <p:cNvPicPr preferRelativeResize="0"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724400"/>
            <a:ext cx="528638" cy="87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2004" name="Picture 1060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4876800"/>
            <a:ext cx="976313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2003" name="Picture 1059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733800"/>
            <a:ext cx="2730500" cy="183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2005" name="Picture 1061" descr="http://www.iwokrama.org/ROM/mammals/guides/images/atpa.jpg"/>
          <p:cNvPicPr preferRelativeResize="0"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3287713"/>
            <a:ext cx="1147763" cy="97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2006" name="Text Box 1062"/>
          <p:cNvSpPr txBox="1">
            <a:spLocks noChangeArrowheads="1"/>
          </p:cNvSpPr>
          <p:nvPr/>
        </p:nvSpPr>
        <p:spPr bwMode="auto">
          <a:xfrm>
            <a:off x="1524000" y="6340475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1400">
                <a:solidFill>
                  <a:schemeClr val="folHlink"/>
                </a:solidFill>
              </a:rPr>
              <a:t>(Bovine:0.69395, (Spider Monkey 0.390, (Gibbon:0.36079,(Orang:0.33636,(Gorilla:0.17147,(Chimp:0.19268, Human:0.11927):0.08386):0.06124):0.15057):0.54939);</a:t>
            </a:r>
          </a:p>
        </p:txBody>
      </p:sp>
      <p:sp>
        <p:nvSpPr>
          <p:cNvPr id="212007" name="Rectangle 1063"/>
          <p:cNvSpPr>
            <a:spLocks noChangeArrowheads="1"/>
          </p:cNvSpPr>
          <p:nvPr/>
        </p:nvSpPr>
        <p:spPr bwMode="auto">
          <a:xfrm>
            <a:off x="2132013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There is only one dataset that can be perfectly clustered using a hierarchy… </a:t>
            </a:r>
          </a:p>
        </p:txBody>
      </p:sp>
    </p:spTree>
    <p:extLst>
      <p:ext uri="{BB962C8B-B14F-4D97-AF65-F5344CB8AC3E}">
        <p14:creationId xmlns:p14="http://schemas.microsoft.com/office/powerpoint/2010/main" val="3624541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3DB699-FC6E-45D7-BC5A-DCFD02506849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hierarchical clustering</a:t>
            </a:r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41439"/>
            <a:ext cx="8229600" cy="4789487"/>
          </a:xfrm>
        </p:spPr>
        <p:txBody>
          <a:bodyPr/>
          <a:lstStyle/>
          <a:p>
            <a:r>
              <a:rPr lang="en-US" altLang="zh-CN" sz="2600">
                <a:solidFill>
                  <a:srgbClr val="FF0000"/>
                </a:solidFill>
                <a:ea typeface="宋体" panose="02010600030101010101" pitchFamily="2" charset="-122"/>
              </a:rPr>
              <a:t>Agglomerative (bottom up) clustering</a:t>
            </a:r>
            <a:r>
              <a:rPr lang="en-US" altLang="zh-CN" sz="2600">
                <a:ea typeface="宋体" panose="02010600030101010101" pitchFamily="2" charset="-122"/>
              </a:rPr>
              <a:t>: It builds the dendrogram (tree) from the bottom level, and 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merges the most similar (or nearest) pair of clusters 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stops when all the data points are merged into a single cluster (i.e., the root cluster). </a:t>
            </a:r>
            <a:endParaRPr lang="en-US" altLang="zh-CN" sz="2200" b="1">
              <a:ea typeface="宋体" panose="02010600030101010101" pitchFamily="2" charset="-122"/>
            </a:endParaRPr>
          </a:p>
          <a:p>
            <a:r>
              <a:rPr lang="en-US" altLang="zh-CN" sz="2600">
                <a:solidFill>
                  <a:srgbClr val="FF0000"/>
                </a:solidFill>
                <a:ea typeface="宋体" panose="02010600030101010101" pitchFamily="2" charset="-122"/>
              </a:rPr>
              <a:t>Divisive (top down) clustering</a:t>
            </a:r>
            <a:r>
              <a:rPr lang="en-US" altLang="zh-CN" sz="2600">
                <a:ea typeface="宋体" panose="02010600030101010101" pitchFamily="2" charset="-122"/>
              </a:rPr>
              <a:t>: It starts with all data points in one cluster, the root. 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Splits the root into a set of child clusters. Each child cluster is recursively divided further 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stops when only singleton clusters of individual data points remain, i.e., each cluster with only a single point </a:t>
            </a:r>
            <a:endParaRPr lang="en-US" altLang="en-US" sz="2200"/>
          </a:p>
        </p:txBody>
      </p:sp>
    </p:spTree>
    <p:extLst>
      <p:ext uri="{BB962C8B-B14F-4D97-AF65-F5344CB8AC3E}">
        <p14:creationId xmlns:p14="http://schemas.microsoft.com/office/powerpoint/2010/main" val="4050982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44AA58-815E-44E1-BB3B-013718BA8605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Agglomerative clustering </a:t>
            </a:r>
            <a:endParaRPr lang="en-US" altLang="en-US"/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It is more popular then divisive methods.</a:t>
            </a:r>
          </a:p>
          <a:p>
            <a:r>
              <a:rPr lang="en-US" altLang="zh-CN">
                <a:ea typeface="宋体" panose="02010600030101010101" pitchFamily="2" charset="-122"/>
              </a:rPr>
              <a:t>At the beginning, each data point forms a cluster (also called a node).  </a:t>
            </a:r>
          </a:p>
          <a:p>
            <a:r>
              <a:rPr lang="en-US" altLang="zh-CN">
                <a:ea typeface="宋体" panose="02010600030101010101" pitchFamily="2" charset="-122"/>
              </a:rPr>
              <a:t>Merge nodes/clusters that have the least distance.</a:t>
            </a:r>
          </a:p>
          <a:p>
            <a:r>
              <a:rPr lang="en-US" altLang="zh-CN">
                <a:ea typeface="宋体" panose="02010600030101010101" pitchFamily="2" charset="-122"/>
              </a:rPr>
              <a:t>Go on merging</a:t>
            </a:r>
          </a:p>
          <a:p>
            <a:r>
              <a:rPr lang="en-US" altLang="zh-CN">
                <a:ea typeface="宋体" panose="02010600030101010101" pitchFamily="2" charset="-122"/>
              </a:rPr>
              <a:t>Eventually all nodes belong to one cluster</a:t>
            </a:r>
            <a:endParaRPr lang="en-US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22455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54" name="Group 2"/>
          <p:cNvGrpSpPr>
            <a:grpSpLocks/>
          </p:cNvGrpSpPr>
          <p:nvPr/>
        </p:nvGrpSpPr>
        <p:grpSpPr bwMode="auto">
          <a:xfrm>
            <a:off x="2593975" y="1716088"/>
            <a:ext cx="7353300" cy="4538662"/>
            <a:chOff x="674" y="1081"/>
            <a:chExt cx="4632" cy="2859"/>
          </a:xfrm>
        </p:grpSpPr>
        <p:sp>
          <p:nvSpPr>
            <p:cNvPr id="202755" name="Rectangle 3"/>
            <p:cNvSpPr>
              <a:spLocks noChangeArrowheads="1"/>
            </p:cNvSpPr>
            <p:nvPr/>
          </p:nvSpPr>
          <p:spPr bwMode="auto">
            <a:xfrm>
              <a:off x="674" y="1081"/>
              <a:ext cx="4632" cy="2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56" name="Rectangle 4"/>
            <p:cNvSpPr>
              <a:spLocks noChangeArrowheads="1"/>
            </p:cNvSpPr>
            <p:nvPr/>
          </p:nvSpPr>
          <p:spPr bwMode="auto">
            <a:xfrm>
              <a:off x="823" y="3800"/>
              <a:ext cx="149" cy="14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57" name="Freeform 5"/>
            <p:cNvSpPr>
              <a:spLocks/>
            </p:cNvSpPr>
            <p:nvPr/>
          </p:nvSpPr>
          <p:spPr bwMode="auto">
            <a:xfrm>
              <a:off x="898" y="3800"/>
              <a:ext cx="224" cy="140"/>
            </a:xfrm>
            <a:custGeom>
              <a:avLst/>
              <a:gdLst>
                <a:gd name="T0" fmla="*/ 0 w 170"/>
                <a:gd name="T1" fmla="*/ 0 h 106"/>
                <a:gd name="T2" fmla="*/ 170 w 170"/>
                <a:gd name="T3" fmla="*/ 0 h 106"/>
                <a:gd name="T4" fmla="*/ 170 w 170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106">
                  <a:moveTo>
                    <a:pt x="0" y="0"/>
                  </a:moveTo>
                  <a:lnTo>
                    <a:pt x="170" y="0"/>
                  </a:lnTo>
                  <a:lnTo>
                    <a:pt x="170" y="1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58" name="Rectangle 6"/>
            <p:cNvSpPr>
              <a:spLocks noChangeArrowheads="1"/>
            </p:cNvSpPr>
            <p:nvPr/>
          </p:nvSpPr>
          <p:spPr bwMode="auto">
            <a:xfrm>
              <a:off x="3214" y="3792"/>
              <a:ext cx="149" cy="14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59" name="Rectangle 7"/>
            <p:cNvSpPr>
              <a:spLocks noChangeArrowheads="1"/>
            </p:cNvSpPr>
            <p:nvPr/>
          </p:nvSpPr>
          <p:spPr bwMode="auto">
            <a:xfrm>
              <a:off x="1719" y="3779"/>
              <a:ext cx="151" cy="16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0" name="Freeform 8"/>
            <p:cNvSpPr>
              <a:spLocks/>
            </p:cNvSpPr>
            <p:nvPr/>
          </p:nvSpPr>
          <p:spPr bwMode="auto">
            <a:xfrm>
              <a:off x="1010" y="3779"/>
              <a:ext cx="261" cy="161"/>
            </a:xfrm>
            <a:custGeom>
              <a:avLst/>
              <a:gdLst>
                <a:gd name="T0" fmla="*/ 0 w 198"/>
                <a:gd name="T1" fmla="*/ 16 h 122"/>
                <a:gd name="T2" fmla="*/ 0 w 198"/>
                <a:gd name="T3" fmla="*/ 0 h 122"/>
                <a:gd name="T4" fmla="*/ 198 w 198"/>
                <a:gd name="T5" fmla="*/ 0 h 122"/>
                <a:gd name="T6" fmla="*/ 198 w 198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22">
                  <a:moveTo>
                    <a:pt x="0" y="16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1" name="Freeform 9"/>
            <p:cNvSpPr>
              <a:spLocks/>
            </p:cNvSpPr>
            <p:nvPr/>
          </p:nvSpPr>
          <p:spPr bwMode="auto">
            <a:xfrm>
              <a:off x="1794" y="3779"/>
              <a:ext cx="225" cy="161"/>
            </a:xfrm>
            <a:custGeom>
              <a:avLst/>
              <a:gdLst>
                <a:gd name="T0" fmla="*/ 0 w 170"/>
                <a:gd name="T1" fmla="*/ 0 h 122"/>
                <a:gd name="T2" fmla="*/ 170 w 170"/>
                <a:gd name="T3" fmla="*/ 0 h 122"/>
                <a:gd name="T4" fmla="*/ 170 w 170"/>
                <a:gd name="T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122">
                  <a:moveTo>
                    <a:pt x="0" y="0"/>
                  </a:move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2" name="Freeform 10"/>
            <p:cNvSpPr>
              <a:spLocks/>
            </p:cNvSpPr>
            <p:nvPr/>
          </p:nvSpPr>
          <p:spPr bwMode="auto">
            <a:xfrm>
              <a:off x="1137" y="3771"/>
              <a:ext cx="283" cy="169"/>
            </a:xfrm>
            <a:custGeom>
              <a:avLst/>
              <a:gdLst>
                <a:gd name="T0" fmla="*/ 0 w 215"/>
                <a:gd name="T1" fmla="*/ 6 h 128"/>
                <a:gd name="T2" fmla="*/ 0 w 215"/>
                <a:gd name="T3" fmla="*/ 0 h 128"/>
                <a:gd name="T4" fmla="*/ 215 w 215"/>
                <a:gd name="T5" fmla="*/ 0 h 128"/>
                <a:gd name="T6" fmla="*/ 215 w 215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128">
                  <a:moveTo>
                    <a:pt x="0" y="6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2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3662" y="3771"/>
              <a:ext cx="149" cy="16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467" y="3758"/>
              <a:ext cx="149" cy="1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4110" y="3750"/>
              <a:ext cx="151" cy="19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6" name="Freeform 14"/>
            <p:cNvSpPr>
              <a:spLocks/>
            </p:cNvSpPr>
            <p:nvPr/>
          </p:nvSpPr>
          <p:spPr bwMode="auto">
            <a:xfrm>
              <a:off x="4186" y="3750"/>
              <a:ext cx="224" cy="190"/>
            </a:xfrm>
            <a:custGeom>
              <a:avLst/>
              <a:gdLst>
                <a:gd name="T0" fmla="*/ 0 w 170"/>
                <a:gd name="T1" fmla="*/ 0 h 144"/>
                <a:gd name="T2" fmla="*/ 170 w 170"/>
                <a:gd name="T3" fmla="*/ 0 h 144"/>
                <a:gd name="T4" fmla="*/ 170 w 170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144">
                  <a:moveTo>
                    <a:pt x="0" y="0"/>
                  </a:moveTo>
                  <a:lnTo>
                    <a:pt x="170" y="0"/>
                  </a:lnTo>
                  <a:lnTo>
                    <a:pt x="170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7" name="Freeform 15"/>
            <p:cNvSpPr>
              <a:spLocks/>
            </p:cNvSpPr>
            <p:nvPr/>
          </p:nvSpPr>
          <p:spPr bwMode="auto">
            <a:xfrm>
              <a:off x="3513" y="3744"/>
              <a:ext cx="224" cy="196"/>
            </a:xfrm>
            <a:custGeom>
              <a:avLst/>
              <a:gdLst>
                <a:gd name="T0" fmla="*/ 0 w 170"/>
                <a:gd name="T1" fmla="*/ 149 h 149"/>
                <a:gd name="T2" fmla="*/ 0 w 170"/>
                <a:gd name="T3" fmla="*/ 0 h 149"/>
                <a:gd name="T4" fmla="*/ 170 w 170"/>
                <a:gd name="T5" fmla="*/ 0 h 149"/>
                <a:gd name="T6" fmla="*/ 170 w 170"/>
                <a:gd name="T7" fmla="*/ 2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49">
                  <a:moveTo>
                    <a:pt x="0" y="14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8" name="Freeform 16"/>
            <p:cNvSpPr>
              <a:spLocks/>
            </p:cNvSpPr>
            <p:nvPr/>
          </p:nvSpPr>
          <p:spPr bwMode="auto">
            <a:xfrm>
              <a:off x="1279" y="3744"/>
              <a:ext cx="291" cy="196"/>
            </a:xfrm>
            <a:custGeom>
              <a:avLst/>
              <a:gdLst>
                <a:gd name="T0" fmla="*/ 0 w 221"/>
                <a:gd name="T1" fmla="*/ 21 h 149"/>
                <a:gd name="T2" fmla="*/ 0 w 221"/>
                <a:gd name="T3" fmla="*/ 0 h 149"/>
                <a:gd name="T4" fmla="*/ 221 w 221"/>
                <a:gd name="T5" fmla="*/ 0 h 149"/>
                <a:gd name="T6" fmla="*/ 221 w 221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149">
                  <a:moveTo>
                    <a:pt x="0" y="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14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69" name="Freeform 17"/>
            <p:cNvSpPr>
              <a:spLocks/>
            </p:cNvSpPr>
            <p:nvPr/>
          </p:nvSpPr>
          <p:spPr bwMode="auto">
            <a:xfrm>
              <a:off x="3289" y="3723"/>
              <a:ext cx="336" cy="69"/>
            </a:xfrm>
            <a:custGeom>
              <a:avLst/>
              <a:gdLst>
                <a:gd name="T0" fmla="*/ 0 w 255"/>
                <a:gd name="T1" fmla="*/ 53 h 53"/>
                <a:gd name="T2" fmla="*/ 0 w 255"/>
                <a:gd name="T3" fmla="*/ 0 h 53"/>
                <a:gd name="T4" fmla="*/ 255 w 255"/>
                <a:gd name="T5" fmla="*/ 0 h 53"/>
                <a:gd name="T6" fmla="*/ 255 w 255"/>
                <a:gd name="T7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3">
                  <a:moveTo>
                    <a:pt x="0" y="53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0" name="Freeform 18"/>
            <p:cNvSpPr>
              <a:spLocks/>
            </p:cNvSpPr>
            <p:nvPr/>
          </p:nvSpPr>
          <p:spPr bwMode="auto">
            <a:xfrm>
              <a:off x="1906" y="3716"/>
              <a:ext cx="261" cy="224"/>
            </a:xfrm>
            <a:custGeom>
              <a:avLst/>
              <a:gdLst>
                <a:gd name="T0" fmla="*/ 0 w 198"/>
                <a:gd name="T1" fmla="*/ 48 h 170"/>
                <a:gd name="T2" fmla="*/ 0 w 198"/>
                <a:gd name="T3" fmla="*/ 0 h 170"/>
                <a:gd name="T4" fmla="*/ 198 w 198"/>
                <a:gd name="T5" fmla="*/ 0 h 170"/>
                <a:gd name="T6" fmla="*/ 198 w 198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70">
                  <a:moveTo>
                    <a:pt x="0" y="4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1" name="Freeform 19"/>
            <p:cNvSpPr>
              <a:spLocks/>
            </p:cNvSpPr>
            <p:nvPr/>
          </p:nvSpPr>
          <p:spPr bwMode="auto">
            <a:xfrm>
              <a:off x="4298" y="3709"/>
              <a:ext cx="261" cy="231"/>
            </a:xfrm>
            <a:custGeom>
              <a:avLst/>
              <a:gdLst>
                <a:gd name="T0" fmla="*/ 0 w 198"/>
                <a:gd name="T1" fmla="*/ 31 h 175"/>
                <a:gd name="T2" fmla="*/ 0 w 198"/>
                <a:gd name="T3" fmla="*/ 0 h 175"/>
                <a:gd name="T4" fmla="*/ 198 w 198"/>
                <a:gd name="T5" fmla="*/ 0 h 175"/>
                <a:gd name="T6" fmla="*/ 198 w 198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75">
                  <a:moveTo>
                    <a:pt x="0" y="31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2" name="Freeform 20"/>
            <p:cNvSpPr>
              <a:spLocks/>
            </p:cNvSpPr>
            <p:nvPr/>
          </p:nvSpPr>
          <p:spPr bwMode="auto">
            <a:xfrm>
              <a:off x="3453" y="3701"/>
              <a:ext cx="508" cy="239"/>
            </a:xfrm>
            <a:custGeom>
              <a:avLst/>
              <a:gdLst>
                <a:gd name="T0" fmla="*/ 0 w 386"/>
                <a:gd name="T1" fmla="*/ 16 h 181"/>
                <a:gd name="T2" fmla="*/ 0 w 386"/>
                <a:gd name="T3" fmla="*/ 0 h 181"/>
                <a:gd name="T4" fmla="*/ 386 w 386"/>
                <a:gd name="T5" fmla="*/ 0 h 181"/>
                <a:gd name="T6" fmla="*/ 386 w 386"/>
                <a:gd name="T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6" h="181">
                  <a:moveTo>
                    <a:pt x="0" y="16"/>
                  </a:moveTo>
                  <a:lnTo>
                    <a:pt x="0" y="0"/>
                  </a:lnTo>
                  <a:lnTo>
                    <a:pt x="386" y="0"/>
                  </a:lnTo>
                  <a:lnTo>
                    <a:pt x="386" y="18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3" name="Freeform 21"/>
            <p:cNvSpPr>
              <a:spLocks/>
            </p:cNvSpPr>
            <p:nvPr/>
          </p:nvSpPr>
          <p:spPr bwMode="auto">
            <a:xfrm>
              <a:off x="3707" y="3688"/>
              <a:ext cx="717" cy="21"/>
            </a:xfrm>
            <a:custGeom>
              <a:avLst/>
              <a:gdLst>
                <a:gd name="T0" fmla="*/ 0 w 544"/>
                <a:gd name="T1" fmla="*/ 10 h 16"/>
                <a:gd name="T2" fmla="*/ 0 w 544"/>
                <a:gd name="T3" fmla="*/ 0 h 16"/>
                <a:gd name="T4" fmla="*/ 544 w 544"/>
                <a:gd name="T5" fmla="*/ 0 h 16"/>
                <a:gd name="T6" fmla="*/ 544 w 544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16">
                  <a:moveTo>
                    <a:pt x="0" y="10"/>
                  </a:moveTo>
                  <a:lnTo>
                    <a:pt x="0" y="0"/>
                  </a:lnTo>
                  <a:lnTo>
                    <a:pt x="544" y="0"/>
                  </a:lnTo>
                  <a:lnTo>
                    <a:pt x="544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4" name="Rectangle 22"/>
            <p:cNvSpPr>
              <a:spLocks noChangeArrowheads="1"/>
            </p:cNvSpPr>
            <p:nvPr/>
          </p:nvSpPr>
          <p:spPr bwMode="auto">
            <a:xfrm>
              <a:off x="4709" y="3688"/>
              <a:ext cx="149" cy="2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5" name="Freeform 23"/>
            <p:cNvSpPr>
              <a:spLocks/>
            </p:cNvSpPr>
            <p:nvPr/>
          </p:nvSpPr>
          <p:spPr bwMode="auto">
            <a:xfrm>
              <a:off x="1420" y="3680"/>
              <a:ext cx="613" cy="64"/>
            </a:xfrm>
            <a:custGeom>
              <a:avLst/>
              <a:gdLst>
                <a:gd name="T0" fmla="*/ 0 w 465"/>
                <a:gd name="T1" fmla="*/ 48 h 48"/>
                <a:gd name="T2" fmla="*/ 0 w 465"/>
                <a:gd name="T3" fmla="*/ 0 h 48"/>
                <a:gd name="T4" fmla="*/ 465 w 465"/>
                <a:gd name="T5" fmla="*/ 0 h 48"/>
                <a:gd name="T6" fmla="*/ 465 w 465"/>
                <a:gd name="T7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48">
                  <a:moveTo>
                    <a:pt x="0" y="48"/>
                  </a:moveTo>
                  <a:lnTo>
                    <a:pt x="0" y="0"/>
                  </a:lnTo>
                  <a:lnTo>
                    <a:pt x="465" y="0"/>
                  </a:lnTo>
                  <a:lnTo>
                    <a:pt x="465" y="2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6" name="Rectangle 24"/>
            <p:cNvSpPr>
              <a:spLocks noChangeArrowheads="1"/>
            </p:cNvSpPr>
            <p:nvPr/>
          </p:nvSpPr>
          <p:spPr bwMode="auto">
            <a:xfrm>
              <a:off x="4066" y="3659"/>
              <a:ext cx="717" cy="2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7" name="Freeform 25"/>
            <p:cNvSpPr>
              <a:spLocks/>
            </p:cNvSpPr>
            <p:nvPr/>
          </p:nvSpPr>
          <p:spPr bwMode="auto">
            <a:xfrm>
              <a:off x="2318" y="3604"/>
              <a:ext cx="224" cy="336"/>
            </a:xfrm>
            <a:custGeom>
              <a:avLst/>
              <a:gdLst>
                <a:gd name="T0" fmla="*/ 0 w 170"/>
                <a:gd name="T1" fmla="*/ 255 h 255"/>
                <a:gd name="T2" fmla="*/ 0 w 170"/>
                <a:gd name="T3" fmla="*/ 0 h 255"/>
                <a:gd name="T4" fmla="*/ 170 w 170"/>
                <a:gd name="T5" fmla="*/ 0 h 255"/>
                <a:gd name="T6" fmla="*/ 170 w 170"/>
                <a:gd name="T7" fmla="*/ 11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1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8" name="Freeform 26"/>
            <p:cNvSpPr>
              <a:spLocks/>
            </p:cNvSpPr>
            <p:nvPr/>
          </p:nvSpPr>
          <p:spPr bwMode="auto">
            <a:xfrm>
              <a:off x="1727" y="3604"/>
              <a:ext cx="703" cy="76"/>
            </a:xfrm>
            <a:custGeom>
              <a:avLst/>
              <a:gdLst>
                <a:gd name="T0" fmla="*/ 0 w 533"/>
                <a:gd name="T1" fmla="*/ 58 h 58"/>
                <a:gd name="T2" fmla="*/ 0 w 533"/>
                <a:gd name="T3" fmla="*/ 0 h 58"/>
                <a:gd name="T4" fmla="*/ 533 w 533"/>
                <a:gd name="T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3" h="58">
                  <a:moveTo>
                    <a:pt x="0" y="58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79" name="Freeform 27"/>
            <p:cNvSpPr>
              <a:spLocks/>
            </p:cNvSpPr>
            <p:nvPr/>
          </p:nvSpPr>
          <p:spPr bwMode="auto">
            <a:xfrm>
              <a:off x="2078" y="3547"/>
              <a:ext cx="688" cy="393"/>
            </a:xfrm>
            <a:custGeom>
              <a:avLst/>
              <a:gdLst>
                <a:gd name="T0" fmla="*/ 0 w 522"/>
                <a:gd name="T1" fmla="*/ 43 h 298"/>
                <a:gd name="T2" fmla="*/ 0 w 522"/>
                <a:gd name="T3" fmla="*/ 0 h 298"/>
                <a:gd name="T4" fmla="*/ 522 w 522"/>
                <a:gd name="T5" fmla="*/ 0 h 298"/>
                <a:gd name="T6" fmla="*/ 522 w 522"/>
                <a:gd name="T7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298">
                  <a:moveTo>
                    <a:pt x="0" y="43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29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80" name="Freeform 28"/>
            <p:cNvSpPr>
              <a:spLocks/>
            </p:cNvSpPr>
            <p:nvPr/>
          </p:nvSpPr>
          <p:spPr bwMode="auto">
            <a:xfrm>
              <a:off x="4424" y="3450"/>
              <a:ext cx="583" cy="490"/>
            </a:xfrm>
            <a:custGeom>
              <a:avLst/>
              <a:gdLst>
                <a:gd name="T0" fmla="*/ 0 w 442"/>
                <a:gd name="T1" fmla="*/ 159 h 372"/>
                <a:gd name="T2" fmla="*/ 0 w 442"/>
                <a:gd name="T3" fmla="*/ 0 h 372"/>
                <a:gd name="T4" fmla="*/ 442 w 442"/>
                <a:gd name="T5" fmla="*/ 0 h 372"/>
                <a:gd name="T6" fmla="*/ 442 w 442"/>
                <a:gd name="T7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372">
                  <a:moveTo>
                    <a:pt x="0" y="159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7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81" name="Freeform 29"/>
            <p:cNvSpPr>
              <a:spLocks/>
            </p:cNvSpPr>
            <p:nvPr/>
          </p:nvSpPr>
          <p:spPr bwMode="auto">
            <a:xfrm>
              <a:off x="2422" y="3351"/>
              <a:ext cx="493" cy="589"/>
            </a:xfrm>
            <a:custGeom>
              <a:avLst/>
              <a:gdLst>
                <a:gd name="T0" fmla="*/ 0 w 374"/>
                <a:gd name="T1" fmla="*/ 149 h 447"/>
                <a:gd name="T2" fmla="*/ 0 w 374"/>
                <a:gd name="T3" fmla="*/ 0 h 447"/>
                <a:gd name="T4" fmla="*/ 374 w 374"/>
                <a:gd name="T5" fmla="*/ 0 h 447"/>
                <a:gd name="T6" fmla="*/ 374 w 374"/>
                <a:gd name="T7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447">
                  <a:moveTo>
                    <a:pt x="0" y="149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44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82" name="Freeform 30"/>
            <p:cNvSpPr>
              <a:spLocks/>
            </p:cNvSpPr>
            <p:nvPr/>
          </p:nvSpPr>
          <p:spPr bwMode="auto">
            <a:xfrm>
              <a:off x="2668" y="3190"/>
              <a:ext cx="397" cy="750"/>
            </a:xfrm>
            <a:custGeom>
              <a:avLst/>
              <a:gdLst>
                <a:gd name="T0" fmla="*/ 0 w 301"/>
                <a:gd name="T1" fmla="*/ 122 h 569"/>
                <a:gd name="T2" fmla="*/ 0 w 301"/>
                <a:gd name="T3" fmla="*/ 0 h 569"/>
                <a:gd name="T4" fmla="*/ 301 w 301"/>
                <a:gd name="T5" fmla="*/ 0 h 569"/>
                <a:gd name="T6" fmla="*/ 301 w 301"/>
                <a:gd name="T7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569">
                  <a:moveTo>
                    <a:pt x="0" y="122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5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83" name="Freeform 31"/>
            <p:cNvSpPr>
              <a:spLocks/>
            </p:cNvSpPr>
            <p:nvPr/>
          </p:nvSpPr>
          <p:spPr bwMode="auto">
            <a:xfrm>
              <a:off x="4715" y="3106"/>
              <a:ext cx="442" cy="834"/>
            </a:xfrm>
            <a:custGeom>
              <a:avLst/>
              <a:gdLst>
                <a:gd name="T0" fmla="*/ 0 w 335"/>
                <a:gd name="T1" fmla="*/ 261 h 633"/>
                <a:gd name="T2" fmla="*/ 0 w 335"/>
                <a:gd name="T3" fmla="*/ 0 h 633"/>
                <a:gd name="T4" fmla="*/ 335 w 335"/>
                <a:gd name="T5" fmla="*/ 0 h 633"/>
                <a:gd name="T6" fmla="*/ 335 w 335"/>
                <a:gd name="T7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633">
                  <a:moveTo>
                    <a:pt x="0" y="261"/>
                  </a:moveTo>
                  <a:lnTo>
                    <a:pt x="0" y="0"/>
                  </a:lnTo>
                  <a:lnTo>
                    <a:pt x="335" y="0"/>
                  </a:lnTo>
                  <a:lnTo>
                    <a:pt x="335" y="63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84" name="Freeform 32"/>
            <p:cNvSpPr>
              <a:spLocks/>
            </p:cNvSpPr>
            <p:nvPr/>
          </p:nvSpPr>
          <p:spPr bwMode="auto">
            <a:xfrm>
              <a:off x="2862" y="1208"/>
              <a:ext cx="2071" cy="1982"/>
            </a:xfrm>
            <a:custGeom>
              <a:avLst/>
              <a:gdLst>
                <a:gd name="T0" fmla="*/ 1571 w 1571"/>
                <a:gd name="T1" fmla="*/ 1440 h 1504"/>
                <a:gd name="T2" fmla="*/ 1571 w 1571"/>
                <a:gd name="T3" fmla="*/ 0 h 1504"/>
                <a:gd name="T4" fmla="*/ 0 w 1571"/>
                <a:gd name="T5" fmla="*/ 0 h 1504"/>
                <a:gd name="T6" fmla="*/ 0 w 1571"/>
                <a:gd name="T7" fmla="*/ 1504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1" h="1504">
                  <a:moveTo>
                    <a:pt x="1571" y="1440"/>
                  </a:moveTo>
                  <a:lnTo>
                    <a:pt x="1571" y="0"/>
                  </a:lnTo>
                  <a:lnTo>
                    <a:pt x="0" y="0"/>
                  </a:lnTo>
                  <a:lnTo>
                    <a:pt x="0" y="150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785" name="Line 33"/>
            <p:cNvSpPr>
              <a:spLocks noChangeShapeType="1"/>
            </p:cNvSpPr>
            <p:nvPr/>
          </p:nvSpPr>
          <p:spPr bwMode="auto">
            <a:xfrm>
              <a:off x="674" y="3933"/>
              <a:ext cx="4632" cy="2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2786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636713"/>
            <a:ext cx="3451225" cy="34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2787" name="Text Box 35"/>
          <p:cNvSpPr txBox="1">
            <a:spLocks noChangeArrowheads="1"/>
          </p:cNvSpPr>
          <p:nvPr/>
        </p:nvSpPr>
        <p:spPr bwMode="auto">
          <a:xfrm>
            <a:off x="1736726" y="184151"/>
            <a:ext cx="893127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We can look at the dendrogram to determine the “correct” number of clusters. In this case, the two highly separated subtrees are highly suggestive of two clusters. </a:t>
            </a:r>
            <a:r>
              <a:rPr lang="en-US" altLang="en-US" sz="2000">
                <a:solidFill>
                  <a:schemeClr val="bg2"/>
                </a:solidFill>
              </a:rPr>
              <a:t>(Things are rarely this clear cut, unfortunately)</a:t>
            </a:r>
          </a:p>
        </p:txBody>
      </p:sp>
    </p:spTree>
    <p:extLst>
      <p:ext uri="{BB962C8B-B14F-4D97-AF65-F5344CB8AC3E}">
        <p14:creationId xmlns:p14="http://schemas.microsoft.com/office/powerpoint/2010/main" val="16065565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778" name="Group 2"/>
          <p:cNvGrpSpPr>
            <a:grpSpLocks/>
          </p:cNvGrpSpPr>
          <p:nvPr/>
        </p:nvGrpSpPr>
        <p:grpSpPr bwMode="auto">
          <a:xfrm>
            <a:off x="1803400" y="2333625"/>
            <a:ext cx="2952750" cy="2705100"/>
            <a:chOff x="3164" y="1404"/>
            <a:chExt cx="2400" cy="2400"/>
          </a:xfrm>
        </p:grpSpPr>
        <p:sp>
          <p:nvSpPr>
            <p:cNvPr id="203779" name="Rectangle 3"/>
            <p:cNvSpPr>
              <a:spLocks noChangeArrowheads="1"/>
            </p:cNvSpPr>
            <p:nvPr/>
          </p:nvSpPr>
          <p:spPr bwMode="auto">
            <a:xfrm>
              <a:off x="316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80" name="Rectangle 4"/>
            <p:cNvSpPr>
              <a:spLocks noChangeArrowheads="1"/>
            </p:cNvSpPr>
            <p:nvPr/>
          </p:nvSpPr>
          <p:spPr bwMode="auto">
            <a:xfrm>
              <a:off x="340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81" name="Rectangle 5"/>
            <p:cNvSpPr>
              <a:spLocks noChangeArrowheads="1"/>
            </p:cNvSpPr>
            <p:nvPr/>
          </p:nvSpPr>
          <p:spPr bwMode="auto">
            <a:xfrm>
              <a:off x="364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82" name="Rectangle 6"/>
            <p:cNvSpPr>
              <a:spLocks noChangeArrowheads="1"/>
            </p:cNvSpPr>
            <p:nvPr/>
          </p:nvSpPr>
          <p:spPr bwMode="auto">
            <a:xfrm>
              <a:off x="388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83" name="Rectangle 7"/>
            <p:cNvSpPr>
              <a:spLocks noChangeArrowheads="1"/>
            </p:cNvSpPr>
            <p:nvPr/>
          </p:nvSpPr>
          <p:spPr bwMode="auto">
            <a:xfrm>
              <a:off x="412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84" name="Rectangle 8"/>
            <p:cNvSpPr>
              <a:spLocks noChangeArrowheads="1"/>
            </p:cNvSpPr>
            <p:nvPr/>
          </p:nvSpPr>
          <p:spPr bwMode="auto">
            <a:xfrm>
              <a:off x="436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85" name="Rectangle 9"/>
            <p:cNvSpPr>
              <a:spLocks noChangeArrowheads="1"/>
            </p:cNvSpPr>
            <p:nvPr/>
          </p:nvSpPr>
          <p:spPr bwMode="auto">
            <a:xfrm>
              <a:off x="460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86" name="Rectangle 10"/>
            <p:cNvSpPr>
              <a:spLocks noChangeArrowheads="1"/>
            </p:cNvSpPr>
            <p:nvPr/>
          </p:nvSpPr>
          <p:spPr bwMode="auto">
            <a:xfrm>
              <a:off x="484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87" name="Rectangle 11"/>
            <p:cNvSpPr>
              <a:spLocks noChangeArrowheads="1"/>
            </p:cNvSpPr>
            <p:nvPr/>
          </p:nvSpPr>
          <p:spPr bwMode="auto">
            <a:xfrm>
              <a:off x="508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88" name="Rectangle 12"/>
            <p:cNvSpPr>
              <a:spLocks noChangeArrowheads="1"/>
            </p:cNvSpPr>
            <p:nvPr/>
          </p:nvSpPr>
          <p:spPr bwMode="auto">
            <a:xfrm>
              <a:off x="5324" y="35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89" name="Rectangle 13"/>
            <p:cNvSpPr>
              <a:spLocks noChangeArrowheads="1"/>
            </p:cNvSpPr>
            <p:nvPr/>
          </p:nvSpPr>
          <p:spPr bwMode="auto">
            <a:xfrm>
              <a:off x="316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0" name="Rectangle 14"/>
            <p:cNvSpPr>
              <a:spLocks noChangeArrowheads="1"/>
            </p:cNvSpPr>
            <p:nvPr/>
          </p:nvSpPr>
          <p:spPr bwMode="auto">
            <a:xfrm>
              <a:off x="340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1" name="Rectangle 15"/>
            <p:cNvSpPr>
              <a:spLocks noChangeArrowheads="1"/>
            </p:cNvSpPr>
            <p:nvPr/>
          </p:nvSpPr>
          <p:spPr bwMode="auto">
            <a:xfrm>
              <a:off x="364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2" name="Rectangle 16"/>
            <p:cNvSpPr>
              <a:spLocks noChangeArrowheads="1"/>
            </p:cNvSpPr>
            <p:nvPr/>
          </p:nvSpPr>
          <p:spPr bwMode="auto">
            <a:xfrm>
              <a:off x="388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3" name="Rectangle 17"/>
            <p:cNvSpPr>
              <a:spLocks noChangeArrowheads="1"/>
            </p:cNvSpPr>
            <p:nvPr/>
          </p:nvSpPr>
          <p:spPr bwMode="auto">
            <a:xfrm>
              <a:off x="412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4" name="Rectangle 18"/>
            <p:cNvSpPr>
              <a:spLocks noChangeArrowheads="1"/>
            </p:cNvSpPr>
            <p:nvPr/>
          </p:nvSpPr>
          <p:spPr bwMode="auto">
            <a:xfrm>
              <a:off x="436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5" name="Rectangle 19"/>
            <p:cNvSpPr>
              <a:spLocks noChangeArrowheads="1"/>
            </p:cNvSpPr>
            <p:nvPr/>
          </p:nvSpPr>
          <p:spPr bwMode="auto">
            <a:xfrm>
              <a:off x="460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6" name="Rectangle 20"/>
            <p:cNvSpPr>
              <a:spLocks noChangeArrowheads="1"/>
            </p:cNvSpPr>
            <p:nvPr/>
          </p:nvSpPr>
          <p:spPr bwMode="auto">
            <a:xfrm>
              <a:off x="484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7" name="Rectangle 21"/>
            <p:cNvSpPr>
              <a:spLocks noChangeArrowheads="1"/>
            </p:cNvSpPr>
            <p:nvPr/>
          </p:nvSpPr>
          <p:spPr bwMode="auto">
            <a:xfrm>
              <a:off x="508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8" name="Rectangle 22"/>
            <p:cNvSpPr>
              <a:spLocks noChangeArrowheads="1"/>
            </p:cNvSpPr>
            <p:nvPr/>
          </p:nvSpPr>
          <p:spPr bwMode="auto">
            <a:xfrm>
              <a:off x="5324" y="33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9" name="Rectangle 23"/>
            <p:cNvSpPr>
              <a:spLocks noChangeArrowheads="1"/>
            </p:cNvSpPr>
            <p:nvPr/>
          </p:nvSpPr>
          <p:spPr bwMode="auto">
            <a:xfrm>
              <a:off x="316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00" name="Rectangle 24"/>
            <p:cNvSpPr>
              <a:spLocks noChangeArrowheads="1"/>
            </p:cNvSpPr>
            <p:nvPr/>
          </p:nvSpPr>
          <p:spPr bwMode="auto">
            <a:xfrm>
              <a:off x="340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01" name="Rectangle 25"/>
            <p:cNvSpPr>
              <a:spLocks noChangeArrowheads="1"/>
            </p:cNvSpPr>
            <p:nvPr/>
          </p:nvSpPr>
          <p:spPr bwMode="auto">
            <a:xfrm>
              <a:off x="364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02" name="Rectangle 26"/>
            <p:cNvSpPr>
              <a:spLocks noChangeArrowheads="1"/>
            </p:cNvSpPr>
            <p:nvPr/>
          </p:nvSpPr>
          <p:spPr bwMode="auto">
            <a:xfrm>
              <a:off x="388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03" name="Rectangle 27"/>
            <p:cNvSpPr>
              <a:spLocks noChangeArrowheads="1"/>
            </p:cNvSpPr>
            <p:nvPr/>
          </p:nvSpPr>
          <p:spPr bwMode="auto">
            <a:xfrm>
              <a:off x="412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04" name="Rectangle 28"/>
            <p:cNvSpPr>
              <a:spLocks noChangeArrowheads="1"/>
            </p:cNvSpPr>
            <p:nvPr/>
          </p:nvSpPr>
          <p:spPr bwMode="auto">
            <a:xfrm>
              <a:off x="436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05" name="Rectangle 29"/>
            <p:cNvSpPr>
              <a:spLocks noChangeArrowheads="1"/>
            </p:cNvSpPr>
            <p:nvPr/>
          </p:nvSpPr>
          <p:spPr bwMode="auto">
            <a:xfrm>
              <a:off x="460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06" name="Rectangle 30"/>
            <p:cNvSpPr>
              <a:spLocks noChangeArrowheads="1"/>
            </p:cNvSpPr>
            <p:nvPr/>
          </p:nvSpPr>
          <p:spPr bwMode="auto">
            <a:xfrm>
              <a:off x="484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07" name="Rectangle 31"/>
            <p:cNvSpPr>
              <a:spLocks noChangeArrowheads="1"/>
            </p:cNvSpPr>
            <p:nvPr/>
          </p:nvSpPr>
          <p:spPr bwMode="auto">
            <a:xfrm>
              <a:off x="508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08" name="Rectangle 32"/>
            <p:cNvSpPr>
              <a:spLocks noChangeArrowheads="1"/>
            </p:cNvSpPr>
            <p:nvPr/>
          </p:nvSpPr>
          <p:spPr bwMode="auto">
            <a:xfrm>
              <a:off x="5324" y="30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09" name="Rectangle 33"/>
            <p:cNvSpPr>
              <a:spLocks noChangeArrowheads="1"/>
            </p:cNvSpPr>
            <p:nvPr/>
          </p:nvSpPr>
          <p:spPr bwMode="auto">
            <a:xfrm>
              <a:off x="316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0" name="Rectangle 34"/>
            <p:cNvSpPr>
              <a:spLocks noChangeArrowheads="1"/>
            </p:cNvSpPr>
            <p:nvPr/>
          </p:nvSpPr>
          <p:spPr bwMode="auto">
            <a:xfrm>
              <a:off x="340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1" name="Rectangle 35"/>
            <p:cNvSpPr>
              <a:spLocks noChangeArrowheads="1"/>
            </p:cNvSpPr>
            <p:nvPr/>
          </p:nvSpPr>
          <p:spPr bwMode="auto">
            <a:xfrm>
              <a:off x="364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2" name="Rectangle 36"/>
            <p:cNvSpPr>
              <a:spLocks noChangeArrowheads="1"/>
            </p:cNvSpPr>
            <p:nvPr/>
          </p:nvSpPr>
          <p:spPr bwMode="auto">
            <a:xfrm>
              <a:off x="388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3" name="Rectangle 37"/>
            <p:cNvSpPr>
              <a:spLocks noChangeArrowheads="1"/>
            </p:cNvSpPr>
            <p:nvPr/>
          </p:nvSpPr>
          <p:spPr bwMode="auto">
            <a:xfrm>
              <a:off x="412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4" name="Rectangle 38"/>
            <p:cNvSpPr>
              <a:spLocks noChangeArrowheads="1"/>
            </p:cNvSpPr>
            <p:nvPr/>
          </p:nvSpPr>
          <p:spPr bwMode="auto">
            <a:xfrm>
              <a:off x="436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5" name="Rectangle 39"/>
            <p:cNvSpPr>
              <a:spLocks noChangeArrowheads="1"/>
            </p:cNvSpPr>
            <p:nvPr/>
          </p:nvSpPr>
          <p:spPr bwMode="auto">
            <a:xfrm>
              <a:off x="460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6" name="Rectangle 40"/>
            <p:cNvSpPr>
              <a:spLocks noChangeArrowheads="1"/>
            </p:cNvSpPr>
            <p:nvPr/>
          </p:nvSpPr>
          <p:spPr bwMode="auto">
            <a:xfrm>
              <a:off x="484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7" name="Rectangle 41"/>
            <p:cNvSpPr>
              <a:spLocks noChangeArrowheads="1"/>
            </p:cNvSpPr>
            <p:nvPr/>
          </p:nvSpPr>
          <p:spPr bwMode="auto">
            <a:xfrm>
              <a:off x="508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8" name="Rectangle 42"/>
            <p:cNvSpPr>
              <a:spLocks noChangeArrowheads="1"/>
            </p:cNvSpPr>
            <p:nvPr/>
          </p:nvSpPr>
          <p:spPr bwMode="auto">
            <a:xfrm>
              <a:off x="5324" y="28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9" name="Rectangle 43"/>
            <p:cNvSpPr>
              <a:spLocks noChangeArrowheads="1"/>
            </p:cNvSpPr>
            <p:nvPr/>
          </p:nvSpPr>
          <p:spPr bwMode="auto">
            <a:xfrm>
              <a:off x="316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0" name="Rectangle 44"/>
            <p:cNvSpPr>
              <a:spLocks noChangeArrowheads="1"/>
            </p:cNvSpPr>
            <p:nvPr/>
          </p:nvSpPr>
          <p:spPr bwMode="auto">
            <a:xfrm>
              <a:off x="340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1" name="Rectangle 45"/>
            <p:cNvSpPr>
              <a:spLocks noChangeArrowheads="1"/>
            </p:cNvSpPr>
            <p:nvPr/>
          </p:nvSpPr>
          <p:spPr bwMode="auto">
            <a:xfrm>
              <a:off x="364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2" name="Rectangle 46"/>
            <p:cNvSpPr>
              <a:spLocks noChangeArrowheads="1"/>
            </p:cNvSpPr>
            <p:nvPr/>
          </p:nvSpPr>
          <p:spPr bwMode="auto">
            <a:xfrm>
              <a:off x="388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3" name="Rectangle 47"/>
            <p:cNvSpPr>
              <a:spLocks noChangeArrowheads="1"/>
            </p:cNvSpPr>
            <p:nvPr/>
          </p:nvSpPr>
          <p:spPr bwMode="auto">
            <a:xfrm>
              <a:off x="412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4" name="Rectangle 48"/>
            <p:cNvSpPr>
              <a:spLocks noChangeArrowheads="1"/>
            </p:cNvSpPr>
            <p:nvPr/>
          </p:nvSpPr>
          <p:spPr bwMode="auto">
            <a:xfrm>
              <a:off x="436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5" name="Rectangle 49"/>
            <p:cNvSpPr>
              <a:spLocks noChangeArrowheads="1"/>
            </p:cNvSpPr>
            <p:nvPr/>
          </p:nvSpPr>
          <p:spPr bwMode="auto">
            <a:xfrm>
              <a:off x="460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6" name="Rectangle 50"/>
            <p:cNvSpPr>
              <a:spLocks noChangeArrowheads="1"/>
            </p:cNvSpPr>
            <p:nvPr/>
          </p:nvSpPr>
          <p:spPr bwMode="auto">
            <a:xfrm>
              <a:off x="484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7" name="Rectangle 51"/>
            <p:cNvSpPr>
              <a:spLocks noChangeArrowheads="1"/>
            </p:cNvSpPr>
            <p:nvPr/>
          </p:nvSpPr>
          <p:spPr bwMode="auto">
            <a:xfrm>
              <a:off x="508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8" name="Rectangle 52"/>
            <p:cNvSpPr>
              <a:spLocks noChangeArrowheads="1"/>
            </p:cNvSpPr>
            <p:nvPr/>
          </p:nvSpPr>
          <p:spPr bwMode="auto">
            <a:xfrm>
              <a:off x="5324" y="26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9" name="Rectangle 53"/>
            <p:cNvSpPr>
              <a:spLocks noChangeArrowheads="1"/>
            </p:cNvSpPr>
            <p:nvPr/>
          </p:nvSpPr>
          <p:spPr bwMode="auto">
            <a:xfrm>
              <a:off x="316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30" name="Rectangle 54"/>
            <p:cNvSpPr>
              <a:spLocks noChangeArrowheads="1"/>
            </p:cNvSpPr>
            <p:nvPr/>
          </p:nvSpPr>
          <p:spPr bwMode="auto">
            <a:xfrm>
              <a:off x="340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31" name="Rectangle 55"/>
            <p:cNvSpPr>
              <a:spLocks noChangeArrowheads="1"/>
            </p:cNvSpPr>
            <p:nvPr/>
          </p:nvSpPr>
          <p:spPr bwMode="auto">
            <a:xfrm>
              <a:off x="364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32" name="Rectangle 56"/>
            <p:cNvSpPr>
              <a:spLocks noChangeArrowheads="1"/>
            </p:cNvSpPr>
            <p:nvPr/>
          </p:nvSpPr>
          <p:spPr bwMode="auto">
            <a:xfrm>
              <a:off x="388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33" name="Rectangle 57"/>
            <p:cNvSpPr>
              <a:spLocks noChangeArrowheads="1"/>
            </p:cNvSpPr>
            <p:nvPr/>
          </p:nvSpPr>
          <p:spPr bwMode="auto">
            <a:xfrm>
              <a:off x="412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34" name="Rectangle 58"/>
            <p:cNvSpPr>
              <a:spLocks noChangeArrowheads="1"/>
            </p:cNvSpPr>
            <p:nvPr/>
          </p:nvSpPr>
          <p:spPr bwMode="auto">
            <a:xfrm>
              <a:off x="436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35" name="Rectangle 59"/>
            <p:cNvSpPr>
              <a:spLocks noChangeArrowheads="1"/>
            </p:cNvSpPr>
            <p:nvPr/>
          </p:nvSpPr>
          <p:spPr bwMode="auto">
            <a:xfrm>
              <a:off x="460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36" name="Rectangle 60"/>
            <p:cNvSpPr>
              <a:spLocks noChangeArrowheads="1"/>
            </p:cNvSpPr>
            <p:nvPr/>
          </p:nvSpPr>
          <p:spPr bwMode="auto">
            <a:xfrm>
              <a:off x="484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37" name="Rectangle 61"/>
            <p:cNvSpPr>
              <a:spLocks noChangeArrowheads="1"/>
            </p:cNvSpPr>
            <p:nvPr/>
          </p:nvSpPr>
          <p:spPr bwMode="auto">
            <a:xfrm>
              <a:off x="508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38" name="Rectangle 62"/>
            <p:cNvSpPr>
              <a:spLocks noChangeArrowheads="1"/>
            </p:cNvSpPr>
            <p:nvPr/>
          </p:nvSpPr>
          <p:spPr bwMode="auto">
            <a:xfrm>
              <a:off x="5324" y="236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39" name="Rectangle 63"/>
            <p:cNvSpPr>
              <a:spLocks noChangeArrowheads="1"/>
            </p:cNvSpPr>
            <p:nvPr/>
          </p:nvSpPr>
          <p:spPr bwMode="auto">
            <a:xfrm>
              <a:off x="316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40" name="Rectangle 64"/>
            <p:cNvSpPr>
              <a:spLocks noChangeArrowheads="1"/>
            </p:cNvSpPr>
            <p:nvPr/>
          </p:nvSpPr>
          <p:spPr bwMode="auto">
            <a:xfrm>
              <a:off x="340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41" name="Rectangle 65"/>
            <p:cNvSpPr>
              <a:spLocks noChangeArrowheads="1"/>
            </p:cNvSpPr>
            <p:nvPr/>
          </p:nvSpPr>
          <p:spPr bwMode="auto">
            <a:xfrm>
              <a:off x="364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42" name="Rectangle 66"/>
            <p:cNvSpPr>
              <a:spLocks noChangeArrowheads="1"/>
            </p:cNvSpPr>
            <p:nvPr/>
          </p:nvSpPr>
          <p:spPr bwMode="auto">
            <a:xfrm>
              <a:off x="388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43" name="Rectangle 67"/>
            <p:cNvSpPr>
              <a:spLocks noChangeArrowheads="1"/>
            </p:cNvSpPr>
            <p:nvPr/>
          </p:nvSpPr>
          <p:spPr bwMode="auto">
            <a:xfrm>
              <a:off x="412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44" name="Rectangle 68"/>
            <p:cNvSpPr>
              <a:spLocks noChangeArrowheads="1"/>
            </p:cNvSpPr>
            <p:nvPr/>
          </p:nvSpPr>
          <p:spPr bwMode="auto">
            <a:xfrm>
              <a:off x="436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45" name="Rectangle 69"/>
            <p:cNvSpPr>
              <a:spLocks noChangeArrowheads="1"/>
            </p:cNvSpPr>
            <p:nvPr/>
          </p:nvSpPr>
          <p:spPr bwMode="auto">
            <a:xfrm>
              <a:off x="460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46" name="Rectangle 70"/>
            <p:cNvSpPr>
              <a:spLocks noChangeArrowheads="1"/>
            </p:cNvSpPr>
            <p:nvPr/>
          </p:nvSpPr>
          <p:spPr bwMode="auto">
            <a:xfrm>
              <a:off x="484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47" name="Rectangle 71"/>
            <p:cNvSpPr>
              <a:spLocks noChangeArrowheads="1"/>
            </p:cNvSpPr>
            <p:nvPr/>
          </p:nvSpPr>
          <p:spPr bwMode="auto">
            <a:xfrm>
              <a:off x="508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48" name="Rectangle 72"/>
            <p:cNvSpPr>
              <a:spLocks noChangeArrowheads="1"/>
            </p:cNvSpPr>
            <p:nvPr/>
          </p:nvSpPr>
          <p:spPr bwMode="auto">
            <a:xfrm>
              <a:off x="5324" y="212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49" name="Rectangle 73"/>
            <p:cNvSpPr>
              <a:spLocks noChangeArrowheads="1"/>
            </p:cNvSpPr>
            <p:nvPr/>
          </p:nvSpPr>
          <p:spPr bwMode="auto">
            <a:xfrm>
              <a:off x="316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50" name="Rectangle 74"/>
            <p:cNvSpPr>
              <a:spLocks noChangeArrowheads="1"/>
            </p:cNvSpPr>
            <p:nvPr/>
          </p:nvSpPr>
          <p:spPr bwMode="auto">
            <a:xfrm>
              <a:off x="340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51" name="Rectangle 75"/>
            <p:cNvSpPr>
              <a:spLocks noChangeArrowheads="1"/>
            </p:cNvSpPr>
            <p:nvPr/>
          </p:nvSpPr>
          <p:spPr bwMode="auto">
            <a:xfrm>
              <a:off x="364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52" name="Rectangle 76"/>
            <p:cNvSpPr>
              <a:spLocks noChangeArrowheads="1"/>
            </p:cNvSpPr>
            <p:nvPr/>
          </p:nvSpPr>
          <p:spPr bwMode="auto">
            <a:xfrm>
              <a:off x="388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53" name="Rectangle 77"/>
            <p:cNvSpPr>
              <a:spLocks noChangeArrowheads="1"/>
            </p:cNvSpPr>
            <p:nvPr/>
          </p:nvSpPr>
          <p:spPr bwMode="auto">
            <a:xfrm>
              <a:off x="412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54" name="Rectangle 78"/>
            <p:cNvSpPr>
              <a:spLocks noChangeArrowheads="1"/>
            </p:cNvSpPr>
            <p:nvPr/>
          </p:nvSpPr>
          <p:spPr bwMode="auto">
            <a:xfrm>
              <a:off x="436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55" name="Rectangle 79"/>
            <p:cNvSpPr>
              <a:spLocks noChangeArrowheads="1"/>
            </p:cNvSpPr>
            <p:nvPr/>
          </p:nvSpPr>
          <p:spPr bwMode="auto">
            <a:xfrm>
              <a:off x="460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56" name="Rectangle 80"/>
            <p:cNvSpPr>
              <a:spLocks noChangeArrowheads="1"/>
            </p:cNvSpPr>
            <p:nvPr/>
          </p:nvSpPr>
          <p:spPr bwMode="auto">
            <a:xfrm>
              <a:off x="484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57" name="Rectangle 81"/>
            <p:cNvSpPr>
              <a:spLocks noChangeArrowheads="1"/>
            </p:cNvSpPr>
            <p:nvPr/>
          </p:nvSpPr>
          <p:spPr bwMode="auto">
            <a:xfrm>
              <a:off x="508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58" name="Rectangle 82"/>
            <p:cNvSpPr>
              <a:spLocks noChangeArrowheads="1"/>
            </p:cNvSpPr>
            <p:nvPr/>
          </p:nvSpPr>
          <p:spPr bwMode="auto">
            <a:xfrm>
              <a:off x="5324" y="188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59" name="Rectangle 83"/>
            <p:cNvSpPr>
              <a:spLocks noChangeArrowheads="1"/>
            </p:cNvSpPr>
            <p:nvPr/>
          </p:nvSpPr>
          <p:spPr bwMode="auto">
            <a:xfrm>
              <a:off x="316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60" name="Rectangle 84"/>
            <p:cNvSpPr>
              <a:spLocks noChangeArrowheads="1"/>
            </p:cNvSpPr>
            <p:nvPr/>
          </p:nvSpPr>
          <p:spPr bwMode="auto">
            <a:xfrm>
              <a:off x="340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61" name="Rectangle 85"/>
            <p:cNvSpPr>
              <a:spLocks noChangeArrowheads="1"/>
            </p:cNvSpPr>
            <p:nvPr/>
          </p:nvSpPr>
          <p:spPr bwMode="auto">
            <a:xfrm>
              <a:off x="364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62" name="Rectangle 86"/>
            <p:cNvSpPr>
              <a:spLocks noChangeArrowheads="1"/>
            </p:cNvSpPr>
            <p:nvPr/>
          </p:nvSpPr>
          <p:spPr bwMode="auto">
            <a:xfrm>
              <a:off x="388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63" name="Rectangle 87"/>
            <p:cNvSpPr>
              <a:spLocks noChangeArrowheads="1"/>
            </p:cNvSpPr>
            <p:nvPr/>
          </p:nvSpPr>
          <p:spPr bwMode="auto">
            <a:xfrm>
              <a:off x="412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64" name="Rectangle 88"/>
            <p:cNvSpPr>
              <a:spLocks noChangeArrowheads="1"/>
            </p:cNvSpPr>
            <p:nvPr/>
          </p:nvSpPr>
          <p:spPr bwMode="auto">
            <a:xfrm>
              <a:off x="436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65" name="Rectangle 89"/>
            <p:cNvSpPr>
              <a:spLocks noChangeArrowheads="1"/>
            </p:cNvSpPr>
            <p:nvPr/>
          </p:nvSpPr>
          <p:spPr bwMode="auto">
            <a:xfrm>
              <a:off x="460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66" name="Rectangle 90"/>
            <p:cNvSpPr>
              <a:spLocks noChangeArrowheads="1"/>
            </p:cNvSpPr>
            <p:nvPr/>
          </p:nvSpPr>
          <p:spPr bwMode="auto">
            <a:xfrm>
              <a:off x="484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67" name="Rectangle 91"/>
            <p:cNvSpPr>
              <a:spLocks noChangeArrowheads="1"/>
            </p:cNvSpPr>
            <p:nvPr/>
          </p:nvSpPr>
          <p:spPr bwMode="auto">
            <a:xfrm>
              <a:off x="508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68" name="Rectangle 92"/>
            <p:cNvSpPr>
              <a:spLocks noChangeArrowheads="1"/>
            </p:cNvSpPr>
            <p:nvPr/>
          </p:nvSpPr>
          <p:spPr bwMode="auto">
            <a:xfrm>
              <a:off x="5324" y="164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69" name="Rectangle 93"/>
            <p:cNvSpPr>
              <a:spLocks noChangeArrowheads="1"/>
            </p:cNvSpPr>
            <p:nvPr/>
          </p:nvSpPr>
          <p:spPr bwMode="auto">
            <a:xfrm>
              <a:off x="316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70" name="Rectangle 94"/>
            <p:cNvSpPr>
              <a:spLocks noChangeArrowheads="1"/>
            </p:cNvSpPr>
            <p:nvPr/>
          </p:nvSpPr>
          <p:spPr bwMode="auto">
            <a:xfrm>
              <a:off x="340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71" name="Rectangle 95"/>
            <p:cNvSpPr>
              <a:spLocks noChangeArrowheads="1"/>
            </p:cNvSpPr>
            <p:nvPr/>
          </p:nvSpPr>
          <p:spPr bwMode="auto">
            <a:xfrm>
              <a:off x="364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72" name="Rectangle 96"/>
            <p:cNvSpPr>
              <a:spLocks noChangeArrowheads="1"/>
            </p:cNvSpPr>
            <p:nvPr/>
          </p:nvSpPr>
          <p:spPr bwMode="auto">
            <a:xfrm>
              <a:off x="388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73" name="Rectangle 97"/>
            <p:cNvSpPr>
              <a:spLocks noChangeArrowheads="1"/>
            </p:cNvSpPr>
            <p:nvPr/>
          </p:nvSpPr>
          <p:spPr bwMode="auto">
            <a:xfrm>
              <a:off x="412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74" name="Rectangle 98"/>
            <p:cNvSpPr>
              <a:spLocks noChangeArrowheads="1"/>
            </p:cNvSpPr>
            <p:nvPr/>
          </p:nvSpPr>
          <p:spPr bwMode="auto">
            <a:xfrm>
              <a:off x="436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75" name="Rectangle 99"/>
            <p:cNvSpPr>
              <a:spLocks noChangeArrowheads="1"/>
            </p:cNvSpPr>
            <p:nvPr/>
          </p:nvSpPr>
          <p:spPr bwMode="auto">
            <a:xfrm>
              <a:off x="460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76" name="Rectangle 100"/>
            <p:cNvSpPr>
              <a:spLocks noChangeArrowheads="1"/>
            </p:cNvSpPr>
            <p:nvPr/>
          </p:nvSpPr>
          <p:spPr bwMode="auto">
            <a:xfrm>
              <a:off x="484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77" name="Rectangle 101"/>
            <p:cNvSpPr>
              <a:spLocks noChangeArrowheads="1"/>
            </p:cNvSpPr>
            <p:nvPr/>
          </p:nvSpPr>
          <p:spPr bwMode="auto">
            <a:xfrm>
              <a:off x="508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78" name="Rectangle 102"/>
            <p:cNvSpPr>
              <a:spLocks noChangeArrowheads="1"/>
            </p:cNvSpPr>
            <p:nvPr/>
          </p:nvSpPr>
          <p:spPr bwMode="auto">
            <a:xfrm>
              <a:off x="5324" y="1404"/>
              <a:ext cx="240" cy="240"/>
            </a:xfrm>
            <a:prstGeom prst="rect">
              <a:avLst/>
            </a:prstGeom>
            <a:noFill/>
            <a:ln w="0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79" name="Line 103"/>
            <p:cNvSpPr>
              <a:spLocks noChangeShapeType="1"/>
            </p:cNvSpPr>
            <p:nvPr/>
          </p:nvSpPr>
          <p:spPr bwMode="auto">
            <a:xfrm>
              <a:off x="3164" y="3804"/>
              <a:ext cx="240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80" name="Line 104"/>
            <p:cNvSpPr>
              <a:spLocks noChangeShapeType="1"/>
            </p:cNvSpPr>
            <p:nvPr/>
          </p:nvSpPr>
          <p:spPr bwMode="auto">
            <a:xfrm flipV="1">
              <a:off x="3164" y="1404"/>
              <a:ext cx="0" cy="24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81" name="Oval 105"/>
            <p:cNvSpPr>
              <a:spLocks noChangeArrowheads="1"/>
            </p:cNvSpPr>
            <p:nvPr/>
          </p:nvSpPr>
          <p:spPr bwMode="auto">
            <a:xfrm>
              <a:off x="3404" y="2988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82" name="Oval 106"/>
            <p:cNvSpPr>
              <a:spLocks noChangeArrowheads="1"/>
            </p:cNvSpPr>
            <p:nvPr/>
          </p:nvSpPr>
          <p:spPr bwMode="auto">
            <a:xfrm>
              <a:off x="3788" y="332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83" name="Rectangle 107"/>
            <p:cNvSpPr>
              <a:spLocks noChangeArrowheads="1"/>
            </p:cNvSpPr>
            <p:nvPr/>
          </p:nvSpPr>
          <p:spPr bwMode="auto">
            <a:xfrm>
              <a:off x="5242" y="170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84" name="Rectangle 108"/>
            <p:cNvSpPr>
              <a:spLocks noChangeArrowheads="1"/>
            </p:cNvSpPr>
            <p:nvPr/>
          </p:nvSpPr>
          <p:spPr bwMode="auto">
            <a:xfrm>
              <a:off x="4673" y="212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85" name="Rectangle 109"/>
            <p:cNvSpPr>
              <a:spLocks noChangeArrowheads="1"/>
            </p:cNvSpPr>
            <p:nvPr/>
          </p:nvSpPr>
          <p:spPr bwMode="auto">
            <a:xfrm>
              <a:off x="5036" y="154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86" name="Rectangle 110"/>
            <p:cNvSpPr>
              <a:spLocks noChangeArrowheads="1"/>
            </p:cNvSpPr>
            <p:nvPr/>
          </p:nvSpPr>
          <p:spPr bwMode="auto">
            <a:xfrm>
              <a:off x="5132" y="217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87" name="Rectangle 111"/>
            <p:cNvSpPr>
              <a:spLocks noChangeArrowheads="1"/>
            </p:cNvSpPr>
            <p:nvPr/>
          </p:nvSpPr>
          <p:spPr bwMode="auto">
            <a:xfrm>
              <a:off x="5465" y="2695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88" name="Oval 112"/>
            <p:cNvSpPr>
              <a:spLocks noChangeArrowheads="1"/>
            </p:cNvSpPr>
            <p:nvPr/>
          </p:nvSpPr>
          <p:spPr bwMode="auto">
            <a:xfrm>
              <a:off x="3507" y="259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89" name="Oval 113"/>
            <p:cNvSpPr>
              <a:spLocks noChangeArrowheads="1"/>
            </p:cNvSpPr>
            <p:nvPr/>
          </p:nvSpPr>
          <p:spPr bwMode="auto">
            <a:xfrm>
              <a:off x="3260" y="3516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90" name="Oval 114"/>
            <p:cNvSpPr>
              <a:spLocks noChangeArrowheads="1"/>
            </p:cNvSpPr>
            <p:nvPr/>
          </p:nvSpPr>
          <p:spPr bwMode="auto">
            <a:xfrm>
              <a:off x="3308" y="265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91" name="Oval 115"/>
            <p:cNvSpPr>
              <a:spLocks noChangeArrowheads="1"/>
            </p:cNvSpPr>
            <p:nvPr/>
          </p:nvSpPr>
          <p:spPr bwMode="auto">
            <a:xfrm>
              <a:off x="3692" y="294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92" name="Oval 116"/>
            <p:cNvSpPr>
              <a:spLocks noChangeArrowheads="1"/>
            </p:cNvSpPr>
            <p:nvPr/>
          </p:nvSpPr>
          <p:spPr bwMode="auto">
            <a:xfrm>
              <a:off x="3452" y="3228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93" name="Oval 117"/>
            <p:cNvSpPr>
              <a:spLocks noChangeArrowheads="1"/>
            </p:cNvSpPr>
            <p:nvPr/>
          </p:nvSpPr>
          <p:spPr bwMode="auto">
            <a:xfrm>
              <a:off x="3548" y="342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94" name="Oval 118"/>
            <p:cNvSpPr>
              <a:spLocks noChangeArrowheads="1"/>
            </p:cNvSpPr>
            <p:nvPr/>
          </p:nvSpPr>
          <p:spPr bwMode="auto">
            <a:xfrm>
              <a:off x="3836" y="294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95" name="Oval 119"/>
            <p:cNvSpPr>
              <a:spLocks noChangeArrowheads="1"/>
            </p:cNvSpPr>
            <p:nvPr/>
          </p:nvSpPr>
          <p:spPr bwMode="auto">
            <a:xfrm>
              <a:off x="3356" y="241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96" name="Oval 120"/>
            <p:cNvSpPr>
              <a:spLocks noChangeArrowheads="1"/>
            </p:cNvSpPr>
            <p:nvPr/>
          </p:nvSpPr>
          <p:spPr bwMode="auto">
            <a:xfrm>
              <a:off x="3636" y="2353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97" name="Oval 121"/>
            <p:cNvSpPr>
              <a:spLocks noChangeArrowheads="1"/>
            </p:cNvSpPr>
            <p:nvPr/>
          </p:nvSpPr>
          <p:spPr bwMode="auto">
            <a:xfrm>
              <a:off x="3452" y="289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98" name="Oval 122"/>
            <p:cNvSpPr>
              <a:spLocks noChangeArrowheads="1"/>
            </p:cNvSpPr>
            <p:nvPr/>
          </p:nvSpPr>
          <p:spPr bwMode="auto">
            <a:xfrm>
              <a:off x="3644" y="284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99" name="Oval 123"/>
            <p:cNvSpPr>
              <a:spLocks noChangeArrowheads="1"/>
            </p:cNvSpPr>
            <p:nvPr/>
          </p:nvSpPr>
          <p:spPr bwMode="auto">
            <a:xfrm>
              <a:off x="3260" y="3180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00" name="Oval 124"/>
            <p:cNvSpPr>
              <a:spLocks noChangeArrowheads="1"/>
            </p:cNvSpPr>
            <p:nvPr/>
          </p:nvSpPr>
          <p:spPr bwMode="auto">
            <a:xfrm>
              <a:off x="3596" y="313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01" name="Oval 125"/>
            <p:cNvSpPr>
              <a:spLocks noChangeArrowheads="1"/>
            </p:cNvSpPr>
            <p:nvPr/>
          </p:nvSpPr>
          <p:spPr bwMode="auto">
            <a:xfrm>
              <a:off x="3260" y="2076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02" name="Oval 126"/>
            <p:cNvSpPr>
              <a:spLocks noChangeArrowheads="1"/>
            </p:cNvSpPr>
            <p:nvPr/>
          </p:nvSpPr>
          <p:spPr bwMode="auto">
            <a:xfrm>
              <a:off x="3500" y="2748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03" name="Oval 127"/>
            <p:cNvSpPr>
              <a:spLocks noChangeArrowheads="1"/>
            </p:cNvSpPr>
            <p:nvPr/>
          </p:nvSpPr>
          <p:spPr bwMode="auto">
            <a:xfrm>
              <a:off x="3788" y="308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04" name="Rectangle 128"/>
            <p:cNvSpPr>
              <a:spLocks noChangeArrowheads="1"/>
            </p:cNvSpPr>
            <p:nvPr/>
          </p:nvSpPr>
          <p:spPr bwMode="auto">
            <a:xfrm>
              <a:off x="4988" y="202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05" name="Rectangle 129"/>
            <p:cNvSpPr>
              <a:spLocks noChangeArrowheads="1"/>
            </p:cNvSpPr>
            <p:nvPr/>
          </p:nvSpPr>
          <p:spPr bwMode="auto">
            <a:xfrm>
              <a:off x="4892" y="222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06" name="Rectangle 130"/>
            <p:cNvSpPr>
              <a:spLocks noChangeArrowheads="1"/>
            </p:cNvSpPr>
            <p:nvPr/>
          </p:nvSpPr>
          <p:spPr bwMode="auto">
            <a:xfrm>
              <a:off x="4748" y="198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07" name="Rectangle 131"/>
            <p:cNvSpPr>
              <a:spLocks noChangeArrowheads="1"/>
            </p:cNvSpPr>
            <p:nvPr/>
          </p:nvSpPr>
          <p:spPr bwMode="auto">
            <a:xfrm>
              <a:off x="4748" y="226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08" name="Rectangle 132"/>
            <p:cNvSpPr>
              <a:spLocks noChangeArrowheads="1"/>
            </p:cNvSpPr>
            <p:nvPr/>
          </p:nvSpPr>
          <p:spPr bwMode="auto">
            <a:xfrm>
              <a:off x="5084" y="18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09" name="Rectangle 133"/>
            <p:cNvSpPr>
              <a:spLocks noChangeArrowheads="1"/>
            </p:cNvSpPr>
            <p:nvPr/>
          </p:nvSpPr>
          <p:spPr bwMode="auto">
            <a:xfrm>
              <a:off x="5180" y="2028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10" name="Rectangle 134"/>
            <p:cNvSpPr>
              <a:spLocks noChangeArrowheads="1"/>
            </p:cNvSpPr>
            <p:nvPr/>
          </p:nvSpPr>
          <p:spPr bwMode="auto">
            <a:xfrm>
              <a:off x="4748" y="145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11" name="Rectangle 135"/>
            <p:cNvSpPr>
              <a:spLocks noChangeArrowheads="1"/>
            </p:cNvSpPr>
            <p:nvPr/>
          </p:nvSpPr>
          <p:spPr bwMode="auto">
            <a:xfrm>
              <a:off x="5372" y="140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12" name="Rectangle 136"/>
            <p:cNvSpPr>
              <a:spLocks noChangeArrowheads="1"/>
            </p:cNvSpPr>
            <p:nvPr/>
          </p:nvSpPr>
          <p:spPr bwMode="auto">
            <a:xfrm>
              <a:off x="4769" y="171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13" name="Rectangle 137"/>
            <p:cNvSpPr>
              <a:spLocks noChangeArrowheads="1"/>
            </p:cNvSpPr>
            <p:nvPr/>
          </p:nvSpPr>
          <p:spPr bwMode="auto">
            <a:xfrm>
              <a:off x="5180" y="236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14" name="Rectangle 138"/>
            <p:cNvSpPr>
              <a:spLocks noChangeArrowheads="1"/>
            </p:cNvSpPr>
            <p:nvPr/>
          </p:nvSpPr>
          <p:spPr bwMode="auto">
            <a:xfrm>
              <a:off x="5132" y="174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15" name="Rectangle 139"/>
            <p:cNvSpPr>
              <a:spLocks noChangeArrowheads="1"/>
            </p:cNvSpPr>
            <p:nvPr/>
          </p:nvSpPr>
          <p:spPr bwMode="auto">
            <a:xfrm>
              <a:off x="4844" y="1836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16" name="Rectangle 140"/>
            <p:cNvSpPr>
              <a:spLocks noChangeArrowheads="1"/>
            </p:cNvSpPr>
            <p:nvPr/>
          </p:nvSpPr>
          <p:spPr bwMode="auto">
            <a:xfrm>
              <a:off x="4556" y="193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17" name="Rectangle 141"/>
            <p:cNvSpPr>
              <a:spLocks noChangeArrowheads="1"/>
            </p:cNvSpPr>
            <p:nvPr/>
          </p:nvSpPr>
          <p:spPr bwMode="auto">
            <a:xfrm>
              <a:off x="5372" y="18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18" name="Rectangle 142"/>
            <p:cNvSpPr>
              <a:spLocks noChangeArrowheads="1"/>
            </p:cNvSpPr>
            <p:nvPr/>
          </p:nvSpPr>
          <p:spPr bwMode="auto">
            <a:xfrm>
              <a:off x="4940" y="2412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19" name="Rectangle 143"/>
            <p:cNvSpPr>
              <a:spLocks noChangeArrowheads="1"/>
            </p:cNvSpPr>
            <p:nvPr/>
          </p:nvSpPr>
          <p:spPr bwMode="auto">
            <a:xfrm>
              <a:off x="5324" y="2460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20" name="Oval 144"/>
            <p:cNvSpPr>
              <a:spLocks noChangeArrowheads="1"/>
            </p:cNvSpPr>
            <p:nvPr/>
          </p:nvSpPr>
          <p:spPr bwMode="auto">
            <a:xfrm>
              <a:off x="3931" y="299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21" name="Oval 145"/>
            <p:cNvSpPr>
              <a:spLocks noChangeArrowheads="1"/>
            </p:cNvSpPr>
            <p:nvPr/>
          </p:nvSpPr>
          <p:spPr bwMode="auto">
            <a:xfrm>
              <a:off x="3731" y="2599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22" name="Oval 146"/>
            <p:cNvSpPr>
              <a:spLocks noChangeArrowheads="1"/>
            </p:cNvSpPr>
            <p:nvPr/>
          </p:nvSpPr>
          <p:spPr bwMode="auto">
            <a:xfrm>
              <a:off x="3806" y="2806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23" name="Oval 147"/>
            <p:cNvSpPr>
              <a:spLocks noChangeArrowheads="1"/>
            </p:cNvSpPr>
            <p:nvPr/>
          </p:nvSpPr>
          <p:spPr bwMode="auto">
            <a:xfrm>
              <a:off x="4018" y="2807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24" name="Oval 148"/>
            <p:cNvSpPr>
              <a:spLocks noChangeArrowheads="1"/>
            </p:cNvSpPr>
            <p:nvPr/>
          </p:nvSpPr>
          <p:spPr bwMode="auto">
            <a:xfrm>
              <a:off x="3940" y="3157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25" name="Oval 149"/>
            <p:cNvSpPr>
              <a:spLocks noChangeArrowheads="1"/>
            </p:cNvSpPr>
            <p:nvPr/>
          </p:nvSpPr>
          <p:spPr bwMode="auto">
            <a:xfrm>
              <a:off x="3259" y="2894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26" name="Oval 150"/>
            <p:cNvSpPr>
              <a:spLocks noChangeArrowheads="1"/>
            </p:cNvSpPr>
            <p:nvPr/>
          </p:nvSpPr>
          <p:spPr bwMode="auto">
            <a:xfrm>
              <a:off x="3403" y="3401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27" name="Oval 151"/>
            <p:cNvSpPr>
              <a:spLocks noChangeArrowheads="1"/>
            </p:cNvSpPr>
            <p:nvPr/>
          </p:nvSpPr>
          <p:spPr bwMode="auto">
            <a:xfrm>
              <a:off x="3689" y="274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28" name="Oval 152"/>
            <p:cNvSpPr>
              <a:spLocks noChangeArrowheads="1"/>
            </p:cNvSpPr>
            <p:nvPr/>
          </p:nvSpPr>
          <p:spPr bwMode="auto">
            <a:xfrm>
              <a:off x="3653" y="3282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29" name="Oval 153"/>
            <p:cNvSpPr>
              <a:spLocks noChangeArrowheads="1"/>
            </p:cNvSpPr>
            <p:nvPr/>
          </p:nvSpPr>
          <p:spPr bwMode="auto">
            <a:xfrm>
              <a:off x="3236" y="3673"/>
              <a:ext cx="96" cy="9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30" name="Rectangle 154"/>
            <p:cNvSpPr>
              <a:spLocks noChangeArrowheads="1"/>
            </p:cNvSpPr>
            <p:nvPr/>
          </p:nvSpPr>
          <p:spPr bwMode="auto">
            <a:xfrm>
              <a:off x="5317" y="229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31" name="Rectangle 155"/>
            <p:cNvSpPr>
              <a:spLocks noChangeArrowheads="1"/>
            </p:cNvSpPr>
            <p:nvPr/>
          </p:nvSpPr>
          <p:spPr bwMode="auto">
            <a:xfrm>
              <a:off x="4943" y="1681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32" name="Rectangle 156"/>
            <p:cNvSpPr>
              <a:spLocks noChangeArrowheads="1"/>
            </p:cNvSpPr>
            <p:nvPr/>
          </p:nvSpPr>
          <p:spPr bwMode="auto">
            <a:xfrm>
              <a:off x="4500" y="2084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33" name="Rectangle 157"/>
            <p:cNvSpPr>
              <a:spLocks noChangeArrowheads="1"/>
            </p:cNvSpPr>
            <p:nvPr/>
          </p:nvSpPr>
          <p:spPr bwMode="auto">
            <a:xfrm>
              <a:off x="5134" y="2566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34" name="Rectangle 158"/>
            <p:cNvSpPr>
              <a:spLocks noChangeArrowheads="1"/>
            </p:cNvSpPr>
            <p:nvPr/>
          </p:nvSpPr>
          <p:spPr bwMode="auto">
            <a:xfrm>
              <a:off x="5336" y="2059"/>
              <a:ext cx="96" cy="9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935" name="Oval 159"/>
            <p:cNvSpPr>
              <a:spLocks noChangeArrowheads="1"/>
            </p:cNvSpPr>
            <p:nvPr/>
          </p:nvSpPr>
          <p:spPr bwMode="auto">
            <a:xfrm>
              <a:off x="5032" y="3619"/>
              <a:ext cx="102" cy="106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3936" name="Group 160"/>
          <p:cNvGrpSpPr>
            <a:grpSpLocks/>
          </p:cNvGrpSpPr>
          <p:nvPr/>
        </p:nvGrpSpPr>
        <p:grpSpPr bwMode="auto">
          <a:xfrm>
            <a:off x="3022600" y="2298700"/>
            <a:ext cx="7158038" cy="4445000"/>
            <a:chOff x="596" y="1208"/>
            <a:chExt cx="4509" cy="2800"/>
          </a:xfrm>
        </p:grpSpPr>
        <p:sp>
          <p:nvSpPr>
            <p:cNvPr id="203937" name="Rectangle 161"/>
            <p:cNvSpPr>
              <a:spLocks noChangeArrowheads="1"/>
            </p:cNvSpPr>
            <p:nvPr/>
          </p:nvSpPr>
          <p:spPr bwMode="auto">
            <a:xfrm>
              <a:off x="596" y="1208"/>
              <a:ext cx="4509" cy="2783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38" name="Rectangle 162"/>
            <p:cNvSpPr>
              <a:spLocks noChangeArrowheads="1"/>
            </p:cNvSpPr>
            <p:nvPr/>
          </p:nvSpPr>
          <p:spPr bwMode="auto">
            <a:xfrm>
              <a:off x="741" y="3862"/>
              <a:ext cx="145" cy="13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39" name="Rectangle 163"/>
            <p:cNvSpPr>
              <a:spLocks noChangeArrowheads="1"/>
            </p:cNvSpPr>
            <p:nvPr/>
          </p:nvSpPr>
          <p:spPr bwMode="auto">
            <a:xfrm>
              <a:off x="2924" y="3854"/>
              <a:ext cx="145" cy="144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40" name="Rectangle 164"/>
            <p:cNvSpPr>
              <a:spLocks noChangeArrowheads="1"/>
            </p:cNvSpPr>
            <p:nvPr/>
          </p:nvSpPr>
          <p:spPr bwMode="auto">
            <a:xfrm>
              <a:off x="1469" y="3841"/>
              <a:ext cx="145" cy="15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41" name="Freeform 165"/>
            <p:cNvSpPr>
              <a:spLocks/>
            </p:cNvSpPr>
            <p:nvPr/>
          </p:nvSpPr>
          <p:spPr bwMode="auto">
            <a:xfrm>
              <a:off x="814" y="3841"/>
              <a:ext cx="218" cy="157"/>
            </a:xfrm>
            <a:custGeom>
              <a:avLst/>
              <a:gdLst>
                <a:gd name="T0" fmla="*/ 0 w 170"/>
                <a:gd name="T1" fmla="*/ 16 h 122"/>
                <a:gd name="T2" fmla="*/ 0 w 170"/>
                <a:gd name="T3" fmla="*/ 0 h 122"/>
                <a:gd name="T4" fmla="*/ 170 w 170"/>
                <a:gd name="T5" fmla="*/ 0 h 122"/>
                <a:gd name="T6" fmla="*/ 170 w 170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22">
                  <a:moveTo>
                    <a:pt x="0" y="16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42" name="Freeform 166"/>
            <p:cNvSpPr>
              <a:spLocks/>
            </p:cNvSpPr>
            <p:nvPr/>
          </p:nvSpPr>
          <p:spPr bwMode="auto">
            <a:xfrm>
              <a:off x="1540" y="3841"/>
              <a:ext cx="220" cy="157"/>
            </a:xfrm>
            <a:custGeom>
              <a:avLst/>
              <a:gdLst>
                <a:gd name="T0" fmla="*/ 0 w 171"/>
                <a:gd name="T1" fmla="*/ 0 h 122"/>
                <a:gd name="T2" fmla="*/ 171 w 171"/>
                <a:gd name="T3" fmla="*/ 0 h 122"/>
                <a:gd name="T4" fmla="*/ 171 w 171"/>
                <a:gd name="T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" h="122">
                  <a:moveTo>
                    <a:pt x="0" y="0"/>
                  </a:moveTo>
                  <a:lnTo>
                    <a:pt x="171" y="0"/>
                  </a:lnTo>
                  <a:lnTo>
                    <a:pt x="171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43" name="Freeform 167"/>
            <p:cNvSpPr>
              <a:spLocks/>
            </p:cNvSpPr>
            <p:nvPr/>
          </p:nvSpPr>
          <p:spPr bwMode="auto">
            <a:xfrm>
              <a:off x="923" y="3841"/>
              <a:ext cx="254" cy="157"/>
            </a:xfrm>
            <a:custGeom>
              <a:avLst/>
              <a:gdLst>
                <a:gd name="T0" fmla="*/ 0 w 198"/>
                <a:gd name="T1" fmla="*/ 0 h 122"/>
                <a:gd name="T2" fmla="*/ 198 w 198"/>
                <a:gd name="T3" fmla="*/ 0 h 122"/>
                <a:gd name="T4" fmla="*/ 198 w 198"/>
                <a:gd name="T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" h="122">
                  <a:moveTo>
                    <a:pt x="0" y="0"/>
                  </a:move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44" name="Rectangle 168"/>
            <p:cNvSpPr>
              <a:spLocks noChangeArrowheads="1"/>
            </p:cNvSpPr>
            <p:nvPr/>
          </p:nvSpPr>
          <p:spPr bwMode="auto">
            <a:xfrm>
              <a:off x="3360" y="3841"/>
              <a:ext cx="145" cy="15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45" name="Rectangle 169"/>
            <p:cNvSpPr>
              <a:spLocks noChangeArrowheads="1"/>
            </p:cNvSpPr>
            <p:nvPr/>
          </p:nvSpPr>
          <p:spPr bwMode="auto">
            <a:xfrm>
              <a:off x="2196" y="3827"/>
              <a:ext cx="145" cy="17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46" name="Rectangle 170"/>
            <p:cNvSpPr>
              <a:spLocks noChangeArrowheads="1"/>
            </p:cNvSpPr>
            <p:nvPr/>
          </p:nvSpPr>
          <p:spPr bwMode="auto">
            <a:xfrm>
              <a:off x="3796" y="3821"/>
              <a:ext cx="145" cy="177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47" name="Freeform 171"/>
            <p:cNvSpPr>
              <a:spLocks/>
            </p:cNvSpPr>
            <p:nvPr/>
          </p:nvSpPr>
          <p:spPr bwMode="auto">
            <a:xfrm>
              <a:off x="3868" y="3821"/>
              <a:ext cx="219" cy="177"/>
            </a:xfrm>
            <a:custGeom>
              <a:avLst/>
              <a:gdLst>
                <a:gd name="T0" fmla="*/ 0 w 171"/>
                <a:gd name="T1" fmla="*/ 0 h 138"/>
                <a:gd name="T2" fmla="*/ 171 w 171"/>
                <a:gd name="T3" fmla="*/ 0 h 138"/>
                <a:gd name="T4" fmla="*/ 171 w 171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" h="138">
                  <a:moveTo>
                    <a:pt x="0" y="0"/>
                  </a:moveTo>
                  <a:lnTo>
                    <a:pt x="171" y="0"/>
                  </a:lnTo>
                  <a:lnTo>
                    <a:pt x="171" y="13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48" name="Freeform 172"/>
            <p:cNvSpPr>
              <a:spLocks/>
            </p:cNvSpPr>
            <p:nvPr/>
          </p:nvSpPr>
          <p:spPr bwMode="auto">
            <a:xfrm>
              <a:off x="3214" y="3813"/>
              <a:ext cx="218" cy="185"/>
            </a:xfrm>
            <a:custGeom>
              <a:avLst/>
              <a:gdLst>
                <a:gd name="T0" fmla="*/ 0 w 170"/>
                <a:gd name="T1" fmla="*/ 144 h 144"/>
                <a:gd name="T2" fmla="*/ 0 w 170"/>
                <a:gd name="T3" fmla="*/ 0 h 144"/>
                <a:gd name="T4" fmla="*/ 170 w 170"/>
                <a:gd name="T5" fmla="*/ 0 h 144"/>
                <a:gd name="T6" fmla="*/ 170 w 170"/>
                <a:gd name="T7" fmla="*/ 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44">
                  <a:moveTo>
                    <a:pt x="0" y="144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49" name="Freeform 173"/>
            <p:cNvSpPr>
              <a:spLocks/>
            </p:cNvSpPr>
            <p:nvPr/>
          </p:nvSpPr>
          <p:spPr bwMode="auto">
            <a:xfrm>
              <a:off x="1046" y="3813"/>
              <a:ext cx="276" cy="185"/>
            </a:xfrm>
            <a:custGeom>
              <a:avLst/>
              <a:gdLst>
                <a:gd name="T0" fmla="*/ 0 w 215"/>
                <a:gd name="T1" fmla="*/ 22 h 144"/>
                <a:gd name="T2" fmla="*/ 0 w 215"/>
                <a:gd name="T3" fmla="*/ 0 h 144"/>
                <a:gd name="T4" fmla="*/ 215 w 215"/>
                <a:gd name="T5" fmla="*/ 0 h 144"/>
                <a:gd name="T6" fmla="*/ 215 w 215"/>
                <a:gd name="T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144">
                  <a:moveTo>
                    <a:pt x="0" y="22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50" name="Freeform 174"/>
            <p:cNvSpPr>
              <a:spLocks/>
            </p:cNvSpPr>
            <p:nvPr/>
          </p:nvSpPr>
          <p:spPr bwMode="auto">
            <a:xfrm>
              <a:off x="2995" y="3800"/>
              <a:ext cx="328" cy="54"/>
            </a:xfrm>
            <a:custGeom>
              <a:avLst/>
              <a:gdLst>
                <a:gd name="T0" fmla="*/ 0 w 255"/>
                <a:gd name="T1" fmla="*/ 42 h 42"/>
                <a:gd name="T2" fmla="*/ 0 w 255"/>
                <a:gd name="T3" fmla="*/ 0 h 42"/>
                <a:gd name="T4" fmla="*/ 255 w 255"/>
                <a:gd name="T5" fmla="*/ 0 h 42"/>
                <a:gd name="T6" fmla="*/ 255 w 255"/>
                <a:gd name="T7" fmla="*/ 1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42">
                  <a:moveTo>
                    <a:pt x="0" y="42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51" name="Freeform 175"/>
            <p:cNvSpPr>
              <a:spLocks/>
            </p:cNvSpPr>
            <p:nvPr/>
          </p:nvSpPr>
          <p:spPr bwMode="auto">
            <a:xfrm>
              <a:off x="1651" y="3792"/>
              <a:ext cx="254" cy="206"/>
            </a:xfrm>
            <a:custGeom>
              <a:avLst/>
              <a:gdLst>
                <a:gd name="T0" fmla="*/ 0 w 198"/>
                <a:gd name="T1" fmla="*/ 38 h 160"/>
                <a:gd name="T2" fmla="*/ 0 w 198"/>
                <a:gd name="T3" fmla="*/ 0 h 160"/>
                <a:gd name="T4" fmla="*/ 198 w 198"/>
                <a:gd name="T5" fmla="*/ 0 h 160"/>
                <a:gd name="T6" fmla="*/ 198 w 198"/>
                <a:gd name="T7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60">
                  <a:moveTo>
                    <a:pt x="0" y="3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6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52" name="Freeform 176"/>
            <p:cNvSpPr>
              <a:spLocks/>
            </p:cNvSpPr>
            <p:nvPr/>
          </p:nvSpPr>
          <p:spPr bwMode="auto">
            <a:xfrm>
              <a:off x="3978" y="3786"/>
              <a:ext cx="254" cy="212"/>
            </a:xfrm>
            <a:custGeom>
              <a:avLst/>
              <a:gdLst>
                <a:gd name="T0" fmla="*/ 0 w 198"/>
                <a:gd name="T1" fmla="*/ 27 h 165"/>
                <a:gd name="T2" fmla="*/ 0 w 198"/>
                <a:gd name="T3" fmla="*/ 0 h 165"/>
                <a:gd name="T4" fmla="*/ 198 w 198"/>
                <a:gd name="T5" fmla="*/ 0 h 165"/>
                <a:gd name="T6" fmla="*/ 198 w 198"/>
                <a:gd name="T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65">
                  <a:moveTo>
                    <a:pt x="0" y="27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53" name="Freeform 177"/>
            <p:cNvSpPr>
              <a:spLocks/>
            </p:cNvSpPr>
            <p:nvPr/>
          </p:nvSpPr>
          <p:spPr bwMode="auto">
            <a:xfrm>
              <a:off x="3156" y="3786"/>
              <a:ext cx="494" cy="212"/>
            </a:xfrm>
            <a:custGeom>
              <a:avLst/>
              <a:gdLst>
                <a:gd name="T0" fmla="*/ 0 w 385"/>
                <a:gd name="T1" fmla="*/ 11 h 165"/>
                <a:gd name="T2" fmla="*/ 0 w 385"/>
                <a:gd name="T3" fmla="*/ 0 h 165"/>
                <a:gd name="T4" fmla="*/ 385 w 385"/>
                <a:gd name="T5" fmla="*/ 0 h 165"/>
                <a:gd name="T6" fmla="*/ 385 w 385"/>
                <a:gd name="T7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165">
                  <a:moveTo>
                    <a:pt x="0" y="11"/>
                  </a:moveTo>
                  <a:lnTo>
                    <a:pt x="0" y="0"/>
                  </a:lnTo>
                  <a:lnTo>
                    <a:pt x="385" y="0"/>
                  </a:lnTo>
                  <a:lnTo>
                    <a:pt x="385" y="16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54" name="Rectangle 178"/>
            <p:cNvSpPr>
              <a:spLocks noChangeArrowheads="1"/>
            </p:cNvSpPr>
            <p:nvPr/>
          </p:nvSpPr>
          <p:spPr bwMode="auto">
            <a:xfrm>
              <a:off x="3404" y="3773"/>
              <a:ext cx="698" cy="1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55" name="Rectangle 179"/>
            <p:cNvSpPr>
              <a:spLocks noChangeArrowheads="1"/>
            </p:cNvSpPr>
            <p:nvPr/>
          </p:nvSpPr>
          <p:spPr bwMode="auto">
            <a:xfrm>
              <a:off x="4377" y="3773"/>
              <a:ext cx="147" cy="225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56" name="Freeform 180"/>
            <p:cNvSpPr>
              <a:spLocks/>
            </p:cNvSpPr>
            <p:nvPr/>
          </p:nvSpPr>
          <p:spPr bwMode="auto">
            <a:xfrm>
              <a:off x="1185" y="3773"/>
              <a:ext cx="589" cy="40"/>
            </a:xfrm>
            <a:custGeom>
              <a:avLst/>
              <a:gdLst>
                <a:gd name="T0" fmla="*/ 0 w 459"/>
                <a:gd name="T1" fmla="*/ 31 h 31"/>
                <a:gd name="T2" fmla="*/ 0 w 459"/>
                <a:gd name="T3" fmla="*/ 0 h 31"/>
                <a:gd name="T4" fmla="*/ 459 w 459"/>
                <a:gd name="T5" fmla="*/ 0 h 31"/>
                <a:gd name="T6" fmla="*/ 459 w 459"/>
                <a:gd name="T7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9" h="31">
                  <a:moveTo>
                    <a:pt x="0" y="31"/>
                  </a:moveTo>
                  <a:lnTo>
                    <a:pt x="0" y="0"/>
                  </a:lnTo>
                  <a:lnTo>
                    <a:pt x="459" y="0"/>
                  </a:lnTo>
                  <a:lnTo>
                    <a:pt x="459" y="1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57" name="Rectangle 181"/>
            <p:cNvSpPr>
              <a:spLocks noChangeArrowheads="1"/>
            </p:cNvSpPr>
            <p:nvPr/>
          </p:nvSpPr>
          <p:spPr bwMode="auto">
            <a:xfrm>
              <a:off x="3753" y="3753"/>
              <a:ext cx="698" cy="2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58" name="Freeform 182"/>
            <p:cNvSpPr>
              <a:spLocks/>
            </p:cNvSpPr>
            <p:nvPr/>
          </p:nvSpPr>
          <p:spPr bwMode="auto">
            <a:xfrm>
              <a:off x="2050" y="3704"/>
              <a:ext cx="218" cy="294"/>
            </a:xfrm>
            <a:custGeom>
              <a:avLst/>
              <a:gdLst>
                <a:gd name="T0" fmla="*/ 0 w 170"/>
                <a:gd name="T1" fmla="*/ 229 h 229"/>
                <a:gd name="T2" fmla="*/ 0 w 170"/>
                <a:gd name="T3" fmla="*/ 0 h 229"/>
                <a:gd name="T4" fmla="*/ 170 w 170"/>
                <a:gd name="T5" fmla="*/ 0 h 229"/>
                <a:gd name="T6" fmla="*/ 170 w 170"/>
                <a:gd name="T7" fmla="*/ 9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29">
                  <a:moveTo>
                    <a:pt x="0" y="22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9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59" name="Freeform 183"/>
            <p:cNvSpPr>
              <a:spLocks/>
            </p:cNvSpPr>
            <p:nvPr/>
          </p:nvSpPr>
          <p:spPr bwMode="auto">
            <a:xfrm>
              <a:off x="1475" y="3704"/>
              <a:ext cx="684" cy="69"/>
            </a:xfrm>
            <a:custGeom>
              <a:avLst/>
              <a:gdLst>
                <a:gd name="T0" fmla="*/ 0 w 533"/>
                <a:gd name="T1" fmla="*/ 54 h 54"/>
                <a:gd name="T2" fmla="*/ 0 w 533"/>
                <a:gd name="T3" fmla="*/ 0 h 54"/>
                <a:gd name="T4" fmla="*/ 533 w 533"/>
                <a:gd name="T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3" h="54">
                  <a:moveTo>
                    <a:pt x="0" y="54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60" name="Freeform 184"/>
            <p:cNvSpPr>
              <a:spLocks/>
            </p:cNvSpPr>
            <p:nvPr/>
          </p:nvSpPr>
          <p:spPr bwMode="auto">
            <a:xfrm>
              <a:off x="1818" y="3656"/>
              <a:ext cx="668" cy="342"/>
            </a:xfrm>
            <a:custGeom>
              <a:avLst/>
              <a:gdLst>
                <a:gd name="T0" fmla="*/ 0 w 521"/>
                <a:gd name="T1" fmla="*/ 37 h 266"/>
                <a:gd name="T2" fmla="*/ 0 w 521"/>
                <a:gd name="T3" fmla="*/ 0 h 266"/>
                <a:gd name="T4" fmla="*/ 521 w 521"/>
                <a:gd name="T5" fmla="*/ 0 h 266"/>
                <a:gd name="T6" fmla="*/ 521 w 521"/>
                <a:gd name="T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266">
                  <a:moveTo>
                    <a:pt x="0" y="37"/>
                  </a:moveTo>
                  <a:lnTo>
                    <a:pt x="0" y="0"/>
                  </a:lnTo>
                  <a:lnTo>
                    <a:pt x="521" y="0"/>
                  </a:lnTo>
                  <a:lnTo>
                    <a:pt x="521" y="26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61" name="Freeform 185"/>
            <p:cNvSpPr>
              <a:spLocks/>
            </p:cNvSpPr>
            <p:nvPr/>
          </p:nvSpPr>
          <p:spPr bwMode="auto">
            <a:xfrm>
              <a:off x="4102" y="3582"/>
              <a:ext cx="567" cy="416"/>
            </a:xfrm>
            <a:custGeom>
              <a:avLst/>
              <a:gdLst>
                <a:gd name="T0" fmla="*/ 0 w 442"/>
                <a:gd name="T1" fmla="*/ 133 h 324"/>
                <a:gd name="T2" fmla="*/ 0 w 442"/>
                <a:gd name="T3" fmla="*/ 0 h 324"/>
                <a:gd name="T4" fmla="*/ 442 w 442"/>
                <a:gd name="T5" fmla="*/ 0 h 324"/>
                <a:gd name="T6" fmla="*/ 442 w 442"/>
                <a:gd name="T7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324">
                  <a:moveTo>
                    <a:pt x="0" y="133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2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62" name="Freeform 186"/>
            <p:cNvSpPr>
              <a:spLocks/>
            </p:cNvSpPr>
            <p:nvPr/>
          </p:nvSpPr>
          <p:spPr bwMode="auto">
            <a:xfrm>
              <a:off x="2152" y="3506"/>
              <a:ext cx="480" cy="492"/>
            </a:xfrm>
            <a:custGeom>
              <a:avLst/>
              <a:gdLst>
                <a:gd name="T0" fmla="*/ 0 w 374"/>
                <a:gd name="T1" fmla="*/ 117 h 383"/>
                <a:gd name="T2" fmla="*/ 0 w 374"/>
                <a:gd name="T3" fmla="*/ 0 h 383"/>
                <a:gd name="T4" fmla="*/ 374 w 374"/>
                <a:gd name="T5" fmla="*/ 0 h 383"/>
                <a:gd name="T6" fmla="*/ 374 w 374"/>
                <a:gd name="T7" fmla="*/ 383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383">
                  <a:moveTo>
                    <a:pt x="0" y="117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38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63" name="Freeform 187"/>
            <p:cNvSpPr>
              <a:spLocks/>
            </p:cNvSpPr>
            <p:nvPr/>
          </p:nvSpPr>
          <p:spPr bwMode="auto">
            <a:xfrm>
              <a:off x="2392" y="3377"/>
              <a:ext cx="385" cy="621"/>
            </a:xfrm>
            <a:custGeom>
              <a:avLst/>
              <a:gdLst>
                <a:gd name="T0" fmla="*/ 0 w 300"/>
                <a:gd name="T1" fmla="*/ 101 h 484"/>
                <a:gd name="T2" fmla="*/ 0 w 300"/>
                <a:gd name="T3" fmla="*/ 0 h 484"/>
                <a:gd name="T4" fmla="*/ 300 w 300"/>
                <a:gd name="T5" fmla="*/ 0 h 484"/>
                <a:gd name="T6" fmla="*/ 300 w 300"/>
                <a:gd name="T7" fmla="*/ 48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0" h="484">
                  <a:moveTo>
                    <a:pt x="0" y="101"/>
                  </a:moveTo>
                  <a:lnTo>
                    <a:pt x="0" y="0"/>
                  </a:lnTo>
                  <a:lnTo>
                    <a:pt x="300" y="0"/>
                  </a:lnTo>
                  <a:lnTo>
                    <a:pt x="300" y="48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64" name="Freeform 188"/>
            <p:cNvSpPr>
              <a:spLocks/>
            </p:cNvSpPr>
            <p:nvPr/>
          </p:nvSpPr>
          <p:spPr bwMode="auto">
            <a:xfrm>
              <a:off x="4385" y="3315"/>
              <a:ext cx="429" cy="683"/>
            </a:xfrm>
            <a:custGeom>
              <a:avLst/>
              <a:gdLst>
                <a:gd name="T0" fmla="*/ 0 w 334"/>
                <a:gd name="T1" fmla="*/ 208 h 532"/>
                <a:gd name="T2" fmla="*/ 0 w 334"/>
                <a:gd name="T3" fmla="*/ 0 h 532"/>
                <a:gd name="T4" fmla="*/ 334 w 334"/>
                <a:gd name="T5" fmla="*/ 0 h 532"/>
                <a:gd name="T6" fmla="*/ 334 w 334"/>
                <a:gd name="T7" fmla="*/ 532 h 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4" h="532">
                  <a:moveTo>
                    <a:pt x="0" y="208"/>
                  </a:moveTo>
                  <a:lnTo>
                    <a:pt x="0" y="0"/>
                  </a:lnTo>
                  <a:lnTo>
                    <a:pt x="334" y="0"/>
                  </a:lnTo>
                  <a:lnTo>
                    <a:pt x="334" y="53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65" name="Freeform 189"/>
            <p:cNvSpPr>
              <a:spLocks/>
            </p:cNvSpPr>
            <p:nvPr/>
          </p:nvSpPr>
          <p:spPr bwMode="auto">
            <a:xfrm>
              <a:off x="2581" y="1809"/>
              <a:ext cx="2015" cy="1568"/>
            </a:xfrm>
            <a:custGeom>
              <a:avLst/>
              <a:gdLst>
                <a:gd name="T0" fmla="*/ 1570 w 1570"/>
                <a:gd name="T1" fmla="*/ 1174 h 1222"/>
                <a:gd name="T2" fmla="*/ 1570 w 1570"/>
                <a:gd name="T3" fmla="*/ 0 h 1222"/>
                <a:gd name="T4" fmla="*/ 0 w 1570"/>
                <a:gd name="T5" fmla="*/ 0 h 1222"/>
                <a:gd name="T6" fmla="*/ 0 w 1570"/>
                <a:gd name="T7" fmla="*/ 1222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0" h="1222">
                  <a:moveTo>
                    <a:pt x="1570" y="1174"/>
                  </a:moveTo>
                  <a:lnTo>
                    <a:pt x="1570" y="0"/>
                  </a:lnTo>
                  <a:lnTo>
                    <a:pt x="0" y="0"/>
                  </a:lnTo>
                  <a:lnTo>
                    <a:pt x="0" y="12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66" name="Freeform 190"/>
            <p:cNvSpPr>
              <a:spLocks/>
            </p:cNvSpPr>
            <p:nvPr/>
          </p:nvSpPr>
          <p:spPr bwMode="auto">
            <a:xfrm>
              <a:off x="3592" y="1338"/>
              <a:ext cx="1368" cy="2660"/>
            </a:xfrm>
            <a:custGeom>
              <a:avLst/>
              <a:gdLst>
                <a:gd name="T0" fmla="*/ 0 w 1066"/>
                <a:gd name="T1" fmla="*/ 367 h 2073"/>
                <a:gd name="T2" fmla="*/ 0 w 1066"/>
                <a:gd name="T3" fmla="*/ 0 h 2073"/>
                <a:gd name="T4" fmla="*/ 1066 w 1066"/>
                <a:gd name="T5" fmla="*/ 0 h 2073"/>
                <a:gd name="T6" fmla="*/ 1066 w 1066"/>
                <a:gd name="T7" fmla="*/ 2073 h 2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6" h="2073">
                  <a:moveTo>
                    <a:pt x="0" y="367"/>
                  </a:moveTo>
                  <a:lnTo>
                    <a:pt x="0" y="0"/>
                  </a:lnTo>
                  <a:lnTo>
                    <a:pt x="1066" y="0"/>
                  </a:lnTo>
                  <a:lnTo>
                    <a:pt x="1066" y="207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967" name="Line 191"/>
            <p:cNvSpPr>
              <a:spLocks noChangeShapeType="1"/>
            </p:cNvSpPr>
            <p:nvPr/>
          </p:nvSpPr>
          <p:spPr bwMode="auto">
            <a:xfrm>
              <a:off x="717" y="4008"/>
              <a:ext cx="4288" cy="0"/>
            </a:xfrm>
            <a:prstGeom prst="line">
              <a:avLst/>
            </a:prstGeom>
            <a:noFill/>
            <a:ln w="603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3968" name="Text Box 192"/>
          <p:cNvSpPr txBox="1">
            <a:spLocks noChangeArrowheads="1"/>
          </p:cNvSpPr>
          <p:nvPr/>
        </p:nvSpPr>
        <p:spPr bwMode="auto">
          <a:xfrm>
            <a:off x="2268539" y="5318125"/>
            <a:ext cx="8370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Outlier</a:t>
            </a:r>
          </a:p>
        </p:txBody>
      </p:sp>
      <p:sp>
        <p:nvSpPr>
          <p:cNvPr id="203969" name="Text Box 193"/>
          <p:cNvSpPr txBox="1">
            <a:spLocks noChangeArrowheads="1"/>
          </p:cNvSpPr>
          <p:nvPr/>
        </p:nvSpPr>
        <p:spPr bwMode="auto">
          <a:xfrm>
            <a:off x="1665289" y="219076"/>
            <a:ext cx="93290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One potential use of a dendrogram is to detect outliers</a:t>
            </a:r>
          </a:p>
        </p:txBody>
      </p:sp>
      <p:sp>
        <p:nvSpPr>
          <p:cNvPr id="203970" name="Text Box 194"/>
          <p:cNvSpPr txBox="1">
            <a:spLocks noChangeArrowheads="1"/>
          </p:cNvSpPr>
          <p:nvPr/>
        </p:nvSpPr>
        <p:spPr bwMode="auto">
          <a:xfrm>
            <a:off x="1949451" y="1098551"/>
            <a:ext cx="60817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/>
              <a:t>The single isolated branch is suggestive of a data point that is very different to all others</a:t>
            </a:r>
          </a:p>
        </p:txBody>
      </p:sp>
      <p:sp>
        <p:nvSpPr>
          <p:cNvPr id="203971" name="Line 195"/>
          <p:cNvSpPr>
            <a:spLocks noChangeShapeType="1"/>
          </p:cNvSpPr>
          <p:nvPr/>
        </p:nvSpPr>
        <p:spPr bwMode="auto">
          <a:xfrm>
            <a:off x="7620000" y="1790700"/>
            <a:ext cx="685800" cy="609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3972" name="Line 196"/>
          <p:cNvSpPr>
            <a:spLocks noChangeShapeType="1"/>
          </p:cNvSpPr>
          <p:nvPr/>
        </p:nvSpPr>
        <p:spPr bwMode="auto">
          <a:xfrm flipV="1">
            <a:off x="3324225" y="5114925"/>
            <a:ext cx="64770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85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3398A-1360-4B8C-BFEB-758EB2EB64F5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Agglomerative clustering algorithm</a:t>
            </a:r>
            <a:endParaRPr lang="en-US" altLang="en-US"/>
          </a:p>
        </p:txBody>
      </p:sp>
      <p:pic>
        <p:nvPicPr>
          <p:cNvPr id="80691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5163" y="1484313"/>
            <a:ext cx="8229600" cy="3816350"/>
          </a:xfrm>
        </p:spPr>
      </p:pic>
    </p:spTree>
    <p:extLst>
      <p:ext uri="{BB962C8B-B14F-4D97-AF65-F5344CB8AC3E}">
        <p14:creationId xmlns:p14="http://schemas.microsoft.com/office/powerpoint/2010/main" val="875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CS583, Bing Liu, UIC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B94C90-887E-4C61-BF68-ED0338AA140E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example: working of the algorithm</a:t>
            </a:r>
          </a:p>
        </p:txBody>
      </p:sp>
      <p:pic>
        <p:nvPicPr>
          <p:cNvPr id="8079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32346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the distance of two clusters</a:t>
            </a:r>
          </a:p>
        </p:txBody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39950"/>
            <a:ext cx="8229600" cy="4718050"/>
          </a:xfrm>
        </p:spPr>
        <p:txBody>
          <a:bodyPr/>
          <a:lstStyle/>
          <a:p>
            <a:r>
              <a:rPr lang="en-US" altLang="en-US" dirty="0"/>
              <a:t>A few ways to measure distances of two clusters.</a:t>
            </a:r>
          </a:p>
          <a:p>
            <a:r>
              <a:rPr lang="en-US" altLang="en-US" dirty="0"/>
              <a:t>Results in different variations of the algorithm.</a:t>
            </a:r>
          </a:p>
          <a:p>
            <a:pPr lvl="1"/>
            <a:r>
              <a:rPr lang="en-US" altLang="en-US" dirty="0"/>
              <a:t>Single link</a:t>
            </a:r>
          </a:p>
          <a:p>
            <a:pPr lvl="1"/>
            <a:r>
              <a:rPr lang="en-US" altLang="en-US" dirty="0"/>
              <a:t>Complete link</a:t>
            </a:r>
          </a:p>
          <a:p>
            <a:pPr lvl="1"/>
            <a:r>
              <a:rPr lang="en-US" altLang="en-US" dirty="0"/>
              <a:t>Average link</a:t>
            </a:r>
          </a:p>
          <a:p>
            <a:pPr lvl="1"/>
            <a:r>
              <a:rPr lang="en-US" altLang="en-US" dirty="0"/>
              <a:t>Centroids</a:t>
            </a:r>
          </a:p>
          <a:p>
            <a:pPr lvl="1"/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14542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1981201" y="152401"/>
            <a:ext cx="79406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We know how to measure the distance between two objects, but defining the distance between an object and a cluster, or defining the distance between two clusters is non obvious.  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1087583" y="2491047"/>
            <a:ext cx="1041169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b="1" dirty="0"/>
              <a:t> </a:t>
            </a:r>
            <a:r>
              <a:rPr kumimoji="1"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Single linkage (nearest neighbor):</a:t>
            </a:r>
            <a:r>
              <a:rPr lang="en-US" altLang="en-US" dirty="0"/>
              <a:t> </a:t>
            </a:r>
            <a:r>
              <a:rPr lang="en-US" altLang="en-US" sz="2000" dirty="0"/>
              <a:t>In this method the distance between two clusters is determined by the distance of the two closest objects (nearest neighbors) in the different clusters.</a:t>
            </a:r>
          </a:p>
          <a:p>
            <a:pPr algn="l">
              <a:buFontTx/>
              <a:buChar char="•"/>
            </a:pPr>
            <a:endParaRPr lang="en-US" altLang="en-US" sz="2000" dirty="0"/>
          </a:p>
          <a:p>
            <a:pPr algn="l"/>
            <a:r>
              <a:rPr lang="en-US" altLang="en-US" dirty="0"/>
              <a:t> </a:t>
            </a:r>
            <a:r>
              <a:rPr kumimoji="1"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Complete linkage (furthest neighbor):</a:t>
            </a:r>
            <a:r>
              <a:rPr lang="en-US" altLang="en-US" b="1" dirty="0"/>
              <a:t> </a:t>
            </a:r>
            <a:r>
              <a:rPr lang="en-US" altLang="en-US" sz="2000" dirty="0"/>
              <a:t>In this method, the distances between clusters are determined by the greatest distance between any two objects in the different clusters (i.e., by the "furthest neighbors").</a:t>
            </a:r>
            <a:r>
              <a:rPr lang="en-US" altLang="en-US" dirty="0"/>
              <a:t> </a:t>
            </a:r>
          </a:p>
          <a:p>
            <a:pPr algn="l"/>
            <a:endParaRPr lang="en-US" altLang="en-US" b="1" dirty="0"/>
          </a:p>
          <a:p>
            <a:pPr algn="l"/>
            <a:r>
              <a:rPr kumimoji="1"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Group average linkage</a:t>
            </a:r>
            <a:r>
              <a:rPr lang="en-US" altLang="en-US" b="1" dirty="0"/>
              <a:t>:</a:t>
            </a:r>
            <a:r>
              <a:rPr lang="en-US" altLang="en-US" dirty="0"/>
              <a:t> </a:t>
            </a:r>
            <a:r>
              <a:rPr lang="en-US" altLang="en-US" sz="2000" dirty="0"/>
              <a:t>In this method, the distance between two clusters is calculated as the average distance between all pairs of objects in the two different clusters</a:t>
            </a:r>
            <a:r>
              <a:rPr lang="en-US" altLang="en-US" dirty="0"/>
              <a:t>.</a:t>
            </a:r>
          </a:p>
          <a:p>
            <a:pPr algn="l"/>
            <a:endParaRPr lang="en-US" altLang="en-US" dirty="0"/>
          </a:p>
          <a:p>
            <a:pPr algn="l"/>
            <a:r>
              <a:rPr kumimoji="1"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anose="020B0604020202020204" pitchFamily="34" charset="0"/>
              </a:rPr>
              <a:t>Wards Linkage</a:t>
            </a:r>
            <a:r>
              <a:rPr lang="en-US" altLang="en-US" dirty="0"/>
              <a:t>: </a:t>
            </a:r>
            <a:r>
              <a:rPr lang="en-US" altLang="en-US" sz="2000" dirty="0"/>
              <a:t>In this method, we try to minimize the variance of the merged clusters</a:t>
            </a:r>
            <a:endParaRPr lang="en-US" altLang="en-US" dirty="0"/>
          </a:p>
          <a:p>
            <a:pPr algn="l">
              <a:buFontTx/>
              <a:buChar char="•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1684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162" name="Group 2"/>
          <p:cNvGrpSpPr>
            <a:grpSpLocks/>
          </p:cNvGrpSpPr>
          <p:nvPr/>
        </p:nvGrpSpPr>
        <p:grpSpPr bwMode="auto">
          <a:xfrm>
            <a:off x="6324601" y="152400"/>
            <a:ext cx="4156075" cy="2565400"/>
            <a:chOff x="674" y="1081"/>
            <a:chExt cx="4632" cy="2859"/>
          </a:xfrm>
        </p:grpSpPr>
        <p:sp>
          <p:nvSpPr>
            <p:cNvPr id="220163" name="Rectangle 3"/>
            <p:cNvSpPr>
              <a:spLocks noChangeArrowheads="1"/>
            </p:cNvSpPr>
            <p:nvPr/>
          </p:nvSpPr>
          <p:spPr bwMode="auto">
            <a:xfrm>
              <a:off x="674" y="1081"/>
              <a:ext cx="4632" cy="2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4" name="Rectangle 4"/>
            <p:cNvSpPr>
              <a:spLocks noChangeArrowheads="1"/>
            </p:cNvSpPr>
            <p:nvPr/>
          </p:nvSpPr>
          <p:spPr bwMode="auto">
            <a:xfrm>
              <a:off x="823" y="3800"/>
              <a:ext cx="149" cy="14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5" name="Freeform 5"/>
            <p:cNvSpPr>
              <a:spLocks/>
            </p:cNvSpPr>
            <p:nvPr/>
          </p:nvSpPr>
          <p:spPr bwMode="auto">
            <a:xfrm>
              <a:off x="898" y="3800"/>
              <a:ext cx="224" cy="140"/>
            </a:xfrm>
            <a:custGeom>
              <a:avLst/>
              <a:gdLst>
                <a:gd name="T0" fmla="*/ 0 w 170"/>
                <a:gd name="T1" fmla="*/ 0 h 106"/>
                <a:gd name="T2" fmla="*/ 170 w 170"/>
                <a:gd name="T3" fmla="*/ 0 h 106"/>
                <a:gd name="T4" fmla="*/ 170 w 170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106">
                  <a:moveTo>
                    <a:pt x="0" y="0"/>
                  </a:moveTo>
                  <a:lnTo>
                    <a:pt x="170" y="0"/>
                  </a:lnTo>
                  <a:lnTo>
                    <a:pt x="170" y="10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6" name="Rectangle 6"/>
            <p:cNvSpPr>
              <a:spLocks noChangeArrowheads="1"/>
            </p:cNvSpPr>
            <p:nvPr/>
          </p:nvSpPr>
          <p:spPr bwMode="auto">
            <a:xfrm>
              <a:off x="3214" y="3792"/>
              <a:ext cx="149" cy="148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7" name="Rectangle 7"/>
            <p:cNvSpPr>
              <a:spLocks noChangeArrowheads="1"/>
            </p:cNvSpPr>
            <p:nvPr/>
          </p:nvSpPr>
          <p:spPr bwMode="auto">
            <a:xfrm>
              <a:off x="1719" y="3779"/>
              <a:ext cx="151" cy="161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8" name="Freeform 8"/>
            <p:cNvSpPr>
              <a:spLocks/>
            </p:cNvSpPr>
            <p:nvPr/>
          </p:nvSpPr>
          <p:spPr bwMode="auto">
            <a:xfrm>
              <a:off x="1010" y="3779"/>
              <a:ext cx="261" cy="161"/>
            </a:xfrm>
            <a:custGeom>
              <a:avLst/>
              <a:gdLst>
                <a:gd name="T0" fmla="*/ 0 w 198"/>
                <a:gd name="T1" fmla="*/ 16 h 122"/>
                <a:gd name="T2" fmla="*/ 0 w 198"/>
                <a:gd name="T3" fmla="*/ 0 h 122"/>
                <a:gd name="T4" fmla="*/ 198 w 198"/>
                <a:gd name="T5" fmla="*/ 0 h 122"/>
                <a:gd name="T6" fmla="*/ 198 w 198"/>
                <a:gd name="T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22">
                  <a:moveTo>
                    <a:pt x="0" y="16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69" name="Freeform 9"/>
            <p:cNvSpPr>
              <a:spLocks/>
            </p:cNvSpPr>
            <p:nvPr/>
          </p:nvSpPr>
          <p:spPr bwMode="auto">
            <a:xfrm>
              <a:off x="1794" y="3779"/>
              <a:ext cx="225" cy="161"/>
            </a:xfrm>
            <a:custGeom>
              <a:avLst/>
              <a:gdLst>
                <a:gd name="T0" fmla="*/ 0 w 170"/>
                <a:gd name="T1" fmla="*/ 0 h 122"/>
                <a:gd name="T2" fmla="*/ 170 w 170"/>
                <a:gd name="T3" fmla="*/ 0 h 122"/>
                <a:gd name="T4" fmla="*/ 170 w 170"/>
                <a:gd name="T5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122">
                  <a:moveTo>
                    <a:pt x="0" y="0"/>
                  </a:moveTo>
                  <a:lnTo>
                    <a:pt x="170" y="0"/>
                  </a:lnTo>
                  <a:lnTo>
                    <a:pt x="170" y="12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0" name="Freeform 10"/>
            <p:cNvSpPr>
              <a:spLocks/>
            </p:cNvSpPr>
            <p:nvPr/>
          </p:nvSpPr>
          <p:spPr bwMode="auto">
            <a:xfrm>
              <a:off x="1137" y="3771"/>
              <a:ext cx="283" cy="169"/>
            </a:xfrm>
            <a:custGeom>
              <a:avLst/>
              <a:gdLst>
                <a:gd name="T0" fmla="*/ 0 w 215"/>
                <a:gd name="T1" fmla="*/ 6 h 128"/>
                <a:gd name="T2" fmla="*/ 0 w 215"/>
                <a:gd name="T3" fmla="*/ 0 h 128"/>
                <a:gd name="T4" fmla="*/ 215 w 215"/>
                <a:gd name="T5" fmla="*/ 0 h 128"/>
                <a:gd name="T6" fmla="*/ 215 w 215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" h="128">
                  <a:moveTo>
                    <a:pt x="0" y="6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12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1" name="Rectangle 11"/>
            <p:cNvSpPr>
              <a:spLocks noChangeArrowheads="1"/>
            </p:cNvSpPr>
            <p:nvPr/>
          </p:nvSpPr>
          <p:spPr bwMode="auto">
            <a:xfrm>
              <a:off x="3662" y="3771"/>
              <a:ext cx="149" cy="16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2" name="Rectangle 12"/>
            <p:cNvSpPr>
              <a:spLocks noChangeArrowheads="1"/>
            </p:cNvSpPr>
            <p:nvPr/>
          </p:nvSpPr>
          <p:spPr bwMode="auto">
            <a:xfrm>
              <a:off x="2467" y="3758"/>
              <a:ext cx="149" cy="1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3" name="Rectangle 13"/>
            <p:cNvSpPr>
              <a:spLocks noChangeArrowheads="1"/>
            </p:cNvSpPr>
            <p:nvPr/>
          </p:nvSpPr>
          <p:spPr bwMode="auto">
            <a:xfrm>
              <a:off x="4110" y="3750"/>
              <a:ext cx="151" cy="19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4" name="Freeform 14"/>
            <p:cNvSpPr>
              <a:spLocks/>
            </p:cNvSpPr>
            <p:nvPr/>
          </p:nvSpPr>
          <p:spPr bwMode="auto">
            <a:xfrm>
              <a:off x="4186" y="3750"/>
              <a:ext cx="224" cy="190"/>
            </a:xfrm>
            <a:custGeom>
              <a:avLst/>
              <a:gdLst>
                <a:gd name="T0" fmla="*/ 0 w 170"/>
                <a:gd name="T1" fmla="*/ 0 h 144"/>
                <a:gd name="T2" fmla="*/ 170 w 170"/>
                <a:gd name="T3" fmla="*/ 0 h 144"/>
                <a:gd name="T4" fmla="*/ 170 w 170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0" h="144">
                  <a:moveTo>
                    <a:pt x="0" y="0"/>
                  </a:moveTo>
                  <a:lnTo>
                    <a:pt x="170" y="0"/>
                  </a:lnTo>
                  <a:lnTo>
                    <a:pt x="170" y="14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5" name="Freeform 15"/>
            <p:cNvSpPr>
              <a:spLocks/>
            </p:cNvSpPr>
            <p:nvPr/>
          </p:nvSpPr>
          <p:spPr bwMode="auto">
            <a:xfrm>
              <a:off x="3513" y="3744"/>
              <a:ext cx="224" cy="196"/>
            </a:xfrm>
            <a:custGeom>
              <a:avLst/>
              <a:gdLst>
                <a:gd name="T0" fmla="*/ 0 w 170"/>
                <a:gd name="T1" fmla="*/ 149 h 149"/>
                <a:gd name="T2" fmla="*/ 0 w 170"/>
                <a:gd name="T3" fmla="*/ 0 h 149"/>
                <a:gd name="T4" fmla="*/ 170 w 170"/>
                <a:gd name="T5" fmla="*/ 0 h 149"/>
                <a:gd name="T6" fmla="*/ 170 w 170"/>
                <a:gd name="T7" fmla="*/ 21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149">
                  <a:moveTo>
                    <a:pt x="0" y="149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2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6" name="Freeform 16"/>
            <p:cNvSpPr>
              <a:spLocks/>
            </p:cNvSpPr>
            <p:nvPr/>
          </p:nvSpPr>
          <p:spPr bwMode="auto">
            <a:xfrm>
              <a:off x="1279" y="3744"/>
              <a:ext cx="291" cy="196"/>
            </a:xfrm>
            <a:custGeom>
              <a:avLst/>
              <a:gdLst>
                <a:gd name="T0" fmla="*/ 0 w 221"/>
                <a:gd name="T1" fmla="*/ 21 h 149"/>
                <a:gd name="T2" fmla="*/ 0 w 221"/>
                <a:gd name="T3" fmla="*/ 0 h 149"/>
                <a:gd name="T4" fmla="*/ 221 w 221"/>
                <a:gd name="T5" fmla="*/ 0 h 149"/>
                <a:gd name="T6" fmla="*/ 221 w 221"/>
                <a:gd name="T7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" h="149">
                  <a:moveTo>
                    <a:pt x="0" y="21"/>
                  </a:moveTo>
                  <a:lnTo>
                    <a:pt x="0" y="0"/>
                  </a:lnTo>
                  <a:lnTo>
                    <a:pt x="221" y="0"/>
                  </a:lnTo>
                  <a:lnTo>
                    <a:pt x="221" y="14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7" name="Freeform 17"/>
            <p:cNvSpPr>
              <a:spLocks/>
            </p:cNvSpPr>
            <p:nvPr/>
          </p:nvSpPr>
          <p:spPr bwMode="auto">
            <a:xfrm>
              <a:off x="3289" y="3723"/>
              <a:ext cx="336" cy="69"/>
            </a:xfrm>
            <a:custGeom>
              <a:avLst/>
              <a:gdLst>
                <a:gd name="T0" fmla="*/ 0 w 255"/>
                <a:gd name="T1" fmla="*/ 53 h 53"/>
                <a:gd name="T2" fmla="*/ 0 w 255"/>
                <a:gd name="T3" fmla="*/ 0 h 53"/>
                <a:gd name="T4" fmla="*/ 255 w 255"/>
                <a:gd name="T5" fmla="*/ 0 h 53"/>
                <a:gd name="T6" fmla="*/ 255 w 255"/>
                <a:gd name="T7" fmla="*/ 1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" h="53">
                  <a:moveTo>
                    <a:pt x="0" y="53"/>
                  </a:moveTo>
                  <a:lnTo>
                    <a:pt x="0" y="0"/>
                  </a:lnTo>
                  <a:lnTo>
                    <a:pt x="255" y="0"/>
                  </a:lnTo>
                  <a:lnTo>
                    <a:pt x="255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8" name="Freeform 18"/>
            <p:cNvSpPr>
              <a:spLocks/>
            </p:cNvSpPr>
            <p:nvPr/>
          </p:nvSpPr>
          <p:spPr bwMode="auto">
            <a:xfrm>
              <a:off x="1906" y="3716"/>
              <a:ext cx="261" cy="224"/>
            </a:xfrm>
            <a:custGeom>
              <a:avLst/>
              <a:gdLst>
                <a:gd name="T0" fmla="*/ 0 w 198"/>
                <a:gd name="T1" fmla="*/ 48 h 170"/>
                <a:gd name="T2" fmla="*/ 0 w 198"/>
                <a:gd name="T3" fmla="*/ 0 h 170"/>
                <a:gd name="T4" fmla="*/ 198 w 198"/>
                <a:gd name="T5" fmla="*/ 0 h 170"/>
                <a:gd name="T6" fmla="*/ 198 w 198"/>
                <a:gd name="T7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70">
                  <a:moveTo>
                    <a:pt x="0" y="48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9" name="Freeform 19"/>
            <p:cNvSpPr>
              <a:spLocks/>
            </p:cNvSpPr>
            <p:nvPr/>
          </p:nvSpPr>
          <p:spPr bwMode="auto">
            <a:xfrm>
              <a:off x="4298" y="3709"/>
              <a:ext cx="261" cy="231"/>
            </a:xfrm>
            <a:custGeom>
              <a:avLst/>
              <a:gdLst>
                <a:gd name="T0" fmla="*/ 0 w 198"/>
                <a:gd name="T1" fmla="*/ 31 h 175"/>
                <a:gd name="T2" fmla="*/ 0 w 198"/>
                <a:gd name="T3" fmla="*/ 0 h 175"/>
                <a:gd name="T4" fmla="*/ 198 w 198"/>
                <a:gd name="T5" fmla="*/ 0 h 175"/>
                <a:gd name="T6" fmla="*/ 198 w 198"/>
                <a:gd name="T7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8" h="175">
                  <a:moveTo>
                    <a:pt x="0" y="31"/>
                  </a:moveTo>
                  <a:lnTo>
                    <a:pt x="0" y="0"/>
                  </a:lnTo>
                  <a:lnTo>
                    <a:pt x="198" y="0"/>
                  </a:lnTo>
                  <a:lnTo>
                    <a:pt x="198" y="175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0" name="Freeform 20"/>
            <p:cNvSpPr>
              <a:spLocks/>
            </p:cNvSpPr>
            <p:nvPr/>
          </p:nvSpPr>
          <p:spPr bwMode="auto">
            <a:xfrm>
              <a:off x="3453" y="3701"/>
              <a:ext cx="508" cy="239"/>
            </a:xfrm>
            <a:custGeom>
              <a:avLst/>
              <a:gdLst>
                <a:gd name="T0" fmla="*/ 0 w 386"/>
                <a:gd name="T1" fmla="*/ 16 h 181"/>
                <a:gd name="T2" fmla="*/ 0 w 386"/>
                <a:gd name="T3" fmla="*/ 0 h 181"/>
                <a:gd name="T4" fmla="*/ 386 w 386"/>
                <a:gd name="T5" fmla="*/ 0 h 181"/>
                <a:gd name="T6" fmla="*/ 386 w 386"/>
                <a:gd name="T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6" h="181">
                  <a:moveTo>
                    <a:pt x="0" y="16"/>
                  </a:moveTo>
                  <a:lnTo>
                    <a:pt x="0" y="0"/>
                  </a:lnTo>
                  <a:lnTo>
                    <a:pt x="386" y="0"/>
                  </a:lnTo>
                  <a:lnTo>
                    <a:pt x="386" y="181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1" name="Freeform 21"/>
            <p:cNvSpPr>
              <a:spLocks/>
            </p:cNvSpPr>
            <p:nvPr/>
          </p:nvSpPr>
          <p:spPr bwMode="auto">
            <a:xfrm>
              <a:off x="3707" y="3688"/>
              <a:ext cx="717" cy="21"/>
            </a:xfrm>
            <a:custGeom>
              <a:avLst/>
              <a:gdLst>
                <a:gd name="T0" fmla="*/ 0 w 544"/>
                <a:gd name="T1" fmla="*/ 10 h 16"/>
                <a:gd name="T2" fmla="*/ 0 w 544"/>
                <a:gd name="T3" fmla="*/ 0 h 16"/>
                <a:gd name="T4" fmla="*/ 544 w 544"/>
                <a:gd name="T5" fmla="*/ 0 h 16"/>
                <a:gd name="T6" fmla="*/ 544 w 544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4" h="16">
                  <a:moveTo>
                    <a:pt x="0" y="10"/>
                  </a:moveTo>
                  <a:lnTo>
                    <a:pt x="0" y="0"/>
                  </a:lnTo>
                  <a:lnTo>
                    <a:pt x="544" y="0"/>
                  </a:lnTo>
                  <a:lnTo>
                    <a:pt x="544" y="16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2" name="Rectangle 22"/>
            <p:cNvSpPr>
              <a:spLocks noChangeArrowheads="1"/>
            </p:cNvSpPr>
            <p:nvPr/>
          </p:nvSpPr>
          <p:spPr bwMode="auto">
            <a:xfrm>
              <a:off x="4709" y="3688"/>
              <a:ext cx="149" cy="252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3" name="Freeform 23"/>
            <p:cNvSpPr>
              <a:spLocks/>
            </p:cNvSpPr>
            <p:nvPr/>
          </p:nvSpPr>
          <p:spPr bwMode="auto">
            <a:xfrm>
              <a:off x="1420" y="3680"/>
              <a:ext cx="613" cy="64"/>
            </a:xfrm>
            <a:custGeom>
              <a:avLst/>
              <a:gdLst>
                <a:gd name="T0" fmla="*/ 0 w 465"/>
                <a:gd name="T1" fmla="*/ 48 h 48"/>
                <a:gd name="T2" fmla="*/ 0 w 465"/>
                <a:gd name="T3" fmla="*/ 0 h 48"/>
                <a:gd name="T4" fmla="*/ 465 w 465"/>
                <a:gd name="T5" fmla="*/ 0 h 48"/>
                <a:gd name="T6" fmla="*/ 465 w 465"/>
                <a:gd name="T7" fmla="*/ 2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48">
                  <a:moveTo>
                    <a:pt x="0" y="48"/>
                  </a:moveTo>
                  <a:lnTo>
                    <a:pt x="0" y="0"/>
                  </a:lnTo>
                  <a:lnTo>
                    <a:pt x="465" y="0"/>
                  </a:lnTo>
                  <a:lnTo>
                    <a:pt x="465" y="2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4" name="Rectangle 24"/>
            <p:cNvSpPr>
              <a:spLocks noChangeArrowheads="1"/>
            </p:cNvSpPr>
            <p:nvPr/>
          </p:nvSpPr>
          <p:spPr bwMode="auto">
            <a:xfrm>
              <a:off x="4066" y="3659"/>
              <a:ext cx="717" cy="29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5" name="Freeform 25"/>
            <p:cNvSpPr>
              <a:spLocks/>
            </p:cNvSpPr>
            <p:nvPr/>
          </p:nvSpPr>
          <p:spPr bwMode="auto">
            <a:xfrm>
              <a:off x="2318" y="3604"/>
              <a:ext cx="224" cy="336"/>
            </a:xfrm>
            <a:custGeom>
              <a:avLst/>
              <a:gdLst>
                <a:gd name="T0" fmla="*/ 0 w 170"/>
                <a:gd name="T1" fmla="*/ 255 h 255"/>
                <a:gd name="T2" fmla="*/ 0 w 170"/>
                <a:gd name="T3" fmla="*/ 0 h 255"/>
                <a:gd name="T4" fmla="*/ 170 w 170"/>
                <a:gd name="T5" fmla="*/ 0 h 255"/>
                <a:gd name="T6" fmla="*/ 170 w 170"/>
                <a:gd name="T7" fmla="*/ 11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0" h="255">
                  <a:moveTo>
                    <a:pt x="0" y="255"/>
                  </a:moveTo>
                  <a:lnTo>
                    <a:pt x="0" y="0"/>
                  </a:lnTo>
                  <a:lnTo>
                    <a:pt x="170" y="0"/>
                  </a:lnTo>
                  <a:lnTo>
                    <a:pt x="170" y="11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6" name="Freeform 26"/>
            <p:cNvSpPr>
              <a:spLocks/>
            </p:cNvSpPr>
            <p:nvPr/>
          </p:nvSpPr>
          <p:spPr bwMode="auto">
            <a:xfrm>
              <a:off x="1727" y="3604"/>
              <a:ext cx="703" cy="76"/>
            </a:xfrm>
            <a:custGeom>
              <a:avLst/>
              <a:gdLst>
                <a:gd name="T0" fmla="*/ 0 w 533"/>
                <a:gd name="T1" fmla="*/ 58 h 58"/>
                <a:gd name="T2" fmla="*/ 0 w 533"/>
                <a:gd name="T3" fmla="*/ 0 h 58"/>
                <a:gd name="T4" fmla="*/ 533 w 533"/>
                <a:gd name="T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3" h="58">
                  <a:moveTo>
                    <a:pt x="0" y="58"/>
                  </a:moveTo>
                  <a:lnTo>
                    <a:pt x="0" y="0"/>
                  </a:lnTo>
                  <a:lnTo>
                    <a:pt x="533" y="0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7" name="Freeform 27"/>
            <p:cNvSpPr>
              <a:spLocks/>
            </p:cNvSpPr>
            <p:nvPr/>
          </p:nvSpPr>
          <p:spPr bwMode="auto">
            <a:xfrm>
              <a:off x="2078" y="3547"/>
              <a:ext cx="688" cy="393"/>
            </a:xfrm>
            <a:custGeom>
              <a:avLst/>
              <a:gdLst>
                <a:gd name="T0" fmla="*/ 0 w 522"/>
                <a:gd name="T1" fmla="*/ 43 h 298"/>
                <a:gd name="T2" fmla="*/ 0 w 522"/>
                <a:gd name="T3" fmla="*/ 0 h 298"/>
                <a:gd name="T4" fmla="*/ 522 w 522"/>
                <a:gd name="T5" fmla="*/ 0 h 298"/>
                <a:gd name="T6" fmla="*/ 522 w 522"/>
                <a:gd name="T7" fmla="*/ 29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298">
                  <a:moveTo>
                    <a:pt x="0" y="43"/>
                  </a:moveTo>
                  <a:lnTo>
                    <a:pt x="0" y="0"/>
                  </a:lnTo>
                  <a:lnTo>
                    <a:pt x="522" y="0"/>
                  </a:lnTo>
                  <a:lnTo>
                    <a:pt x="522" y="298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8" name="Freeform 28"/>
            <p:cNvSpPr>
              <a:spLocks/>
            </p:cNvSpPr>
            <p:nvPr/>
          </p:nvSpPr>
          <p:spPr bwMode="auto">
            <a:xfrm>
              <a:off x="4424" y="3450"/>
              <a:ext cx="583" cy="490"/>
            </a:xfrm>
            <a:custGeom>
              <a:avLst/>
              <a:gdLst>
                <a:gd name="T0" fmla="*/ 0 w 442"/>
                <a:gd name="T1" fmla="*/ 159 h 372"/>
                <a:gd name="T2" fmla="*/ 0 w 442"/>
                <a:gd name="T3" fmla="*/ 0 h 372"/>
                <a:gd name="T4" fmla="*/ 442 w 442"/>
                <a:gd name="T5" fmla="*/ 0 h 372"/>
                <a:gd name="T6" fmla="*/ 442 w 442"/>
                <a:gd name="T7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" h="372">
                  <a:moveTo>
                    <a:pt x="0" y="159"/>
                  </a:moveTo>
                  <a:lnTo>
                    <a:pt x="0" y="0"/>
                  </a:lnTo>
                  <a:lnTo>
                    <a:pt x="442" y="0"/>
                  </a:lnTo>
                  <a:lnTo>
                    <a:pt x="442" y="372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9" name="Freeform 29"/>
            <p:cNvSpPr>
              <a:spLocks/>
            </p:cNvSpPr>
            <p:nvPr/>
          </p:nvSpPr>
          <p:spPr bwMode="auto">
            <a:xfrm>
              <a:off x="2422" y="3351"/>
              <a:ext cx="493" cy="589"/>
            </a:xfrm>
            <a:custGeom>
              <a:avLst/>
              <a:gdLst>
                <a:gd name="T0" fmla="*/ 0 w 374"/>
                <a:gd name="T1" fmla="*/ 149 h 447"/>
                <a:gd name="T2" fmla="*/ 0 w 374"/>
                <a:gd name="T3" fmla="*/ 0 h 447"/>
                <a:gd name="T4" fmla="*/ 374 w 374"/>
                <a:gd name="T5" fmla="*/ 0 h 447"/>
                <a:gd name="T6" fmla="*/ 374 w 374"/>
                <a:gd name="T7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4" h="447">
                  <a:moveTo>
                    <a:pt x="0" y="149"/>
                  </a:moveTo>
                  <a:lnTo>
                    <a:pt x="0" y="0"/>
                  </a:lnTo>
                  <a:lnTo>
                    <a:pt x="374" y="0"/>
                  </a:lnTo>
                  <a:lnTo>
                    <a:pt x="374" y="447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0" name="Freeform 30"/>
            <p:cNvSpPr>
              <a:spLocks/>
            </p:cNvSpPr>
            <p:nvPr/>
          </p:nvSpPr>
          <p:spPr bwMode="auto">
            <a:xfrm>
              <a:off x="2668" y="3190"/>
              <a:ext cx="397" cy="750"/>
            </a:xfrm>
            <a:custGeom>
              <a:avLst/>
              <a:gdLst>
                <a:gd name="T0" fmla="*/ 0 w 301"/>
                <a:gd name="T1" fmla="*/ 122 h 569"/>
                <a:gd name="T2" fmla="*/ 0 w 301"/>
                <a:gd name="T3" fmla="*/ 0 h 569"/>
                <a:gd name="T4" fmla="*/ 301 w 301"/>
                <a:gd name="T5" fmla="*/ 0 h 569"/>
                <a:gd name="T6" fmla="*/ 301 w 301"/>
                <a:gd name="T7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569">
                  <a:moveTo>
                    <a:pt x="0" y="122"/>
                  </a:moveTo>
                  <a:lnTo>
                    <a:pt x="0" y="0"/>
                  </a:lnTo>
                  <a:lnTo>
                    <a:pt x="301" y="0"/>
                  </a:lnTo>
                  <a:lnTo>
                    <a:pt x="301" y="569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1" name="Freeform 31"/>
            <p:cNvSpPr>
              <a:spLocks/>
            </p:cNvSpPr>
            <p:nvPr/>
          </p:nvSpPr>
          <p:spPr bwMode="auto">
            <a:xfrm>
              <a:off x="4715" y="3106"/>
              <a:ext cx="442" cy="834"/>
            </a:xfrm>
            <a:custGeom>
              <a:avLst/>
              <a:gdLst>
                <a:gd name="T0" fmla="*/ 0 w 335"/>
                <a:gd name="T1" fmla="*/ 261 h 633"/>
                <a:gd name="T2" fmla="*/ 0 w 335"/>
                <a:gd name="T3" fmla="*/ 0 h 633"/>
                <a:gd name="T4" fmla="*/ 335 w 335"/>
                <a:gd name="T5" fmla="*/ 0 h 633"/>
                <a:gd name="T6" fmla="*/ 335 w 335"/>
                <a:gd name="T7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633">
                  <a:moveTo>
                    <a:pt x="0" y="261"/>
                  </a:moveTo>
                  <a:lnTo>
                    <a:pt x="0" y="0"/>
                  </a:lnTo>
                  <a:lnTo>
                    <a:pt x="335" y="0"/>
                  </a:lnTo>
                  <a:lnTo>
                    <a:pt x="335" y="633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2" name="Freeform 32"/>
            <p:cNvSpPr>
              <a:spLocks/>
            </p:cNvSpPr>
            <p:nvPr/>
          </p:nvSpPr>
          <p:spPr bwMode="auto">
            <a:xfrm>
              <a:off x="2862" y="1208"/>
              <a:ext cx="2071" cy="1982"/>
            </a:xfrm>
            <a:custGeom>
              <a:avLst/>
              <a:gdLst>
                <a:gd name="T0" fmla="*/ 1571 w 1571"/>
                <a:gd name="T1" fmla="*/ 1440 h 1504"/>
                <a:gd name="T2" fmla="*/ 1571 w 1571"/>
                <a:gd name="T3" fmla="*/ 0 h 1504"/>
                <a:gd name="T4" fmla="*/ 0 w 1571"/>
                <a:gd name="T5" fmla="*/ 0 h 1504"/>
                <a:gd name="T6" fmla="*/ 0 w 1571"/>
                <a:gd name="T7" fmla="*/ 1504 h 1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1" h="1504">
                  <a:moveTo>
                    <a:pt x="1571" y="1440"/>
                  </a:moveTo>
                  <a:lnTo>
                    <a:pt x="1571" y="0"/>
                  </a:lnTo>
                  <a:lnTo>
                    <a:pt x="0" y="0"/>
                  </a:lnTo>
                  <a:lnTo>
                    <a:pt x="0" y="1504"/>
                  </a:lnTo>
                </a:path>
              </a:pathLst>
            </a:custGeom>
            <a:noFill/>
            <a:ln w="1905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3" name="Line 33"/>
            <p:cNvSpPr>
              <a:spLocks noChangeShapeType="1"/>
            </p:cNvSpPr>
            <p:nvPr/>
          </p:nvSpPr>
          <p:spPr bwMode="auto">
            <a:xfrm>
              <a:off x="674" y="3933"/>
              <a:ext cx="4632" cy="2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20194" name="Picture 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76200"/>
            <a:ext cx="3451225" cy="34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0195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3833813"/>
            <a:ext cx="4741863" cy="277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2362201" y="6400800"/>
            <a:ext cx="16531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Average linkage</a:t>
            </a:r>
          </a:p>
        </p:txBody>
      </p:sp>
      <p:pic>
        <p:nvPicPr>
          <p:cNvPr id="220197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3962401"/>
            <a:ext cx="4437063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0198" name="Text Box 38"/>
          <p:cNvSpPr txBox="1">
            <a:spLocks noChangeArrowheads="1"/>
          </p:cNvSpPr>
          <p:nvPr/>
        </p:nvSpPr>
        <p:spPr bwMode="auto">
          <a:xfrm>
            <a:off x="7358063" y="6400800"/>
            <a:ext cx="14948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Wards linkage</a:t>
            </a:r>
          </a:p>
        </p:txBody>
      </p:sp>
      <p:sp>
        <p:nvSpPr>
          <p:cNvPr id="220199" name="Text Box 39"/>
          <p:cNvSpPr txBox="1">
            <a:spLocks noChangeArrowheads="1"/>
          </p:cNvSpPr>
          <p:nvPr/>
        </p:nvSpPr>
        <p:spPr bwMode="auto">
          <a:xfrm>
            <a:off x="7391401" y="2743200"/>
            <a:ext cx="14563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Single linkage</a:t>
            </a:r>
          </a:p>
        </p:txBody>
      </p:sp>
    </p:spTree>
    <p:extLst>
      <p:ext uri="{BB962C8B-B14F-4D97-AF65-F5344CB8AC3E}">
        <p14:creationId xmlns:p14="http://schemas.microsoft.com/office/powerpoint/2010/main" val="93508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8077200" y="6477001"/>
            <a:ext cx="2133600" cy="24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r"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8895EFF-1DBE-4654-84B8-EE5B6E2FA3CA}" type="slidenum">
              <a:rPr lang="en-US" sz="1200">
                <a:solidFill>
                  <a:srgbClr val="898989"/>
                </a:solidFill>
                <a:latin typeface="Calibri" charset="0"/>
              </a:rPr>
              <a:pPr algn="r">
                <a:buSzPct val="100000"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1981201" y="12700"/>
            <a:ext cx="8228013" cy="1403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3600" dirty="0" err="1">
                <a:latin typeface="+mj-lt"/>
              </a:rPr>
              <a:t>Classification</a:t>
            </a:r>
            <a:r>
              <a:rPr lang="de-DE" sz="3600" dirty="0">
                <a:latin typeface="+mj-lt"/>
              </a:rPr>
              <a:t> vs. Clustering</a:t>
            </a:r>
          </a:p>
        </p:txBody>
      </p:sp>
      <p:sp>
        <p:nvSpPr>
          <p:cNvPr id="84996" name="Text Box 3"/>
          <p:cNvSpPr txBox="1">
            <a:spLocks noChangeArrowheads="1"/>
          </p:cNvSpPr>
          <p:nvPr/>
        </p:nvSpPr>
        <p:spPr bwMode="auto">
          <a:xfrm>
            <a:off x="1805018" y="1357298"/>
            <a:ext cx="8505825" cy="4786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lvl="1">
              <a:spcBef>
                <a:spcPts val="700"/>
              </a:spcBef>
              <a:buClr>
                <a:srgbClr val="336699"/>
              </a:buClr>
              <a:buFont typeface="Wingdings" pitchFamily="2" charset="2"/>
              <a:buChar char="§"/>
            </a:pP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>
                <a:latin typeface="+mj-lt"/>
              </a:rPr>
              <a:t>Classification: supervised learning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de-DE" dirty="0">
                <a:latin typeface="+mj-lt"/>
              </a:rPr>
              <a:t>Clustering: </a:t>
            </a:r>
            <a:r>
              <a:rPr lang="de-DE" dirty="0" err="1">
                <a:latin typeface="+mj-lt"/>
              </a:rPr>
              <a:t>unsupervised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learning</a:t>
            </a:r>
            <a:endParaRPr lang="de-DE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latin typeface="+mj-lt"/>
              </a:rPr>
              <a:t>Classification: Classes are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human-defined</a:t>
            </a:r>
            <a:r>
              <a:rPr lang="en-US" dirty="0">
                <a:latin typeface="+mj-lt"/>
              </a:rPr>
              <a:t> and part of the input to the learning algorithm.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latin typeface="+mj-lt"/>
            </a:endParaRP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r>
              <a:rPr lang="en-US" dirty="0">
                <a:latin typeface="+mj-lt"/>
              </a:rPr>
              <a:t>Clustering: Clusters are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inferred from the data </a:t>
            </a:r>
            <a:r>
              <a:rPr lang="en-US" dirty="0">
                <a:latin typeface="+mj-lt"/>
              </a:rPr>
              <a:t>without human </a:t>
            </a:r>
            <a:r>
              <a:rPr lang="de-DE" dirty="0" err="1">
                <a:latin typeface="+mj-lt"/>
              </a:rPr>
              <a:t>input</a:t>
            </a:r>
            <a:r>
              <a:rPr lang="de-DE" dirty="0">
                <a:latin typeface="+mj-lt"/>
              </a:rPr>
              <a:t>.</a:t>
            </a:r>
          </a:p>
          <a:p>
            <a:pPr lvl="2">
              <a:spcBef>
                <a:spcPts val="700"/>
              </a:spcBef>
              <a:buClr>
                <a:srgbClr val="336699"/>
              </a:buClr>
            </a:pPr>
            <a:r>
              <a:rPr lang="en-US" sz="2200" dirty="0">
                <a:latin typeface="+mj-lt"/>
              </a:rPr>
              <a:t>However, there are many ways of influencing the outcome of clustering: number of clusters, similarity measure, </a:t>
            </a:r>
            <a:r>
              <a:rPr lang="de-DE" sz="2200" dirty="0" err="1">
                <a:latin typeface="+mj-lt"/>
              </a:rPr>
              <a:t>representation</a:t>
            </a:r>
            <a:r>
              <a:rPr lang="de-DE" sz="2200" dirty="0">
                <a:latin typeface="+mj-lt"/>
              </a:rPr>
              <a:t> </a:t>
            </a:r>
            <a:r>
              <a:rPr lang="de-DE" sz="2200" err="1">
                <a:latin typeface="+mj-lt"/>
              </a:rPr>
              <a:t>of</a:t>
            </a:r>
            <a:r>
              <a:rPr lang="de-DE" sz="2200">
                <a:latin typeface="+mj-lt"/>
              </a:rPr>
              <a:t> molecules, </a:t>
            </a:r>
            <a:r>
              <a:rPr lang="de-DE" sz="2200" dirty="0">
                <a:latin typeface="+mj-lt"/>
              </a:rPr>
              <a:t>. . .</a:t>
            </a:r>
          </a:p>
          <a:p>
            <a:pPr lvl="1">
              <a:spcBef>
                <a:spcPts val="700"/>
              </a:spcBef>
              <a:buClr>
                <a:srgbClr val="336699"/>
              </a:buClr>
            </a:pPr>
            <a:endParaRPr lang="en-US" dirty="0">
              <a:latin typeface="+mj-lt"/>
            </a:endParaRPr>
          </a:p>
        </p:txBody>
      </p:sp>
      <p:sp>
        <p:nvSpPr>
          <p:cNvPr id="84997" name="Text Box 4"/>
          <p:cNvSpPr txBox="1">
            <a:spLocks noChangeArrowheads="1"/>
          </p:cNvSpPr>
          <p:nvPr/>
        </p:nvSpPr>
        <p:spPr bwMode="auto">
          <a:xfrm>
            <a:off x="9164638" y="-33338"/>
            <a:ext cx="925512" cy="336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74BF2C0F-05D6-4882-A325-BE394602789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8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026"/>
          <p:cNvSpPr txBox="1">
            <a:spLocks noChangeArrowheads="1"/>
          </p:cNvSpPr>
          <p:nvPr/>
        </p:nvSpPr>
        <p:spPr bwMode="auto">
          <a:xfrm>
            <a:off x="1676400" y="304800"/>
            <a:ext cx="88392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Hierarchal Clustering Methods</a:t>
            </a:r>
          </a:p>
          <a:p>
            <a:pPr algn="l"/>
            <a:endParaRPr lang="en-US" altLang="en-US" sz="40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>
              <a:buFontTx/>
              <a:buChar char="•"/>
            </a:pPr>
            <a:r>
              <a:rPr lang="en-US" altLang="en-US" sz="3200"/>
              <a:t> No need to specify the number of clusters in advance. </a:t>
            </a:r>
          </a:p>
          <a:p>
            <a:pPr algn="l">
              <a:buFontTx/>
              <a:buChar char="•"/>
            </a:pPr>
            <a:r>
              <a:rPr lang="en-US" altLang="en-US" sz="3200"/>
              <a:t> Hierarchal nature maps nicely onto human intuition for some domains</a:t>
            </a:r>
          </a:p>
          <a:p>
            <a:pPr algn="l">
              <a:buFontTx/>
              <a:buChar char="•"/>
            </a:pPr>
            <a:r>
              <a:rPr lang="en-US" altLang="en-US" sz="3200"/>
              <a:t> They do not scale well: time complexity of at least O(</a:t>
            </a:r>
            <a:r>
              <a:rPr lang="en-US" altLang="en-US" sz="3200" i="1"/>
              <a:t>n</a:t>
            </a:r>
            <a:r>
              <a:rPr lang="en-US" altLang="en-US" sz="3200" baseline="30000"/>
              <a:t>2</a:t>
            </a:r>
            <a:r>
              <a:rPr lang="en-US" altLang="en-US" sz="3200"/>
              <a:t>), where </a:t>
            </a:r>
            <a:r>
              <a:rPr lang="en-US" altLang="en-US" sz="3200" i="1"/>
              <a:t>n</a:t>
            </a:r>
            <a:r>
              <a:rPr lang="en-US" altLang="en-US" sz="3200"/>
              <a:t> is the number of total objects.</a:t>
            </a:r>
          </a:p>
          <a:p>
            <a:pPr algn="l">
              <a:buFontTx/>
              <a:buChar char="•"/>
            </a:pPr>
            <a:r>
              <a:rPr lang="en-US" altLang="en-US" sz="3200"/>
              <a:t> Like any heuristic search algorithms, local optima are a problem.</a:t>
            </a:r>
          </a:p>
          <a:p>
            <a:pPr algn="l">
              <a:buFontTx/>
              <a:buChar char="•"/>
            </a:pPr>
            <a:r>
              <a:rPr lang="en-US" altLang="en-US" sz="3200"/>
              <a:t> Interpretation of results is (very) subjective. </a:t>
            </a:r>
          </a:p>
        </p:txBody>
      </p:sp>
    </p:spTree>
    <p:extLst>
      <p:ext uri="{BB962C8B-B14F-4D97-AF65-F5344CB8AC3E}">
        <p14:creationId xmlns:p14="http://schemas.microsoft.com/office/powerpoint/2010/main" val="9730249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based clustering algorithms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Density based clustering algorithms make an assumption that clusters are dense regions in space separated by regions of lower density.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A dense cluster is a region which is “density connected”, i.e. the density of points in that region is greater than a minimum.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Since these algorithms expand clusters based on dense connectivity, they can find clusters of arbitrary shapes.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DBSCAN is an example of density based clustering algorithm.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865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(Density Based Spatial Clustering of Applications with Noise)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Published by Ester et. al. in 1996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algorithm finds dense areas and expands these recursively to find dense arbitrarily shaped clusters.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main parameters to DBSCAN are ‘ε’ and ‘</a:t>
            </a:r>
            <a:r>
              <a:rPr lang="en-US" dirty="0" err="1"/>
              <a:t>minPoints</a:t>
            </a:r>
            <a:r>
              <a:rPr lang="en-US" dirty="0"/>
              <a:t>’. ‘ε’ defines radius of the ‘neighborhood region’ and ‘</a:t>
            </a:r>
            <a:r>
              <a:rPr lang="en-US" dirty="0" err="1"/>
              <a:t>minPoints</a:t>
            </a:r>
            <a:r>
              <a:rPr lang="en-US" dirty="0"/>
              <a:t>’ defines the minimum number of points that should be contained within that neighborhood.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it has a concept of noise, it works well even with noisy datasets.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47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775" y="534380"/>
            <a:ext cx="5960718" cy="55117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Epsilon neighborhood </a:t>
            </a:r>
            <a:r>
              <a:rPr lang="en-US" i="1" dirty="0"/>
              <a:t>(</a:t>
            </a:r>
            <a:r>
              <a:rPr lang="en-US" i="1" dirty="0" err="1"/>
              <a:t>N</a:t>
            </a:r>
            <a:r>
              <a:rPr lang="en-US" dirty="0" err="1"/>
              <a:t>ε</a:t>
            </a:r>
            <a:r>
              <a:rPr lang="en-US" i="1" dirty="0"/>
              <a:t>) </a:t>
            </a:r>
            <a:r>
              <a:rPr lang="en-US" dirty="0"/>
              <a:t>: set of all points within a distance ‘ε’.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Core point : A point that has at least ‘</a:t>
            </a:r>
            <a:r>
              <a:rPr lang="en-US" dirty="0" err="1"/>
              <a:t>minPoint</a:t>
            </a:r>
            <a:r>
              <a:rPr lang="en-US" dirty="0"/>
              <a:t>’ (including itself) points within it’s </a:t>
            </a:r>
            <a:r>
              <a:rPr lang="en-US" i="1" dirty="0" err="1"/>
              <a:t>N</a:t>
            </a:r>
            <a:r>
              <a:rPr lang="en-US" dirty="0" err="1"/>
              <a:t>ε</a:t>
            </a:r>
            <a:r>
              <a:rPr lang="en-US" dirty="0"/>
              <a:t> 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Direct Density Reachable (DDR) : A point </a:t>
            </a:r>
            <a:r>
              <a:rPr lang="en-US" i="1" dirty="0"/>
              <a:t>q </a:t>
            </a:r>
            <a:r>
              <a:rPr lang="en-US" dirty="0"/>
              <a:t>is directly density reachable from a point </a:t>
            </a:r>
            <a:r>
              <a:rPr lang="en-US" i="1" dirty="0"/>
              <a:t>p </a:t>
            </a:r>
            <a:r>
              <a:rPr lang="en-US" dirty="0"/>
              <a:t>if </a:t>
            </a:r>
            <a:r>
              <a:rPr lang="en-US" i="1" dirty="0"/>
              <a:t>p </a:t>
            </a:r>
            <a:r>
              <a:rPr lang="en-US" dirty="0"/>
              <a:t>is core point and </a:t>
            </a:r>
            <a:r>
              <a:rPr lang="en-US" i="1" dirty="0"/>
              <a:t>q </a:t>
            </a:r>
            <a:r>
              <a:rPr lang="en-US" dirty="0"/>
              <a:t>∈ </a:t>
            </a:r>
            <a:r>
              <a:rPr lang="en-US" i="1" dirty="0" err="1"/>
              <a:t>N</a:t>
            </a:r>
            <a:r>
              <a:rPr lang="en-US" dirty="0" err="1"/>
              <a:t>ε</a:t>
            </a:r>
            <a:r>
              <a:rPr lang="en-US" dirty="0"/>
              <a:t> 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Density Reachable (DR) : Two points are DR if there is a chain of DDR points that link these two points.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Border Point: Point that are DDR but not a core point.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Noise : Points that do not belong to any point’s </a:t>
            </a:r>
            <a:r>
              <a:rPr lang="en-US" i="1" dirty="0" err="1"/>
              <a:t>N</a:t>
            </a:r>
            <a:r>
              <a:rPr lang="en-US" dirty="0" err="1"/>
              <a:t>ε</a:t>
            </a:r>
            <a:r>
              <a:rPr lang="en-US" dirty="0"/>
              <a:t> 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025" y="1344017"/>
            <a:ext cx="58102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287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steps to the DBSCAN algorithm are: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Pick a point at random that has not been assigned to a cluster or been designated as an </a:t>
            </a:r>
            <a:r>
              <a:rPr lang="en-US" i="1" dirty="0"/>
              <a:t>outlier</a:t>
            </a:r>
            <a:r>
              <a:rPr lang="en-US" dirty="0"/>
              <a:t>. Compute its neighborhood to determine if it’s a </a:t>
            </a:r>
            <a:r>
              <a:rPr lang="en-US" i="1" dirty="0"/>
              <a:t>core point</a:t>
            </a:r>
            <a:r>
              <a:rPr lang="en-US" dirty="0"/>
              <a:t>. If yes, start a cluster around this point. If no, label the point as an </a:t>
            </a:r>
            <a:r>
              <a:rPr lang="en-US" i="1" dirty="0"/>
              <a:t>outlier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we find a </a:t>
            </a:r>
            <a:r>
              <a:rPr lang="en-US" i="1" dirty="0"/>
              <a:t>core point</a:t>
            </a:r>
            <a:r>
              <a:rPr lang="en-US" dirty="0"/>
              <a:t> and thus a cluster, expand the cluster by adding all </a:t>
            </a:r>
            <a:r>
              <a:rPr lang="en-US" i="1" dirty="0"/>
              <a:t>directly-reachable</a:t>
            </a:r>
            <a:r>
              <a:rPr lang="en-US" dirty="0"/>
              <a:t> points to the cluster. Perform “neighborhood jumps” to find all </a:t>
            </a:r>
            <a:r>
              <a:rPr lang="en-US" i="1" dirty="0"/>
              <a:t>density-reachable</a:t>
            </a:r>
            <a:r>
              <a:rPr lang="en-US" dirty="0"/>
              <a:t> points and add them to the cluster. If an </a:t>
            </a:r>
            <a:r>
              <a:rPr lang="en-US" dirty="0" err="1"/>
              <a:t>an</a:t>
            </a:r>
            <a:r>
              <a:rPr lang="en-US" dirty="0"/>
              <a:t> </a:t>
            </a:r>
            <a:r>
              <a:rPr lang="en-US" i="1" dirty="0"/>
              <a:t>outlier</a:t>
            </a:r>
            <a:r>
              <a:rPr lang="en-US" dirty="0"/>
              <a:t> is added, change that point’s status from </a:t>
            </a:r>
            <a:r>
              <a:rPr lang="en-US" i="1" dirty="0"/>
              <a:t>outlier</a:t>
            </a:r>
            <a:r>
              <a:rPr lang="en-US" dirty="0"/>
              <a:t> to </a:t>
            </a:r>
            <a:r>
              <a:rPr lang="en-US" i="1" dirty="0"/>
              <a:t>border point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these two steps until all points are either assigned to a cluster or designated as an </a:t>
            </a:r>
            <a:r>
              <a:rPr lang="en-US" i="1" dirty="0"/>
              <a:t>outlier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010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DBSC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74" y="123091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9717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4" y="1169323"/>
            <a:ext cx="11831123" cy="5002739"/>
          </a:xfrm>
        </p:spPr>
      </p:pic>
    </p:spTree>
    <p:extLst>
      <p:ext uri="{BB962C8B-B14F-4D97-AF65-F5344CB8AC3E}">
        <p14:creationId xmlns:p14="http://schemas.microsoft.com/office/powerpoint/2010/main" val="29963130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C44B-9818-6B8A-EA0A-AA2738A6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1" y="18255"/>
            <a:ext cx="10515600" cy="1325563"/>
          </a:xfrm>
        </p:spPr>
        <p:txBody>
          <a:bodyPr/>
          <a:lstStyle/>
          <a:p>
            <a:r>
              <a:rPr lang="en-US" dirty="0"/>
              <a:t>Clustering:   </a:t>
            </a:r>
            <a:r>
              <a:rPr lang="en-US" dirty="0" err="1">
                <a:latin typeface="Aptos Mono" panose="020F0502020204030204" pitchFamily="49" charset="0"/>
              </a:rPr>
              <a:t>sklearn.cluster</a:t>
            </a:r>
            <a:endParaRPr lang="en-US" dirty="0">
              <a:latin typeface="Aptos Mono" panose="020F0502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1E777-2A28-5D2B-0D3C-A1CF9F6C36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30" t="21599" r="37715" b="26917"/>
          <a:stretch/>
        </p:blipFill>
        <p:spPr>
          <a:xfrm>
            <a:off x="2551766" y="1103970"/>
            <a:ext cx="5830238" cy="54027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690FC8-4E25-0343-8E99-92440A894F2B}"/>
              </a:ext>
            </a:extLst>
          </p:cNvPr>
          <p:cNvSpPr txBox="1"/>
          <p:nvPr/>
        </p:nvSpPr>
        <p:spPr>
          <a:xfrm>
            <a:off x="0" y="6488668"/>
            <a:ext cx="882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https://scikit-learn.org/stable/modules/clustering.html#clustering</a:t>
            </a:r>
          </a:p>
        </p:txBody>
      </p:sp>
    </p:spTree>
    <p:extLst>
      <p:ext uri="{BB962C8B-B14F-4D97-AF65-F5344CB8AC3E}">
        <p14:creationId xmlns:p14="http://schemas.microsoft.com/office/powerpoint/2010/main" val="26218144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0030-EE20-70A6-5974-5FC2A3AE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9A88-FBB6-484C-BFEB-41C7CF90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BF06D-257C-EA6B-F698-0D44AF70D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64" t="19336" r="22576" b="1919"/>
          <a:stretch/>
        </p:blipFill>
        <p:spPr>
          <a:xfrm>
            <a:off x="2099804" y="227787"/>
            <a:ext cx="8292061" cy="5949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B7AFB5-269C-0DBC-6ACA-7A89E3AFE0E5}"/>
              </a:ext>
            </a:extLst>
          </p:cNvPr>
          <p:cNvSpPr txBox="1"/>
          <p:nvPr/>
        </p:nvSpPr>
        <p:spPr>
          <a:xfrm>
            <a:off x="0" y="6488668"/>
            <a:ext cx="882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https://scikit-learn.org/stable/modules/clustering.html#clustering</a:t>
            </a:r>
          </a:p>
        </p:txBody>
      </p:sp>
    </p:spTree>
    <p:extLst>
      <p:ext uri="{BB962C8B-B14F-4D97-AF65-F5344CB8AC3E}">
        <p14:creationId xmlns:p14="http://schemas.microsoft.com/office/powerpoint/2010/main" val="12870413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 descr="https://miro.medium.com/max/3490/0*BBzaK5nGZjQTwKg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67" y="161897"/>
            <a:ext cx="10977466" cy="653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3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02027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Cluster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  <a:defRPr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087792"/>
            <a:ext cx="5943600" cy="53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68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Aspects of clustering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9870" y="1592725"/>
            <a:ext cx="8229600" cy="51482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A clustering algorithm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Partitional</a:t>
            </a:r>
            <a:r>
              <a:rPr lang="en-US" altLang="en-US" dirty="0"/>
              <a:t> clustering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Hierarchical clustering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…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A distance (similarity, or dissimilarity) function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Clustering quality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Inter-clusters distance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 maximized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Intra-clusters distance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 minimized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quality</a:t>
            </a:r>
            <a:r>
              <a:rPr lang="en-US" altLang="en-US" dirty="0"/>
              <a:t> of a clustering result depends on the algorithm, the distance function, and the application.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294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3144</Words>
  <Application>Microsoft Office PowerPoint</Application>
  <PresentationFormat>Widescreen</PresentationFormat>
  <Paragraphs>413</Paragraphs>
  <Slides>79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Aptos Mono</vt:lpstr>
      <vt:lpstr>Arial</vt:lpstr>
      <vt:lpstr>Arial Unicode MS</vt:lpstr>
      <vt:lpstr>Calibri</vt:lpstr>
      <vt:lpstr>Calibri Light</vt:lpstr>
      <vt:lpstr>Helvetica</vt:lpstr>
      <vt:lpstr>Lucida Sans</vt:lpstr>
      <vt:lpstr>Times New Roman</vt:lpstr>
      <vt:lpstr>Wingdings</vt:lpstr>
      <vt:lpstr>Office Theme</vt:lpstr>
      <vt:lpstr>Lecture 5:  Unsupervised Learning</vt:lpstr>
      <vt:lpstr>Plan for the lecture</vt:lpstr>
      <vt:lpstr>Machine Learning</vt:lpstr>
      <vt:lpstr>Supervised learning vs. unsupervised learning</vt:lpstr>
      <vt:lpstr>Clustering</vt:lpstr>
      <vt:lpstr>An illustration</vt:lpstr>
      <vt:lpstr>PowerPoint Presentation</vt:lpstr>
      <vt:lpstr>Cluster Bias</vt:lpstr>
      <vt:lpstr>Aspects of clustering</vt:lpstr>
      <vt:lpstr>Issues for clustering</vt:lpstr>
      <vt:lpstr>PowerPoint Presentation</vt:lpstr>
      <vt:lpstr>Notion of similarity/distance</vt:lpstr>
      <vt:lpstr>PowerPoint Presentation</vt:lpstr>
      <vt:lpstr>Terminology</vt:lpstr>
      <vt:lpstr>Clustering Algorithms</vt:lpstr>
      <vt:lpstr>Hard vs. soft clustering</vt:lpstr>
      <vt:lpstr>PowerPoint Presentation</vt:lpstr>
      <vt:lpstr>K-means clustering</vt:lpstr>
      <vt:lpstr>Worked Example: Set of to be clustered</vt:lpstr>
      <vt:lpstr>PowerPoint Presentation</vt:lpstr>
      <vt:lpstr>Worked Example: Assign points to closest center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Worked Example: Recompute cluster centroids</vt:lpstr>
      <vt:lpstr>Worked Example: Assign points to closest centroid</vt:lpstr>
      <vt:lpstr>Worked Example: Assignment</vt:lpstr>
      <vt:lpstr>   Worked Example: Recompute cluster centroids</vt:lpstr>
      <vt:lpstr>Worked Ex.: Centroids and assignments after convergence</vt:lpstr>
      <vt:lpstr>K-means algorithm</vt:lpstr>
      <vt:lpstr>PowerPoint Presentation</vt:lpstr>
      <vt:lpstr>PowerPoint Presentation</vt:lpstr>
      <vt:lpstr>An example</vt:lpstr>
      <vt:lpstr>An example (cont …)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 (cont …)</vt:lpstr>
      <vt:lpstr>Weaknesses of k-means (cont …)</vt:lpstr>
      <vt:lpstr>Weaknesses of k-means (cont …)</vt:lpstr>
      <vt:lpstr>K-means Initialization</vt:lpstr>
      <vt:lpstr>K-means++</vt:lpstr>
      <vt:lpstr>PowerPoint Presentation</vt:lpstr>
      <vt:lpstr>K-means properties</vt:lpstr>
      <vt:lpstr>Hierarchical Clustering</vt:lpstr>
      <vt:lpstr>PowerPoint Presentation</vt:lpstr>
      <vt:lpstr>Types of hierarchical clustering</vt:lpstr>
      <vt:lpstr>Agglomerative clustering </vt:lpstr>
      <vt:lpstr>PowerPoint Presentation</vt:lpstr>
      <vt:lpstr>PowerPoint Presentation</vt:lpstr>
      <vt:lpstr>Agglomerative clustering algorithm</vt:lpstr>
      <vt:lpstr>An example: working of the algorithm</vt:lpstr>
      <vt:lpstr>Measuring the distance of two clusters</vt:lpstr>
      <vt:lpstr>PowerPoint Presentation</vt:lpstr>
      <vt:lpstr>PowerPoint Presentation</vt:lpstr>
      <vt:lpstr>PowerPoint Presentation</vt:lpstr>
      <vt:lpstr>Density based clustering algorithms </vt:lpstr>
      <vt:lpstr>DBSCAN (Density Based Spatial Clustering of Applications with Noise) </vt:lpstr>
      <vt:lpstr>PowerPoint Presentation</vt:lpstr>
      <vt:lpstr>The steps to the DBSCAN algorithm are: </vt:lpstr>
      <vt:lpstr>PowerPoint Presentation</vt:lpstr>
      <vt:lpstr>PowerPoint Presentation</vt:lpstr>
      <vt:lpstr>Clustering:   sklearn.cluster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Olexandr Isayev</dc:creator>
  <cp:lastModifiedBy>Olexandr Isayev</cp:lastModifiedBy>
  <cp:revision>29</cp:revision>
  <dcterms:created xsi:type="dcterms:W3CDTF">2020-02-03T16:54:20Z</dcterms:created>
  <dcterms:modified xsi:type="dcterms:W3CDTF">2023-09-19T03:01:00Z</dcterms:modified>
</cp:coreProperties>
</file>