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34" r:id="rId3"/>
    <p:sldId id="362" r:id="rId4"/>
    <p:sldId id="335" r:id="rId5"/>
    <p:sldId id="363" r:id="rId6"/>
    <p:sldId id="341" r:id="rId7"/>
    <p:sldId id="359" r:id="rId8"/>
    <p:sldId id="342" r:id="rId9"/>
    <p:sldId id="361" r:id="rId10"/>
    <p:sldId id="344" r:id="rId11"/>
    <p:sldId id="345" r:id="rId12"/>
    <p:sldId id="346" r:id="rId13"/>
    <p:sldId id="347" r:id="rId14"/>
    <p:sldId id="348" r:id="rId15"/>
    <p:sldId id="349" r:id="rId16"/>
    <p:sldId id="350" r:id="rId17"/>
    <p:sldId id="351" r:id="rId18"/>
    <p:sldId id="352" r:id="rId19"/>
    <p:sldId id="360" r:id="rId20"/>
    <p:sldId id="365" r:id="rId21"/>
    <p:sldId id="364" r:id="rId22"/>
    <p:sldId id="366" r:id="rId23"/>
    <p:sldId id="369" r:id="rId24"/>
    <p:sldId id="370" r:id="rId25"/>
    <p:sldId id="371" r:id="rId26"/>
    <p:sldId id="372" r:id="rId27"/>
    <p:sldId id="373" r:id="rId28"/>
    <p:sldId id="374" r:id="rId29"/>
    <p:sldId id="375" r:id="rId30"/>
    <p:sldId id="376" r:id="rId31"/>
    <p:sldId id="377" r:id="rId32"/>
    <p:sldId id="3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3842" autoAdjust="0"/>
  </p:normalViewPr>
  <p:slideViewPr>
    <p:cSldViewPr snapToGrid="0">
      <p:cViewPr varScale="1">
        <p:scale>
          <a:sx n="63" d="100"/>
          <a:sy n="63" d="100"/>
        </p:scale>
        <p:origin x="612" y="52"/>
      </p:cViewPr>
      <p:guideLst/>
    </p:cSldViewPr>
  </p:slideViewPr>
  <p:notesTextViewPr>
    <p:cViewPr>
      <p:scale>
        <a:sx n="1" d="1"/>
        <a:sy n="1" d="1"/>
      </p:scale>
      <p:origin x="0" y="0"/>
    </p:cViewPr>
  </p:notesTextViewPr>
  <p:notesViewPr>
    <p:cSldViewPr snapToGrid="0">
      <p:cViewPr varScale="1">
        <p:scale>
          <a:sx n="60" d="100"/>
          <a:sy n="60" d="100"/>
        </p:scale>
        <p:origin x="2500"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34B02-3A25-4D05-A0B7-609AF1310B66}" type="datetimeFigureOut">
              <a:rPr lang="en-IN" smtClean="0"/>
              <a:t>12-02-2021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B85EC-ABD5-4D0E-AD37-421FA45E234E}" type="slidenum">
              <a:rPr lang="en-IN" smtClean="0"/>
              <a:t>‹#›</a:t>
            </a:fld>
            <a:endParaRPr lang="en-IN"/>
          </a:p>
        </p:txBody>
      </p:sp>
    </p:spTree>
    <p:extLst>
      <p:ext uri="{BB962C8B-B14F-4D97-AF65-F5344CB8AC3E}">
        <p14:creationId xmlns:p14="http://schemas.microsoft.com/office/powerpoint/2010/main" val="352754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B24CD7D-11DF-457C-B981-CCDEDEFFF2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47983D34-668E-40B5-8B89-3C848E5C1847}" type="slidenum">
              <a:rPr lang="zh-TW" altLang="en-AU" smtClean="0"/>
              <a:pPr fontAlgn="base">
                <a:spcBef>
                  <a:spcPct val="0"/>
                </a:spcBef>
                <a:spcAft>
                  <a:spcPct val="0"/>
                </a:spcAft>
              </a:pPr>
              <a:t>2</a:t>
            </a:fld>
            <a:endParaRPr lang="en-AU" altLang="zh-TW"/>
          </a:p>
        </p:txBody>
      </p:sp>
      <p:sp>
        <p:nvSpPr>
          <p:cNvPr id="73731" name="Rectangle 2">
            <a:extLst>
              <a:ext uri="{FF2B5EF4-FFF2-40B4-BE49-F238E27FC236}">
                <a16:creationId xmlns:a16="http://schemas.microsoft.com/office/drawing/2014/main" id="{9F8E1228-F0E1-41B2-81E0-CD219B01C4A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04C77F7-4813-4DE2-B7C8-1A5215401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Stallings Figure 2.8 illustrates the general structure of a stream cipher, where  a key is input to a pseudorandom bit generator that produces an apparently random keystream of 8- bit number </a:t>
            </a:r>
          </a:p>
          <a:p>
            <a:pPr eaLnBrk="1" hangingPunct="1"/>
            <a:r>
              <a:rPr lang="en-US" altLang="en-US" dirty="0">
                <a:latin typeface="Arial" panose="020B0604020202020204" pitchFamily="34" charset="0"/>
                <a:ea typeface="ＭＳ Ｐゴシック" panose="020B0600070205080204" pitchFamily="34" charset="-128"/>
              </a:rPr>
              <a:t>The output of the generator is  called keystream and is combined one byte at a time with a plaintext stream using XOR operation.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FA92823B-BE40-4B2A-B1B3-67AEAC74F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0C9A0391-E7C7-4151-9A8C-0932B297A3FD}" type="slidenum">
              <a:rPr lang="zh-TW" altLang="en-AU" smtClean="0"/>
              <a:pPr fontAlgn="base">
                <a:spcBef>
                  <a:spcPct val="0"/>
                </a:spcBef>
                <a:spcAft>
                  <a:spcPct val="0"/>
                </a:spcAft>
              </a:pPr>
              <a:t>14</a:t>
            </a:fld>
            <a:endParaRPr lang="en-AU" altLang="zh-TW"/>
          </a:p>
        </p:txBody>
      </p:sp>
      <p:sp>
        <p:nvSpPr>
          <p:cNvPr id="104451" name="Rectangle 2">
            <a:extLst>
              <a:ext uri="{FF2B5EF4-FFF2-40B4-BE49-F238E27FC236}">
                <a16:creationId xmlns:a16="http://schemas.microsoft.com/office/drawing/2014/main" id="{5814567E-0131-4CD9-A58A-08C91842EA23}"/>
              </a:ext>
            </a:extLst>
          </p:cNvPr>
          <p:cNvSpPr>
            <a:spLocks noGrp="1" noRot="1" noChangeAspect="1" noChangeArrowheads="1" noTextEdit="1"/>
          </p:cNvSpPr>
          <p:nvPr>
            <p:ph type="sldImg"/>
          </p:nvPr>
        </p:nvSpPr>
        <p:spPr>
          <a:solidFill>
            <a:srgbClr val="FFFFFF"/>
          </a:solidFill>
          <a:ln/>
        </p:spPr>
      </p:sp>
      <p:sp>
        <p:nvSpPr>
          <p:cNvPr id="104452" name="Rectangle 3">
            <a:extLst>
              <a:ext uri="{FF2B5EF4-FFF2-40B4-BE49-F238E27FC236}">
                <a16:creationId xmlns:a16="http://schemas.microsoft.com/office/drawing/2014/main" id="{5B73B96A-66C0-45E5-B1AE-770875579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2.11 illustrates the operation of s-bit </a:t>
            </a:r>
            <a:r>
              <a:rPr lang="en-AU" altLang="zh-TW">
                <a:latin typeface="Arial" panose="020B0604020202020204" pitchFamily="34" charset="0"/>
                <a:ea typeface="ＭＳ Ｐゴシック" panose="020B0600070205080204" pitchFamily="34" charset="-128"/>
              </a:rPr>
              <a:t>Cipher FeedBack (CFB)</a:t>
            </a:r>
            <a:r>
              <a:rPr lang="en-US" altLang="en-US">
                <a:latin typeface="Arial" panose="020B0604020202020204" pitchFamily="34" charset="0"/>
                <a:ea typeface="ＭＳ Ｐゴシック" panose="020B0600070205080204" pitchFamily="34" charset="-128"/>
              </a:rPr>
              <a:t> Mode.</a:t>
            </a:r>
            <a:endParaRPr lang="en-AU" altLang="zh-TW">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D553302C-BB92-4E76-8112-3D57D82C3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38511FD4-7C50-4153-863A-A6ABBC818387}" type="slidenum">
              <a:rPr lang="zh-TW" altLang="en-AU" smtClean="0"/>
              <a:pPr fontAlgn="base">
                <a:spcBef>
                  <a:spcPct val="0"/>
                </a:spcBef>
                <a:spcAft>
                  <a:spcPct val="0"/>
                </a:spcAft>
              </a:pPr>
              <a:t>15</a:t>
            </a:fld>
            <a:endParaRPr lang="en-AU" altLang="zh-TW"/>
          </a:p>
        </p:txBody>
      </p:sp>
      <p:sp>
        <p:nvSpPr>
          <p:cNvPr id="106499" name="Rectangle 2">
            <a:extLst>
              <a:ext uri="{FF2B5EF4-FFF2-40B4-BE49-F238E27FC236}">
                <a16:creationId xmlns:a16="http://schemas.microsoft.com/office/drawing/2014/main" id="{525DDBF5-1B90-4558-8143-85F87F572292}"/>
              </a:ext>
            </a:extLst>
          </p:cNvPr>
          <p:cNvSpPr>
            <a:spLocks noGrp="1" noRot="1" noChangeAspect="1" noChangeArrowheads="1" noTextEdit="1"/>
          </p:cNvSpPr>
          <p:nvPr>
            <p:ph type="sldImg"/>
          </p:nvPr>
        </p:nvSpPr>
        <p:spPr>
          <a:solidFill>
            <a:srgbClr val="FFFFFF"/>
          </a:solidFill>
          <a:ln/>
        </p:spPr>
      </p:sp>
      <p:sp>
        <p:nvSpPr>
          <p:cNvPr id="106500" name="Rectangle 3">
            <a:extLst>
              <a:ext uri="{FF2B5EF4-FFF2-40B4-BE49-F238E27FC236}">
                <a16:creationId xmlns:a16="http://schemas.microsoft.com/office/drawing/2014/main" id="{DD84E792-07F8-468D-A2F3-ADDC49DD86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dirty="0">
                <a:latin typeface="Arial" panose="020B0604020202020204" pitchFamily="34" charset="0"/>
                <a:ea typeface="ＭＳ Ｐゴシック" panose="020B0600070205080204" pitchFamily="34" charset="-128"/>
              </a:rPr>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9D7A68A1-0310-4757-B69C-7310946E7B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711A93C6-E3C1-4CB6-9307-9460F73D42DC}" type="slidenum">
              <a:rPr lang="zh-TW" altLang="en-AU" smtClean="0"/>
              <a:pPr fontAlgn="base">
                <a:spcBef>
                  <a:spcPct val="0"/>
                </a:spcBef>
                <a:spcAft>
                  <a:spcPct val="0"/>
                </a:spcAft>
              </a:pPr>
              <a:t>16</a:t>
            </a:fld>
            <a:endParaRPr lang="en-AU" altLang="zh-TW"/>
          </a:p>
        </p:txBody>
      </p:sp>
      <p:sp>
        <p:nvSpPr>
          <p:cNvPr id="108547" name="Rectangle 2">
            <a:extLst>
              <a:ext uri="{FF2B5EF4-FFF2-40B4-BE49-F238E27FC236}">
                <a16:creationId xmlns:a16="http://schemas.microsoft.com/office/drawing/2014/main" id="{1FE0D969-9D9B-41FE-BEA2-78F9E69D0216}"/>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08549B7-D071-4E65-9F2E-D80F78C574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Counter (CTR) mode is a variant of OFB, but which encrypts a counter value (hence name). Although it was proposed many years before, it has only recently been standardized for use with AES along with the other existing 4 modes. It is being used with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As with the OFB mode, the initial counter value must be a nonce; be different for all of the messages encrypted using the same key. Further, all counter values across all messages must be unique. If, contrary to this requirement, a counter value is used multiple times, then the confidentiality of all of the plaintext blocks corresponding to that counter value may be compromised.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78F423F-B016-4DC5-AF60-5747F964AB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E1C9AE74-A807-42AC-8AB7-3E87BD9BA110}" type="slidenum">
              <a:rPr lang="zh-TW" altLang="en-AU" smtClean="0"/>
              <a:pPr fontAlgn="base">
                <a:spcBef>
                  <a:spcPct val="0"/>
                </a:spcBef>
                <a:spcAft>
                  <a:spcPct val="0"/>
                </a:spcAft>
              </a:pPr>
              <a:t>17</a:t>
            </a:fld>
            <a:endParaRPr lang="en-AU" altLang="zh-TW"/>
          </a:p>
        </p:txBody>
      </p:sp>
      <p:sp>
        <p:nvSpPr>
          <p:cNvPr id="110595" name="Rectangle 2">
            <a:extLst>
              <a:ext uri="{FF2B5EF4-FFF2-40B4-BE49-F238E27FC236}">
                <a16:creationId xmlns:a16="http://schemas.microsoft.com/office/drawing/2014/main" id="{DEFD0732-613D-447A-B6C4-149ED7AC34D2}"/>
              </a:ext>
            </a:extLst>
          </p:cNvPr>
          <p:cNvSpPr>
            <a:spLocks noGrp="1" noRot="1" noChangeAspect="1" noChangeArrowheads="1" noTextEdit="1"/>
          </p:cNvSpPr>
          <p:nvPr>
            <p:ph type="sldImg"/>
          </p:nvPr>
        </p:nvSpPr>
        <p:spPr>
          <a:solidFill>
            <a:srgbClr val="FFFFFF"/>
          </a:solidFill>
          <a:ln/>
        </p:spPr>
      </p:sp>
      <p:sp>
        <p:nvSpPr>
          <p:cNvPr id="110596" name="Rectangle 3">
            <a:extLst>
              <a:ext uri="{FF2B5EF4-FFF2-40B4-BE49-F238E27FC236}">
                <a16:creationId xmlns:a16="http://schemas.microsoft.com/office/drawing/2014/main" id="{76A153E3-68CB-4399-B47E-88B480A081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2.11 illustrates the Counter (CTR) Mode.</a:t>
            </a:r>
            <a:endParaRPr lang="en-AU" altLang="zh-TW">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FF0005C-11C5-4287-A380-4E65E68B2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D421E4A7-BE16-46E4-8C8A-6DC9241DA684}" type="slidenum">
              <a:rPr lang="zh-TW" altLang="en-AU" smtClean="0"/>
              <a:pPr fontAlgn="base">
                <a:spcBef>
                  <a:spcPct val="0"/>
                </a:spcBef>
                <a:spcAft>
                  <a:spcPct val="0"/>
                </a:spcAft>
              </a:pPr>
              <a:t>18</a:t>
            </a:fld>
            <a:endParaRPr lang="en-AU" altLang="zh-TW"/>
          </a:p>
        </p:txBody>
      </p:sp>
      <p:sp>
        <p:nvSpPr>
          <p:cNvPr id="112643" name="Rectangle 2">
            <a:extLst>
              <a:ext uri="{FF2B5EF4-FFF2-40B4-BE49-F238E27FC236}">
                <a16:creationId xmlns:a16="http://schemas.microsoft.com/office/drawing/2014/main" id="{3A9D5A91-5DFE-4AB6-B1BF-F9E6C191551D}"/>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3A571B7A-5837-424B-9142-C4053B2912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CTR mode has a number of advantages in parallel h/w &amp; s/w efficiency, can preprocess the output values in advance of needing to encrypt, can get random access to encrypted data blocks, and is simple. But like OFB have issue of not reusing the same key+counter value.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740D69C-5809-42A1-9594-1B311EEF1780}"/>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3F6859CE-A52B-4526-B0FD-F50BC6DDAD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5951514-D738-4B99-AD5E-3D10D2EA95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21E0FDDD-EA33-4186-9CDF-F85EE7BF0A1D}" type="slidenum">
              <a:rPr lang="zh-TW" altLang="en-AU" smtClean="0"/>
              <a:pPr fontAlgn="base">
                <a:spcBef>
                  <a:spcPct val="0"/>
                </a:spcBef>
                <a:spcAft>
                  <a:spcPct val="0"/>
                </a:spcAft>
              </a:pPr>
              <a:t>4</a:t>
            </a:fld>
            <a:endParaRPr lang="en-AU" altLang="zh-TW"/>
          </a:p>
        </p:txBody>
      </p:sp>
      <p:sp>
        <p:nvSpPr>
          <p:cNvPr id="75779" name="Rectangle 2">
            <a:extLst>
              <a:ext uri="{FF2B5EF4-FFF2-40B4-BE49-F238E27FC236}">
                <a16:creationId xmlns:a16="http://schemas.microsoft.com/office/drawing/2014/main" id="{AF64C71B-2C9D-4B08-84DD-235416AEC785}"/>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41AA132-9993-4A2C-BBA8-BD192C7AA9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dirty="0">
                <a:latin typeface="Arial" panose="020B0604020202020204" pitchFamily="34" charset="0"/>
                <a:ea typeface="ＭＳ Ｐゴシック" panose="020B0600070205080204" pitchFamily="34" charset="-128"/>
              </a:rPr>
              <a:t>[</a:t>
            </a:r>
            <a:endParaRPr lang="en-AU" altLang="zh-TW"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B9EAE09-3B04-40CA-8CF7-FD749BA477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3F98E4BA-1C8D-4E55-9165-DA4DBD9E6306}" type="slidenum">
              <a:rPr lang="zh-TW" altLang="en-AU" smtClean="0"/>
              <a:pPr fontAlgn="base">
                <a:spcBef>
                  <a:spcPct val="0"/>
                </a:spcBef>
                <a:spcAft>
                  <a:spcPct val="0"/>
                </a:spcAft>
              </a:pPr>
              <a:t>6</a:t>
            </a:fld>
            <a:endParaRPr lang="en-AU" altLang="zh-TW"/>
          </a:p>
        </p:txBody>
      </p:sp>
      <p:sp>
        <p:nvSpPr>
          <p:cNvPr id="90115" name="Rectangle 1026">
            <a:extLst>
              <a:ext uri="{FF2B5EF4-FFF2-40B4-BE49-F238E27FC236}">
                <a16:creationId xmlns:a16="http://schemas.microsoft.com/office/drawing/2014/main" id="{BD7A21E8-B21D-4AC6-B3D5-8F00ED2148F3}"/>
              </a:ext>
            </a:extLst>
          </p:cNvPr>
          <p:cNvSpPr>
            <a:spLocks noGrp="1" noRot="1" noChangeAspect="1" noChangeArrowheads="1" noTextEdit="1"/>
          </p:cNvSpPr>
          <p:nvPr>
            <p:ph type="sldImg"/>
          </p:nvPr>
        </p:nvSpPr>
        <p:spPr>
          <a:solidFill>
            <a:srgbClr val="FFFFFF"/>
          </a:solidFill>
          <a:ln/>
        </p:spPr>
      </p:sp>
      <p:sp>
        <p:nvSpPr>
          <p:cNvPr id="90116" name="Rectangle 1027">
            <a:extLst>
              <a:ext uri="{FF2B5EF4-FFF2-40B4-BE49-F238E27FC236}">
                <a16:creationId xmlns:a16="http://schemas.microsoft.com/office/drawing/2014/main" id="{A06AA68A-7F36-4B47-A29F-BDA2FE1CD2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dirty="0">
                <a:latin typeface="Arial" panose="020B0604020202020204" pitchFamily="34" charset="0"/>
                <a:ea typeface="ＭＳ Ｐゴシック" panose="020B0600070205080204" pitchFamily="34" charset="-128"/>
              </a:rPr>
              <a:t>DES (or any block cipher) forms a basic building block, which </a:t>
            </a:r>
            <a:r>
              <a:rPr lang="en-AU" altLang="zh-TW" dirty="0" err="1">
                <a:latin typeface="Arial" panose="020B0604020202020204" pitchFamily="34" charset="0"/>
                <a:ea typeface="ＭＳ Ｐゴシック" panose="020B0600070205080204" pitchFamily="34" charset="-128"/>
              </a:rPr>
              <a:t>en</a:t>
            </a:r>
            <a:r>
              <a:rPr lang="en-AU" altLang="zh-TW" dirty="0">
                <a:latin typeface="Arial" panose="020B0604020202020204" pitchFamily="34" charset="0"/>
                <a:ea typeface="ＭＳ Ｐゴシック" panose="020B0600070205080204" pitchFamily="34" charset="-128"/>
              </a:rPr>
              <a:t>/decrypts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altLang="en-US" dirty="0">
                <a:latin typeface="Arial" panose="020B0604020202020204" pitchFamily="34" charset="0"/>
                <a:ea typeface="ＭＳ Ｐゴシック" panose="020B0600070205080204" pitchFamily="34" charset="-128"/>
              </a:rPr>
              <a:t>To apply a block cipher in a variety of applications, five "modes of operation" have been defined by NIST (SP 800-38A). In essence, a mode of operation is a technique for enhancing the effect of a cryptographic algorithm or adapting the algorithm for an application, such as applying a block cipher to a sequence of data blocks or a data stream. The five modes are intended to cover a wide variety of applications of encryption for which a block cipher could be used. These modes are intended for use with any symmetric block cipher, including triple DES and AES. </a:t>
            </a:r>
            <a:r>
              <a:rPr lang="en-US" altLang="en-US" dirty="0">
                <a:latin typeface="Times-Roman" charset="0"/>
                <a:ea typeface="ＭＳ Ｐゴシック" panose="020B0600070205080204" pitchFamily="34" charset="-128"/>
              </a:rPr>
              <a:t>. </a:t>
            </a:r>
            <a:endParaRPr lang="en-AU" altLang="zh-TW" dirty="0">
              <a:latin typeface="Times-Roman"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830A0C1-648F-4A2D-BC2F-36DAF6855F5F}"/>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3D4260D8-79D3-4757-B192-83B7660CF1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54F8205-B885-41AF-8FBA-60EB1448DC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FA5D3403-BCB9-4A27-BCFD-F51A61B6ECC9}" type="slidenum">
              <a:rPr lang="zh-TW" altLang="en-AU" smtClean="0"/>
              <a:pPr fontAlgn="base">
                <a:spcBef>
                  <a:spcPct val="0"/>
                </a:spcBef>
                <a:spcAft>
                  <a:spcPct val="0"/>
                </a:spcAft>
              </a:pPr>
              <a:t>8</a:t>
            </a:fld>
            <a:endParaRPr lang="en-AU" altLang="zh-TW"/>
          </a:p>
        </p:txBody>
      </p:sp>
      <p:sp>
        <p:nvSpPr>
          <p:cNvPr id="94211" name="Rectangle 2">
            <a:extLst>
              <a:ext uri="{FF2B5EF4-FFF2-40B4-BE49-F238E27FC236}">
                <a16:creationId xmlns:a16="http://schemas.microsoft.com/office/drawing/2014/main" id="{B606527B-561D-44D6-86A3-CCC37148E6A5}"/>
              </a:ext>
            </a:extLst>
          </p:cNvPr>
          <p:cNvSpPr>
            <a:spLocks noGrp="1" noRot="1" noChangeAspect="1" noChangeArrowheads="1" noTextEdit="1"/>
          </p:cNvSpPr>
          <p:nvPr>
            <p:ph type="sldImg"/>
          </p:nvPr>
        </p:nvSpPr>
        <p:spPr>
          <a:solidFill>
            <a:srgbClr val="FFFFFF"/>
          </a:solidFill>
          <a:ln/>
        </p:spPr>
      </p:sp>
      <p:sp>
        <p:nvSpPr>
          <p:cNvPr id="94212" name="Rectangle 3">
            <a:extLst>
              <a:ext uri="{FF2B5EF4-FFF2-40B4-BE49-F238E27FC236}">
                <a16:creationId xmlns:a16="http://schemas.microsoft.com/office/drawing/2014/main" id="{F75B8EA3-FDA6-4722-8DFB-C57F961390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 simplest mode is the electronic codebook (ECB) mode, in which plaintext is handled one block at a time and each block of plaintext is encrypted using the same key. The term codebook is used because, for a given key, there is a unique ciphertext for every b-bit block of plaintext. Therefore, we can imagine a gigantic codebook in which there is an entry for every possible b-bit plaintext pattern showing its corresponding ciphertext</a:t>
            </a:r>
            <a:r>
              <a:rPr lang="en-US" altLang="en-US" i="1"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For a message longer than b bits, the procedure is simply to break the message into b-bit blocks, padding the last block if necessary. Decryption is performed one block at a time, always using the same key. </a:t>
            </a:r>
            <a:endParaRPr lang="en-AU" altLang="zh-TW" dirty="0">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285F67A-9295-4F69-A812-5314F7AF66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4882A52F-99B8-497E-9E0A-FE46A61F9E97}" type="slidenum">
              <a:rPr lang="zh-TW" altLang="en-AU" smtClean="0"/>
              <a:pPr fontAlgn="base">
                <a:spcBef>
                  <a:spcPct val="0"/>
                </a:spcBef>
                <a:spcAft>
                  <a:spcPct val="0"/>
                </a:spcAft>
              </a:pPr>
              <a:t>10</a:t>
            </a:fld>
            <a:endParaRPr lang="en-AU" altLang="zh-TW"/>
          </a:p>
        </p:txBody>
      </p:sp>
      <p:sp>
        <p:nvSpPr>
          <p:cNvPr id="96259" name="Rectangle 2">
            <a:extLst>
              <a:ext uri="{FF2B5EF4-FFF2-40B4-BE49-F238E27FC236}">
                <a16:creationId xmlns:a16="http://schemas.microsoft.com/office/drawing/2014/main" id="{C0ABDE8C-BC00-4258-B40F-830059E11BB9}"/>
              </a:ext>
            </a:extLst>
          </p:cNvPr>
          <p:cNvSpPr>
            <a:spLocks noGrp="1" noRot="1" noChangeAspect="1" noChangeArrowheads="1" noTextEdit="1"/>
          </p:cNvSpPr>
          <p:nvPr>
            <p:ph type="sldImg"/>
          </p:nvPr>
        </p:nvSpPr>
        <p:spPr>
          <a:solidFill>
            <a:srgbClr val="FFFFFF"/>
          </a:solidFill>
          <a:ln/>
        </p:spPr>
      </p:sp>
      <p:sp>
        <p:nvSpPr>
          <p:cNvPr id="96260" name="Rectangle 3">
            <a:extLst>
              <a:ext uri="{FF2B5EF4-FFF2-40B4-BE49-F238E27FC236}">
                <a16:creationId xmlns:a16="http://schemas.microsoft.com/office/drawing/2014/main" id="{0861FEA4-8DB5-403B-84BE-88E711CF86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TW"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B8A4C2A-02A3-4227-AAF2-8E38ADCBF3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160B5926-87D7-4F54-B378-5737A4483D98}" type="slidenum">
              <a:rPr lang="zh-TW" altLang="en-AU" smtClean="0"/>
              <a:pPr fontAlgn="base">
                <a:spcBef>
                  <a:spcPct val="0"/>
                </a:spcBef>
                <a:spcAft>
                  <a:spcPct val="0"/>
                </a:spcAft>
              </a:pPr>
              <a:t>11</a:t>
            </a:fld>
            <a:endParaRPr lang="en-AU" altLang="zh-TW"/>
          </a:p>
        </p:txBody>
      </p:sp>
      <p:sp>
        <p:nvSpPr>
          <p:cNvPr id="98307" name="Rectangle 2">
            <a:extLst>
              <a:ext uri="{FF2B5EF4-FFF2-40B4-BE49-F238E27FC236}">
                <a16:creationId xmlns:a16="http://schemas.microsoft.com/office/drawing/2014/main" id="{47ACFACA-0875-4249-9213-8C1E092E223A}"/>
              </a:ext>
            </a:extLst>
          </p:cNvPr>
          <p:cNvSpPr>
            <a:spLocks noGrp="1" noRot="1" noChangeAspect="1" noChangeArrowheads="1" noTextEdit="1"/>
          </p:cNvSpPr>
          <p:nvPr>
            <p:ph type="sldImg"/>
          </p:nvPr>
        </p:nvSpPr>
        <p:spPr>
          <a:solidFill>
            <a:srgbClr val="FFFFFF"/>
          </a:solidFill>
          <a:ln/>
        </p:spPr>
      </p:sp>
      <p:sp>
        <p:nvSpPr>
          <p:cNvPr id="98308" name="Rectangle 3">
            <a:extLst>
              <a:ext uri="{FF2B5EF4-FFF2-40B4-BE49-F238E27FC236}">
                <a16:creationId xmlns:a16="http://schemas.microsoft.com/office/drawing/2014/main" id="{8D0125AB-FC52-4345-BD3E-DA67AD3A6D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a:latin typeface="Arial" panose="020B0604020202020204" pitchFamily="34" charset="0"/>
                <a:ea typeface="ＭＳ Ｐゴシック" panose="020B0600070205080204" pitchFamily="34" charset="-128"/>
              </a:rPr>
              <a:t>To overcome the problems of repetitions and order independence in ECB, want some way of making the ciphertext dependent on </a:t>
            </a:r>
            <a:r>
              <a:rPr lang="en-AU" altLang="zh-TW" b="1">
                <a:latin typeface="Arial" panose="020B0604020202020204" pitchFamily="34" charset="0"/>
                <a:ea typeface="ＭＳ Ｐゴシック" panose="020B0600070205080204" pitchFamily="34" charset="-128"/>
              </a:rPr>
              <a:t>all</a:t>
            </a:r>
            <a:r>
              <a:rPr lang="en-AU" altLang="zh-TW">
                <a:latin typeface="Arial" panose="020B0604020202020204" pitchFamily="34" charset="0"/>
                <a:ea typeface="ＭＳ Ｐゴシック" panose="020B0600070205080204" pitchFamily="34" charset="-128"/>
              </a:rPr>
              <a:t> blocks before it. The CBC provides this, by combining the previous ciphertext block with the current message block before encrypting. </a:t>
            </a:r>
            <a:r>
              <a:rPr lang="en-US" altLang="en-US">
                <a:latin typeface="Arial" panose="020B0604020202020204" pitchFamily="34" charset="0"/>
                <a:ea typeface="ＭＳ Ｐゴシック" panose="020B0600070205080204" pitchFamily="34" charset="-128"/>
              </a:rPr>
              <a:t>In effect, we have chained together the processing of the sequence of plaintext blocks. The input to the encryption function for each plaintext block bears no fixed relationship to the plaintext block. Therefore, repeating patterns of b bits are not exposed</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For decryption, each cipher block is passed through the decryption algorithm. The result is XORed with the preceding ciphertext block to produce the plaintext block.</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To produce the first block of ciphertext, an initialization vector (IV) is XORed with the first block of plaintext. On decryption, the IV is XORed with the output of the decryption algorithm to recover the first block of plaintext. The IV is a data block that is that same size as the cipher block, and is either </a:t>
            </a:r>
            <a:r>
              <a:rPr lang="en-AU" altLang="zh-TW">
                <a:latin typeface="Arial" panose="020B0604020202020204" pitchFamily="34" charset="0"/>
                <a:ea typeface="ＭＳ Ｐゴシック" panose="020B0600070205080204" pitchFamily="34" charset="-128"/>
              </a:rPr>
              <a:t>well known (often all 0's), or otherwise is sent, ECB encrypted, just before starting CBC use. CBC mode is applicable whenever large amounts of data need to be sent securely, provided that all data is available in advance (eg email, FTP, web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D988483-22D1-490A-AC8C-131F29658E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285592FA-25EB-4D1F-957C-5FCA78B29CB9}" type="slidenum">
              <a:rPr lang="zh-TW" altLang="en-AU" smtClean="0"/>
              <a:pPr fontAlgn="base">
                <a:spcBef>
                  <a:spcPct val="0"/>
                </a:spcBef>
                <a:spcAft>
                  <a:spcPct val="0"/>
                </a:spcAft>
              </a:pPr>
              <a:t>12</a:t>
            </a:fld>
            <a:endParaRPr lang="en-AU" altLang="zh-TW"/>
          </a:p>
        </p:txBody>
      </p:sp>
      <p:sp>
        <p:nvSpPr>
          <p:cNvPr id="100355" name="Rectangle 2">
            <a:extLst>
              <a:ext uri="{FF2B5EF4-FFF2-40B4-BE49-F238E27FC236}">
                <a16:creationId xmlns:a16="http://schemas.microsoft.com/office/drawing/2014/main" id="{16734D47-5F9D-4809-B4B8-0A06C1EDC753}"/>
              </a:ext>
            </a:extLst>
          </p:cNvPr>
          <p:cNvSpPr>
            <a:spLocks noGrp="1" noRot="1" noChangeAspect="1" noChangeArrowheads="1" noTextEdit="1"/>
          </p:cNvSpPr>
          <p:nvPr>
            <p:ph type="sldImg"/>
          </p:nvPr>
        </p:nvSpPr>
        <p:spPr>
          <a:solidFill>
            <a:srgbClr val="FFFFFF"/>
          </a:solidFill>
          <a:ln/>
        </p:spPr>
      </p:sp>
      <p:sp>
        <p:nvSpPr>
          <p:cNvPr id="100356" name="Rectangle 3">
            <a:extLst>
              <a:ext uri="{FF2B5EF4-FFF2-40B4-BE49-F238E27FC236}">
                <a16:creationId xmlns:a16="http://schemas.microsoft.com/office/drawing/2014/main" id="{B9D5FA7C-C218-4126-A34A-940057C5E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2.10 illustrates the </a:t>
            </a:r>
            <a:r>
              <a:rPr lang="en-AU" altLang="zh-TW">
                <a:latin typeface="Arial" panose="020B0604020202020204" pitchFamily="34" charset="0"/>
                <a:ea typeface="ＭＳ Ｐゴシック" panose="020B0600070205080204" pitchFamily="34" charset="-128"/>
              </a:rPr>
              <a:t>Cipher Block Chaining (CBC)</a:t>
            </a:r>
            <a:r>
              <a:rPr lang="en-US" altLang="en-US">
                <a:latin typeface="Arial" panose="020B0604020202020204" pitchFamily="34" charset="0"/>
                <a:ea typeface="ＭＳ Ｐゴシック" panose="020B0600070205080204" pitchFamily="34" charset="-128"/>
              </a:rPr>
              <a:t> Mode.</a:t>
            </a:r>
            <a:endParaRPr lang="en-AU" altLang="zh-TW">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5CA6BDDC-0EF7-4432-B5BE-590314EED1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217612C4-2FCC-45DC-85B3-3A73D6947E26}" type="slidenum">
              <a:rPr lang="zh-TW" altLang="en-AU" smtClean="0"/>
              <a:pPr fontAlgn="base">
                <a:spcBef>
                  <a:spcPct val="0"/>
                </a:spcBef>
                <a:spcAft>
                  <a:spcPct val="0"/>
                </a:spcAft>
              </a:pPr>
              <a:t>13</a:t>
            </a:fld>
            <a:endParaRPr lang="en-AU" altLang="zh-TW"/>
          </a:p>
        </p:txBody>
      </p:sp>
      <p:sp>
        <p:nvSpPr>
          <p:cNvPr id="102403" name="Rectangle 2">
            <a:extLst>
              <a:ext uri="{FF2B5EF4-FFF2-40B4-BE49-F238E27FC236}">
                <a16:creationId xmlns:a16="http://schemas.microsoft.com/office/drawing/2014/main" id="{C7152D34-F6D3-451E-86C2-70103EF3D201}"/>
              </a:ext>
            </a:extLst>
          </p:cNvPr>
          <p:cNvSpPr>
            <a:spLocks noGrp="1" noRot="1" noChangeAspect="1" noChangeArrowheads="1" noTextEdit="1"/>
          </p:cNvSpPr>
          <p:nvPr>
            <p:ph type="sldImg"/>
          </p:nvPr>
        </p:nvSpPr>
        <p:spPr>
          <a:solidFill>
            <a:srgbClr val="FFFFFF"/>
          </a:solidFill>
          <a:ln/>
        </p:spPr>
      </p:sp>
      <p:sp>
        <p:nvSpPr>
          <p:cNvPr id="102404" name="Rectangle 3">
            <a:extLst>
              <a:ext uri="{FF2B5EF4-FFF2-40B4-BE49-F238E27FC236}">
                <a16:creationId xmlns:a16="http://schemas.microsoft.com/office/drawing/2014/main" id="{6B3530F0-91AB-4B81-85A9-3567AF30C224}"/>
              </a:ext>
            </a:extLst>
          </p:cNvPr>
          <p:cNvSpPr>
            <a:spLocks noGrp="1" noChangeArrowheads="1"/>
          </p:cNvSpPr>
          <p:nvPr>
            <p:ph type="body" idx="1"/>
          </p:nvPr>
        </p:nvSpPr>
        <p:spPr>
          <a:xfrm>
            <a:off x="685800" y="4343400"/>
            <a:ext cx="54864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Cipher feedback (CFB) mode is one alternative. As with CBC, the units of plaintext are chained together, so that the ciphertext of any plaintext unit is a function of all the preceding plaintext. In this case, rather than units of </a:t>
            </a:r>
            <a:r>
              <a:rPr lang="en-US" altLang="en-US" i="1">
                <a:latin typeface="Arial" panose="020B0604020202020204" pitchFamily="34" charset="0"/>
                <a:ea typeface="ＭＳ Ｐゴシック" panose="020B0600070205080204" pitchFamily="34" charset="-128"/>
              </a:rPr>
              <a:t>b </a:t>
            </a:r>
            <a:r>
              <a:rPr lang="en-US" altLang="en-US">
                <a:latin typeface="Arial" panose="020B0604020202020204" pitchFamily="34" charset="0"/>
                <a:ea typeface="ＭＳ Ｐゴシック" panose="020B0600070205080204" pitchFamily="34" charset="-128"/>
              </a:rPr>
              <a:t>bits, the plaintext is divided into segments of s bits</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The input to the encryption function is a b-bit shift register that is initially set to some initialization vector (IV). The leftmost (most significant) s bits of the output of the encryption function are XORed with the first segment of plaintext P1 to produce the first unit of ciphertext C1, which is then transmitted. In addition, the contents of the shift register are shifted left by s bits and C1 is placed in the rightmost (least significant) s bits of the shift register. This process continues until all plaintext units have been encrypted.  For decryption, the same scheme is used, except that the received ciphertext unit is XORed with the output of the encryption function to produce the plaintext unit. Note that it is the encryption function that is used, not the decryption function. </a:t>
            </a:r>
            <a:endParaRPr lang="en-AU" altLang="zh-TW">
              <a:latin typeface="Arial" panose="020B0604020202020204" pitchFamily="34" charset="0"/>
              <a:ea typeface="ＭＳ Ｐゴシック" panose="020B0600070205080204" pitchFamily="34" charset="-128"/>
            </a:endParaRPr>
          </a:p>
          <a:p>
            <a:pPr eaLnBrk="1" hangingPunct="1"/>
            <a:r>
              <a:rPr lang="en-AU" altLang="zh-TW">
                <a:latin typeface="Arial" panose="020B0604020202020204" pitchFamily="34" charset="0"/>
                <a:ea typeface="ＭＳ Ｐゴシック" panose="020B0600070205080204" pitchFamily="34" charset="-128"/>
              </a:rPr>
              <a:t>As originally defined, CFB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or CFB-128 mode (depending on the block size of the cipher used eg DES or AES respectively). CFB is the usual choice for quantities of stream oriented data, and for authentication use.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312399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E044D-2911-49E0-A8D6-9D3FD46A39DB}"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96618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384247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3198737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387633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E044D-2911-49E0-A8D6-9D3FD46A39DB}" type="datetimeFigureOut">
              <a:rPr lang="en-IN" smtClean="0"/>
              <a:t>12-02-2021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2048552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E044D-2911-49E0-A8D6-9D3FD46A39DB}" type="datetimeFigureOut">
              <a:rPr lang="en-IN" smtClean="0"/>
              <a:t>12-02-2021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977914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922971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214787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75781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E044D-2911-49E0-A8D6-9D3FD46A39DB}"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274269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E044D-2911-49E0-A8D6-9D3FD46A39DB}"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25960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E044D-2911-49E0-A8D6-9D3FD46A39DB}" type="datetimeFigureOut">
              <a:rPr lang="en-IN" smtClean="0"/>
              <a:t>12-02-2021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342327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E044D-2911-49E0-A8D6-9D3FD46A39DB}" type="datetimeFigureOut">
              <a:rPr lang="en-IN" smtClean="0"/>
              <a:t>12-02-2021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180330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E044D-2911-49E0-A8D6-9D3FD46A39DB}" type="datetimeFigureOut">
              <a:rPr lang="en-IN" smtClean="0"/>
              <a:t>12-02-2021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22629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E044D-2911-49E0-A8D6-9D3FD46A39DB}"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34734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E044D-2911-49E0-A8D6-9D3FD46A39DB}"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9229C2-97E5-4E42-84F8-93408BB1AFFB}" type="slidenum">
              <a:rPr lang="en-IN" smtClean="0"/>
              <a:t>‹#›</a:t>
            </a:fld>
            <a:endParaRPr lang="en-IN"/>
          </a:p>
        </p:txBody>
      </p:sp>
    </p:spTree>
    <p:extLst>
      <p:ext uri="{BB962C8B-B14F-4D97-AF65-F5344CB8AC3E}">
        <p14:creationId xmlns:p14="http://schemas.microsoft.com/office/powerpoint/2010/main" val="200303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E044D-2911-49E0-A8D6-9D3FD46A39DB}" type="datetimeFigureOut">
              <a:rPr lang="en-IN" smtClean="0"/>
              <a:t>12-02-2021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79229C2-97E5-4E42-84F8-93408BB1AFFB}" type="slidenum">
              <a:rPr lang="en-IN" smtClean="0"/>
              <a:t>‹#›</a:t>
            </a:fld>
            <a:endParaRPr lang="en-IN"/>
          </a:p>
        </p:txBody>
      </p:sp>
    </p:spTree>
    <p:extLst>
      <p:ext uri="{BB962C8B-B14F-4D97-AF65-F5344CB8AC3E}">
        <p14:creationId xmlns:p14="http://schemas.microsoft.com/office/powerpoint/2010/main" val="102795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Keystream" TargetMode="External"/><Relationship Id="rId2" Type="http://schemas.openxmlformats.org/officeDocument/2006/relationships/hyperlink" Target="https://en.wikipedia.org/wiki/Stream_cipher" TargetMode="External"/><Relationship Id="rId1" Type="http://schemas.openxmlformats.org/officeDocument/2006/relationships/slideLayout" Target="../slideLayouts/slideLayout2.xml"/><Relationship Id="rId5" Type="http://schemas.openxmlformats.org/officeDocument/2006/relationships/hyperlink" Target="https://en.wikipedia.org/wiki/Error-correcting_code" TargetMode="External"/><Relationship Id="rId4" Type="http://schemas.openxmlformats.org/officeDocument/2006/relationships/hyperlink" Target="https://en.wikipedia.org/wiki/XO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C092-CF05-4F37-8205-410AB1D42E9B}"/>
              </a:ext>
            </a:extLst>
          </p:cNvPr>
          <p:cNvSpPr>
            <a:spLocks noGrp="1"/>
          </p:cNvSpPr>
          <p:nvPr>
            <p:ph type="ctrTitle"/>
          </p:nvPr>
        </p:nvSpPr>
        <p:spPr>
          <a:xfrm>
            <a:off x="1063515" y="1996863"/>
            <a:ext cx="8825658" cy="2677648"/>
          </a:xfrm>
        </p:spPr>
        <p:txBody>
          <a:bodyPr>
            <a:normAutofit/>
          </a:bodyPr>
          <a:lstStyle/>
          <a:p>
            <a:pPr algn="ctr"/>
            <a:r>
              <a:rPr lang="en-US" sz="8000" b="1" dirty="0"/>
              <a:t>unit2</a:t>
            </a:r>
            <a:endParaRPr lang="en-IN" sz="8000" b="1" dirty="0"/>
          </a:p>
        </p:txBody>
      </p:sp>
      <p:sp>
        <p:nvSpPr>
          <p:cNvPr id="3" name="Subtitle 2">
            <a:extLst>
              <a:ext uri="{FF2B5EF4-FFF2-40B4-BE49-F238E27FC236}">
                <a16:creationId xmlns:a16="http://schemas.microsoft.com/office/drawing/2014/main" id="{EE13D6ED-EA33-4FBE-BE29-5E413186433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113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1D920BA-BBC1-4DE2-AB5D-0E39D4DEE0B8}"/>
              </a:ext>
            </a:extLst>
          </p:cNvPr>
          <p:cNvSpPr>
            <a:spLocks noGrp="1" noChangeArrowheads="1"/>
          </p:cNvSpPr>
          <p:nvPr>
            <p:ph type="title"/>
          </p:nvPr>
        </p:nvSpPr>
        <p:spPr>
          <a:xfrm>
            <a:off x="906780" y="632144"/>
            <a:ext cx="8686800" cy="1139825"/>
          </a:xfrm>
        </p:spPr>
        <p:txBody>
          <a:bodyPr/>
          <a:lstStyle/>
          <a:p>
            <a:pPr>
              <a:defRPr/>
            </a:pPr>
            <a:r>
              <a:rPr lang="en-AU" sz="4000" dirty="0"/>
              <a:t>Limitations of ECB</a:t>
            </a:r>
          </a:p>
        </p:txBody>
      </p:sp>
      <p:sp>
        <p:nvSpPr>
          <p:cNvPr id="84995" name="Rectangle 3">
            <a:extLst>
              <a:ext uri="{FF2B5EF4-FFF2-40B4-BE49-F238E27FC236}">
                <a16:creationId xmlns:a16="http://schemas.microsoft.com/office/drawing/2014/main" id="{66E2B561-5365-49BD-AE69-D7D3B24155D7}"/>
              </a:ext>
            </a:extLst>
          </p:cNvPr>
          <p:cNvSpPr>
            <a:spLocks noGrp="1" noChangeArrowheads="1"/>
          </p:cNvSpPr>
          <p:nvPr>
            <p:ph idx="1"/>
          </p:nvPr>
        </p:nvSpPr>
        <p:spPr>
          <a:xfrm>
            <a:off x="906780" y="2403476"/>
            <a:ext cx="10953124" cy="3642482"/>
          </a:xfrm>
        </p:spPr>
        <p:txBody>
          <a:bodyPr>
            <a:normAutofit/>
          </a:bodyPr>
          <a:lstStyle/>
          <a:p>
            <a:pPr>
              <a:defRPr/>
            </a:pPr>
            <a:r>
              <a:rPr lang="en-AU" altLang="zh-TW" sz="2000" b="1" dirty="0">
                <a:latin typeface="Arial" panose="020B0604020202020204" pitchFamily="34" charset="0"/>
                <a:ea typeface="ＭＳ Ｐゴシック" panose="020B0600070205080204" pitchFamily="34" charset="-128"/>
                <a:cs typeface="Arial" panose="020B0604020202020204" pitchFamily="34" charset="0"/>
              </a:rPr>
              <a:t>Drawb</a:t>
            </a:r>
            <a:r>
              <a:rPr lang="en-AU" altLang="zh-TW" sz="2400" b="1" dirty="0">
                <a:latin typeface="Arial" panose="020B0604020202020204" pitchFamily="34" charset="0"/>
                <a:ea typeface="ＭＳ Ｐゴシック" panose="020B0600070205080204" pitchFamily="34" charset="-128"/>
                <a:cs typeface="Arial" panose="020B0604020202020204" pitchFamily="34" charset="0"/>
              </a:rPr>
              <a:t>ack: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For lengthy messages, the ECB mode may not be secure. If the message is highly structured, it may be possible for a cryptanalyst to exploit these regularities. If the message has repetitive elements, with a period of repetition a multiple of </a:t>
            </a:r>
            <a:r>
              <a:rPr lang="en-US" altLang="en-US" sz="2400" i="1" dirty="0">
                <a:latin typeface="Arial" panose="020B0604020202020204" pitchFamily="34" charset="0"/>
                <a:ea typeface="ＭＳ Ｐゴシック" panose="020B0600070205080204" pitchFamily="34" charset="-128"/>
                <a:cs typeface="Arial" panose="020B0604020202020204" pitchFamily="34" charset="0"/>
              </a:rPr>
              <a:t>b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bits, then these elements can be identified by the analyst. </a:t>
            </a:r>
            <a:endParaRPr lang="en-AU" altLang="zh-TW" sz="2400" dirty="0">
              <a:latin typeface="Arial" panose="020B0604020202020204" pitchFamily="34" charset="0"/>
              <a:ea typeface="ＭＳ Ｐゴシック" panose="020B0600070205080204" pitchFamily="34" charset="-128"/>
              <a:cs typeface="Arial" panose="020B0604020202020204" pitchFamily="34" charset="0"/>
            </a:endParaRPr>
          </a:p>
          <a:p>
            <a:pPr>
              <a:defRPr/>
            </a:pPr>
            <a:r>
              <a:rPr lang="en-AU" altLang="zh-TW" sz="2400" dirty="0" err="1">
                <a:latin typeface="Arial" panose="020B0604020202020204" pitchFamily="34" charset="0"/>
                <a:ea typeface="ＭＳ Ｐゴシック" panose="020B0600070205080204" pitchFamily="34" charset="-128"/>
                <a:cs typeface="Arial" panose="020B0604020202020204" pitchFamily="34" charset="0"/>
              </a:rPr>
              <a:t>i.e</a:t>
            </a:r>
            <a:r>
              <a:rPr lang="en-AU" altLang="zh-TW" sz="2400" dirty="0">
                <a:latin typeface="Arial" panose="020B0604020202020204" pitchFamily="34" charset="0"/>
                <a:ea typeface="ＭＳ Ｐゴシック" panose="020B0600070205080204" pitchFamily="34" charset="-128"/>
                <a:cs typeface="Arial" panose="020B0604020202020204" pitchFamily="34" charset="0"/>
              </a:rPr>
              <a:t> if same b-bit block of plaintext appears more than once in the message, it always produce the same ciphertext. Because of this it is not used for lengthy message.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9114B2B-E48E-4CE0-95AC-E661A277B093}"/>
              </a:ext>
            </a:extLst>
          </p:cNvPr>
          <p:cNvSpPr>
            <a:spLocks noGrp="1" noChangeArrowheads="1"/>
          </p:cNvSpPr>
          <p:nvPr>
            <p:ph type="title"/>
          </p:nvPr>
        </p:nvSpPr>
        <p:spPr/>
        <p:txBody>
          <a:bodyPr/>
          <a:lstStyle/>
          <a:p>
            <a:pPr>
              <a:defRPr/>
            </a:pPr>
            <a:r>
              <a:rPr lang="en-AU"/>
              <a:t>Cipher Block Chaining (CBC) </a:t>
            </a:r>
          </a:p>
        </p:txBody>
      </p:sp>
      <p:sp>
        <p:nvSpPr>
          <p:cNvPr id="87043" name="Rectangle 3">
            <a:extLst>
              <a:ext uri="{FF2B5EF4-FFF2-40B4-BE49-F238E27FC236}">
                <a16:creationId xmlns:a16="http://schemas.microsoft.com/office/drawing/2014/main" id="{F60730B4-E18B-4D5F-823E-1E4ED7A39BC9}"/>
              </a:ext>
            </a:extLst>
          </p:cNvPr>
          <p:cNvSpPr>
            <a:spLocks noGrp="1" noChangeArrowheads="1"/>
          </p:cNvSpPr>
          <p:nvPr>
            <p:ph idx="1"/>
          </p:nvPr>
        </p:nvSpPr>
        <p:spPr>
          <a:xfrm>
            <a:off x="712470" y="2236470"/>
            <a:ext cx="8229600" cy="4953000"/>
          </a:xfrm>
        </p:spPr>
        <p:txBody>
          <a:bodyPr/>
          <a:lstStyle/>
          <a:p>
            <a:pPr>
              <a:defRPr/>
            </a:pPr>
            <a:r>
              <a:rPr lang="en-AU" altLang="zh-TW" dirty="0">
                <a:ea typeface="ＭＳ Ｐゴシック" panose="020B0600070205080204" pitchFamily="34" charset="-128"/>
              </a:rPr>
              <a:t>message is broken into blocks </a:t>
            </a:r>
          </a:p>
          <a:p>
            <a:pPr>
              <a:defRPr/>
            </a:pPr>
            <a:r>
              <a:rPr lang="en-AU" altLang="zh-TW" dirty="0">
                <a:ea typeface="ＭＳ Ｐゴシック" panose="020B0600070205080204" pitchFamily="34" charset="-128"/>
              </a:rPr>
              <a:t>linked together in encryption operation </a:t>
            </a:r>
          </a:p>
          <a:p>
            <a:pPr>
              <a:defRPr/>
            </a:pPr>
            <a:r>
              <a:rPr lang="en-AU" altLang="zh-TW" dirty="0">
                <a:ea typeface="ＭＳ Ｐゴシック" panose="020B0600070205080204" pitchFamily="34" charset="-128"/>
              </a:rPr>
              <a:t>each previous cipher blocks is chained with current plaintext block, hence name </a:t>
            </a:r>
          </a:p>
          <a:p>
            <a:pPr>
              <a:defRPr/>
            </a:pPr>
            <a:r>
              <a:rPr lang="en-AU" altLang="zh-TW" dirty="0">
                <a:ea typeface="ＭＳ Ｐゴシック" panose="020B0600070205080204" pitchFamily="34" charset="-128"/>
              </a:rPr>
              <a:t>use Initial Vector (IV) to start process </a:t>
            </a:r>
          </a:p>
          <a:p>
            <a:pPr lvl="1">
              <a:buNone/>
              <a:defRPr/>
            </a:pPr>
            <a:r>
              <a:rPr lang="en-AU" altLang="zh-TW" dirty="0">
                <a:latin typeface="Courier New" panose="02070309020205020404" pitchFamily="49" charset="0"/>
                <a:ea typeface="ＭＳ Ｐゴシック" panose="020B0600070205080204" pitchFamily="34" charset="-128"/>
              </a:rPr>
              <a:t>C</a:t>
            </a:r>
            <a:r>
              <a:rPr lang="en-AU" altLang="zh-TW" baseline="-25000" dirty="0">
                <a:latin typeface="Courier New" panose="02070309020205020404" pitchFamily="49" charset="0"/>
                <a:ea typeface="ＭＳ Ｐゴシック" panose="020B0600070205080204" pitchFamily="34" charset="-128"/>
              </a:rPr>
              <a:t>i</a:t>
            </a:r>
            <a:r>
              <a:rPr lang="en-AU" altLang="zh-TW" dirty="0">
                <a:latin typeface="Courier New" panose="02070309020205020404" pitchFamily="49" charset="0"/>
                <a:ea typeface="ＭＳ Ｐゴシック" panose="020B0600070205080204" pitchFamily="34" charset="-128"/>
              </a:rPr>
              <a:t> = E</a:t>
            </a:r>
            <a:r>
              <a:rPr lang="en-AU" altLang="zh-TW" baseline="-25000" dirty="0">
                <a:latin typeface="Courier New" panose="02070309020205020404" pitchFamily="49" charset="0"/>
                <a:ea typeface="ＭＳ Ｐゴシック" panose="020B0600070205080204" pitchFamily="34" charset="-128"/>
              </a:rPr>
              <a:t>K</a:t>
            </a:r>
            <a:r>
              <a:rPr lang="en-AU" altLang="zh-TW" dirty="0">
                <a:latin typeface="Courier New" panose="02070309020205020404" pitchFamily="49" charset="0"/>
                <a:ea typeface="ＭＳ Ｐゴシック" panose="020B0600070205080204" pitchFamily="34" charset="-128"/>
              </a:rPr>
              <a:t>(P</a:t>
            </a:r>
            <a:r>
              <a:rPr lang="en-AU" altLang="zh-TW" baseline="-25000" dirty="0">
                <a:latin typeface="Courier New" panose="02070309020205020404" pitchFamily="49" charset="0"/>
                <a:ea typeface="ＭＳ Ｐゴシック" panose="020B0600070205080204" pitchFamily="34" charset="-128"/>
              </a:rPr>
              <a:t>i</a:t>
            </a:r>
            <a:r>
              <a:rPr lang="en-AU" altLang="zh-TW" dirty="0">
                <a:latin typeface="Courier New" panose="02070309020205020404" pitchFamily="49" charset="0"/>
                <a:ea typeface="ＭＳ Ｐゴシック" panose="020B0600070205080204" pitchFamily="34" charset="-128"/>
              </a:rPr>
              <a:t> XOR C</a:t>
            </a:r>
            <a:r>
              <a:rPr lang="en-AU" altLang="zh-TW" baseline="-25000" dirty="0">
                <a:latin typeface="Courier New" panose="02070309020205020404" pitchFamily="49" charset="0"/>
                <a:ea typeface="ＭＳ Ｐゴシック" panose="020B0600070205080204" pitchFamily="34" charset="-128"/>
              </a:rPr>
              <a:t>i-1</a:t>
            </a:r>
            <a:r>
              <a:rPr lang="en-AU" altLang="zh-TW" dirty="0">
                <a:latin typeface="Courier New" panose="02070309020205020404" pitchFamily="49" charset="0"/>
                <a:ea typeface="ＭＳ Ｐゴシック" panose="020B0600070205080204" pitchFamily="34" charset="-128"/>
              </a:rPr>
              <a:t>)</a:t>
            </a:r>
          </a:p>
          <a:p>
            <a:pPr lvl="1">
              <a:buNone/>
              <a:defRPr/>
            </a:pPr>
            <a:r>
              <a:rPr lang="en-AU" altLang="zh-TW" dirty="0">
                <a:latin typeface="Courier New" panose="02070309020205020404" pitchFamily="49" charset="0"/>
                <a:ea typeface="ＭＳ Ｐゴシック" panose="020B0600070205080204" pitchFamily="34" charset="-128"/>
              </a:rPr>
              <a:t>C</a:t>
            </a:r>
            <a:r>
              <a:rPr lang="en-AU" altLang="zh-TW" baseline="-25000" dirty="0">
                <a:latin typeface="Courier New" panose="02070309020205020404" pitchFamily="49" charset="0"/>
                <a:ea typeface="ＭＳ Ｐゴシック" panose="020B0600070205080204" pitchFamily="34" charset="-128"/>
              </a:rPr>
              <a:t>0</a:t>
            </a:r>
            <a:r>
              <a:rPr lang="en-AU" altLang="zh-TW" dirty="0">
                <a:latin typeface="Courier New" panose="02070309020205020404" pitchFamily="49" charset="0"/>
                <a:ea typeface="ＭＳ Ｐゴシック" panose="020B0600070205080204" pitchFamily="34" charset="-128"/>
              </a:rPr>
              <a:t> = IV</a:t>
            </a:r>
            <a:r>
              <a:rPr lang="en-AU" altLang="zh-TW" dirty="0">
                <a:ea typeface="ＭＳ Ｐゴシック" panose="020B0600070205080204" pitchFamily="34" charset="-128"/>
              </a:rPr>
              <a:t> </a:t>
            </a:r>
          </a:p>
          <a:p>
            <a:pPr>
              <a:defRPr/>
            </a:pPr>
            <a:r>
              <a:rPr lang="en-US" altLang="en-US" dirty="0">
                <a:ea typeface="ＭＳ Ｐゴシック" panose="020B0600070205080204" pitchFamily="34" charset="-128"/>
              </a:rPr>
              <a:t>uses: bulk data encryption, authentication</a:t>
            </a:r>
            <a:endParaRPr lang="en-AU" altLang="zh-TW" dirty="0">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1" name="Picture 6">
            <a:extLst>
              <a:ext uri="{FF2B5EF4-FFF2-40B4-BE49-F238E27FC236}">
                <a16:creationId xmlns:a16="http://schemas.microsoft.com/office/drawing/2014/main" id="{3D428820-1777-4702-938D-6FBD0BEEAB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381001"/>
            <a:ext cx="7469875" cy="60880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9F1831B-A288-4F0D-A9C8-A50E76A38AF9}"/>
              </a:ext>
            </a:extLst>
          </p:cNvPr>
          <p:cNvSpPr txBox="1"/>
          <p:nvPr/>
        </p:nvSpPr>
        <p:spPr>
          <a:xfrm>
            <a:off x="586854" y="2442949"/>
            <a:ext cx="3234519" cy="1938992"/>
          </a:xfrm>
          <a:prstGeom prst="rect">
            <a:avLst/>
          </a:prstGeom>
          <a:noFill/>
        </p:spPr>
        <p:txBody>
          <a:bodyPr wrap="square" rtlCol="0">
            <a:spAutoFit/>
          </a:bodyPr>
          <a:lstStyle/>
          <a:p>
            <a:pPr algn="ctr"/>
            <a:r>
              <a:rPr lang="en-US" sz="4000" dirty="0">
                <a:latin typeface="Arial Black" panose="020B0A04020102020204" pitchFamily="34" charset="0"/>
                <a:cs typeface="Arial" panose="020B0604020202020204" pitchFamily="34" charset="0"/>
              </a:rPr>
              <a:t>Cipher Block Chaining</a:t>
            </a:r>
            <a:endParaRPr lang="en-IN" sz="4000" dirty="0">
              <a:latin typeface="Arial Black" panose="020B0A040201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7CE7E3B-F185-494F-BFA2-626638391DEA}"/>
              </a:ext>
            </a:extLst>
          </p:cNvPr>
          <p:cNvSpPr>
            <a:spLocks noGrp="1" noChangeArrowheads="1"/>
          </p:cNvSpPr>
          <p:nvPr>
            <p:ph type="title"/>
          </p:nvPr>
        </p:nvSpPr>
        <p:spPr/>
        <p:txBody>
          <a:bodyPr/>
          <a:lstStyle/>
          <a:p>
            <a:pPr>
              <a:defRPr/>
            </a:pPr>
            <a:r>
              <a:rPr lang="en-AU"/>
              <a:t>Cipher FeedBack (CFB)</a:t>
            </a:r>
          </a:p>
        </p:txBody>
      </p:sp>
      <p:sp>
        <p:nvSpPr>
          <p:cNvPr id="93187" name="Rectangle 3">
            <a:extLst>
              <a:ext uri="{FF2B5EF4-FFF2-40B4-BE49-F238E27FC236}">
                <a16:creationId xmlns:a16="http://schemas.microsoft.com/office/drawing/2014/main" id="{070470B0-1A67-4FFE-8B4B-4BF66A193082}"/>
              </a:ext>
            </a:extLst>
          </p:cNvPr>
          <p:cNvSpPr>
            <a:spLocks noGrp="1" noChangeArrowheads="1"/>
          </p:cNvSpPr>
          <p:nvPr>
            <p:ph idx="1"/>
          </p:nvPr>
        </p:nvSpPr>
        <p:spPr/>
        <p:txBody>
          <a:bodyPr>
            <a:normAutofit lnSpcReduction="10000"/>
          </a:bodyPr>
          <a:lstStyle/>
          <a:p>
            <a:pPr>
              <a:defRPr/>
            </a:pPr>
            <a:r>
              <a:rPr lang="en-AU" altLang="zh-TW">
                <a:ea typeface="ＭＳ Ｐゴシック" panose="020B0600070205080204" pitchFamily="34" charset="-128"/>
              </a:rPr>
              <a:t>message is treated as a stream of bits </a:t>
            </a:r>
          </a:p>
          <a:p>
            <a:pPr>
              <a:defRPr/>
            </a:pPr>
            <a:r>
              <a:rPr lang="en-AU" altLang="zh-TW">
                <a:ea typeface="ＭＳ Ｐゴシック" panose="020B0600070205080204" pitchFamily="34" charset="-128"/>
              </a:rPr>
              <a:t>added to the output of the block cipher </a:t>
            </a:r>
          </a:p>
          <a:p>
            <a:pPr>
              <a:defRPr/>
            </a:pPr>
            <a:r>
              <a:rPr lang="en-AU" altLang="zh-TW">
                <a:ea typeface="ＭＳ Ｐゴシック" panose="020B0600070205080204" pitchFamily="34" charset="-128"/>
              </a:rPr>
              <a:t>result is feed back for next stage (hence name) </a:t>
            </a:r>
          </a:p>
          <a:p>
            <a:pPr>
              <a:defRPr/>
            </a:pPr>
            <a:r>
              <a:rPr lang="en-AU" altLang="zh-TW">
                <a:ea typeface="ＭＳ Ｐゴシック" panose="020B0600070205080204" pitchFamily="34" charset="-128"/>
              </a:rPr>
              <a:t>standard allows any number of bit (1,8, 64 or 128 etc) to be fed back </a:t>
            </a:r>
          </a:p>
          <a:p>
            <a:pPr lvl="1">
              <a:defRPr/>
            </a:pPr>
            <a:r>
              <a:rPr lang="en-AU" altLang="zh-TW">
                <a:ea typeface="ＭＳ Ｐゴシック" panose="020B0600070205080204" pitchFamily="34" charset="-128"/>
              </a:rPr>
              <a:t>denoted CFB-1, CFB-8, CFB-64, CFB-128 etc </a:t>
            </a:r>
          </a:p>
          <a:p>
            <a:pPr>
              <a:defRPr/>
            </a:pPr>
            <a:r>
              <a:rPr lang="en-AU" altLang="zh-TW">
                <a:ea typeface="ＭＳ Ｐゴシック" panose="020B0600070205080204" pitchFamily="34" charset="-128"/>
              </a:rPr>
              <a:t>most efficient to use all bits in block (64 or 128)</a:t>
            </a:r>
          </a:p>
          <a:p>
            <a:pPr lvl="1">
              <a:buNone/>
              <a:defRPr/>
            </a:pPr>
            <a:r>
              <a:rPr lang="en-AU" altLang="zh-TW">
                <a:latin typeface="Courier New" panose="02070309020205020404" pitchFamily="49" charset="0"/>
                <a:ea typeface="ＭＳ Ｐゴシック" panose="020B0600070205080204" pitchFamily="34" charset="-128"/>
              </a:rPr>
              <a:t>C</a:t>
            </a:r>
            <a:r>
              <a:rPr lang="en-AU" altLang="zh-TW" baseline="-25000">
                <a:latin typeface="Courier New" panose="02070309020205020404" pitchFamily="49" charset="0"/>
                <a:ea typeface="ＭＳ Ｐゴシック" panose="020B0600070205080204" pitchFamily="34" charset="-128"/>
              </a:rPr>
              <a:t>i</a:t>
            </a:r>
            <a:r>
              <a:rPr lang="en-AU" altLang="zh-TW">
                <a:latin typeface="Courier New" panose="02070309020205020404" pitchFamily="49" charset="0"/>
                <a:ea typeface="ＭＳ Ｐゴシック" panose="020B0600070205080204" pitchFamily="34" charset="-128"/>
              </a:rPr>
              <a:t> = P</a:t>
            </a:r>
            <a:r>
              <a:rPr lang="en-AU" altLang="zh-TW" baseline="-25000">
                <a:latin typeface="Courier New" panose="02070309020205020404" pitchFamily="49" charset="0"/>
                <a:ea typeface="ＭＳ Ｐゴシック" panose="020B0600070205080204" pitchFamily="34" charset="-128"/>
              </a:rPr>
              <a:t>i</a:t>
            </a:r>
            <a:r>
              <a:rPr lang="en-AU" altLang="zh-TW">
                <a:latin typeface="Courier New" panose="02070309020205020404" pitchFamily="49" charset="0"/>
                <a:ea typeface="ＭＳ Ｐゴシック" panose="020B0600070205080204" pitchFamily="34" charset="-128"/>
              </a:rPr>
              <a:t> XOR E</a:t>
            </a:r>
            <a:r>
              <a:rPr lang="en-AU" altLang="zh-TW" baseline="-25000">
                <a:latin typeface="Courier New" panose="02070309020205020404" pitchFamily="49" charset="0"/>
                <a:ea typeface="ＭＳ Ｐゴシック" panose="020B0600070205080204" pitchFamily="34" charset="-128"/>
              </a:rPr>
              <a:t>K</a:t>
            </a:r>
            <a:r>
              <a:rPr lang="en-AU" altLang="zh-TW">
                <a:latin typeface="Courier New" panose="02070309020205020404" pitchFamily="49" charset="0"/>
                <a:ea typeface="ＭＳ Ｐゴシック" panose="020B0600070205080204" pitchFamily="34" charset="-128"/>
              </a:rPr>
              <a:t>(C</a:t>
            </a:r>
            <a:r>
              <a:rPr lang="en-AU" altLang="zh-TW" baseline="-25000">
                <a:latin typeface="Courier New" panose="02070309020205020404" pitchFamily="49" charset="0"/>
                <a:ea typeface="ＭＳ Ｐゴシック" panose="020B0600070205080204" pitchFamily="34" charset="-128"/>
              </a:rPr>
              <a:t>i-1</a:t>
            </a:r>
            <a:r>
              <a:rPr lang="en-AU" altLang="zh-TW">
                <a:latin typeface="Courier New" panose="02070309020205020404" pitchFamily="49" charset="0"/>
                <a:ea typeface="ＭＳ Ｐゴシック" panose="020B0600070205080204" pitchFamily="34" charset="-128"/>
              </a:rPr>
              <a:t>)</a:t>
            </a:r>
          </a:p>
          <a:p>
            <a:pPr lvl="1">
              <a:buNone/>
              <a:defRPr/>
            </a:pPr>
            <a:r>
              <a:rPr lang="en-AU" altLang="zh-TW">
                <a:latin typeface="Courier New" panose="02070309020205020404" pitchFamily="49" charset="0"/>
                <a:ea typeface="ＭＳ Ｐゴシック" panose="020B0600070205080204" pitchFamily="34" charset="-128"/>
              </a:rPr>
              <a:t>C</a:t>
            </a:r>
            <a:r>
              <a:rPr lang="en-AU" altLang="zh-TW" baseline="-25000">
                <a:latin typeface="Courier New" panose="02070309020205020404" pitchFamily="49" charset="0"/>
                <a:ea typeface="ＭＳ Ｐゴシック" panose="020B0600070205080204" pitchFamily="34" charset="-128"/>
              </a:rPr>
              <a:t>0</a:t>
            </a:r>
            <a:r>
              <a:rPr lang="en-AU" altLang="zh-TW">
                <a:latin typeface="Courier New" panose="02070309020205020404" pitchFamily="49" charset="0"/>
                <a:ea typeface="ＭＳ Ｐゴシック" panose="020B0600070205080204" pitchFamily="34" charset="-128"/>
              </a:rPr>
              <a:t> = IV</a:t>
            </a:r>
            <a:r>
              <a:rPr lang="en-AU" altLang="zh-TW">
                <a:ea typeface="ＭＳ Ｐゴシック" panose="020B0600070205080204" pitchFamily="34" charset="-128"/>
              </a:rPr>
              <a:t> </a:t>
            </a:r>
          </a:p>
          <a:p>
            <a:pPr>
              <a:defRPr/>
            </a:pPr>
            <a:r>
              <a:rPr lang="en-US" altLang="en-US">
                <a:ea typeface="ＭＳ Ｐゴシック" panose="020B0600070205080204" pitchFamily="34" charset="-128"/>
              </a:rPr>
              <a:t>uses: stream data encryption, authentication</a:t>
            </a:r>
            <a:endParaRPr lang="en-AU" altLang="zh-TW">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7EB763D-2EC4-4D7F-A50D-7826621D02A8}"/>
              </a:ext>
            </a:extLst>
          </p:cNvPr>
          <p:cNvSpPr>
            <a:spLocks noGrp="1" noChangeArrowheads="1"/>
          </p:cNvSpPr>
          <p:nvPr>
            <p:ph type="title"/>
          </p:nvPr>
        </p:nvSpPr>
        <p:spPr>
          <a:xfrm>
            <a:off x="1524000" y="228600"/>
            <a:ext cx="3124200" cy="6096000"/>
          </a:xfrm>
        </p:spPr>
        <p:txBody>
          <a:bodyPr/>
          <a:lstStyle/>
          <a:p>
            <a:pPr>
              <a:defRPr/>
            </a:pPr>
            <a:r>
              <a:rPr lang="en-AU"/>
              <a:t>s-bit</a:t>
            </a:r>
            <a:br>
              <a:rPr lang="en-AU"/>
            </a:br>
            <a:r>
              <a:rPr lang="en-AU"/>
              <a:t>Cipher FeedBack (CFB-s)</a:t>
            </a:r>
          </a:p>
        </p:txBody>
      </p:sp>
      <p:pic>
        <p:nvPicPr>
          <p:cNvPr id="103427" name="Picture 5">
            <a:extLst>
              <a:ext uri="{FF2B5EF4-FFF2-40B4-BE49-F238E27FC236}">
                <a16:creationId xmlns:a16="http://schemas.microsoft.com/office/drawing/2014/main" id="{639F86E7-14E0-4B01-8C88-AD0C11FF10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52400"/>
            <a:ext cx="5756275" cy="65532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489F091-4B66-46A4-9EEF-D38481B7657B}"/>
              </a:ext>
            </a:extLst>
          </p:cNvPr>
          <p:cNvSpPr>
            <a:spLocks noGrp="1" noChangeArrowheads="1"/>
          </p:cNvSpPr>
          <p:nvPr>
            <p:ph type="title"/>
          </p:nvPr>
        </p:nvSpPr>
        <p:spPr/>
        <p:txBody>
          <a:bodyPr/>
          <a:lstStyle/>
          <a:p>
            <a:pPr>
              <a:defRPr/>
            </a:pPr>
            <a:r>
              <a:rPr lang="en-AU" sz="4000"/>
              <a:t>Advantages and Limitations of CFB</a:t>
            </a:r>
          </a:p>
        </p:txBody>
      </p:sp>
      <p:sp>
        <p:nvSpPr>
          <p:cNvPr id="97283" name="Rectangle 3">
            <a:extLst>
              <a:ext uri="{FF2B5EF4-FFF2-40B4-BE49-F238E27FC236}">
                <a16:creationId xmlns:a16="http://schemas.microsoft.com/office/drawing/2014/main" id="{40F4B0A8-AFF2-4E8B-BD12-61A2BFA8EABC}"/>
              </a:ext>
            </a:extLst>
          </p:cNvPr>
          <p:cNvSpPr>
            <a:spLocks noGrp="1" noChangeArrowheads="1"/>
          </p:cNvSpPr>
          <p:nvPr>
            <p:ph idx="1"/>
          </p:nvPr>
        </p:nvSpPr>
        <p:spPr/>
        <p:txBody>
          <a:bodyPr/>
          <a:lstStyle/>
          <a:p>
            <a:pPr>
              <a:defRPr/>
            </a:pPr>
            <a:r>
              <a:rPr lang="en-AU" altLang="zh-TW">
                <a:ea typeface="ＭＳ Ｐゴシック" panose="020B0600070205080204" pitchFamily="34" charset="-128"/>
              </a:rPr>
              <a:t>appropriate when data arrives in bits/bytes </a:t>
            </a:r>
          </a:p>
          <a:p>
            <a:pPr>
              <a:defRPr/>
            </a:pPr>
            <a:r>
              <a:rPr lang="en-AU" altLang="zh-TW">
                <a:ea typeface="ＭＳ Ｐゴシック" panose="020B0600070205080204" pitchFamily="34" charset="-128"/>
              </a:rPr>
              <a:t>most common stream mode </a:t>
            </a:r>
          </a:p>
          <a:p>
            <a:pPr>
              <a:defRPr/>
            </a:pPr>
            <a:r>
              <a:rPr lang="en-AU" altLang="zh-TW">
                <a:ea typeface="ＭＳ Ｐゴシック" panose="020B0600070205080204" pitchFamily="34" charset="-128"/>
              </a:rPr>
              <a:t>Limitation: need to stall while doing block encryption after every n-bits </a:t>
            </a:r>
          </a:p>
          <a:p>
            <a:pPr>
              <a:defRPr/>
            </a:pPr>
            <a:r>
              <a:rPr lang="en-AU" altLang="zh-TW">
                <a:ea typeface="ＭＳ Ｐゴシック" panose="020B0600070205080204" pitchFamily="34" charset="-128"/>
              </a:rPr>
              <a:t>note that the block cipher is used in </a:t>
            </a:r>
            <a:r>
              <a:rPr lang="en-AU" altLang="zh-TW" b="1">
                <a:solidFill>
                  <a:srgbClr val="FFFF00"/>
                </a:solidFill>
                <a:ea typeface="ＭＳ Ｐゴシック" panose="020B0600070205080204" pitchFamily="34" charset="-128"/>
              </a:rPr>
              <a:t>encryption</a:t>
            </a:r>
            <a:r>
              <a:rPr lang="en-AU" altLang="zh-TW">
                <a:ea typeface="ＭＳ Ｐゴシック" panose="020B0600070205080204" pitchFamily="34" charset="-128"/>
              </a:rPr>
              <a:t> mode at </a:t>
            </a:r>
            <a:r>
              <a:rPr lang="en-AU" altLang="zh-TW" b="1">
                <a:ea typeface="ＭＳ Ｐゴシック" panose="020B0600070205080204" pitchFamily="34" charset="-128"/>
              </a:rPr>
              <a:t>both</a:t>
            </a:r>
            <a:r>
              <a:rPr lang="en-AU" altLang="zh-TW">
                <a:ea typeface="ＭＳ Ｐゴシック" panose="020B0600070205080204" pitchFamily="34" charset="-128"/>
              </a:rPr>
              <a:t> ends </a:t>
            </a:r>
          </a:p>
          <a:p>
            <a:pPr>
              <a:defRPr/>
            </a:pPr>
            <a:r>
              <a:rPr lang="en-AU" altLang="zh-TW">
                <a:ea typeface="ＭＳ Ｐゴシック" panose="020B0600070205080204" pitchFamily="34" charset="-128"/>
              </a:rPr>
              <a:t>errors propagate for several blocks after the error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108EA20-6A79-4EFA-9E36-54BC12BA4B32}"/>
              </a:ext>
            </a:extLst>
          </p:cNvPr>
          <p:cNvSpPr>
            <a:spLocks noGrp="1" noChangeArrowheads="1"/>
          </p:cNvSpPr>
          <p:nvPr>
            <p:ph type="title"/>
          </p:nvPr>
        </p:nvSpPr>
        <p:spPr/>
        <p:txBody>
          <a:bodyPr/>
          <a:lstStyle/>
          <a:p>
            <a:pPr>
              <a:defRPr/>
            </a:pPr>
            <a:r>
              <a:rPr lang="en-US" altLang="en-US">
                <a:ea typeface="ＭＳ Ｐゴシック" panose="020B0600070205080204" pitchFamily="34" charset="-128"/>
              </a:rPr>
              <a:t>Counter (CTR)</a:t>
            </a:r>
            <a:endParaRPr lang="en-AU" altLang="zh-TW">
              <a:ea typeface="ＭＳ Ｐゴシック" panose="020B0600070205080204" pitchFamily="34" charset="-128"/>
            </a:endParaRPr>
          </a:p>
        </p:txBody>
      </p:sp>
      <p:sp>
        <p:nvSpPr>
          <p:cNvPr id="105475" name="Rectangle 3">
            <a:extLst>
              <a:ext uri="{FF2B5EF4-FFF2-40B4-BE49-F238E27FC236}">
                <a16:creationId xmlns:a16="http://schemas.microsoft.com/office/drawing/2014/main" id="{EBA962C7-E57C-4C5D-841B-3DECE17CA80B}"/>
              </a:ext>
            </a:extLst>
          </p:cNvPr>
          <p:cNvSpPr>
            <a:spLocks noGrp="1" noChangeArrowheads="1"/>
          </p:cNvSpPr>
          <p:nvPr>
            <p:ph idx="1"/>
          </p:nvPr>
        </p:nvSpPr>
        <p:spPr/>
        <p:txBody>
          <a:bodyPr>
            <a:normAutofit/>
          </a:bodyPr>
          <a:lstStyle/>
          <a:p>
            <a:pPr>
              <a:defRPr/>
            </a:pPr>
            <a:r>
              <a:rPr lang="en-US" altLang="en-US">
                <a:ea typeface="ＭＳ Ｐゴシック" panose="020B0600070205080204" pitchFamily="34" charset="-128"/>
              </a:rPr>
              <a:t>a “new” mode, though proposed early on</a:t>
            </a:r>
          </a:p>
          <a:p>
            <a:pPr>
              <a:defRPr/>
            </a:pPr>
            <a:r>
              <a:rPr lang="en-US" altLang="en-US">
                <a:ea typeface="ＭＳ Ｐゴシック" panose="020B0600070205080204" pitchFamily="34" charset="-128"/>
              </a:rPr>
              <a:t>similar to OFB but encrypts counter value rather than any feedback value</a:t>
            </a:r>
          </a:p>
          <a:p>
            <a:pPr>
              <a:defRPr/>
            </a:pPr>
            <a:r>
              <a:rPr lang="en-US" altLang="en-US">
                <a:ea typeface="ＭＳ Ｐゴシック" panose="020B0600070205080204" pitchFamily="34" charset="-128"/>
              </a:rPr>
              <a:t>must have a different key &amp; counter value for every plaintext block (never reused)</a:t>
            </a:r>
          </a:p>
          <a:p>
            <a:pPr lvl="1">
              <a:buNone/>
              <a:defRPr/>
            </a:pPr>
            <a:r>
              <a:rPr lang="en-AU" altLang="zh-TW">
                <a:latin typeface="Courier New" panose="02070309020205020404" pitchFamily="49" charset="0"/>
                <a:ea typeface="ＭＳ Ｐゴシック" panose="020B0600070205080204" pitchFamily="34" charset="-128"/>
              </a:rPr>
              <a:t>O</a:t>
            </a:r>
            <a:r>
              <a:rPr lang="en-AU" altLang="zh-TW" baseline="-25000">
                <a:latin typeface="Courier New" panose="02070309020205020404" pitchFamily="49" charset="0"/>
                <a:ea typeface="ＭＳ Ｐゴシック" panose="020B0600070205080204" pitchFamily="34" charset="-128"/>
              </a:rPr>
              <a:t>i</a:t>
            </a:r>
            <a:r>
              <a:rPr lang="en-AU" altLang="zh-TW">
                <a:latin typeface="Courier New" panose="02070309020205020404" pitchFamily="49" charset="0"/>
                <a:ea typeface="ＭＳ Ｐゴシック" panose="020B0600070205080204" pitchFamily="34" charset="-128"/>
              </a:rPr>
              <a:t> = E</a:t>
            </a:r>
            <a:r>
              <a:rPr lang="en-AU" altLang="zh-TW" baseline="-25000">
                <a:latin typeface="Courier New" panose="02070309020205020404" pitchFamily="49" charset="0"/>
                <a:ea typeface="ＭＳ Ｐゴシック" panose="020B0600070205080204" pitchFamily="34" charset="-128"/>
              </a:rPr>
              <a:t>K</a:t>
            </a:r>
            <a:r>
              <a:rPr lang="en-AU" altLang="zh-TW">
                <a:latin typeface="Courier New" panose="02070309020205020404" pitchFamily="49" charset="0"/>
                <a:ea typeface="ＭＳ Ｐゴシック" panose="020B0600070205080204" pitchFamily="34" charset="-128"/>
              </a:rPr>
              <a:t>(i)</a:t>
            </a:r>
            <a:endParaRPr lang="en-US" altLang="en-US">
              <a:ea typeface="ＭＳ Ｐゴシック" panose="020B0600070205080204" pitchFamily="34" charset="-128"/>
            </a:endParaRPr>
          </a:p>
          <a:p>
            <a:pPr lvl="1">
              <a:buNone/>
              <a:defRPr/>
            </a:pPr>
            <a:r>
              <a:rPr lang="en-AU" altLang="zh-TW">
                <a:latin typeface="Courier New" panose="02070309020205020404" pitchFamily="49" charset="0"/>
                <a:ea typeface="ＭＳ Ｐゴシック" panose="020B0600070205080204" pitchFamily="34" charset="-128"/>
              </a:rPr>
              <a:t>C</a:t>
            </a:r>
            <a:r>
              <a:rPr lang="en-AU" altLang="zh-TW" baseline="-25000">
                <a:latin typeface="Courier New" panose="02070309020205020404" pitchFamily="49" charset="0"/>
                <a:ea typeface="ＭＳ Ｐゴシック" panose="020B0600070205080204" pitchFamily="34" charset="-128"/>
              </a:rPr>
              <a:t>i</a:t>
            </a:r>
            <a:r>
              <a:rPr lang="en-AU" altLang="zh-TW">
                <a:latin typeface="Courier New" panose="02070309020205020404" pitchFamily="49" charset="0"/>
                <a:ea typeface="ＭＳ Ｐゴシック" panose="020B0600070205080204" pitchFamily="34" charset="-128"/>
              </a:rPr>
              <a:t> = P</a:t>
            </a:r>
            <a:r>
              <a:rPr lang="en-AU" altLang="zh-TW" baseline="-25000">
                <a:latin typeface="Courier New" panose="02070309020205020404" pitchFamily="49" charset="0"/>
                <a:ea typeface="ＭＳ Ｐゴシック" panose="020B0600070205080204" pitchFamily="34" charset="-128"/>
              </a:rPr>
              <a:t>i</a:t>
            </a:r>
            <a:r>
              <a:rPr lang="en-AU" altLang="zh-TW">
                <a:latin typeface="Courier New" panose="02070309020205020404" pitchFamily="49" charset="0"/>
                <a:ea typeface="ＭＳ Ｐゴシック" panose="020B0600070205080204" pitchFamily="34" charset="-128"/>
              </a:rPr>
              <a:t> XOR O</a:t>
            </a:r>
            <a:r>
              <a:rPr lang="en-AU" altLang="zh-TW" baseline="-25000">
                <a:latin typeface="Courier New" panose="02070309020205020404" pitchFamily="49" charset="0"/>
                <a:ea typeface="ＭＳ Ｐゴシック" panose="020B0600070205080204" pitchFamily="34" charset="-128"/>
              </a:rPr>
              <a:t>i</a:t>
            </a:r>
            <a:r>
              <a:rPr lang="en-AU" altLang="zh-TW">
                <a:latin typeface="Courier New" panose="02070309020205020404" pitchFamily="49" charset="0"/>
                <a:ea typeface="ＭＳ Ｐゴシック" panose="020B0600070205080204" pitchFamily="34" charset="-128"/>
              </a:rPr>
              <a:t> </a:t>
            </a:r>
          </a:p>
          <a:p>
            <a:pPr>
              <a:defRPr/>
            </a:pPr>
            <a:r>
              <a:rPr lang="en-US" altLang="en-US">
                <a:ea typeface="ＭＳ Ｐゴシック" panose="020B0600070205080204" pitchFamily="34" charset="-128"/>
              </a:rPr>
              <a:t>uses: high-speed network encryptions</a:t>
            </a:r>
            <a:endParaRPr lang="en-AU" altLang="zh-TW">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a:extLst>
              <a:ext uri="{FF2B5EF4-FFF2-40B4-BE49-F238E27FC236}">
                <a16:creationId xmlns:a16="http://schemas.microsoft.com/office/drawing/2014/main" id="{841C5272-23E9-4F22-9C4A-23784907195F}"/>
              </a:ext>
            </a:extLst>
          </p:cNvPr>
          <p:cNvSpPr>
            <a:spLocks noGrp="1" noChangeArrowheads="1"/>
          </p:cNvSpPr>
          <p:nvPr>
            <p:ph type="title"/>
          </p:nvPr>
        </p:nvSpPr>
        <p:spPr>
          <a:xfrm>
            <a:off x="1524000" y="304800"/>
            <a:ext cx="2667000" cy="5818188"/>
          </a:xfrm>
        </p:spPr>
        <p:txBody>
          <a:bodyPr/>
          <a:lstStyle/>
          <a:p>
            <a:pPr>
              <a:defRPr/>
            </a:pPr>
            <a:r>
              <a:rPr lang="en-US" altLang="en-US">
                <a:ea typeface="ＭＳ Ｐゴシック" panose="020B0600070205080204" pitchFamily="34" charset="-128"/>
              </a:rPr>
              <a:t>Counter (CTR)</a:t>
            </a:r>
            <a:endParaRPr lang="en-AU" altLang="zh-TW">
              <a:ea typeface="ＭＳ Ｐゴシック" panose="020B0600070205080204" pitchFamily="34" charset="-128"/>
            </a:endParaRPr>
          </a:p>
        </p:txBody>
      </p:sp>
      <p:pic>
        <p:nvPicPr>
          <p:cNvPr id="109571" name="Picture 6">
            <a:extLst>
              <a:ext uri="{FF2B5EF4-FFF2-40B4-BE49-F238E27FC236}">
                <a16:creationId xmlns:a16="http://schemas.microsoft.com/office/drawing/2014/main" id="{D7875228-2216-4DDD-93BB-A4E02DAAAE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28600"/>
            <a:ext cx="6315075" cy="64452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D623969-D21F-4262-9BCF-ACCB325DA3A7}"/>
              </a:ext>
            </a:extLst>
          </p:cNvPr>
          <p:cNvSpPr>
            <a:spLocks noGrp="1" noChangeArrowheads="1"/>
          </p:cNvSpPr>
          <p:nvPr>
            <p:ph type="title"/>
          </p:nvPr>
        </p:nvSpPr>
        <p:spPr/>
        <p:txBody>
          <a:bodyPr/>
          <a:lstStyle/>
          <a:p>
            <a:pPr>
              <a:defRPr/>
            </a:pPr>
            <a:r>
              <a:rPr lang="en-AU" sz="4000"/>
              <a:t>Advantages and Limitations of CTR</a:t>
            </a:r>
          </a:p>
        </p:txBody>
      </p:sp>
      <p:sp>
        <p:nvSpPr>
          <p:cNvPr id="108547" name="Rectangle 3">
            <a:extLst>
              <a:ext uri="{FF2B5EF4-FFF2-40B4-BE49-F238E27FC236}">
                <a16:creationId xmlns:a16="http://schemas.microsoft.com/office/drawing/2014/main" id="{39A75B48-B06F-4A06-9A9F-EC44BCB5DA99}"/>
              </a:ext>
            </a:extLst>
          </p:cNvPr>
          <p:cNvSpPr>
            <a:spLocks noGrp="1" noChangeArrowheads="1"/>
          </p:cNvSpPr>
          <p:nvPr>
            <p:ph idx="1"/>
          </p:nvPr>
        </p:nvSpPr>
        <p:spPr>
          <a:xfrm>
            <a:off x="1154954" y="2169994"/>
            <a:ext cx="8825659" cy="4558352"/>
          </a:xfrm>
        </p:spPr>
        <p:txBody>
          <a:bodyPr>
            <a:normAutofit/>
          </a:bodyPr>
          <a:lstStyle/>
          <a:p>
            <a:pPr>
              <a:defRPr/>
            </a:pPr>
            <a:r>
              <a:rPr lang="en-US" altLang="en-US" dirty="0">
                <a:ea typeface="ＭＳ Ｐゴシック" panose="020B0600070205080204" pitchFamily="34" charset="-128"/>
              </a:rPr>
              <a:t>hardware  efficiency: unlike chaining mode CTR can be done in parallel and hence maximum throughput can be achieved.</a:t>
            </a:r>
          </a:p>
          <a:p>
            <a:pPr>
              <a:defRPr/>
            </a:pPr>
            <a:r>
              <a:rPr lang="en-US" altLang="en-US" dirty="0">
                <a:ea typeface="ＭＳ Ｐゴシック" panose="020B0600070205080204" pitchFamily="34" charset="-128"/>
              </a:rPr>
              <a:t>Software efficiency: because of parallel executions, the preprocessors can be efficiently used</a:t>
            </a:r>
          </a:p>
          <a:p>
            <a:pPr>
              <a:defRPr/>
            </a:pPr>
            <a:r>
              <a:rPr lang="en-US" altLang="en-US" dirty="0">
                <a:ea typeface="ＭＳ Ｐゴシック" panose="020B0600070205080204" pitchFamily="34" charset="-128"/>
              </a:rPr>
              <a:t>random access : any block of plaintext or ciphertext can be processed in random fashion as it does not depends on preceding plaintext.</a:t>
            </a:r>
          </a:p>
          <a:p>
            <a:pPr>
              <a:defRPr/>
            </a:pPr>
            <a:r>
              <a:rPr lang="en-US" altLang="en-US" dirty="0">
                <a:ea typeface="ＭＳ Ｐゴシック" panose="020B0600070205080204" pitchFamily="34" charset="-128"/>
              </a:rPr>
              <a:t>Simplicity: very simple implementation of encryption algorithm and no need of separate decryption</a:t>
            </a:r>
          </a:p>
          <a:p>
            <a:pPr>
              <a:defRPr/>
            </a:pPr>
            <a:r>
              <a:rPr lang="en-US" altLang="en-US" dirty="0">
                <a:ea typeface="ＭＳ Ｐゴシック" panose="020B0600070205080204" pitchFamily="34" charset="-128"/>
              </a:rPr>
              <a:t>provable security : CTR is as secure as other modes of block cipher</a:t>
            </a:r>
            <a:endParaRPr lang="en-US" altLang="en-US" sz="2000" b="1" dirty="0">
              <a:latin typeface="Arial Black" panose="020B0A04020102020204" pitchFamily="34" charset="0"/>
              <a:ea typeface="ＭＳ Ｐゴシック" panose="020B0600070205080204" pitchFamily="34" charset="-128"/>
            </a:endParaRPr>
          </a:p>
          <a:p>
            <a:pPr marL="0" indent="0">
              <a:buNone/>
              <a:defRPr/>
            </a:pPr>
            <a:r>
              <a:rPr lang="en-US" altLang="en-US" sz="2000" b="1" dirty="0">
                <a:latin typeface="Arial Black" panose="020B0A04020102020204" pitchFamily="34" charset="0"/>
                <a:ea typeface="ＭＳ Ｐゴシック" panose="020B0600070205080204" pitchFamily="34" charset="-128"/>
              </a:rPr>
              <a:t>Limitations:</a:t>
            </a:r>
          </a:p>
          <a:p>
            <a:pPr>
              <a:defRPr/>
            </a:pPr>
            <a:r>
              <a:rPr lang="en-US" altLang="en-US" dirty="0">
                <a:ea typeface="ＭＳ Ｐゴシック" panose="020B0600070205080204" pitchFamily="34" charset="-128"/>
              </a:rPr>
              <a:t>but must ensure never reuse key/counter values, otherwise could break (</a:t>
            </a:r>
            <a:r>
              <a:rPr lang="en-US" altLang="en-US" dirty="0" err="1">
                <a:ea typeface="ＭＳ Ｐゴシック" panose="020B0600070205080204" pitchFamily="34" charset="-128"/>
              </a:rPr>
              <a:t>cf</a:t>
            </a:r>
            <a:r>
              <a:rPr lang="en-US" altLang="en-US" dirty="0">
                <a:ea typeface="ＭＳ Ｐゴシック" panose="020B0600070205080204" pitchFamily="34" charset="-128"/>
              </a:rPr>
              <a:t> OFB)</a:t>
            </a:r>
            <a:endParaRPr lang="en-AU" altLang="zh-TW" dirty="0">
              <a:ea typeface="ＭＳ Ｐゴシック"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54A858D-8DF6-4264-A62C-EF4D2E1315A5}"/>
              </a:ext>
            </a:extLst>
          </p:cNvPr>
          <p:cNvSpPr>
            <a:spLocks noGrp="1" noChangeArrowheads="1"/>
          </p:cNvSpPr>
          <p:nvPr>
            <p:ph type="title"/>
          </p:nvPr>
        </p:nvSpPr>
        <p:spPr/>
        <p:txBody>
          <a:bodyPr/>
          <a:lstStyle/>
          <a:p>
            <a:pPr>
              <a:defRPr/>
            </a:pPr>
            <a:r>
              <a:rPr lang="en-US" altLang="zh-TW">
                <a:ea typeface="ＭＳ Ｐゴシック" panose="020B0600070205080204" pitchFamily="34" charset="-128"/>
              </a:rPr>
              <a:t>Output Feedback Mode (OFB)</a:t>
            </a:r>
          </a:p>
        </p:txBody>
      </p:sp>
      <p:pic>
        <p:nvPicPr>
          <p:cNvPr id="113667" name="Picture 4">
            <a:extLst>
              <a:ext uri="{FF2B5EF4-FFF2-40B4-BE49-F238E27FC236}">
                <a16:creationId xmlns:a16="http://schemas.microsoft.com/office/drawing/2014/main" id="{2A80E904-93B1-4181-83D7-2A6F47C15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1951039"/>
            <a:ext cx="86518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53E0251-E72B-47AE-A484-1E69FAB91F7D}"/>
              </a:ext>
            </a:extLst>
          </p:cNvPr>
          <p:cNvSpPr>
            <a:spLocks noGrp="1" noChangeArrowheads="1"/>
          </p:cNvSpPr>
          <p:nvPr>
            <p:ph type="title"/>
          </p:nvPr>
        </p:nvSpPr>
        <p:spPr/>
        <p:txBody>
          <a:bodyPr/>
          <a:lstStyle/>
          <a:p>
            <a:pPr>
              <a:defRPr/>
            </a:pPr>
            <a:r>
              <a:rPr lang="en-US" altLang="en-US">
                <a:ea typeface="ＭＳ Ｐゴシック" panose="020B0600070205080204" pitchFamily="34" charset="-128"/>
              </a:rPr>
              <a:t>Stream Cipher Structure</a:t>
            </a:r>
            <a:endParaRPr lang="en-AU" altLang="zh-TW">
              <a:ea typeface="ＭＳ Ｐゴシック" panose="020B0600070205080204" pitchFamily="34" charset="-128"/>
            </a:endParaRPr>
          </a:p>
        </p:txBody>
      </p:sp>
      <p:pic>
        <p:nvPicPr>
          <p:cNvPr id="72707" name="Picture 5">
            <a:extLst>
              <a:ext uri="{FF2B5EF4-FFF2-40B4-BE49-F238E27FC236}">
                <a16:creationId xmlns:a16="http://schemas.microsoft.com/office/drawing/2014/main" id="{901E87AD-5640-4328-9563-F0870B92D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870" y="1981201"/>
            <a:ext cx="9028430" cy="4751069"/>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15EE873-08B8-468A-8FD8-966B5402B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4725"/>
            <a:ext cx="12192000" cy="490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149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F6053-650B-4980-B705-93B95D5AAC6D}"/>
              </a:ext>
            </a:extLst>
          </p:cNvPr>
          <p:cNvSpPr>
            <a:spLocks noGrp="1"/>
          </p:cNvSpPr>
          <p:nvPr>
            <p:ph idx="1"/>
          </p:nvPr>
        </p:nvSpPr>
        <p:spPr>
          <a:xfrm>
            <a:off x="963886" y="2292824"/>
            <a:ext cx="10609416" cy="32766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rgbClr val="202122"/>
                </a:solidFill>
                <a:effectLst/>
                <a:latin typeface="Arial" panose="020B0604020202020204" pitchFamily="34" charset="0"/>
                <a:cs typeface="Arial" panose="020B0604020202020204" pitchFamily="34" charset="0"/>
              </a:rPr>
              <a:t>The output feedback (OFB) mode makes a block cipher into a synchronous </a:t>
            </a:r>
            <a:r>
              <a:rPr kumimoji="0" lang="en-US" altLang="en-US" sz="2000" b="0" u="none" strike="noStrike" cap="none" normalizeH="0" baseline="0" dirty="0">
                <a:ln>
                  <a:noFill/>
                </a:ln>
                <a:solidFill>
                  <a:srgbClr val="0645AD"/>
                </a:solidFill>
                <a:effectLst/>
                <a:latin typeface="Arial" panose="020B0604020202020204" pitchFamily="34" charset="0"/>
                <a:cs typeface="Arial" panose="020B0604020202020204" pitchFamily="34" charset="0"/>
                <a:hlinkClick r:id="rId2" tooltip="Stream cipher"/>
              </a:rPr>
              <a:t>stream cipher</a:t>
            </a:r>
            <a:r>
              <a:rPr kumimoji="0" lang="en-US" altLang="en-US" sz="2000" b="0" u="none" strike="noStrike" cap="none" normalizeH="0" baseline="0" dirty="0">
                <a:ln>
                  <a:noFill/>
                </a:ln>
                <a:solidFill>
                  <a:srgbClr val="202122"/>
                </a:solidFill>
                <a:effectLst/>
                <a:latin typeface="Arial" panose="020B0604020202020204" pitchFamily="34" charset="0"/>
                <a:cs typeface="Arial" panose="020B0604020202020204" pitchFamily="34" charset="0"/>
              </a:rPr>
              <a:t>. It generates </a:t>
            </a:r>
            <a:r>
              <a:rPr kumimoji="0" lang="en-US" altLang="en-US" sz="2000" b="0" u="none" strike="noStrike" cap="none" normalizeH="0" baseline="0" dirty="0">
                <a:ln>
                  <a:noFill/>
                </a:ln>
                <a:solidFill>
                  <a:srgbClr val="0645AD"/>
                </a:solidFill>
                <a:effectLst/>
                <a:latin typeface="Arial" panose="020B0604020202020204" pitchFamily="34" charset="0"/>
                <a:cs typeface="Arial" panose="020B0604020202020204" pitchFamily="34" charset="0"/>
                <a:hlinkClick r:id="rId3" tooltip="Keystream"/>
              </a:rPr>
              <a:t>keystream</a:t>
            </a:r>
            <a:r>
              <a:rPr kumimoji="0" lang="en-US" altLang="en-US" sz="2000" b="0" u="none" strike="noStrike" cap="none" normalizeH="0" baseline="0" dirty="0">
                <a:ln>
                  <a:noFill/>
                </a:ln>
                <a:solidFill>
                  <a:srgbClr val="202122"/>
                </a:solidFill>
                <a:effectLst/>
                <a:latin typeface="Arial" panose="020B0604020202020204" pitchFamily="34" charset="0"/>
                <a:cs typeface="Arial" panose="020B0604020202020204" pitchFamily="34" charset="0"/>
              </a:rPr>
              <a:t> blocks, which are then </a:t>
            </a:r>
            <a:r>
              <a:rPr kumimoji="0" lang="en-US" altLang="en-US" sz="2000" b="0" u="none" strike="noStrike" cap="none" normalizeH="0" baseline="0" dirty="0">
                <a:ln>
                  <a:noFill/>
                </a:ln>
                <a:solidFill>
                  <a:srgbClr val="0645AD"/>
                </a:solidFill>
                <a:effectLst/>
                <a:latin typeface="Arial" panose="020B0604020202020204" pitchFamily="34" charset="0"/>
                <a:cs typeface="Arial" panose="020B0604020202020204" pitchFamily="34" charset="0"/>
                <a:hlinkClick r:id="rId4" tooltip="XOR"/>
              </a:rPr>
              <a:t>XORed</a:t>
            </a:r>
            <a:r>
              <a:rPr kumimoji="0" lang="en-US" altLang="en-US" sz="2000" b="0" u="none" strike="noStrike" cap="none" normalizeH="0" baseline="0" dirty="0">
                <a:ln>
                  <a:noFill/>
                </a:ln>
                <a:solidFill>
                  <a:srgbClr val="202122"/>
                </a:solidFill>
                <a:effectLst/>
                <a:latin typeface="Arial" panose="020B0604020202020204" pitchFamily="34" charset="0"/>
                <a:cs typeface="Arial" panose="020B0604020202020204" pitchFamily="34" charset="0"/>
              </a:rPr>
              <a:t> with the plaintext blocks to get the ciphertext. Just as with other stream ciphers, flipping a bit in the ciphertext produces a flipped bit in the plaintext at the same location. This property allows many </a:t>
            </a:r>
            <a:r>
              <a:rPr kumimoji="0" lang="en-US" altLang="en-US" sz="2000" b="0" u="none" strike="noStrike" cap="none" normalizeH="0" baseline="0" dirty="0">
                <a:ln>
                  <a:noFill/>
                </a:ln>
                <a:solidFill>
                  <a:srgbClr val="0645AD"/>
                </a:solidFill>
                <a:effectLst/>
                <a:latin typeface="Arial" panose="020B0604020202020204" pitchFamily="34" charset="0"/>
                <a:cs typeface="Arial" panose="020B0604020202020204" pitchFamily="34" charset="0"/>
                <a:hlinkClick r:id="rId5" tooltip="Error-correcting code"/>
              </a:rPr>
              <a:t>error-correcting codes</a:t>
            </a:r>
            <a:r>
              <a:rPr kumimoji="0" lang="en-US" altLang="en-US" sz="2000" b="0" u="none" strike="noStrike" cap="none" normalizeH="0" baseline="0" dirty="0">
                <a:ln>
                  <a:noFill/>
                </a:ln>
                <a:solidFill>
                  <a:srgbClr val="202122"/>
                </a:solidFill>
                <a:effectLst/>
                <a:latin typeface="Arial" panose="020B0604020202020204" pitchFamily="34" charset="0"/>
                <a:cs typeface="Arial" panose="020B0604020202020204" pitchFamily="34" charset="0"/>
              </a:rPr>
              <a:t> to function normally even when applied before encryption.</a:t>
            </a:r>
            <a:endParaRPr kumimoji="0" lang="en-US" altLang="en-US" sz="20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rgbClr val="202122"/>
                </a:solidFill>
                <a:effectLst/>
                <a:latin typeface="Arial" panose="020B0604020202020204" pitchFamily="34" charset="0"/>
                <a:cs typeface="Arial" panose="020B0604020202020204" pitchFamily="34" charset="0"/>
              </a:rPr>
              <a:t>Because of the symmetry of the XOR operation, encryption and decryption are exactly the same:</a:t>
            </a:r>
            <a:endParaRPr kumimoji="0" lang="en-US" altLang="en-US" sz="20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p>
          <a:p>
            <a:endParaRPr lang="en-IN" dirty="0"/>
          </a:p>
        </p:txBody>
      </p:sp>
      <p:sp>
        <p:nvSpPr>
          <p:cNvPr id="4" name="Rectangle 2">
            <a:extLst>
              <a:ext uri="{FF2B5EF4-FFF2-40B4-BE49-F238E27FC236}">
                <a16:creationId xmlns:a16="http://schemas.microsoft.com/office/drawing/2014/main" id="{66C15272-F5D4-487D-BA8E-67F182DADA10}"/>
              </a:ext>
            </a:extLst>
          </p:cNvPr>
          <p:cNvSpPr>
            <a:spLocks noChangeArrowheads="1"/>
          </p:cNvSpPr>
          <p:nvPr/>
        </p:nvSpPr>
        <p:spPr bwMode="auto">
          <a:xfrm>
            <a:off x="0" y="-518712"/>
            <a:ext cx="663562" cy="14946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3" descr="{\displaystyle C_{j}=P_{j}\oplus O_{j},}">
            <a:extLst>
              <a:ext uri="{FF2B5EF4-FFF2-40B4-BE49-F238E27FC236}">
                <a16:creationId xmlns:a16="http://schemas.microsoft.com/office/drawing/2014/main" id="{016B6FB5-0AA2-4200-B1EF-3B6736966B55}"/>
              </a:ext>
            </a:extLst>
          </p:cNvPr>
          <p:cNvSpPr>
            <a:spLocks noChangeAspect="1" noChangeArrowheads="1"/>
          </p:cNvSpPr>
          <p:nvPr/>
        </p:nvSpPr>
        <p:spPr bwMode="auto">
          <a:xfrm>
            <a:off x="196850"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isplaystyle P_{j}=C_{j}\oplus O_{j},}">
            <a:extLst>
              <a:ext uri="{FF2B5EF4-FFF2-40B4-BE49-F238E27FC236}">
                <a16:creationId xmlns:a16="http://schemas.microsoft.com/office/drawing/2014/main" id="{654E86AA-C54F-4A93-9C50-C8695A12B7B9}"/>
              </a:ext>
            </a:extLst>
          </p:cNvPr>
          <p:cNvSpPr>
            <a:spLocks noChangeAspect="1" noChangeArrowheads="1"/>
          </p:cNvSpPr>
          <p:nvPr/>
        </p:nvSpPr>
        <p:spPr bwMode="auto">
          <a:xfrm>
            <a:off x="196850" y="-411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displaystyle O_{j}=E_{K}(I_{j}),}">
            <a:extLst>
              <a:ext uri="{FF2B5EF4-FFF2-40B4-BE49-F238E27FC236}">
                <a16:creationId xmlns:a16="http://schemas.microsoft.com/office/drawing/2014/main" id="{01630C00-A2C6-4406-B5A5-888B80E0674D}"/>
              </a:ext>
            </a:extLst>
          </p:cNvPr>
          <p:cNvSpPr>
            <a:spLocks noChangeAspect="1" noChangeArrowheads="1"/>
          </p:cNvSpPr>
          <p:nvPr/>
        </p:nvSpPr>
        <p:spPr bwMode="auto">
          <a:xfrm>
            <a:off x="196850"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isplaystyle I_{j}=O_{j-1},}">
            <a:extLst>
              <a:ext uri="{FF2B5EF4-FFF2-40B4-BE49-F238E27FC236}">
                <a16:creationId xmlns:a16="http://schemas.microsoft.com/office/drawing/2014/main" id="{DF9A94D8-1A61-468D-9FF4-4CE61D39E867}"/>
              </a:ext>
            </a:extLst>
          </p:cNvPr>
          <p:cNvSpPr>
            <a:spLocks noChangeAspect="1" noChangeArrowheads="1"/>
          </p:cNvSpPr>
          <p:nvPr/>
        </p:nvSpPr>
        <p:spPr bwMode="auto">
          <a:xfrm>
            <a:off x="19685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7" descr="{\displaystyle I_{0}={\text{IV}}.}">
            <a:extLst>
              <a:ext uri="{FF2B5EF4-FFF2-40B4-BE49-F238E27FC236}">
                <a16:creationId xmlns:a16="http://schemas.microsoft.com/office/drawing/2014/main" id="{318C8617-E678-4179-BE65-979216555D20}"/>
              </a:ext>
            </a:extLst>
          </p:cNvPr>
          <p:cNvSpPr>
            <a:spLocks noChangeAspect="1" noChangeArrowheads="1"/>
          </p:cNvSpPr>
          <p:nvPr/>
        </p:nvSpPr>
        <p:spPr bwMode="auto">
          <a:xfrm>
            <a:off x="19685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81564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27A5-55EF-4F6A-97E0-318F96F6B9C0}"/>
              </a:ext>
            </a:extLst>
          </p:cNvPr>
          <p:cNvSpPr>
            <a:spLocks noGrp="1"/>
          </p:cNvSpPr>
          <p:nvPr>
            <p:ph type="title"/>
          </p:nvPr>
        </p:nvSpPr>
        <p:spPr>
          <a:xfrm>
            <a:off x="1154954" y="973668"/>
            <a:ext cx="10076638" cy="706964"/>
          </a:xfrm>
        </p:spPr>
        <p:txBody>
          <a:bodyPr/>
          <a:lstStyle/>
          <a:p>
            <a:r>
              <a:rPr lang="en-US" dirty="0"/>
              <a:t>Approaches to Message Authentication</a:t>
            </a:r>
            <a:endParaRPr lang="en-IN" dirty="0"/>
          </a:p>
        </p:txBody>
      </p:sp>
      <p:sp>
        <p:nvSpPr>
          <p:cNvPr id="3" name="TextBox 2">
            <a:extLst>
              <a:ext uri="{FF2B5EF4-FFF2-40B4-BE49-F238E27FC236}">
                <a16:creationId xmlns:a16="http://schemas.microsoft.com/office/drawing/2014/main" id="{A99DF1EE-75E8-4776-BB6B-269957D0D877}"/>
              </a:ext>
            </a:extLst>
          </p:cNvPr>
          <p:cNvSpPr txBox="1"/>
          <p:nvPr/>
        </p:nvSpPr>
        <p:spPr>
          <a:xfrm>
            <a:off x="698246" y="2314946"/>
            <a:ext cx="10990053" cy="4062651"/>
          </a:xfrm>
          <a:prstGeom prst="rect">
            <a:avLst/>
          </a:prstGeom>
          <a:noFill/>
        </p:spPr>
        <p:txBody>
          <a:bodyPr wrap="square" rtlCol="0">
            <a:spAutoFit/>
          </a:bodyPr>
          <a:lstStyle/>
          <a:p>
            <a:r>
              <a:rPr lang="en-US" b="1" dirty="0"/>
              <a:t>Definition:</a:t>
            </a:r>
            <a:r>
              <a:rPr lang="en-US" dirty="0"/>
              <a:t> Message authentication is a procedure that allows the communicating parties to verify that received message is authentic</a:t>
            </a:r>
          </a:p>
          <a:p>
            <a:endParaRPr lang="en-US" dirty="0"/>
          </a:p>
          <a:p>
            <a:r>
              <a:rPr lang="en-US" sz="2400" b="1" dirty="0"/>
              <a:t>When do we say that message is authentic?</a:t>
            </a:r>
          </a:p>
          <a:p>
            <a:pPr marL="285750" indent="-285750">
              <a:buFont typeface="Wingdings" panose="05000000000000000000" pitchFamily="2" charset="2"/>
              <a:buChar char="Ø"/>
            </a:pPr>
            <a:r>
              <a:rPr lang="en-US" dirty="0"/>
              <a:t>If the message is not altered during the transmission</a:t>
            </a:r>
          </a:p>
          <a:p>
            <a:pPr marL="285750" indent="-285750">
              <a:buFont typeface="Wingdings" panose="05000000000000000000" pitchFamily="2" charset="2"/>
              <a:buChar char="Ø"/>
            </a:pPr>
            <a:r>
              <a:rPr lang="en-US" dirty="0"/>
              <a:t>If the message comes from intended sender only.</a:t>
            </a:r>
          </a:p>
          <a:p>
            <a:endParaRPr lang="en-US" dirty="0"/>
          </a:p>
          <a:p>
            <a:pPr marL="285750" indent="-285750">
              <a:buFont typeface="Wingdings" panose="05000000000000000000" pitchFamily="2" charset="2"/>
              <a:buChar char="Ø"/>
            </a:pPr>
            <a:r>
              <a:rPr lang="en-US" dirty="0"/>
              <a:t>We may also wish to verify a message’s timeliness (it has not been artificially delayed and replayed) and sequence relative to other messages flowing between two parties</a:t>
            </a:r>
          </a:p>
          <a:p>
            <a:endParaRPr lang="en-US" dirty="0"/>
          </a:p>
          <a:p>
            <a:r>
              <a:rPr lang="en-US" b="1" dirty="0">
                <a:solidFill>
                  <a:srgbClr val="FF0000"/>
                </a:solidFill>
              </a:rPr>
              <a:t>There are two approaches for message authentication</a:t>
            </a:r>
          </a:p>
          <a:p>
            <a:pPr marL="342900" indent="-342900">
              <a:buFont typeface="+mj-lt"/>
              <a:buAutoNum type="arabicPeriod"/>
            </a:pPr>
            <a:r>
              <a:rPr lang="en-US" b="1" dirty="0">
                <a:solidFill>
                  <a:srgbClr val="FF0000"/>
                </a:solidFill>
              </a:rPr>
              <a:t>Authentication using conventional encryption</a:t>
            </a:r>
          </a:p>
          <a:p>
            <a:pPr marL="342900" indent="-342900">
              <a:buFont typeface="+mj-lt"/>
              <a:buAutoNum type="arabicPeriod"/>
            </a:pPr>
            <a:r>
              <a:rPr lang="en-US" b="1" dirty="0">
                <a:solidFill>
                  <a:srgbClr val="FF0000"/>
                </a:solidFill>
              </a:rPr>
              <a:t>Authentication without using encryption</a:t>
            </a:r>
          </a:p>
          <a:p>
            <a:endParaRPr lang="en-IN" dirty="0"/>
          </a:p>
        </p:txBody>
      </p:sp>
    </p:spTree>
    <p:extLst>
      <p:ext uri="{BB962C8B-B14F-4D97-AF65-F5344CB8AC3E}">
        <p14:creationId xmlns:p14="http://schemas.microsoft.com/office/powerpoint/2010/main" val="8653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80">
                                          <p:stCondLst>
                                            <p:cond delay="0"/>
                                          </p:stCondLst>
                                        </p:cTn>
                                        <p:tgtEl>
                                          <p:spTgt spid="3">
                                            <p:txEl>
                                              <p:pRg st="2" end="2"/>
                                            </p:txEl>
                                          </p:spTgt>
                                        </p:tgtEl>
                                      </p:cBhvr>
                                    </p:animEffect>
                                    <p:anim calcmode="lin" valueType="num">
                                      <p:cBhvr>
                                        <p:cTn id="1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2" end="2"/>
                                            </p:txEl>
                                          </p:spTgt>
                                        </p:tgtEl>
                                      </p:cBhvr>
                                      <p:to x="100000" y="60000"/>
                                    </p:animScale>
                                    <p:animScale>
                                      <p:cBhvr>
                                        <p:cTn id="18" dur="166" decel="50000">
                                          <p:stCondLst>
                                            <p:cond delay="676"/>
                                          </p:stCondLst>
                                        </p:cTn>
                                        <p:tgtEl>
                                          <p:spTgt spid="3">
                                            <p:txEl>
                                              <p:pRg st="2" end="2"/>
                                            </p:txEl>
                                          </p:spTgt>
                                        </p:tgtEl>
                                      </p:cBhvr>
                                      <p:to x="100000" y="100000"/>
                                    </p:animScale>
                                    <p:animScale>
                                      <p:cBhvr>
                                        <p:cTn id="19" dur="26">
                                          <p:stCondLst>
                                            <p:cond delay="1312"/>
                                          </p:stCondLst>
                                        </p:cTn>
                                        <p:tgtEl>
                                          <p:spTgt spid="3">
                                            <p:txEl>
                                              <p:pRg st="2" end="2"/>
                                            </p:txEl>
                                          </p:spTgt>
                                        </p:tgtEl>
                                      </p:cBhvr>
                                      <p:to x="100000" y="80000"/>
                                    </p:animScale>
                                    <p:animScale>
                                      <p:cBhvr>
                                        <p:cTn id="20" dur="166" decel="50000">
                                          <p:stCondLst>
                                            <p:cond delay="1338"/>
                                          </p:stCondLst>
                                        </p:cTn>
                                        <p:tgtEl>
                                          <p:spTgt spid="3">
                                            <p:txEl>
                                              <p:pRg st="2" end="2"/>
                                            </p:txEl>
                                          </p:spTgt>
                                        </p:tgtEl>
                                      </p:cBhvr>
                                      <p:to x="100000" y="100000"/>
                                    </p:animScale>
                                    <p:animScale>
                                      <p:cBhvr>
                                        <p:cTn id="21" dur="26">
                                          <p:stCondLst>
                                            <p:cond delay="1642"/>
                                          </p:stCondLst>
                                        </p:cTn>
                                        <p:tgtEl>
                                          <p:spTgt spid="3">
                                            <p:txEl>
                                              <p:pRg st="2" end="2"/>
                                            </p:txEl>
                                          </p:spTgt>
                                        </p:tgtEl>
                                      </p:cBhvr>
                                      <p:to x="100000" y="90000"/>
                                    </p:animScale>
                                    <p:animScale>
                                      <p:cBhvr>
                                        <p:cTn id="22" dur="166" decel="50000">
                                          <p:stCondLst>
                                            <p:cond delay="1668"/>
                                          </p:stCondLst>
                                        </p:cTn>
                                        <p:tgtEl>
                                          <p:spTgt spid="3">
                                            <p:txEl>
                                              <p:pRg st="2" end="2"/>
                                            </p:txEl>
                                          </p:spTgt>
                                        </p:tgtEl>
                                      </p:cBhvr>
                                      <p:to x="100000" y="100000"/>
                                    </p:animScale>
                                    <p:animScale>
                                      <p:cBhvr>
                                        <p:cTn id="23" dur="26">
                                          <p:stCondLst>
                                            <p:cond delay="1808"/>
                                          </p:stCondLst>
                                        </p:cTn>
                                        <p:tgtEl>
                                          <p:spTgt spid="3">
                                            <p:txEl>
                                              <p:pRg st="2" end="2"/>
                                            </p:txEl>
                                          </p:spTgt>
                                        </p:tgtEl>
                                      </p:cBhvr>
                                      <p:to x="100000" y="95000"/>
                                    </p:animScale>
                                    <p:animScale>
                                      <p:cBhvr>
                                        <p:cTn id="24" dur="166" decel="50000">
                                          <p:stCondLst>
                                            <p:cond delay="1834"/>
                                          </p:stCondLst>
                                        </p:cTn>
                                        <p:tgtEl>
                                          <p:spTgt spid="3">
                                            <p:txEl>
                                              <p:pRg st="2" end="2"/>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58EB-976E-4693-ACF7-CAE517C4B229}"/>
              </a:ext>
            </a:extLst>
          </p:cNvPr>
          <p:cNvSpPr>
            <a:spLocks noGrp="1"/>
          </p:cNvSpPr>
          <p:nvPr>
            <p:ph type="title"/>
          </p:nvPr>
        </p:nvSpPr>
        <p:spPr/>
        <p:txBody>
          <a:bodyPr/>
          <a:lstStyle/>
          <a:p>
            <a:r>
              <a:rPr lang="en-US" sz="2800" dirty="0"/>
              <a:t>Authentication using conventional encryption</a:t>
            </a:r>
            <a:endParaRPr lang="en-IN" sz="2800" dirty="0"/>
          </a:p>
        </p:txBody>
      </p:sp>
      <p:sp>
        <p:nvSpPr>
          <p:cNvPr id="3" name="Content Placeholder 2">
            <a:extLst>
              <a:ext uri="{FF2B5EF4-FFF2-40B4-BE49-F238E27FC236}">
                <a16:creationId xmlns:a16="http://schemas.microsoft.com/office/drawing/2014/main" id="{E9ABE813-C2C6-4537-A6BE-F514FDD9957A}"/>
              </a:ext>
            </a:extLst>
          </p:cNvPr>
          <p:cNvSpPr>
            <a:spLocks noGrp="1"/>
          </p:cNvSpPr>
          <p:nvPr>
            <p:ph idx="1"/>
          </p:nvPr>
        </p:nvSpPr>
        <p:spPr>
          <a:xfrm>
            <a:off x="1154954" y="2407920"/>
            <a:ext cx="10671286" cy="4145280"/>
          </a:xfrm>
        </p:spPr>
        <p:txBody>
          <a:bodyPr>
            <a:normAutofit/>
          </a:bodyPr>
          <a:lstStyle/>
          <a:p>
            <a:pPr algn="just"/>
            <a:r>
              <a:rPr lang="en-US" dirty="0">
                <a:latin typeface="Arial" panose="020B0604020202020204" pitchFamily="34" charset="0"/>
                <a:cs typeface="Arial" panose="020B0604020202020204" pitchFamily="34" charset="0"/>
              </a:rPr>
              <a:t>If we assume that only the sender and receiver share a key (which is as it should be), then only the genuine sender would be able to encrypt a message successfully for the other participant and receiver will be assured that message has been sent by the alleged sender only.</a:t>
            </a:r>
          </a:p>
          <a:p>
            <a:pPr algn="just"/>
            <a:r>
              <a:rPr lang="en-US" dirty="0">
                <a:latin typeface="Arial" panose="020B0604020202020204" pitchFamily="34" charset="0"/>
                <a:cs typeface="Arial" panose="020B0604020202020204" pitchFamily="34" charset="0"/>
              </a:rPr>
              <a:t>Furthermore, if the message includes an error-detection code and a sequence number, the receiver is assured that no alterations have been made and that sequencing is proper. </a:t>
            </a:r>
          </a:p>
          <a:p>
            <a:pPr algn="just"/>
            <a:r>
              <a:rPr lang="en-US" dirty="0">
                <a:latin typeface="Arial" panose="020B0604020202020204" pitchFamily="34" charset="0"/>
                <a:cs typeface="Arial" panose="020B0604020202020204" pitchFamily="34" charset="0"/>
              </a:rPr>
              <a:t>If the message also includes a timestamp, the receiver is assured that the message has not been delayed beyond that normally expected for network transit</a:t>
            </a:r>
          </a:p>
          <a:p>
            <a:pPr algn="just"/>
            <a:r>
              <a:rPr lang="en-US" dirty="0">
                <a:latin typeface="Arial" panose="020B0604020202020204" pitchFamily="34" charset="0"/>
                <a:cs typeface="Arial" panose="020B0604020202020204" pitchFamily="34" charset="0"/>
              </a:rPr>
              <a:t>But symmetric encryption alone is not a suitable tool for data authentication. For example, in the ECB mode of encryption, if an attacker reorders the blocks of ciphertext, then each block will still decrypt successfully. However, the reordering may alter the meaning of the overall data sequence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91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127F-377C-4689-A52E-D5ABEDF6307D}"/>
              </a:ext>
            </a:extLst>
          </p:cNvPr>
          <p:cNvSpPr>
            <a:spLocks noGrp="1"/>
          </p:cNvSpPr>
          <p:nvPr>
            <p:ph type="title"/>
          </p:nvPr>
        </p:nvSpPr>
        <p:spPr/>
        <p:txBody>
          <a:bodyPr/>
          <a:lstStyle/>
          <a:p>
            <a:r>
              <a:rPr lang="en-US" dirty="0"/>
              <a:t>Authentication without encryption</a:t>
            </a:r>
            <a:endParaRPr lang="en-IN" dirty="0"/>
          </a:p>
        </p:txBody>
      </p:sp>
      <p:sp>
        <p:nvSpPr>
          <p:cNvPr id="3" name="Content Placeholder 2">
            <a:extLst>
              <a:ext uri="{FF2B5EF4-FFF2-40B4-BE49-F238E27FC236}">
                <a16:creationId xmlns:a16="http://schemas.microsoft.com/office/drawing/2014/main" id="{659255F7-2296-4CA8-A360-1305CE1BE0E5}"/>
              </a:ext>
            </a:extLst>
          </p:cNvPr>
          <p:cNvSpPr>
            <a:spLocks noGrp="1"/>
          </p:cNvSpPr>
          <p:nvPr>
            <p:ph idx="1"/>
          </p:nvPr>
        </p:nvSpPr>
        <p:spPr/>
        <p:txBody>
          <a:bodyPr>
            <a:normAutofit fontScale="92500" lnSpcReduction="20000"/>
          </a:bodyPr>
          <a:lstStyle/>
          <a:p>
            <a:r>
              <a:rPr lang="en-US" dirty="0"/>
              <a:t>There are several approaches to message authentication that do not rely on encryption. </a:t>
            </a:r>
          </a:p>
          <a:p>
            <a:r>
              <a:rPr lang="en-US" dirty="0"/>
              <a:t>In all of these approaches, an authentication tag is generated and appended to each message for transmission. </a:t>
            </a:r>
          </a:p>
          <a:p>
            <a:r>
              <a:rPr lang="en-US" dirty="0"/>
              <a:t>Because the message itself is not encrypted ,it can be read at the destination independent of the authentication function.</a:t>
            </a:r>
          </a:p>
          <a:p>
            <a:r>
              <a:rPr lang="en-US" dirty="0"/>
              <a:t>Because there is no transmission of encrypted message , message confidentiality is not provided. </a:t>
            </a:r>
          </a:p>
          <a:p>
            <a:r>
              <a:rPr lang="en-US" dirty="0"/>
              <a:t>To provide message confidentiality sending only encrypted message without the authentication tag  also do not provide secure form of authentication</a:t>
            </a:r>
          </a:p>
          <a:p>
            <a:r>
              <a:rPr lang="en-US" dirty="0"/>
              <a:t>However, it is possible to combine authentication and confidentiality in a single algorithm by encrypting a message plus its authentication tag.</a:t>
            </a:r>
          </a:p>
          <a:p>
            <a:endParaRPr lang="en-IN" dirty="0"/>
          </a:p>
        </p:txBody>
      </p:sp>
    </p:spTree>
    <p:extLst>
      <p:ext uri="{BB962C8B-B14F-4D97-AF65-F5344CB8AC3E}">
        <p14:creationId xmlns:p14="http://schemas.microsoft.com/office/powerpoint/2010/main" val="89562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7F804-A338-448E-9D71-0E799899F5E2}"/>
              </a:ext>
            </a:extLst>
          </p:cNvPr>
          <p:cNvSpPr>
            <a:spLocks noGrp="1"/>
          </p:cNvSpPr>
          <p:nvPr>
            <p:ph idx="1"/>
          </p:nvPr>
        </p:nvSpPr>
        <p:spPr>
          <a:xfrm>
            <a:off x="1090708" y="2278380"/>
            <a:ext cx="8825659" cy="3416300"/>
          </a:xfrm>
        </p:spPr>
        <p:txBody>
          <a:bodyPr>
            <a:normAutofit fontScale="85000" lnSpcReduction="10000"/>
          </a:bodyPr>
          <a:lstStyle/>
          <a:p>
            <a:r>
              <a:rPr lang="en-US" dirty="0"/>
              <a:t>There are situations in which message authentication without confidentiality is preferable:</a:t>
            </a:r>
          </a:p>
          <a:p>
            <a:pPr>
              <a:buFont typeface="+mj-lt"/>
              <a:buAutoNum type="arabicParenR"/>
            </a:pPr>
            <a:r>
              <a:rPr lang="en-US" dirty="0"/>
              <a:t>Applications in which same message is broadcasted to number of destinations. Ex: notification to users that network is now unavailable.</a:t>
            </a:r>
          </a:p>
          <a:p>
            <a:pPr>
              <a:buFont typeface="+mj-lt"/>
              <a:buAutoNum type="arabicParenR"/>
            </a:pPr>
            <a:r>
              <a:rPr lang="en-US" dirty="0"/>
              <a:t>Another possible scenario is an exchange in which one side has a heavy load and cannot afford the time to decrypt all incoming messages. Authentication is carried out on a selective basis with messages being chosen at random for checking. </a:t>
            </a:r>
          </a:p>
          <a:p>
            <a:pPr>
              <a:buFont typeface="+mj-lt"/>
              <a:buAutoNum type="arabicParenR"/>
            </a:pPr>
            <a:r>
              <a:rPr lang="en-US" dirty="0"/>
              <a:t>3. Authentication of a computer program in plaintext is an attractive service. The computer program can be executed without having to decrypt it every time, which would be wasteful of processor resources. However, if a message authentication tag were attached to the program, it could be checked whenever assurance is required of the integrity of the program.</a:t>
            </a:r>
          </a:p>
          <a:p>
            <a:pPr marL="0" indent="0">
              <a:buNone/>
            </a:pPr>
            <a:r>
              <a:rPr lang="en-US" dirty="0"/>
              <a:t>Thus, there is a place for both authentication and encryption in meeting security requirements.</a:t>
            </a:r>
          </a:p>
        </p:txBody>
      </p:sp>
    </p:spTree>
    <p:extLst>
      <p:ext uri="{BB962C8B-B14F-4D97-AF65-F5344CB8AC3E}">
        <p14:creationId xmlns:p14="http://schemas.microsoft.com/office/powerpoint/2010/main" val="1316434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F5E0-E327-442A-A794-6E1EF6E17869}"/>
              </a:ext>
            </a:extLst>
          </p:cNvPr>
          <p:cNvSpPr>
            <a:spLocks noGrp="1"/>
          </p:cNvSpPr>
          <p:nvPr>
            <p:ph type="title"/>
          </p:nvPr>
        </p:nvSpPr>
        <p:spPr/>
        <p:txBody>
          <a:bodyPr/>
          <a:lstStyle/>
          <a:p>
            <a:r>
              <a:rPr lang="en-US" dirty="0"/>
              <a:t>Message Authentication Code(MAC)</a:t>
            </a:r>
            <a:endParaRPr lang="en-IN" dirty="0"/>
          </a:p>
        </p:txBody>
      </p:sp>
      <p:sp>
        <p:nvSpPr>
          <p:cNvPr id="3" name="Content Placeholder 2">
            <a:extLst>
              <a:ext uri="{FF2B5EF4-FFF2-40B4-BE49-F238E27FC236}">
                <a16:creationId xmlns:a16="http://schemas.microsoft.com/office/drawing/2014/main" id="{ED3540FD-8AC5-467E-A2FA-5DA20776E479}"/>
              </a:ext>
            </a:extLst>
          </p:cNvPr>
          <p:cNvSpPr>
            <a:spLocks noGrp="1"/>
          </p:cNvSpPr>
          <p:nvPr>
            <p:ph idx="1"/>
          </p:nvPr>
        </p:nvSpPr>
        <p:spPr/>
        <p:txBody>
          <a:bodyPr>
            <a:normAutofit lnSpcReduction="10000"/>
          </a:bodyPr>
          <a:lstStyle/>
          <a:p>
            <a:r>
              <a:rPr lang="en-US" dirty="0"/>
              <a:t>One authentication technique involves the use of a secret key to generate a small block of data, known as a message authentication code (MAC), that is appended to the message.</a:t>
            </a:r>
          </a:p>
          <a:p>
            <a:r>
              <a:rPr lang="en-US" dirty="0"/>
              <a:t>This technique assumes that two communicating parties, say A and B, share a common secret key K</a:t>
            </a:r>
            <a:r>
              <a:rPr lang="en-US" baseline="-25000" dirty="0"/>
              <a:t>AB</a:t>
            </a:r>
          </a:p>
          <a:p>
            <a:r>
              <a:rPr lang="en-US" dirty="0"/>
              <a:t>When A has a message to send to B, it calculates the message authentication code as a function of the message and the key: </a:t>
            </a:r>
            <a:r>
              <a:rPr lang="en-US" b="1" dirty="0"/>
              <a:t>MAC</a:t>
            </a:r>
            <a:r>
              <a:rPr lang="en-US" b="1" baseline="-25000" dirty="0"/>
              <a:t>M</a:t>
            </a:r>
            <a:r>
              <a:rPr lang="en-US" dirty="0"/>
              <a:t>=</a:t>
            </a:r>
            <a:r>
              <a:rPr lang="en-US" b="1" dirty="0"/>
              <a:t>F(K</a:t>
            </a:r>
            <a:r>
              <a:rPr lang="en-US" b="1" baseline="-25000" dirty="0"/>
              <a:t>AB</a:t>
            </a:r>
            <a:r>
              <a:rPr lang="en-US" b="1" dirty="0"/>
              <a:t>, M).</a:t>
            </a:r>
            <a:r>
              <a:rPr lang="en-US" dirty="0"/>
              <a:t>The message plus code are transmitted to the intended recipient. The recipient performs the same calculation on the received message, using the same secret key, to generate a new message authentication code. The received code is compared to the calculated code</a:t>
            </a:r>
            <a:endParaRPr lang="en-IN" dirty="0"/>
          </a:p>
        </p:txBody>
      </p:sp>
    </p:spTree>
    <p:extLst>
      <p:ext uri="{BB962C8B-B14F-4D97-AF65-F5344CB8AC3E}">
        <p14:creationId xmlns:p14="http://schemas.microsoft.com/office/powerpoint/2010/main" val="2494963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4867E2-D6AF-453B-BC8D-4B04B54B9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930"/>
            <a:ext cx="10271760" cy="665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336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F3AD4-B708-4C9A-B7FC-A9AF9527FA10}"/>
              </a:ext>
            </a:extLst>
          </p:cNvPr>
          <p:cNvSpPr>
            <a:spLocks noGrp="1"/>
          </p:cNvSpPr>
          <p:nvPr>
            <p:ph idx="1"/>
          </p:nvPr>
        </p:nvSpPr>
        <p:spPr>
          <a:xfrm>
            <a:off x="784935" y="2359660"/>
            <a:ext cx="10622130" cy="4244340"/>
          </a:xfrm>
        </p:spPr>
        <p:txBody>
          <a:bodyPr>
            <a:normAutofit/>
          </a:bodyPr>
          <a:lstStyle/>
          <a:p>
            <a:r>
              <a:rPr lang="en-US" dirty="0"/>
              <a:t>If we assume that only the receiver and the sender know the identity of the secret key, and if the received code matches the calculated code, then the following </a:t>
            </a:r>
            <a:r>
              <a:rPr lang="en-IN" dirty="0"/>
              <a:t>statements apply:</a:t>
            </a:r>
            <a:endParaRPr lang="en-US" dirty="0"/>
          </a:p>
          <a:p>
            <a:pPr>
              <a:buFont typeface="+mj-lt"/>
              <a:buAutoNum type="arabicParenR"/>
            </a:pPr>
            <a:r>
              <a:rPr lang="en-US" dirty="0"/>
              <a:t>The receiver is assured that the message has not been altered. If an attacker alters the message but does not alter the code, then the receiver’s calculation of the code will differ from the received code. </a:t>
            </a:r>
          </a:p>
          <a:p>
            <a:pPr>
              <a:buFont typeface="+mj-lt"/>
              <a:buAutoNum type="arabicParenR"/>
            </a:pPr>
            <a:r>
              <a:rPr lang="en-US" dirty="0"/>
              <a:t> The receiver is assured that the message is from the alleged sender. Because no one else knows the secret key, no one else could prepare a message with a proper code. </a:t>
            </a:r>
          </a:p>
          <a:p>
            <a:pPr>
              <a:buFont typeface="+mj-lt"/>
              <a:buAutoNum type="arabicParenR"/>
            </a:pPr>
            <a:r>
              <a:rPr lang="en-US" dirty="0"/>
              <a:t> If the message includes a sequence number (such as  used in   TCP), then the receiver can be assured of the proper sequence.</a:t>
            </a:r>
          </a:p>
          <a:p>
            <a:pPr marL="0" indent="0">
              <a:buNone/>
            </a:pPr>
            <a:r>
              <a:rPr lang="en-US" dirty="0"/>
              <a:t>A number of algorithms could be used to generate the code. The most commonly used algorithm to generate the MAC is DES. Out of 64bit code generated using DES, only last 16 or 32 bits is considered as MAC.</a:t>
            </a:r>
          </a:p>
          <a:p>
            <a:pPr marL="0" indent="0">
              <a:buNone/>
            </a:pPr>
            <a:endParaRPr lang="en-IN" dirty="0"/>
          </a:p>
        </p:txBody>
      </p:sp>
    </p:spTree>
    <p:extLst>
      <p:ext uri="{BB962C8B-B14F-4D97-AF65-F5344CB8AC3E}">
        <p14:creationId xmlns:p14="http://schemas.microsoft.com/office/powerpoint/2010/main" val="1678996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B4BF-B4EA-4637-BB56-12EF64EF32ED}"/>
              </a:ext>
            </a:extLst>
          </p:cNvPr>
          <p:cNvSpPr>
            <a:spLocks noGrp="1"/>
          </p:cNvSpPr>
          <p:nvPr>
            <p:ph type="title"/>
          </p:nvPr>
        </p:nvSpPr>
        <p:spPr/>
        <p:txBody>
          <a:bodyPr/>
          <a:lstStyle/>
          <a:p>
            <a:r>
              <a:rPr lang="en-US" dirty="0"/>
              <a:t>One-Way Hash Function</a:t>
            </a:r>
            <a:endParaRPr lang="en-IN" dirty="0"/>
          </a:p>
        </p:txBody>
      </p:sp>
      <p:sp>
        <p:nvSpPr>
          <p:cNvPr id="3" name="Content Placeholder 2">
            <a:extLst>
              <a:ext uri="{FF2B5EF4-FFF2-40B4-BE49-F238E27FC236}">
                <a16:creationId xmlns:a16="http://schemas.microsoft.com/office/drawing/2014/main" id="{808CAB64-3649-4950-9573-0A7F46A20F30}"/>
              </a:ext>
            </a:extLst>
          </p:cNvPr>
          <p:cNvSpPr>
            <a:spLocks noGrp="1"/>
          </p:cNvSpPr>
          <p:nvPr>
            <p:ph idx="1"/>
          </p:nvPr>
        </p:nvSpPr>
        <p:spPr/>
        <p:txBody>
          <a:bodyPr>
            <a:normAutofit fontScale="92500" lnSpcReduction="10000"/>
          </a:bodyPr>
          <a:lstStyle/>
          <a:p>
            <a:r>
              <a:rPr lang="en-US" dirty="0"/>
              <a:t>An alternate to Message Authentication Code is one-way hash function which uses hash function to generate authentication tag called    </a:t>
            </a:r>
            <a:r>
              <a:rPr lang="en-US" b="1" u="sng" dirty="0"/>
              <a:t>message digest</a:t>
            </a:r>
          </a:p>
          <a:p>
            <a:r>
              <a:rPr lang="en-US" dirty="0"/>
              <a:t>A hash function</a:t>
            </a:r>
            <a:r>
              <a:rPr lang="en-US" b="1" dirty="0"/>
              <a:t> H </a:t>
            </a:r>
            <a:r>
              <a:rPr lang="en-US" dirty="0"/>
              <a:t>takes a variable length message M as input and produces a fixed size message digest </a:t>
            </a:r>
            <a:r>
              <a:rPr lang="en-US" b="1" dirty="0"/>
              <a:t>MD</a:t>
            </a:r>
            <a:r>
              <a:rPr lang="en-US" b="1" baseline="-25000" dirty="0"/>
              <a:t>M</a:t>
            </a:r>
            <a:r>
              <a:rPr lang="en-US" baseline="-25000" dirty="0"/>
              <a:t>   </a:t>
            </a:r>
            <a:r>
              <a:rPr lang="en-US" dirty="0"/>
              <a:t>as output</a:t>
            </a:r>
          </a:p>
          <a:p>
            <a:r>
              <a:rPr lang="en-US" dirty="0"/>
              <a:t>unlike MAC, hash function does not take secret key as input</a:t>
            </a:r>
          </a:p>
          <a:p>
            <a:r>
              <a:rPr lang="en-US" dirty="0"/>
              <a:t>To authenticate a message, the message digest itself is made authentic using any of the three following ways</a:t>
            </a:r>
          </a:p>
          <a:p>
            <a:pPr>
              <a:buFont typeface="+mj-lt"/>
              <a:buAutoNum type="arabicPeriod"/>
            </a:pPr>
            <a:r>
              <a:rPr lang="en-US" dirty="0"/>
              <a:t>Using conventional encryption</a:t>
            </a:r>
          </a:p>
          <a:p>
            <a:pPr>
              <a:buFont typeface="+mj-lt"/>
              <a:buAutoNum type="arabicPeriod"/>
            </a:pPr>
            <a:r>
              <a:rPr lang="en-US" dirty="0"/>
              <a:t>Using public key encryption</a:t>
            </a:r>
          </a:p>
          <a:p>
            <a:pPr>
              <a:buFont typeface="+mj-lt"/>
              <a:buAutoNum type="arabicPeriod"/>
            </a:pPr>
            <a:r>
              <a:rPr lang="en-IN" dirty="0"/>
              <a:t>Using secret value</a:t>
            </a:r>
          </a:p>
        </p:txBody>
      </p:sp>
    </p:spTree>
    <p:extLst>
      <p:ext uri="{BB962C8B-B14F-4D97-AF65-F5344CB8AC3E}">
        <p14:creationId xmlns:p14="http://schemas.microsoft.com/office/powerpoint/2010/main" val="226210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BADE95-6649-43D1-9817-F6BEA4BDF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37699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C76C-C5C7-44F0-90BC-EB9AF2AC78BA}"/>
              </a:ext>
            </a:extLst>
          </p:cNvPr>
          <p:cNvSpPr>
            <a:spLocks noGrp="1"/>
          </p:cNvSpPr>
          <p:nvPr>
            <p:ph type="title"/>
          </p:nvPr>
        </p:nvSpPr>
        <p:spPr/>
        <p:txBody>
          <a:bodyPr/>
          <a:lstStyle/>
          <a:p>
            <a:r>
              <a:rPr lang="en-US" dirty="0"/>
              <a:t>1. Using conventional encryption</a:t>
            </a:r>
            <a:endParaRPr lang="en-IN" dirty="0"/>
          </a:p>
        </p:txBody>
      </p:sp>
      <p:pic>
        <p:nvPicPr>
          <p:cNvPr id="1026" name="Picture 2">
            <a:extLst>
              <a:ext uri="{FF2B5EF4-FFF2-40B4-BE49-F238E27FC236}">
                <a16:creationId xmlns:a16="http://schemas.microsoft.com/office/drawing/2014/main" id="{5157E963-D5FD-4E0C-A5EB-96F020E2D89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1" b="63792"/>
          <a:stretch/>
        </p:blipFill>
        <p:spPr bwMode="auto">
          <a:xfrm>
            <a:off x="741680" y="2603500"/>
            <a:ext cx="11064239" cy="328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094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DD8C-857B-481A-96E8-76486B0FBC0A}"/>
              </a:ext>
            </a:extLst>
          </p:cNvPr>
          <p:cNvSpPr>
            <a:spLocks noGrp="1"/>
          </p:cNvSpPr>
          <p:nvPr>
            <p:ph type="title"/>
          </p:nvPr>
        </p:nvSpPr>
        <p:spPr/>
        <p:txBody>
          <a:bodyPr/>
          <a:lstStyle/>
          <a:p>
            <a:r>
              <a:rPr lang="en-US" dirty="0"/>
              <a:t>Using public key encryption</a:t>
            </a:r>
            <a:endParaRPr lang="en-IN" dirty="0"/>
          </a:p>
        </p:txBody>
      </p:sp>
      <p:pic>
        <p:nvPicPr>
          <p:cNvPr id="2050" name="Picture 2">
            <a:extLst>
              <a:ext uri="{FF2B5EF4-FFF2-40B4-BE49-F238E27FC236}">
                <a16:creationId xmlns:a16="http://schemas.microsoft.com/office/drawing/2014/main" id="{ECF8A338-7E19-46A9-ABE8-7F3CACE6B83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5912" r="6516" b="36728"/>
          <a:stretch/>
        </p:blipFill>
        <p:spPr bwMode="auto">
          <a:xfrm>
            <a:off x="497840" y="2509520"/>
            <a:ext cx="11358879" cy="337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73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866B-FD44-4694-A565-D6EB3990B489}"/>
              </a:ext>
            </a:extLst>
          </p:cNvPr>
          <p:cNvSpPr>
            <a:spLocks noGrp="1"/>
          </p:cNvSpPr>
          <p:nvPr>
            <p:ph type="title"/>
          </p:nvPr>
        </p:nvSpPr>
        <p:spPr/>
        <p:txBody>
          <a:bodyPr/>
          <a:lstStyle/>
          <a:p>
            <a:r>
              <a:rPr lang="en-US" dirty="0"/>
              <a:t>Using secret value</a:t>
            </a:r>
            <a:endParaRPr lang="en-IN" dirty="0"/>
          </a:p>
        </p:txBody>
      </p:sp>
      <p:pic>
        <p:nvPicPr>
          <p:cNvPr id="3074" name="Picture 2">
            <a:extLst>
              <a:ext uri="{FF2B5EF4-FFF2-40B4-BE49-F238E27FC236}">
                <a16:creationId xmlns:a16="http://schemas.microsoft.com/office/drawing/2014/main" id="{6DA8F2C7-7493-4C41-9378-5F691CF141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t="62082" r="1366" b="9057"/>
          <a:stretch/>
        </p:blipFill>
        <p:spPr bwMode="auto">
          <a:xfrm>
            <a:off x="558800" y="2564556"/>
            <a:ext cx="10982960" cy="315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18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8178FB4-6EB2-4CBC-877E-57ECE04DF9D8}"/>
              </a:ext>
            </a:extLst>
          </p:cNvPr>
          <p:cNvSpPr>
            <a:spLocks noGrp="1" noChangeArrowheads="1"/>
          </p:cNvSpPr>
          <p:nvPr>
            <p:ph type="title"/>
          </p:nvPr>
        </p:nvSpPr>
        <p:spPr/>
        <p:txBody>
          <a:bodyPr/>
          <a:lstStyle/>
          <a:p>
            <a:pPr>
              <a:defRPr/>
            </a:pPr>
            <a:r>
              <a:rPr lang="en-US" altLang="en-US">
                <a:ea typeface="ＭＳ Ｐゴシック" panose="020B0600070205080204" pitchFamily="34" charset="-128"/>
              </a:rPr>
              <a:t>Stream Cipher Properties</a:t>
            </a:r>
            <a:endParaRPr lang="en-AU" altLang="zh-TW">
              <a:ea typeface="ＭＳ Ｐゴシック" panose="020B0600070205080204" pitchFamily="34" charset="-128"/>
            </a:endParaRPr>
          </a:p>
        </p:txBody>
      </p:sp>
      <p:sp>
        <p:nvSpPr>
          <p:cNvPr id="62467" name="Rectangle 3">
            <a:extLst>
              <a:ext uri="{FF2B5EF4-FFF2-40B4-BE49-F238E27FC236}">
                <a16:creationId xmlns:a16="http://schemas.microsoft.com/office/drawing/2014/main" id="{67E60E61-3E9E-4198-9B10-F01B63CF922E}"/>
              </a:ext>
            </a:extLst>
          </p:cNvPr>
          <p:cNvSpPr>
            <a:spLocks noGrp="1" noChangeArrowheads="1"/>
          </p:cNvSpPr>
          <p:nvPr>
            <p:ph idx="1"/>
          </p:nvPr>
        </p:nvSpPr>
        <p:spPr>
          <a:xfrm>
            <a:off x="573206" y="2292824"/>
            <a:ext cx="10972800" cy="4565176"/>
          </a:xfrm>
        </p:spPr>
        <p:txBody>
          <a:bodyPr>
            <a:normAutofit/>
          </a:bodyPr>
          <a:lstStyle/>
          <a:p>
            <a:pPr>
              <a:defRPr/>
            </a:pPr>
            <a:r>
              <a:rPr lang="en-US" altLang="en-US" sz="2200" b="1" dirty="0">
                <a:latin typeface="Arial" panose="020B0604020202020204" pitchFamily="34" charset="0"/>
                <a:ea typeface="ＭＳ Ｐゴシック" panose="020B0600070205080204" pitchFamily="34" charset="-128"/>
                <a:cs typeface="Arial" panose="020B0604020202020204" pitchFamily="34" charset="0"/>
              </a:rPr>
              <a:t>Important design considerations are:</a:t>
            </a:r>
          </a:p>
          <a:p>
            <a:pPr lvl="1">
              <a:defRPr/>
            </a:pPr>
            <a:r>
              <a:rPr lang="en-US" altLang="zh-TW" sz="2200" dirty="0">
                <a:latin typeface="Arial" panose="020B0604020202020204" pitchFamily="34" charset="0"/>
                <a:ea typeface="ＭＳ Ｐゴシック" panose="020B0600070205080204" pitchFamily="34" charset="-128"/>
                <a:cs typeface="Arial" panose="020B0604020202020204" pitchFamily="34" charset="0"/>
              </a:rPr>
              <a:t>The encryption sequence should have longer period</a:t>
            </a:r>
          </a:p>
          <a:p>
            <a:pPr lvl="1">
              <a:defRPr/>
            </a:pPr>
            <a:r>
              <a:rPr lang="en-US" altLang="zh-TW" sz="2200" dirty="0">
                <a:latin typeface="Arial" panose="020B0604020202020204" pitchFamily="34" charset="0"/>
                <a:ea typeface="ＭＳ Ｐゴシック" panose="020B0600070205080204" pitchFamily="34" charset="-128"/>
                <a:cs typeface="Arial" panose="020B0604020202020204" pitchFamily="34" charset="0"/>
              </a:rPr>
              <a:t>‘to guard against brute force attack the key needs to be sufficiently large</a:t>
            </a:r>
          </a:p>
          <a:p>
            <a:pPr marL="0" indent="0">
              <a:buNone/>
              <a:defRPr/>
            </a:pPr>
            <a:endParaRPr lang="en-US" altLang="en-US" sz="2200" dirty="0">
              <a:latin typeface="Arial" panose="020B0604020202020204" pitchFamily="34" charset="0"/>
              <a:ea typeface="ＭＳ Ｐゴシック" panose="020B0600070205080204" pitchFamily="34" charset="-128"/>
              <a:cs typeface="Arial" panose="020B0604020202020204" pitchFamily="34" charset="0"/>
            </a:endParaRPr>
          </a:p>
          <a:p>
            <a:pPr>
              <a:defRPr/>
            </a:pPr>
            <a:r>
              <a:rPr lang="en-US" altLang="en-US" sz="2200" b="1" dirty="0">
                <a:latin typeface="Arial" panose="020B0604020202020204" pitchFamily="34" charset="0"/>
                <a:ea typeface="ＭＳ Ｐゴシック" panose="020B0600070205080204" pitchFamily="34" charset="-128"/>
                <a:cs typeface="Arial" panose="020B0604020202020204" pitchFamily="34" charset="0"/>
              </a:rPr>
              <a:t>Advantage: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it is almost always faster as it uses less code than block cipher</a:t>
            </a:r>
          </a:p>
          <a:p>
            <a:pPr>
              <a:defRPr/>
            </a:pPr>
            <a:r>
              <a:rPr lang="en-US" altLang="en-US" sz="2200" b="1" dirty="0">
                <a:latin typeface="Arial" panose="020B0604020202020204" pitchFamily="34" charset="0"/>
                <a:ea typeface="ＭＳ Ｐゴシック" panose="020B0600070205080204" pitchFamily="34" charset="-128"/>
                <a:cs typeface="Arial" panose="020B0604020202020204" pitchFamily="34" charset="0"/>
              </a:rPr>
              <a:t>Disadvantage: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with stream cipher if two ciphertext are XORed, the result is the XOR of their corresponding plaintext so the cryptanalysis is often quite simple</a:t>
            </a:r>
          </a:p>
          <a:p>
            <a:pPr>
              <a:defRPr/>
            </a:pPr>
            <a:r>
              <a:rPr lang="en-US" altLang="en-US" sz="2200" b="1" dirty="0">
                <a:latin typeface="Arial" panose="020B0604020202020204" pitchFamily="34" charset="0"/>
                <a:ea typeface="ＭＳ Ｐゴシック" panose="020B0600070205080204" pitchFamily="34" charset="-128"/>
                <a:cs typeface="Arial" panose="020B0604020202020204" pitchFamily="34" charset="0"/>
              </a:rPr>
              <a:t>Application: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For application that require encryption/Decryption over stream of data() over a data communication channel or a browser/web-link)  stream cipher is a better alternative.</a:t>
            </a:r>
          </a:p>
          <a:p>
            <a:pPr>
              <a:defRPr/>
            </a:pPr>
            <a:endParaRPr lang="en-US" altLang="en-US" dirty="0">
              <a:ea typeface="ＭＳ Ｐゴシック" panose="020B0600070205080204" pitchFamily="34" charset="-128"/>
            </a:endParaRPr>
          </a:p>
          <a:p>
            <a:pPr marL="457200" lvl="1" indent="0">
              <a:buNone/>
              <a:defRPr/>
            </a:pPr>
            <a:endParaRPr lang="en-US" altLang="zh-TW" dirty="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B68A90-7BCD-4777-9B6D-5EBE42030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0461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A659B37-E887-4CD6-B436-0F69C9EA5099}"/>
              </a:ext>
            </a:extLst>
          </p:cNvPr>
          <p:cNvSpPr>
            <a:spLocks noGrp="1" noChangeArrowheads="1"/>
          </p:cNvSpPr>
          <p:nvPr>
            <p:ph type="title"/>
          </p:nvPr>
        </p:nvSpPr>
        <p:spPr/>
        <p:txBody>
          <a:bodyPr/>
          <a:lstStyle/>
          <a:p>
            <a:pPr>
              <a:defRPr/>
            </a:pPr>
            <a:r>
              <a:rPr lang="en-US" altLang="en-US">
                <a:ea typeface="ＭＳ Ｐゴシック" panose="020B0600070205080204" pitchFamily="34" charset="-128"/>
              </a:rPr>
              <a:t>Modes of Operation</a:t>
            </a:r>
            <a:endParaRPr lang="en-AU" altLang="zh-TW">
              <a:ea typeface="ＭＳ Ｐゴシック" panose="020B0600070205080204" pitchFamily="34" charset="-128"/>
            </a:endParaRPr>
          </a:p>
        </p:txBody>
      </p:sp>
      <p:sp>
        <p:nvSpPr>
          <p:cNvPr id="78851" name="Rectangle 3">
            <a:extLst>
              <a:ext uri="{FF2B5EF4-FFF2-40B4-BE49-F238E27FC236}">
                <a16:creationId xmlns:a16="http://schemas.microsoft.com/office/drawing/2014/main" id="{B542B1D5-BAC1-48EA-96D8-844F2F316218}"/>
              </a:ext>
            </a:extLst>
          </p:cNvPr>
          <p:cNvSpPr>
            <a:spLocks noGrp="1" noChangeArrowheads="1"/>
          </p:cNvSpPr>
          <p:nvPr>
            <p:ph idx="1"/>
          </p:nvPr>
        </p:nvSpPr>
        <p:spPr>
          <a:xfrm>
            <a:off x="1420860" y="2362200"/>
            <a:ext cx="8229600" cy="4876800"/>
          </a:xfrm>
        </p:spPr>
        <p:txBody>
          <a:bodyPr/>
          <a:lstStyle/>
          <a:p>
            <a:pPr>
              <a:defRPr/>
            </a:pPr>
            <a:r>
              <a:rPr lang="en-AU" altLang="zh-TW" dirty="0">
                <a:latin typeface="Arial" panose="020B0604020202020204" pitchFamily="34" charset="0"/>
                <a:ea typeface="ＭＳ Ｐゴシック" panose="020B0600070205080204" pitchFamily="34" charset="-128"/>
              </a:rPr>
              <a:t>DES (or any block cipher) forms a basic building block, which </a:t>
            </a:r>
            <a:r>
              <a:rPr lang="en-AU" altLang="zh-TW" dirty="0" err="1">
                <a:latin typeface="Arial" panose="020B0604020202020204" pitchFamily="34" charset="0"/>
                <a:ea typeface="ＭＳ Ｐゴシック" panose="020B0600070205080204" pitchFamily="34" charset="-128"/>
              </a:rPr>
              <a:t>en</a:t>
            </a:r>
            <a:r>
              <a:rPr lang="en-AU" altLang="zh-TW" dirty="0">
                <a:latin typeface="Arial" panose="020B0604020202020204" pitchFamily="34" charset="0"/>
                <a:ea typeface="ＭＳ Ｐゴシック" panose="020B0600070205080204" pitchFamily="34" charset="-128"/>
              </a:rPr>
              <a:t>/decrypts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endParaRPr lang="en-US" altLang="en-US" dirty="0">
              <a:latin typeface="Arial" panose="020B0604020202020204" pitchFamily="34" charset="0"/>
              <a:ea typeface="ＭＳ Ｐゴシック" panose="020B0600070205080204" pitchFamily="34" charset="-128"/>
            </a:endParaRPr>
          </a:p>
          <a:p>
            <a:pPr>
              <a:defRPr/>
            </a:pPr>
            <a:r>
              <a:rPr lang="en-US" altLang="en-US" dirty="0">
                <a:latin typeface="Arial" panose="020B0604020202020204" pitchFamily="34" charset="0"/>
                <a:ea typeface="ＭＳ Ｐゴシック" panose="020B0600070205080204" pitchFamily="34" charset="-128"/>
              </a:rPr>
              <a:t>To apply a block cipher in a variety of applications, five "modes of operation" have been defined by NIST (SP 800-38A). </a:t>
            </a:r>
          </a:p>
          <a:p>
            <a:pPr>
              <a:defRPr/>
            </a:pPr>
            <a:r>
              <a:rPr lang="en-US" altLang="en-US" dirty="0">
                <a:latin typeface="Arial" panose="020B0604020202020204" pitchFamily="34" charset="0"/>
                <a:ea typeface="ＭＳ Ｐゴシック" panose="020B0600070205080204" pitchFamily="34" charset="-128"/>
              </a:rPr>
              <a:t>The five modes are intended to cover a wide variety of applications of encryption for which a block cipher could be used. These modes are intended for use with any symmetric block cipher, including triple DES and AES. </a:t>
            </a:r>
            <a:r>
              <a:rPr lang="en-US" altLang="en-US" dirty="0">
                <a:latin typeface="Times-Roman" charset="0"/>
                <a:ea typeface="ＭＳ Ｐゴシック" panose="020B0600070205080204" pitchFamily="34" charset="-128"/>
              </a:rPr>
              <a:t>. </a:t>
            </a:r>
            <a:endParaRPr lang="en-AU" altLang="zh-TW" dirty="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6ED5516-8214-447D-BCC5-6BD337ABF0C3}"/>
              </a:ext>
            </a:extLst>
          </p:cNvPr>
          <p:cNvSpPr>
            <a:spLocks noGrp="1" noChangeArrowheads="1"/>
          </p:cNvSpPr>
          <p:nvPr>
            <p:ph type="title"/>
          </p:nvPr>
        </p:nvSpPr>
        <p:spPr/>
        <p:txBody>
          <a:bodyPr/>
          <a:lstStyle/>
          <a:p>
            <a:pPr>
              <a:defRPr/>
            </a:pPr>
            <a:r>
              <a:rPr lang="en-US" altLang="zh-TW">
                <a:ea typeface="ＭＳ Ｐゴシック" panose="020B0600070205080204" pitchFamily="34" charset="-128"/>
              </a:rPr>
              <a:t>The Most Important Modes</a:t>
            </a:r>
          </a:p>
        </p:txBody>
      </p:sp>
      <p:sp>
        <p:nvSpPr>
          <p:cNvPr id="123907" name="Rectangle 3">
            <a:extLst>
              <a:ext uri="{FF2B5EF4-FFF2-40B4-BE49-F238E27FC236}">
                <a16:creationId xmlns:a16="http://schemas.microsoft.com/office/drawing/2014/main" id="{941BE205-1059-402F-A00D-18151FD710CC}"/>
              </a:ext>
            </a:extLst>
          </p:cNvPr>
          <p:cNvSpPr>
            <a:spLocks noGrp="1" noChangeArrowheads="1"/>
          </p:cNvSpPr>
          <p:nvPr>
            <p:ph idx="1"/>
          </p:nvPr>
        </p:nvSpPr>
        <p:spPr/>
        <p:txBody>
          <a:bodyPr/>
          <a:lstStyle/>
          <a:p>
            <a:pPr>
              <a:defRPr/>
            </a:pPr>
            <a:r>
              <a:rPr lang="en-US" altLang="zh-TW" dirty="0">
                <a:ea typeface="ＭＳ Ｐゴシック" panose="020B0600070205080204" pitchFamily="34" charset="-128"/>
              </a:rPr>
              <a:t>Electronic Codebook Mode (ECB)</a:t>
            </a:r>
          </a:p>
          <a:p>
            <a:pPr>
              <a:defRPr/>
            </a:pPr>
            <a:r>
              <a:rPr lang="en-US" altLang="zh-TW" dirty="0">
                <a:ea typeface="ＭＳ Ｐゴシック" panose="020B0600070205080204" pitchFamily="34" charset="-128"/>
              </a:rPr>
              <a:t>Cipher Block Chaining Mode (CBC)</a:t>
            </a:r>
          </a:p>
          <a:p>
            <a:pPr>
              <a:defRPr/>
            </a:pPr>
            <a:r>
              <a:rPr lang="en-US" altLang="zh-TW" dirty="0">
                <a:ea typeface="ＭＳ Ｐゴシック" panose="020B0600070205080204" pitchFamily="34" charset="-128"/>
              </a:rPr>
              <a:t>Cipher Feedback Mode (CFB)</a:t>
            </a:r>
          </a:p>
          <a:p>
            <a:pPr>
              <a:defRPr/>
            </a:pPr>
            <a:r>
              <a:rPr lang="en-US" altLang="zh-TW" dirty="0">
                <a:ea typeface="ＭＳ Ｐゴシック" panose="020B0600070205080204" pitchFamily="34" charset="-128"/>
              </a:rPr>
              <a:t>Counter Mode (CTR)</a:t>
            </a:r>
          </a:p>
          <a:p>
            <a:pPr>
              <a:defRPr/>
            </a:pPr>
            <a:r>
              <a:rPr lang="en-US" altLang="zh-TW" dirty="0">
                <a:ea typeface="ＭＳ Ｐゴシック" panose="020B0600070205080204" pitchFamily="34" charset="-128"/>
              </a:rPr>
              <a:t>Output </a:t>
            </a:r>
            <a:r>
              <a:rPr lang="en-US" altLang="zh-TW" dirty="0" err="1">
                <a:ea typeface="ＭＳ Ｐゴシック" panose="020B0600070205080204" pitchFamily="34" charset="-128"/>
              </a:rPr>
              <a:t>FeedBack</a:t>
            </a:r>
            <a:r>
              <a:rPr lang="en-US" altLang="zh-TW" dirty="0">
                <a:ea typeface="ＭＳ Ｐゴシック" panose="020B0600070205080204" pitchFamily="34" charset="-128"/>
              </a:rPr>
              <a:t> mode(OFB)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DE8E1E9-97AA-4C2F-B877-A1F1FFC37C34}"/>
              </a:ext>
            </a:extLst>
          </p:cNvPr>
          <p:cNvSpPr>
            <a:spLocks noGrp="1" noChangeArrowheads="1"/>
          </p:cNvSpPr>
          <p:nvPr>
            <p:ph type="title"/>
          </p:nvPr>
        </p:nvSpPr>
        <p:spPr/>
        <p:txBody>
          <a:bodyPr/>
          <a:lstStyle/>
          <a:p>
            <a:pPr>
              <a:defRPr/>
            </a:pPr>
            <a:r>
              <a:rPr lang="en-AU" sz="4000" dirty="0"/>
              <a:t>Electronic </a:t>
            </a:r>
            <a:r>
              <a:rPr lang="en-AU" sz="4000" dirty="0" err="1"/>
              <a:t>CodeBook</a:t>
            </a:r>
            <a:r>
              <a:rPr lang="en-AU" sz="4000" dirty="0"/>
              <a:t> (ECB)</a:t>
            </a:r>
          </a:p>
        </p:txBody>
      </p:sp>
      <p:sp>
        <p:nvSpPr>
          <p:cNvPr id="80899" name="Rectangle 3">
            <a:extLst>
              <a:ext uri="{FF2B5EF4-FFF2-40B4-BE49-F238E27FC236}">
                <a16:creationId xmlns:a16="http://schemas.microsoft.com/office/drawing/2014/main" id="{FA9D86F7-A992-4169-A7BA-65BD2AD0A1A5}"/>
              </a:ext>
            </a:extLst>
          </p:cNvPr>
          <p:cNvSpPr>
            <a:spLocks noGrp="1" noChangeArrowheads="1"/>
          </p:cNvSpPr>
          <p:nvPr>
            <p:ph idx="1"/>
          </p:nvPr>
        </p:nvSpPr>
        <p:spPr>
          <a:xfrm>
            <a:off x="609600" y="2171700"/>
            <a:ext cx="8229600" cy="4852988"/>
          </a:xfrm>
        </p:spPr>
        <p:txBody>
          <a:bodyPr/>
          <a:lstStyle/>
          <a:p>
            <a:pPr>
              <a:defRPr/>
            </a:pPr>
            <a:endParaRPr lang="en-AU" altLang="zh-TW" dirty="0">
              <a:latin typeface="Arial" panose="020B0604020202020204" pitchFamily="34" charset="0"/>
              <a:ea typeface="ＭＳ Ｐゴシック" panose="020B0600070205080204" pitchFamily="34" charset="-128"/>
              <a:cs typeface="Arial" panose="020B0604020202020204" pitchFamily="34" charset="0"/>
            </a:endParaRPr>
          </a:p>
          <a:p>
            <a:pPr>
              <a:defRPr/>
            </a:pPr>
            <a:r>
              <a:rPr lang="en-AU" altLang="zh-TW" dirty="0">
                <a:latin typeface="Arial" panose="020B0604020202020204" pitchFamily="34" charset="0"/>
                <a:ea typeface="ＭＳ Ｐゴシック" panose="020B0600070205080204" pitchFamily="34" charset="-128"/>
                <a:cs typeface="Arial" panose="020B0604020202020204" pitchFamily="34" charset="0"/>
              </a:rPr>
              <a:t>Message P is broken into independent blocks of fixed size P1,P2,P3,P4 …….PN which are encrypted using secret key K to generate ciphertext C1,C2,C3,C4….CN.</a:t>
            </a:r>
          </a:p>
          <a:p>
            <a:pPr>
              <a:defRPr/>
            </a:pPr>
            <a:r>
              <a:rPr lang="en-US" altLang="en-US" dirty="0">
                <a:latin typeface="Arial" panose="020B0604020202020204" pitchFamily="34" charset="0"/>
                <a:ea typeface="ＭＳ Ｐゴシック" panose="020B0600070205080204" pitchFamily="34" charset="-128"/>
                <a:cs typeface="Arial" panose="020B0604020202020204" pitchFamily="34" charset="0"/>
              </a:rPr>
              <a:t>The term codebook is used because, for a given key, there is a unique ciphertext for every b-bit block of plaintext. Therefore, we can imagine a gigantic codebook in which there is an entry for every possible b-bit plaintext pattern showing its corresponding ciphertext</a:t>
            </a:r>
            <a:r>
              <a:rPr lang="en-AU" altLang="zh-TW" dirty="0">
                <a:latin typeface="Arial" panose="020B0604020202020204" pitchFamily="34" charset="0"/>
                <a:ea typeface="ＭＳ Ｐゴシック" panose="020B0600070205080204" pitchFamily="34" charset="-128"/>
                <a:cs typeface="Arial" panose="020B0604020202020204" pitchFamily="34" charset="0"/>
              </a:rPr>
              <a:t>e </a:t>
            </a:r>
          </a:p>
          <a:p>
            <a:pPr>
              <a:defRPr/>
            </a:pPr>
            <a:r>
              <a:rPr lang="en-AU" altLang="zh-TW" dirty="0">
                <a:latin typeface="Arial" panose="020B0604020202020204" pitchFamily="34" charset="0"/>
                <a:ea typeface="ＭＳ Ｐゴシック" panose="020B0600070205080204" pitchFamily="34" charset="-128"/>
                <a:cs typeface="Arial" panose="020B0604020202020204" pitchFamily="34" charset="0"/>
              </a:rPr>
              <a:t>Each plaintext block is encoded independently of the other blocks to generate corresponding ciphertext </a:t>
            </a:r>
          </a:p>
          <a:p>
            <a:pPr lvl="1">
              <a:buNone/>
              <a:defRPr/>
            </a:pPr>
            <a:r>
              <a:rPr lang="en-AU" altLang="zh-TW" dirty="0">
                <a:latin typeface="Arial" panose="020B0604020202020204" pitchFamily="34" charset="0"/>
                <a:ea typeface="ＭＳ Ｐゴシック" panose="020B0600070205080204" pitchFamily="34" charset="-128"/>
                <a:cs typeface="Arial" panose="020B0604020202020204" pitchFamily="34" charset="0"/>
              </a:rPr>
              <a:t>C</a:t>
            </a:r>
            <a:r>
              <a:rPr lang="en-AU" altLang="zh-TW" baseline="-25000" dirty="0">
                <a:latin typeface="Arial" panose="020B0604020202020204" pitchFamily="34" charset="0"/>
                <a:ea typeface="ＭＳ Ｐゴシック" panose="020B0600070205080204" pitchFamily="34" charset="-128"/>
                <a:cs typeface="Arial" panose="020B0604020202020204" pitchFamily="34" charset="0"/>
              </a:rPr>
              <a:t>i</a:t>
            </a:r>
            <a:r>
              <a:rPr lang="en-AU" altLang="zh-TW" dirty="0">
                <a:latin typeface="Arial" panose="020B0604020202020204" pitchFamily="34" charset="0"/>
                <a:ea typeface="ＭＳ Ｐゴシック" panose="020B0600070205080204" pitchFamily="34" charset="-128"/>
                <a:cs typeface="Arial" panose="020B0604020202020204" pitchFamily="34" charset="0"/>
              </a:rPr>
              <a:t> = E</a:t>
            </a:r>
            <a:r>
              <a:rPr lang="en-AU" altLang="zh-TW" baseline="-25000" dirty="0">
                <a:latin typeface="Arial" panose="020B0604020202020204" pitchFamily="34" charset="0"/>
                <a:ea typeface="ＭＳ Ｐゴシック" panose="020B0600070205080204" pitchFamily="34" charset="-128"/>
                <a:cs typeface="Arial" panose="020B0604020202020204" pitchFamily="34" charset="0"/>
              </a:rPr>
              <a:t>K</a:t>
            </a:r>
            <a:r>
              <a:rPr lang="en-AU" altLang="zh-TW" dirty="0">
                <a:latin typeface="Arial" panose="020B0604020202020204" pitchFamily="34" charset="0"/>
                <a:ea typeface="ＭＳ Ｐゴシック" panose="020B0600070205080204" pitchFamily="34" charset="-128"/>
                <a:cs typeface="Arial" panose="020B0604020202020204" pitchFamily="34" charset="0"/>
              </a:rPr>
              <a:t>(P</a:t>
            </a:r>
            <a:r>
              <a:rPr lang="en-AU" altLang="zh-TW" baseline="-25000" dirty="0">
                <a:latin typeface="Arial" panose="020B0604020202020204" pitchFamily="34" charset="0"/>
                <a:ea typeface="ＭＳ Ｐゴシック" panose="020B0600070205080204" pitchFamily="34" charset="-128"/>
                <a:cs typeface="Arial" panose="020B0604020202020204" pitchFamily="34" charset="0"/>
              </a:rPr>
              <a:t>i</a:t>
            </a:r>
            <a:r>
              <a:rPr lang="en-AU" altLang="zh-TW" dirty="0">
                <a:latin typeface="Arial" panose="020B0604020202020204" pitchFamily="34" charset="0"/>
                <a:ea typeface="ＭＳ Ｐゴシック" panose="020B0600070205080204" pitchFamily="34" charset="-128"/>
                <a:cs typeface="Arial" panose="020B0604020202020204" pitchFamily="34" charset="0"/>
              </a:rPr>
              <a:t>)</a:t>
            </a:r>
          </a:p>
          <a:p>
            <a:pPr>
              <a:defRPr/>
            </a:pPr>
            <a:r>
              <a:rPr lang="en-US" altLang="en-US" dirty="0">
                <a:latin typeface="Arial" panose="020B0604020202020204" pitchFamily="34" charset="0"/>
                <a:ea typeface="ＭＳ Ｐゴシック" panose="020B0600070205080204" pitchFamily="34" charset="-128"/>
                <a:cs typeface="Arial" panose="020B0604020202020204" pitchFamily="34" charset="0"/>
              </a:rPr>
              <a:t>uses: secure transmission of single values	</a:t>
            </a:r>
            <a:r>
              <a:rPr lang="en-US" altLang="en-US" dirty="0">
                <a:ea typeface="ＭＳ Ｐゴシック" panose="020B0600070205080204" pitchFamily="34" charset="-128"/>
              </a:rPr>
              <a:t>	</a:t>
            </a:r>
            <a:endParaRPr lang="en-AU" altLang="zh-TW" dirty="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B0F58-E198-4946-BCEF-79C58A95E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068"/>
            <a:ext cx="12191999" cy="6666931"/>
          </a:xfrm>
          <a:prstGeom prst="rect">
            <a:avLst/>
          </a:prstGeom>
        </p:spPr>
      </p:pic>
    </p:spTree>
    <p:extLst>
      <p:ext uri="{BB962C8B-B14F-4D97-AF65-F5344CB8AC3E}">
        <p14:creationId xmlns:p14="http://schemas.microsoft.com/office/powerpoint/2010/main" val="3869820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427</TotalTime>
  <Words>3272</Words>
  <Application>Microsoft Office PowerPoint</Application>
  <PresentationFormat>Widescreen</PresentationFormat>
  <Paragraphs>156</Paragraphs>
  <Slides>32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Calibri</vt:lpstr>
      <vt:lpstr>Century Gothic</vt:lpstr>
      <vt:lpstr>Courier New</vt:lpstr>
      <vt:lpstr>Times-Roman</vt:lpstr>
      <vt:lpstr>Wingdings</vt:lpstr>
      <vt:lpstr>Wingdings 3</vt:lpstr>
      <vt:lpstr>Ion Boardroom</vt:lpstr>
      <vt:lpstr>unit2</vt:lpstr>
      <vt:lpstr>Stream Cipher Structure</vt:lpstr>
      <vt:lpstr>PowerPoint Presentation</vt:lpstr>
      <vt:lpstr>Stream Cipher Properties</vt:lpstr>
      <vt:lpstr>PowerPoint Presentation</vt:lpstr>
      <vt:lpstr>Modes of Operation</vt:lpstr>
      <vt:lpstr>The Most Important Modes</vt:lpstr>
      <vt:lpstr>Electronic CodeBook (ECB)</vt:lpstr>
      <vt:lpstr>PowerPoint Presentation</vt:lpstr>
      <vt:lpstr>Limitations of ECB</vt:lpstr>
      <vt:lpstr>Cipher Block Chaining (CBC) </vt:lpstr>
      <vt:lpstr>PowerPoint Presentation</vt:lpstr>
      <vt:lpstr>Cipher FeedBack (CFB)</vt:lpstr>
      <vt:lpstr>s-bit Cipher FeedBack (CFB-s)</vt:lpstr>
      <vt:lpstr>Advantages and Limitations of CFB</vt:lpstr>
      <vt:lpstr>Counter (CTR)</vt:lpstr>
      <vt:lpstr>Counter (CTR)</vt:lpstr>
      <vt:lpstr>Advantages and Limitations of CTR</vt:lpstr>
      <vt:lpstr>Output Feedback Mode (OFB)</vt:lpstr>
      <vt:lpstr>PowerPoint Presentation</vt:lpstr>
      <vt:lpstr>PowerPoint Presentation</vt:lpstr>
      <vt:lpstr>Approaches to Message Authentication</vt:lpstr>
      <vt:lpstr>Authentication using conventional encryption</vt:lpstr>
      <vt:lpstr>Authentication without encryption</vt:lpstr>
      <vt:lpstr>PowerPoint Presentation</vt:lpstr>
      <vt:lpstr>Message Authentication Code(MAC)</vt:lpstr>
      <vt:lpstr>PowerPoint Presentation</vt:lpstr>
      <vt:lpstr>PowerPoint Presentation</vt:lpstr>
      <vt:lpstr>One-Way Hash Function</vt:lpstr>
      <vt:lpstr>1. Using conventional encryption</vt:lpstr>
      <vt:lpstr>Using public key encryption</vt:lpstr>
      <vt:lpstr>Using secret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malashri S</dc:creator>
  <cp:lastModifiedBy>malashri S</cp:lastModifiedBy>
  <cp:revision>23</cp:revision>
  <dcterms:created xsi:type="dcterms:W3CDTF">2021-02-03T05:52:14Z</dcterms:created>
  <dcterms:modified xsi:type="dcterms:W3CDTF">2021-02-12T07:10:02Z</dcterms:modified>
</cp:coreProperties>
</file>