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Default Extension="doc" ContentType="application/msword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Default Extension="wmf" ContentType="image/x-wmf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63" r:id="rId2"/>
  </p:sldMasterIdLst>
  <p:notesMasterIdLst>
    <p:notesMasterId r:id="rId55"/>
  </p:notesMasterIdLst>
  <p:handoutMasterIdLst>
    <p:handoutMasterId r:id="rId56"/>
  </p:handoutMasterIdLst>
  <p:sldIdLst>
    <p:sldId id="256" r:id="rId3"/>
    <p:sldId id="291" r:id="rId4"/>
    <p:sldId id="257" r:id="rId5"/>
    <p:sldId id="258" r:id="rId6"/>
    <p:sldId id="259" r:id="rId7"/>
    <p:sldId id="26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16" r:id="rId24"/>
    <p:sldId id="317" r:id="rId25"/>
    <p:sldId id="318" r:id="rId26"/>
    <p:sldId id="319" r:id="rId27"/>
    <p:sldId id="320" r:id="rId28"/>
    <p:sldId id="307" r:id="rId29"/>
    <p:sldId id="321" r:id="rId30"/>
    <p:sldId id="308" r:id="rId31"/>
    <p:sldId id="309" r:id="rId32"/>
    <p:sldId id="337" r:id="rId33"/>
    <p:sldId id="310" r:id="rId34"/>
    <p:sldId id="311" r:id="rId35"/>
    <p:sldId id="312" r:id="rId36"/>
    <p:sldId id="313" r:id="rId37"/>
    <p:sldId id="314" r:id="rId38"/>
    <p:sldId id="315" r:id="rId39"/>
    <p:sldId id="322" r:id="rId40"/>
    <p:sldId id="323" r:id="rId41"/>
    <p:sldId id="324" r:id="rId42"/>
    <p:sldId id="325" r:id="rId43"/>
    <p:sldId id="326" r:id="rId44"/>
    <p:sldId id="327" r:id="rId45"/>
    <p:sldId id="328" r:id="rId46"/>
    <p:sldId id="329" r:id="rId47"/>
    <p:sldId id="330" r:id="rId48"/>
    <p:sldId id="335" r:id="rId49"/>
    <p:sldId id="336" r:id="rId50"/>
    <p:sldId id="331" r:id="rId51"/>
    <p:sldId id="332" r:id="rId52"/>
    <p:sldId id="333" r:id="rId53"/>
    <p:sldId id="334" r:id="rId5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rgbClr val="CF0E30"/>
        </a:solidFill>
        <a:latin typeface="Book Antiqua" pitchFamily="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CF0E30"/>
        </a:solidFill>
        <a:latin typeface="Book Antiqua" pitchFamily="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CF0E30"/>
        </a:solidFill>
        <a:latin typeface="Book Antiqua" pitchFamily="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CF0E30"/>
        </a:solidFill>
        <a:latin typeface="Book Antiqua" pitchFamily="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CF0E30"/>
        </a:solidFill>
        <a:latin typeface="Book Antiqua" pitchFamily="1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CF0E30"/>
        </a:solidFill>
        <a:latin typeface="Book Antiqua" pitchFamily="1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CF0E30"/>
        </a:solidFill>
        <a:latin typeface="Book Antiqua" pitchFamily="1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CF0E30"/>
        </a:solidFill>
        <a:latin typeface="Book Antiqua" pitchFamily="1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CF0E30"/>
        </a:solidFill>
        <a:latin typeface="Book Antiqua" pitchFamily="1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99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2189" autoAdjust="0"/>
    <p:restoredTop sz="90929"/>
  </p:normalViewPr>
  <p:slideViewPr>
    <p:cSldViewPr snapToGrid="0">
      <p:cViewPr>
        <p:scale>
          <a:sx n="70" d="100"/>
          <a:sy n="70" d="100"/>
        </p:scale>
        <p:origin x="-1152" y="-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6.wmf"/><Relationship Id="rId1" Type="http://schemas.openxmlformats.org/officeDocument/2006/relationships/image" Target="../media/image1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18.wmf"/><Relationship Id="rId1" Type="http://schemas.openxmlformats.org/officeDocument/2006/relationships/image" Target="../media/image2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18.wmf"/><Relationship Id="rId1" Type="http://schemas.openxmlformats.org/officeDocument/2006/relationships/image" Target="../media/image49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9.wmf"/><Relationship Id="rId1" Type="http://schemas.openxmlformats.org/officeDocument/2006/relationships/image" Target="../media/image11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18.wmf"/><Relationship Id="rId1" Type="http://schemas.openxmlformats.org/officeDocument/2006/relationships/image" Target="../media/image20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7" tIns="0" rIns="20137" bIns="0" numCol="1" anchor="t" anchorCtr="0" compatLnSpc="1">
            <a:prstTxWarp prst="textNoShape">
              <a:avLst/>
            </a:prstTxWarp>
          </a:bodyPr>
          <a:lstStyle>
            <a:lvl1pPr defTabSz="966788">
              <a:defRPr sz="100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7" tIns="0" rIns="20137" bIns="0" numCol="1" anchor="t" anchorCtr="0" compatLnSpc="1">
            <a:prstTxWarp prst="textNoShape">
              <a:avLst/>
            </a:prstTxWarp>
          </a:bodyPr>
          <a:lstStyle>
            <a:lvl1pPr algn="r" defTabSz="966788">
              <a:defRPr sz="100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7" tIns="0" rIns="20137" bIns="0" numCol="1" anchor="b" anchorCtr="0" compatLnSpc="1">
            <a:prstTxWarp prst="textNoShape">
              <a:avLst/>
            </a:prstTxWarp>
          </a:bodyPr>
          <a:lstStyle>
            <a:lvl1pPr defTabSz="966788">
              <a:defRPr sz="100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7" tIns="0" rIns="20137" bIns="0" numCol="1" anchor="b" anchorCtr="0" compatLnSpc="1">
            <a:prstTxWarp prst="textNoShape">
              <a:avLst/>
            </a:prstTxWarp>
          </a:bodyPr>
          <a:lstStyle>
            <a:lvl1pPr algn="r" defTabSz="966788">
              <a:defRPr sz="1000" i="1"/>
            </a:lvl1pPr>
          </a:lstStyle>
          <a:p>
            <a:fld id="{8F5F22A7-9C68-4C46-9353-7BE00E9D146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7" tIns="0" rIns="20137" bIns="0" numCol="1" anchor="t" anchorCtr="0" compatLnSpc="1">
            <a:prstTxWarp prst="textNoShape">
              <a:avLst/>
            </a:prstTxWarp>
          </a:bodyPr>
          <a:lstStyle>
            <a:lvl1pPr defTabSz="966788">
              <a:defRPr sz="1000" i="1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7" tIns="0" rIns="20137" bIns="0" numCol="1" anchor="t" anchorCtr="0" compatLnSpc="1">
            <a:prstTxWarp prst="textNoShape">
              <a:avLst/>
            </a:prstTxWarp>
          </a:bodyPr>
          <a:lstStyle>
            <a:lvl1pPr algn="r" defTabSz="966788">
              <a:defRPr sz="1000" i="1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7" tIns="0" rIns="20137" bIns="0" numCol="1" anchor="b" anchorCtr="0" compatLnSpc="1">
            <a:prstTxWarp prst="textNoShape">
              <a:avLst/>
            </a:prstTxWarp>
          </a:bodyPr>
          <a:lstStyle>
            <a:lvl1pPr defTabSz="966788">
              <a:defRPr sz="1000" i="1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7" tIns="0" rIns="20137" bIns="0" numCol="1" anchor="b" anchorCtr="0" compatLnSpc="1">
            <a:prstTxWarp prst="textNoShape">
              <a:avLst/>
            </a:prstTxWarp>
          </a:bodyPr>
          <a:lstStyle>
            <a:lvl1pPr algn="r" defTabSz="966788">
              <a:defRPr sz="1000" i="1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5E6EB1EF-1CC9-4857-A8F6-6CA3B68D653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27" tIns="48664" rIns="97327" bIns="486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notes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560627-AC1F-4F64-9F8C-6D77736F73B0}" type="slidenum">
              <a:rPr lang="en-US"/>
              <a:pPr/>
              <a:t>1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BBA3AD-1DAF-4353-B26D-2270D7821AED}" type="slidenum">
              <a:rPr lang="en-US"/>
              <a:pPr/>
              <a:t>10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E0B2EE-4728-44CC-B7C1-B759482C1221}" type="slidenum">
              <a:rPr lang="en-US"/>
              <a:pPr/>
              <a:t>11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68D52E-1399-4313-966B-B73EBB689ED5}" type="slidenum">
              <a:rPr lang="en-US"/>
              <a:pPr/>
              <a:t>12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E376EE-7EEC-4A25-A80C-AB479DA13813}" type="slidenum">
              <a:rPr lang="en-US"/>
              <a:pPr/>
              <a:t>13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9D929-E901-4E0B-89A7-A35DC80F1266}" type="slidenum">
              <a:rPr lang="en-US"/>
              <a:pPr/>
              <a:t>14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EE1196-74D3-4903-A0CC-382F04467761}" type="slidenum">
              <a:rPr lang="en-US"/>
              <a:pPr/>
              <a:t>15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02AD8E-959D-4DEB-8A0F-A867913AFA81}" type="slidenum">
              <a:rPr lang="en-US"/>
              <a:pPr/>
              <a:t>16</a:t>
            </a:fld>
            <a:endParaRPr lang="en-US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E2670B-841A-44F5-A853-2A8244CB5861}" type="slidenum">
              <a:rPr lang="en-US"/>
              <a:pPr/>
              <a:t>17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672882-8870-4988-B24C-F01843D81193}" type="slidenum">
              <a:rPr lang="en-US"/>
              <a:pPr/>
              <a:t>18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F93983-6B2E-44D6-9D1B-26BBC2CDBE25}" type="slidenum">
              <a:rPr lang="en-US"/>
              <a:pPr/>
              <a:t>19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63213E-F117-470A-AA4B-643BEAB5BE28}" type="slidenum">
              <a:rPr lang="en-US"/>
              <a:pPr/>
              <a:t>2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D6E1CC-44F5-4172-BBA0-209C885480DD}" type="slidenum">
              <a:rPr lang="en-US"/>
              <a:pPr/>
              <a:t>20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36B835-15CF-4ECF-A07C-FB1244E11182}" type="slidenum">
              <a:rPr lang="en-US"/>
              <a:pPr/>
              <a:t>21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896DCA-AC7E-43D5-8A81-49D8D36C84F3}" type="slidenum">
              <a:rPr lang="en-US"/>
              <a:pPr/>
              <a:t>27</a:t>
            </a:fld>
            <a:endParaRPr 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A824D1-9CFD-446E-8836-918E7C217AD7}" type="slidenum">
              <a:rPr lang="en-US"/>
              <a:pPr/>
              <a:t>29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1FF0F1-ED4A-4F0E-BC37-0735AB08D0C9}" type="slidenum">
              <a:rPr lang="en-US"/>
              <a:pPr/>
              <a:t>30</a:t>
            </a:fld>
            <a:endParaRPr lang="en-US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8CDBBE-2938-4777-8D1A-B0253380D6C8}" type="slidenum">
              <a:rPr lang="en-US"/>
              <a:pPr/>
              <a:t>32</a:t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117A3B-2A13-4F41-8570-EDD2033FCD45}" type="slidenum">
              <a:rPr lang="en-US"/>
              <a:pPr/>
              <a:t>33</a:t>
            </a:fld>
            <a:endParaRPr lang="en-US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A5E9FC-5643-4F33-BAC6-C6181313FA77}" type="slidenum">
              <a:rPr lang="en-US"/>
              <a:pPr/>
              <a:t>34</a:t>
            </a:fld>
            <a:endParaRPr lang="en-US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CC2D2A-A495-48C6-87D3-B86F8A22B6CE}" type="slidenum">
              <a:rPr lang="en-US"/>
              <a:pPr/>
              <a:t>35</a:t>
            </a:fld>
            <a:endParaRPr lang="en-US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D417A4-604C-4A39-9E93-E2D49F873151}" type="slidenum">
              <a:rPr lang="en-US"/>
              <a:pPr/>
              <a:t>36</a:t>
            </a:fld>
            <a:endParaRPr lang="en-US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FC34B4-5240-4AD6-A79B-347DCE36FBB5}" type="slidenum">
              <a:rPr lang="en-US"/>
              <a:pPr/>
              <a:t>3</a:t>
            </a:fld>
            <a:endParaRPr lang="en-US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B75518-D8EF-4738-9681-0360DC2A70EB}" type="slidenum">
              <a:rPr lang="en-US"/>
              <a:pPr/>
              <a:t>37</a:t>
            </a:fld>
            <a:endParaRPr lang="en-US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EB1EF-1CC9-4857-A8F6-6CA3B68D653F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7668" y="726758"/>
            <a:ext cx="4859867" cy="3587115"/>
          </a:xfrm>
          <a:ln cap="flat"/>
        </p:spPr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  <a:noFill/>
          <a:ln/>
        </p:spPr>
        <p:txBody>
          <a:bodyPr/>
          <a:lstStyle/>
          <a:p>
            <a:endParaRPr lang="en-US" smtClean="0">
              <a:latin typeface="Book Antiqua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30B143-047B-4C65-990E-4BC6D3E78BCE}" type="slidenum">
              <a:rPr lang="en-US"/>
              <a:pPr/>
              <a:t>4</a:t>
            </a:fld>
            <a:endParaRPr lang="en-US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71DF04-7070-4CFD-BADD-0B7BDAB8C31E}" type="slidenum">
              <a:rPr lang="en-US"/>
              <a:pPr/>
              <a:t>5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20B25-E5DE-4162-A851-02D89E5DDEF2}" type="slidenum">
              <a:rPr lang="en-US"/>
              <a:pPr/>
              <a:t>6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D52E4A-CFC4-482D-B242-C54F167D71F6}" type="slidenum">
              <a:rPr lang="en-US"/>
              <a:pPr/>
              <a:t>7</a:t>
            </a:fld>
            <a:endParaRPr lang="en-US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E485A9-1D4A-412A-9D73-68534FF6B1BF}" type="slidenum">
              <a:rPr lang="en-US"/>
              <a:pPr/>
              <a:t>8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37E98B-6BD1-4EB9-919A-E7C083356E7C}" type="slidenum">
              <a:rPr lang="en-US"/>
              <a:pPr/>
              <a:t>9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51" name="Rectangle 2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5181600" cy="1143000"/>
          </a:xfrm>
        </p:spPr>
        <p:txBody>
          <a:bodyPr/>
          <a:lstStyle>
            <a:lvl1pPr algn="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52" name="Rectangle 2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90600" y="3581400"/>
            <a:ext cx="4876800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8153" name="Rectangle 2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1722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48154" name="Rectangle 2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172200"/>
            <a:ext cx="2895600" cy="457200"/>
          </a:xfrm>
        </p:spPr>
        <p:txBody>
          <a:bodyPr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8155" name="Rectangle 2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BFF88BC-D240-4924-BC43-B029C6D6E2C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8156" name="Line 28"/>
          <p:cNvSpPr>
            <a:spLocks noChangeShapeType="1"/>
          </p:cNvSpPr>
          <p:nvPr/>
        </p:nvSpPr>
        <p:spPr bwMode="auto">
          <a:xfrm>
            <a:off x="873125" y="6000750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8162" name="Group 34"/>
          <p:cNvGrpSpPr>
            <a:grpSpLocks/>
          </p:cNvGrpSpPr>
          <p:nvPr/>
        </p:nvGrpSpPr>
        <p:grpSpPr bwMode="auto">
          <a:xfrm>
            <a:off x="6022975" y="4114800"/>
            <a:ext cx="3121025" cy="2708275"/>
            <a:chOff x="3794" y="2614"/>
            <a:chExt cx="1966" cy="1706"/>
          </a:xfrm>
        </p:grpSpPr>
        <p:sp>
          <p:nvSpPr>
            <p:cNvPr id="48163" name="Oval 35"/>
            <p:cNvSpPr>
              <a:spLocks noChangeArrowheads="1"/>
            </p:cNvSpPr>
            <p:nvPr/>
          </p:nvSpPr>
          <p:spPr bwMode="auto">
            <a:xfrm>
              <a:off x="3794" y="3840"/>
              <a:ext cx="1966" cy="480"/>
            </a:xfrm>
            <a:prstGeom prst="ellipse">
              <a:avLst/>
            </a:prstGeom>
            <a:gradFill rotWithShape="0">
              <a:gsLst>
                <a:gs pos="0">
                  <a:srgbClr val="666633">
                    <a:gamma/>
                    <a:shade val="46275"/>
                    <a:invGamma/>
                  </a:srgbClr>
                </a:gs>
                <a:gs pos="50000">
                  <a:srgbClr val="666633"/>
                </a:gs>
                <a:gs pos="100000">
                  <a:srgbClr val="666633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64" name="Rectangle 36"/>
            <p:cNvSpPr>
              <a:spLocks noChangeArrowheads="1"/>
            </p:cNvSpPr>
            <p:nvPr/>
          </p:nvSpPr>
          <p:spPr bwMode="auto">
            <a:xfrm>
              <a:off x="3794" y="2879"/>
              <a:ext cx="1966" cy="1200"/>
            </a:xfrm>
            <a:prstGeom prst="rect">
              <a:avLst/>
            </a:prstGeom>
            <a:gradFill rotWithShape="0">
              <a:gsLst>
                <a:gs pos="0">
                  <a:srgbClr val="666633">
                    <a:gamma/>
                    <a:shade val="46275"/>
                    <a:invGamma/>
                  </a:srgbClr>
                </a:gs>
                <a:gs pos="50000">
                  <a:srgbClr val="666633"/>
                </a:gs>
                <a:gs pos="100000">
                  <a:srgbClr val="666633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48165" name="Object 37"/>
            <p:cNvGraphicFramePr>
              <a:graphicFrameLocks noChangeAspect="1"/>
            </p:cNvGraphicFramePr>
            <p:nvPr/>
          </p:nvGraphicFramePr>
          <p:xfrm>
            <a:off x="3794" y="2614"/>
            <a:ext cx="1966" cy="481"/>
          </p:xfrm>
          <a:graphic>
            <a:graphicData uri="http://schemas.openxmlformats.org/presentationml/2006/ole">
              <p:oleObj spid="_x0000_s48165" name="Clip" r:id="rId3" imgW="1663920" imgH="1666440" progId="">
                <p:embed/>
              </p:oleObj>
            </a:graphicData>
          </a:graphic>
        </p:graphicFrame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E03E600-192E-4ADA-891A-08CFFB20494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D49D074-1C62-4A06-941A-1261A74C53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33413" y="6453188"/>
            <a:ext cx="2895600" cy="4032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172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DA8F97E-75A4-47ED-89EC-41E3A20FB3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1200"/>
            <a:ext cx="3810000" cy="407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81200"/>
            <a:ext cx="3810000" cy="407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638DA0-6A41-4322-8DDB-669344FC5A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419100"/>
            <a:ext cx="19431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9100"/>
            <a:ext cx="56769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9100"/>
            <a:ext cx="7772400" cy="1104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81200"/>
            <a:ext cx="3810000" cy="4076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800600" y="1981200"/>
            <a:ext cx="3810000" cy="40767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2648777-1D26-4BAB-9AD1-63A3566FB0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FC30E1-1BFD-4C6E-AE17-6D1C567DD1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A6EFAE-BF0B-486B-802F-8F87711848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093D0E8-0EB1-4C3C-936B-571CCED4F84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5AB5D2-C925-4DD9-9DE3-DBEC2155AB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718A6BE-6982-4BBB-B898-C70C9901B9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191D764-5FFA-44BF-BC4F-1036174814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711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712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3413" y="6453188"/>
            <a:ext cx="2895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2"/>
                </a:solidFill>
                <a:latin typeface="Times New Roman" pitchFamily="1" charset="0"/>
              </a:defRPr>
            </a:lvl1pPr>
          </a:lstStyle>
          <a:p>
            <a:endParaRPr lang="en-US">
              <a:solidFill>
                <a:schemeClr val="tx1"/>
              </a:solidFill>
            </a:endParaRPr>
          </a:p>
          <a:p>
            <a:endParaRPr lang="en-US"/>
          </a:p>
        </p:txBody>
      </p:sp>
      <p:sp>
        <p:nvSpPr>
          <p:cNvPr id="4712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87CF25FE-205D-4A34-8DAB-3AE15E950134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47123" name="Group 19"/>
          <p:cNvGrpSpPr>
            <a:grpSpLocks/>
          </p:cNvGrpSpPr>
          <p:nvPr/>
        </p:nvGrpSpPr>
        <p:grpSpPr bwMode="auto">
          <a:xfrm>
            <a:off x="152400" y="152400"/>
            <a:ext cx="838200" cy="762000"/>
            <a:chOff x="3794" y="2614"/>
            <a:chExt cx="1966" cy="1706"/>
          </a:xfrm>
        </p:grpSpPr>
        <p:sp>
          <p:nvSpPr>
            <p:cNvPr id="47124" name="Oval 20"/>
            <p:cNvSpPr>
              <a:spLocks noChangeArrowheads="1"/>
            </p:cNvSpPr>
            <p:nvPr/>
          </p:nvSpPr>
          <p:spPr bwMode="auto">
            <a:xfrm>
              <a:off x="3794" y="3840"/>
              <a:ext cx="1966" cy="480"/>
            </a:xfrm>
            <a:prstGeom prst="ellipse">
              <a:avLst/>
            </a:prstGeom>
            <a:gradFill rotWithShape="0">
              <a:gsLst>
                <a:gs pos="0">
                  <a:srgbClr val="666633">
                    <a:gamma/>
                    <a:shade val="46275"/>
                    <a:invGamma/>
                  </a:srgbClr>
                </a:gs>
                <a:gs pos="50000">
                  <a:srgbClr val="666633"/>
                </a:gs>
                <a:gs pos="100000">
                  <a:srgbClr val="666633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5" name="Rectangle 21"/>
            <p:cNvSpPr>
              <a:spLocks noChangeArrowheads="1"/>
            </p:cNvSpPr>
            <p:nvPr/>
          </p:nvSpPr>
          <p:spPr bwMode="auto">
            <a:xfrm>
              <a:off x="3794" y="2879"/>
              <a:ext cx="1966" cy="1200"/>
            </a:xfrm>
            <a:prstGeom prst="rect">
              <a:avLst/>
            </a:prstGeom>
            <a:gradFill rotWithShape="0">
              <a:gsLst>
                <a:gs pos="0">
                  <a:srgbClr val="666633">
                    <a:gamma/>
                    <a:shade val="46275"/>
                    <a:invGamma/>
                  </a:srgbClr>
                </a:gs>
                <a:gs pos="50000">
                  <a:srgbClr val="666633"/>
                </a:gs>
                <a:gs pos="100000">
                  <a:srgbClr val="666633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47126" name="Object 22"/>
            <p:cNvGraphicFramePr>
              <a:graphicFrameLocks noChangeAspect="1"/>
            </p:cNvGraphicFramePr>
            <p:nvPr/>
          </p:nvGraphicFramePr>
          <p:xfrm>
            <a:off x="3794" y="2614"/>
            <a:ext cx="1966" cy="481"/>
          </p:xfrm>
          <a:graphic>
            <a:graphicData uri="http://schemas.openxmlformats.org/presentationml/2006/ole">
              <p:oleObj spid="_x0000_s47126" name="Clip" r:id="rId15" imgW="1663920" imgH="1666440" progId="">
                <p:embed/>
              </p:oleObj>
            </a:graphicData>
          </a:graphic>
        </p:graphicFrame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ahoma" pitchFamily="1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ahoma" pitchFamily="1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ahoma" pitchFamily="1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ahoma" pitchFamily="1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ahoma" pitchFamily="1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ahoma" pitchFamily="1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ahoma" pitchFamily="1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ahoma" pitchFamily="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41910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81200"/>
            <a:ext cx="7772400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93663" y="6488113"/>
            <a:ext cx="56038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r>
              <a:rPr lang="en-US" sz="1400">
                <a:latin typeface="Book Antiqua" pitchFamily="18" charset="0"/>
              </a:rPr>
              <a:t>Database Management Systems 3ed,  R. Ramakrishnan and J. Gehrke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645525" y="6488113"/>
            <a:ext cx="4064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D2C63F14-B1D8-43AA-8B92-93F5C75E74BD}" type="slidenum">
              <a:rPr lang="en-US" sz="1400">
                <a:latin typeface="Book Antiqua" pitchFamily="18" charset="0"/>
              </a:rPr>
              <a:pPr algn="r"/>
              <a:t>‹#›</a:t>
            </a:fld>
            <a:endParaRPr lang="en-US" sz="1400">
              <a:latin typeface="Book Antiqua" pitchFamily="18" charset="0"/>
            </a:endParaRPr>
          </a:p>
        </p:txBody>
      </p:sp>
      <p:pic>
        <p:nvPicPr>
          <p:cNvPr id="1030" name="Picture 6"/>
          <p:cNvPicPr>
            <a:picLocks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734300" y="0"/>
            <a:ext cx="14351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Microsoft_Office_Word_97_-_2003_Document9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Microsoft_Office_Word_97_-_2003_Document8.doc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Microsoft_Office_Word_97_-_2003_Document12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Microsoft_Office_Word_97_-_2003_Document11.doc"/><Relationship Id="rId5" Type="http://schemas.openxmlformats.org/officeDocument/2006/relationships/oleObject" Target="../embeddings/Microsoft_Office_Word_97_-_2003_Document10.doc"/><Relationship Id="rId4" Type="http://schemas.openxmlformats.org/officeDocument/2006/relationships/oleObject" Target="../embeddings/oleObject1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Office_Word_97_-_2003_Document16.doc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Microsoft_Office_Word_97_-_2003_Document15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Microsoft_Office_Word_97_-_2003_Document14.doc"/><Relationship Id="rId5" Type="http://schemas.openxmlformats.org/officeDocument/2006/relationships/oleObject" Target="../embeddings/Microsoft_Office_Word_97_-_2003_Document13.doc"/><Relationship Id="rId4" Type="http://schemas.openxmlformats.org/officeDocument/2006/relationships/oleObject" Target="../embeddings/oleObject1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Microsoft_Office_Word_97_-_2003_Document19.doc"/><Relationship Id="rId5" Type="http://schemas.openxmlformats.org/officeDocument/2006/relationships/oleObject" Target="../embeddings/Microsoft_Office_Word_97_-_2003_Document18.doc"/><Relationship Id="rId4" Type="http://schemas.openxmlformats.org/officeDocument/2006/relationships/oleObject" Target="../embeddings/Microsoft_Office_Word_97_-_2003_Document17.doc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Microsoft_Office_Word_97_-_2003_Document22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Microsoft_Office_Word_97_-_2003_Document21.doc"/><Relationship Id="rId5" Type="http://schemas.openxmlformats.org/officeDocument/2006/relationships/oleObject" Target="../embeddings/Microsoft_Office_Word_97_-_2003_Document20.doc"/><Relationship Id="rId4" Type="http://schemas.openxmlformats.org/officeDocument/2006/relationships/oleObject" Target="../embeddings/oleObject14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Microsoft_Office_Word_97_-_2003_Document25.doc"/><Relationship Id="rId5" Type="http://schemas.openxmlformats.org/officeDocument/2006/relationships/oleObject" Target="../embeddings/Microsoft_Office_Word_97_-_2003_Document24.doc"/><Relationship Id="rId4" Type="http://schemas.openxmlformats.org/officeDocument/2006/relationships/oleObject" Target="../embeddings/Microsoft_Office_Word_97_-_2003_Document23.doc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15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Microsoft_Office_Word_97_-_2003_Document28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Microsoft_Office_Word_97_-_2003_Document27.doc"/><Relationship Id="rId4" Type="http://schemas.openxmlformats.org/officeDocument/2006/relationships/oleObject" Target="../embeddings/Microsoft_Office_Word_97_-_2003_Document26.doc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17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Office_Word_97_-_2003_Document33.doc"/><Relationship Id="rId3" Type="http://schemas.openxmlformats.org/officeDocument/2006/relationships/notesSlide" Target="../notesSlides/notesSlide23.xml"/><Relationship Id="rId7" Type="http://schemas.openxmlformats.org/officeDocument/2006/relationships/oleObject" Target="../embeddings/Microsoft_Office_Word_97_-_2003_Document3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Microsoft_Office_Word_97_-_2003_Document31.doc"/><Relationship Id="rId5" Type="http://schemas.openxmlformats.org/officeDocument/2006/relationships/oleObject" Target="../embeddings/Microsoft_Office_Word_97_-_2003_Document30.doc"/><Relationship Id="rId10" Type="http://schemas.openxmlformats.org/officeDocument/2006/relationships/oleObject" Target="../embeddings/Microsoft_Office_Word_97_-_2003_Document35.doc"/><Relationship Id="rId4" Type="http://schemas.openxmlformats.org/officeDocument/2006/relationships/oleObject" Target="../embeddings/Microsoft_Office_Word_97_-_2003_Document29.doc"/><Relationship Id="rId9" Type="http://schemas.openxmlformats.org/officeDocument/2006/relationships/oleObject" Target="../embeddings/Microsoft_Office_Word_97_-_2003_Document34.doc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Microsoft_Office_Word_97_-_2003_Document38.doc"/><Relationship Id="rId5" Type="http://schemas.openxmlformats.org/officeDocument/2006/relationships/oleObject" Target="../embeddings/Microsoft_Office_Word_97_-_2003_Document37.doc"/><Relationship Id="rId4" Type="http://schemas.openxmlformats.org/officeDocument/2006/relationships/oleObject" Target="../embeddings/Microsoft_Office_Word_97_-_2003_Document36.doc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28.bin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31.bin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Microsoft_Office_Word_97_-_2003_Document4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Microsoft_Office_Word_97_-_2003_Document3.doc"/><Relationship Id="rId5" Type="http://schemas.openxmlformats.org/officeDocument/2006/relationships/oleObject" Target="../embeddings/Microsoft_Office_Word_97_-_2003_Document2.doc"/><Relationship Id="rId4" Type="http://schemas.openxmlformats.org/officeDocument/2006/relationships/oleObject" Target="../embeddings/Microsoft_Office_Word_97_-_2003_Document1.doc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Office_Word_97_-_2003_Document7.doc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Microsoft_Office_Word_97_-_2003_Document6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Microsoft_Office_Word_97_-_2003_Document5.doc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Text Box 21"/>
          <p:cNvSpPr txBox="1">
            <a:spLocks noChangeArrowheads="1"/>
          </p:cNvSpPr>
          <p:nvPr/>
        </p:nvSpPr>
        <p:spPr bwMode="auto">
          <a:xfrm>
            <a:off x="152400" y="4194416"/>
            <a:ext cx="5715000" cy="37512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r">
              <a:spcBef>
                <a:spcPts val="500"/>
              </a:spcBef>
              <a:spcAft>
                <a:spcPts val="500"/>
              </a:spcAft>
            </a:pPr>
            <a:r>
              <a:rPr lang="en-US">
                <a:solidFill>
                  <a:schemeClr val="tx2"/>
                </a:solidFill>
                <a:latin typeface="Times New Roman" pitchFamily="1" charset="0"/>
              </a:rPr>
              <a:t>By relieving the brain of all unnecessary work, a good notation sets it free to concentrate on more advanced problems, and, in effect, </a:t>
            </a:r>
            <a:r>
              <a:rPr lang="en-US" i="1">
                <a:solidFill>
                  <a:srgbClr val="FF0000"/>
                </a:solidFill>
                <a:latin typeface="Times New Roman" pitchFamily="1" charset="0"/>
              </a:rPr>
              <a:t>increases the mental power of the race</a:t>
            </a:r>
            <a:r>
              <a:rPr lang="en-US">
                <a:solidFill>
                  <a:srgbClr val="FF0000"/>
                </a:solidFill>
                <a:latin typeface="Times New Roman" pitchFamily="1" charset="0"/>
              </a:rPr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>
                <a:solidFill>
                  <a:schemeClr val="tx2"/>
                </a:solidFill>
                <a:latin typeface="Times New Roman" pitchFamily="1" charset="0"/>
              </a:rPr>
              <a:t>-- </a:t>
            </a:r>
            <a:r>
              <a:rPr lang="en-US" b="1">
                <a:solidFill>
                  <a:schemeClr val="tx2"/>
                </a:solidFill>
                <a:latin typeface="Times New Roman" pitchFamily="1" charset="0"/>
              </a:rPr>
              <a:t>Alfred North Whitehead (1861 - 1947)</a:t>
            </a:r>
            <a:br>
              <a:rPr lang="en-US" b="1">
                <a:solidFill>
                  <a:schemeClr val="tx2"/>
                </a:solidFill>
                <a:latin typeface="Times New Roman" pitchFamily="1" charset="0"/>
              </a:rPr>
            </a:br>
            <a:r>
              <a:rPr lang="en-US">
                <a:solidFill>
                  <a:schemeClr val="tx2"/>
                </a:solidFill>
                <a:latin typeface="Times New Roman" pitchFamily="1" charset="0"/>
              </a:rPr>
              <a:t/>
            </a:r>
            <a:br>
              <a:rPr lang="en-US">
                <a:solidFill>
                  <a:schemeClr val="tx2"/>
                </a:solidFill>
                <a:latin typeface="Times New Roman" pitchFamily="1" charset="0"/>
              </a:rPr>
            </a:br>
            <a:endParaRPr lang="en-US">
              <a:solidFill>
                <a:schemeClr val="tx2"/>
              </a:solidFill>
              <a:latin typeface="Times New Roman" pitchFamily="1" charset="0"/>
            </a:endParaRPr>
          </a:p>
          <a:p>
            <a:pPr>
              <a:spcBef>
                <a:spcPct val="50000"/>
              </a:spcBef>
            </a:pPr>
            <a:endParaRPr lang="en-US">
              <a:solidFill>
                <a:schemeClr val="tx2"/>
              </a:solidFill>
            </a:endParaRPr>
          </a:p>
        </p:txBody>
      </p:sp>
      <p:sp>
        <p:nvSpPr>
          <p:cNvPr id="4120" name="Rectangle 24"/>
          <p:cNvSpPr>
            <a:spLocks noGrp="1" noChangeArrowheads="1"/>
          </p:cNvSpPr>
          <p:nvPr>
            <p:ph type="ctrTitle"/>
          </p:nvPr>
        </p:nvSpPr>
        <p:spPr>
          <a:xfrm>
            <a:off x="561975" y="1139825"/>
            <a:ext cx="5181600" cy="1847850"/>
          </a:xfrm>
        </p:spPr>
        <p:txBody>
          <a:bodyPr/>
          <a:lstStyle/>
          <a:p>
            <a:r>
              <a:rPr lang="en-US"/>
              <a:t>Relational Algebra</a:t>
            </a:r>
            <a:br>
              <a:rPr lang="en-US"/>
            </a:br>
            <a:endParaRPr lang="en-US"/>
          </a:p>
        </p:txBody>
      </p:sp>
      <p:sp>
        <p:nvSpPr>
          <p:cNvPr id="4121" name="Rectangle 25"/>
          <p:cNvSpPr>
            <a:spLocks noGrp="1" noChangeArrowheads="1"/>
          </p:cNvSpPr>
          <p:nvPr>
            <p:ph type="subTitle" idx="1"/>
          </p:nvPr>
        </p:nvSpPr>
        <p:spPr>
          <a:xfrm>
            <a:off x="1016000" y="2692400"/>
            <a:ext cx="4876800" cy="1058863"/>
          </a:xfrm>
        </p:spPr>
        <p:txBody>
          <a:bodyPr/>
          <a:lstStyle/>
          <a:p>
            <a:r>
              <a:rPr lang="en-US"/>
              <a:t>CS 186 Spring 2006, Lecture 8</a:t>
            </a:r>
          </a:p>
          <a:p>
            <a:r>
              <a:rPr lang="en-US"/>
              <a:t>R &amp; G, Chapter 4</a:t>
            </a:r>
          </a:p>
        </p:txBody>
      </p:sp>
      <p:grpSp>
        <p:nvGrpSpPr>
          <p:cNvPr id="4129" name="Group 33"/>
          <p:cNvGrpSpPr>
            <a:grpSpLocks/>
          </p:cNvGrpSpPr>
          <p:nvPr/>
        </p:nvGrpSpPr>
        <p:grpSpPr bwMode="auto">
          <a:xfrm>
            <a:off x="6248400" y="2124075"/>
            <a:ext cx="936625" cy="2546350"/>
            <a:chOff x="3936" y="1122"/>
            <a:chExt cx="590" cy="1604"/>
          </a:xfrm>
        </p:grpSpPr>
        <p:sp>
          <p:nvSpPr>
            <p:cNvPr id="4123" name="Freeform 27"/>
            <p:cNvSpPr>
              <a:spLocks/>
            </p:cNvSpPr>
            <p:nvPr/>
          </p:nvSpPr>
          <p:spPr bwMode="auto">
            <a:xfrm>
              <a:off x="4046" y="1122"/>
              <a:ext cx="325" cy="356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134" y="0"/>
                </a:cxn>
                <a:cxn ang="0">
                  <a:pos x="187" y="21"/>
                </a:cxn>
                <a:cxn ang="0">
                  <a:pos x="218" y="39"/>
                </a:cxn>
                <a:cxn ang="0">
                  <a:pos x="240" y="103"/>
                </a:cxn>
                <a:cxn ang="0">
                  <a:pos x="254" y="142"/>
                </a:cxn>
                <a:cxn ang="0">
                  <a:pos x="307" y="99"/>
                </a:cxn>
                <a:cxn ang="0">
                  <a:pos x="325" y="103"/>
                </a:cxn>
                <a:cxn ang="0">
                  <a:pos x="321" y="124"/>
                </a:cxn>
                <a:cxn ang="0">
                  <a:pos x="254" y="193"/>
                </a:cxn>
                <a:cxn ang="0">
                  <a:pos x="254" y="244"/>
                </a:cxn>
                <a:cxn ang="0">
                  <a:pos x="240" y="296"/>
                </a:cxn>
                <a:cxn ang="0">
                  <a:pos x="218" y="335"/>
                </a:cxn>
                <a:cxn ang="0">
                  <a:pos x="187" y="356"/>
                </a:cxn>
                <a:cxn ang="0">
                  <a:pos x="147" y="356"/>
                </a:cxn>
                <a:cxn ang="0">
                  <a:pos x="93" y="335"/>
                </a:cxn>
                <a:cxn ang="0">
                  <a:pos x="58" y="292"/>
                </a:cxn>
                <a:cxn ang="0">
                  <a:pos x="27" y="227"/>
                </a:cxn>
                <a:cxn ang="0">
                  <a:pos x="4" y="167"/>
                </a:cxn>
                <a:cxn ang="0">
                  <a:pos x="0" y="86"/>
                </a:cxn>
                <a:cxn ang="0">
                  <a:pos x="13" y="47"/>
                </a:cxn>
                <a:cxn ang="0">
                  <a:pos x="31" y="21"/>
                </a:cxn>
                <a:cxn ang="0">
                  <a:pos x="80" y="0"/>
                </a:cxn>
              </a:cxnLst>
              <a:rect l="0" t="0" r="r" b="b"/>
              <a:pathLst>
                <a:path w="325" h="356">
                  <a:moveTo>
                    <a:pt x="80" y="0"/>
                  </a:moveTo>
                  <a:lnTo>
                    <a:pt x="134" y="0"/>
                  </a:lnTo>
                  <a:lnTo>
                    <a:pt x="187" y="21"/>
                  </a:lnTo>
                  <a:lnTo>
                    <a:pt x="218" y="39"/>
                  </a:lnTo>
                  <a:lnTo>
                    <a:pt x="240" y="103"/>
                  </a:lnTo>
                  <a:lnTo>
                    <a:pt x="254" y="142"/>
                  </a:lnTo>
                  <a:lnTo>
                    <a:pt x="307" y="99"/>
                  </a:lnTo>
                  <a:lnTo>
                    <a:pt x="325" y="103"/>
                  </a:lnTo>
                  <a:lnTo>
                    <a:pt x="321" y="124"/>
                  </a:lnTo>
                  <a:lnTo>
                    <a:pt x="254" y="193"/>
                  </a:lnTo>
                  <a:lnTo>
                    <a:pt x="254" y="244"/>
                  </a:lnTo>
                  <a:lnTo>
                    <a:pt x="240" y="296"/>
                  </a:lnTo>
                  <a:lnTo>
                    <a:pt x="218" y="335"/>
                  </a:lnTo>
                  <a:lnTo>
                    <a:pt x="187" y="356"/>
                  </a:lnTo>
                  <a:lnTo>
                    <a:pt x="147" y="356"/>
                  </a:lnTo>
                  <a:lnTo>
                    <a:pt x="93" y="335"/>
                  </a:lnTo>
                  <a:lnTo>
                    <a:pt x="58" y="292"/>
                  </a:lnTo>
                  <a:lnTo>
                    <a:pt x="27" y="227"/>
                  </a:lnTo>
                  <a:lnTo>
                    <a:pt x="4" y="167"/>
                  </a:lnTo>
                  <a:lnTo>
                    <a:pt x="0" y="86"/>
                  </a:lnTo>
                  <a:lnTo>
                    <a:pt x="13" y="47"/>
                  </a:lnTo>
                  <a:lnTo>
                    <a:pt x="31" y="21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4" name="Freeform 28"/>
            <p:cNvSpPr>
              <a:spLocks/>
            </p:cNvSpPr>
            <p:nvPr/>
          </p:nvSpPr>
          <p:spPr bwMode="auto">
            <a:xfrm>
              <a:off x="4113" y="1523"/>
              <a:ext cx="230" cy="615"/>
            </a:xfrm>
            <a:custGeom>
              <a:avLst/>
              <a:gdLst/>
              <a:ahLst/>
              <a:cxnLst>
                <a:cxn ang="0">
                  <a:pos x="31" y="21"/>
                </a:cxn>
                <a:cxn ang="0">
                  <a:pos x="66" y="0"/>
                </a:cxn>
                <a:cxn ang="0">
                  <a:pos x="119" y="0"/>
                </a:cxn>
                <a:cxn ang="0">
                  <a:pos x="159" y="13"/>
                </a:cxn>
                <a:cxn ang="0">
                  <a:pos x="186" y="59"/>
                </a:cxn>
                <a:cxn ang="0">
                  <a:pos x="212" y="136"/>
                </a:cxn>
                <a:cxn ang="0">
                  <a:pos x="226" y="221"/>
                </a:cxn>
                <a:cxn ang="0">
                  <a:pos x="230" y="322"/>
                </a:cxn>
                <a:cxn ang="0">
                  <a:pos x="230" y="437"/>
                </a:cxn>
                <a:cxn ang="0">
                  <a:pos x="212" y="530"/>
                </a:cxn>
                <a:cxn ang="0">
                  <a:pos x="186" y="581"/>
                </a:cxn>
                <a:cxn ang="0">
                  <a:pos x="124" y="615"/>
                </a:cxn>
                <a:cxn ang="0">
                  <a:pos x="93" y="607"/>
                </a:cxn>
                <a:cxn ang="0">
                  <a:pos x="53" y="568"/>
                </a:cxn>
                <a:cxn ang="0">
                  <a:pos x="40" y="513"/>
                </a:cxn>
                <a:cxn ang="0">
                  <a:pos x="27" y="411"/>
                </a:cxn>
                <a:cxn ang="0">
                  <a:pos x="40" y="339"/>
                </a:cxn>
                <a:cxn ang="0">
                  <a:pos x="40" y="263"/>
                </a:cxn>
                <a:cxn ang="0">
                  <a:pos x="18" y="212"/>
                </a:cxn>
                <a:cxn ang="0">
                  <a:pos x="0" y="144"/>
                </a:cxn>
                <a:cxn ang="0">
                  <a:pos x="0" y="72"/>
                </a:cxn>
                <a:cxn ang="0">
                  <a:pos x="31" y="21"/>
                </a:cxn>
              </a:cxnLst>
              <a:rect l="0" t="0" r="r" b="b"/>
              <a:pathLst>
                <a:path w="230" h="615">
                  <a:moveTo>
                    <a:pt x="31" y="21"/>
                  </a:moveTo>
                  <a:lnTo>
                    <a:pt x="66" y="0"/>
                  </a:lnTo>
                  <a:lnTo>
                    <a:pt x="119" y="0"/>
                  </a:lnTo>
                  <a:lnTo>
                    <a:pt x="159" y="13"/>
                  </a:lnTo>
                  <a:lnTo>
                    <a:pt x="186" y="59"/>
                  </a:lnTo>
                  <a:lnTo>
                    <a:pt x="212" y="136"/>
                  </a:lnTo>
                  <a:lnTo>
                    <a:pt x="226" y="221"/>
                  </a:lnTo>
                  <a:lnTo>
                    <a:pt x="230" y="322"/>
                  </a:lnTo>
                  <a:lnTo>
                    <a:pt x="230" y="437"/>
                  </a:lnTo>
                  <a:lnTo>
                    <a:pt x="212" y="530"/>
                  </a:lnTo>
                  <a:lnTo>
                    <a:pt x="186" y="581"/>
                  </a:lnTo>
                  <a:lnTo>
                    <a:pt x="124" y="615"/>
                  </a:lnTo>
                  <a:lnTo>
                    <a:pt x="93" y="607"/>
                  </a:lnTo>
                  <a:lnTo>
                    <a:pt x="53" y="568"/>
                  </a:lnTo>
                  <a:lnTo>
                    <a:pt x="40" y="513"/>
                  </a:lnTo>
                  <a:lnTo>
                    <a:pt x="27" y="411"/>
                  </a:lnTo>
                  <a:lnTo>
                    <a:pt x="40" y="339"/>
                  </a:lnTo>
                  <a:lnTo>
                    <a:pt x="40" y="263"/>
                  </a:lnTo>
                  <a:lnTo>
                    <a:pt x="18" y="212"/>
                  </a:lnTo>
                  <a:lnTo>
                    <a:pt x="0" y="144"/>
                  </a:lnTo>
                  <a:lnTo>
                    <a:pt x="0" y="72"/>
                  </a:lnTo>
                  <a:lnTo>
                    <a:pt x="31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5" name="Freeform 29"/>
            <p:cNvSpPr>
              <a:spLocks/>
            </p:cNvSpPr>
            <p:nvPr/>
          </p:nvSpPr>
          <p:spPr bwMode="auto">
            <a:xfrm>
              <a:off x="4221" y="1546"/>
              <a:ext cx="305" cy="608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133" y="21"/>
                </a:cxn>
                <a:cxn ang="0">
                  <a:pos x="208" y="72"/>
                </a:cxn>
                <a:cxn ang="0">
                  <a:pos x="265" y="157"/>
                </a:cxn>
                <a:cxn ang="0">
                  <a:pos x="301" y="238"/>
                </a:cxn>
                <a:cxn ang="0">
                  <a:pos x="305" y="327"/>
                </a:cxn>
                <a:cxn ang="0">
                  <a:pos x="278" y="387"/>
                </a:cxn>
                <a:cxn ang="0">
                  <a:pos x="212" y="425"/>
                </a:cxn>
                <a:cxn ang="0">
                  <a:pos x="159" y="451"/>
                </a:cxn>
                <a:cxn ang="0">
                  <a:pos x="159" y="476"/>
                </a:cxn>
                <a:cxn ang="0">
                  <a:pos x="194" y="506"/>
                </a:cxn>
                <a:cxn ang="0">
                  <a:pos x="212" y="570"/>
                </a:cxn>
                <a:cxn ang="0">
                  <a:pos x="194" y="608"/>
                </a:cxn>
                <a:cxn ang="0">
                  <a:pos x="172" y="591"/>
                </a:cxn>
                <a:cxn ang="0">
                  <a:pos x="172" y="557"/>
                </a:cxn>
                <a:cxn ang="0">
                  <a:pos x="155" y="506"/>
                </a:cxn>
                <a:cxn ang="0">
                  <a:pos x="128" y="476"/>
                </a:cxn>
                <a:cxn ang="0">
                  <a:pos x="119" y="438"/>
                </a:cxn>
                <a:cxn ang="0">
                  <a:pos x="159" y="412"/>
                </a:cxn>
                <a:cxn ang="0">
                  <a:pos x="234" y="361"/>
                </a:cxn>
                <a:cxn ang="0">
                  <a:pos x="265" y="315"/>
                </a:cxn>
                <a:cxn ang="0">
                  <a:pos x="265" y="264"/>
                </a:cxn>
                <a:cxn ang="0">
                  <a:pos x="225" y="187"/>
                </a:cxn>
                <a:cxn ang="0">
                  <a:pos x="159" y="119"/>
                </a:cxn>
                <a:cxn ang="0">
                  <a:pos x="119" y="85"/>
                </a:cxn>
                <a:cxn ang="0">
                  <a:pos x="62" y="72"/>
                </a:cxn>
                <a:cxn ang="0">
                  <a:pos x="0" y="55"/>
                </a:cxn>
                <a:cxn ang="0">
                  <a:pos x="35" y="0"/>
                </a:cxn>
              </a:cxnLst>
              <a:rect l="0" t="0" r="r" b="b"/>
              <a:pathLst>
                <a:path w="305" h="608">
                  <a:moveTo>
                    <a:pt x="35" y="0"/>
                  </a:moveTo>
                  <a:lnTo>
                    <a:pt x="133" y="21"/>
                  </a:lnTo>
                  <a:lnTo>
                    <a:pt x="208" y="72"/>
                  </a:lnTo>
                  <a:lnTo>
                    <a:pt x="265" y="157"/>
                  </a:lnTo>
                  <a:lnTo>
                    <a:pt x="301" y="238"/>
                  </a:lnTo>
                  <a:lnTo>
                    <a:pt x="305" y="327"/>
                  </a:lnTo>
                  <a:lnTo>
                    <a:pt x="278" y="387"/>
                  </a:lnTo>
                  <a:lnTo>
                    <a:pt x="212" y="425"/>
                  </a:lnTo>
                  <a:lnTo>
                    <a:pt x="159" y="451"/>
                  </a:lnTo>
                  <a:lnTo>
                    <a:pt x="159" y="476"/>
                  </a:lnTo>
                  <a:lnTo>
                    <a:pt x="194" y="506"/>
                  </a:lnTo>
                  <a:lnTo>
                    <a:pt x="212" y="570"/>
                  </a:lnTo>
                  <a:lnTo>
                    <a:pt x="194" y="608"/>
                  </a:lnTo>
                  <a:lnTo>
                    <a:pt x="172" y="591"/>
                  </a:lnTo>
                  <a:lnTo>
                    <a:pt x="172" y="557"/>
                  </a:lnTo>
                  <a:lnTo>
                    <a:pt x="155" y="506"/>
                  </a:lnTo>
                  <a:lnTo>
                    <a:pt x="128" y="476"/>
                  </a:lnTo>
                  <a:lnTo>
                    <a:pt x="119" y="438"/>
                  </a:lnTo>
                  <a:lnTo>
                    <a:pt x="159" y="412"/>
                  </a:lnTo>
                  <a:lnTo>
                    <a:pt x="234" y="361"/>
                  </a:lnTo>
                  <a:lnTo>
                    <a:pt x="265" y="315"/>
                  </a:lnTo>
                  <a:lnTo>
                    <a:pt x="265" y="264"/>
                  </a:lnTo>
                  <a:lnTo>
                    <a:pt x="225" y="187"/>
                  </a:lnTo>
                  <a:lnTo>
                    <a:pt x="159" y="119"/>
                  </a:lnTo>
                  <a:lnTo>
                    <a:pt x="119" y="85"/>
                  </a:lnTo>
                  <a:lnTo>
                    <a:pt x="62" y="72"/>
                  </a:lnTo>
                  <a:lnTo>
                    <a:pt x="0" y="55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6" name="Freeform 30"/>
            <p:cNvSpPr>
              <a:spLocks/>
            </p:cNvSpPr>
            <p:nvPr/>
          </p:nvSpPr>
          <p:spPr bwMode="auto">
            <a:xfrm>
              <a:off x="3936" y="1543"/>
              <a:ext cx="226" cy="571"/>
            </a:xfrm>
            <a:custGeom>
              <a:avLst/>
              <a:gdLst/>
              <a:ahLst/>
              <a:cxnLst>
                <a:cxn ang="0">
                  <a:pos x="142" y="26"/>
                </a:cxn>
                <a:cxn ang="0">
                  <a:pos x="186" y="0"/>
                </a:cxn>
                <a:cxn ang="0">
                  <a:pos x="226" y="4"/>
                </a:cxn>
                <a:cxn ang="0">
                  <a:pos x="222" y="51"/>
                </a:cxn>
                <a:cxn ang="0">
                  <a:pos x="195" y="77"/>
                </a:cxn>
                <a:cxn ang="0">
                  <a:pos x="155" y="98"/>
                </a:cxn>
                <a:cxn ang="0">
                  <a:pos x="106" y="153"/>
                </a:cxn>
                <a:cxn ang="0">
                  <a:pos x="53" y="230"/>
                </a:cxn>
                <a:cxn ang="0">
                  <a:pos x="40" y="294"/>
                </a:cxn>
                <a:cxn ang="0">
                  <a:pos x="49" y="332"/>
                </a:cxn>
                <a:cxn ang="0">
                  <a:pos x="62" y="354"/>
                </a:cxn>
                <a:cxn ang="0">
                  <a:pos x="120" y="379"/>
                </a:cxn>
                <a:cxn ang="0">
                  <a:pos x="173" y="396"/>
                </a:cxn>
                <a:cxn ang="0">
                  <a:pos x="195" y="418"/>
                </a:cxn>
                <a:cxn ang="0">
                  <a:pos x="199" y="435"/>
                </a:cxn>
                <a:cxn ang="0">
                  <a:pos x="168" y="469"/>
                </a:cxn>
                <a:cxn ang="0">
                  <a:pos x="155" y="511"/>
                </a:cxn>
                <a:cxn ang="0">
                  <a:pos x="142" y="571"/>
                </a:cxn>
                <a:cxn ang="0">
                  <a:pos x="115" y="562"/>
                </a:cxn>
                <a:cxn ang="0">
                  <a:pos x="115" y="520"/>
                </a:cxn>
                <a:cxn ang="0">
                  <a:pos x="129" y="456"/>
                </a:cxn>
                <a:cxn ang="0">
                  <a:pos x="155" y="430"/>
                </a:cxn>
                <a:cxn ang="0">
                  <a:pos x="106" y="405"/>
                </a:cxn>
                <a:cxn ang="0">
                  <a:pos x="49" y="379"/>
                </a:cxn>
                <a:cxn ang="0">
                  <a:pos x="0" y="341"/>
                </a:cxn>
                <a:cxn ang="0">
                  <a:pos x="0" y="294"/>
                </a:cxn>
                <a:cxn ang="0">
                  <a:pos x="13" y="213"/>
                </a:cxn>
                <a:cxn ang="0">
                  <a:pos x="53" y="136"/>
                </a:cxn>
                <a:cxn ang="0">
                  <a:pos x="102" y="72"/>
                </a:cxn>
                <a:cxn ang="0">
                  <a:pos x="142" y="26"/>
                </a:cxn>
              </a:cxnLst>
              <a:rect l="0" t="0" r="r" b="b"/>
              <a:pathLst>
                <a:path w="226" h="571">
                  <a:moveTo>
                    <a:pt x="142" y="26"/>
                  </a:moveTo>
                  <a:lnTo>
                    <a:pt x="186" y="0"/>
                  </a:lnTo>
                  <a:lnTo>
                    <a:pt x="226" y="4"/>
                  </a:lnTo>
                  <a:lnTo>
                    <a:pt x="222" y="51"/>
                  </a:lnTo>
                  <a:lnTo>
                    <a:pt x="195" y="77"/>
                  </a:lnTo>
                  <a:lnTo>
                    <a:pt x="155" y="98"/>
                  </a:lnTo>
                  <a:lnTo>
                    <a:pt x="106" y="153"/>
                  </a:lnTo>
                  <a:lnTo>
                    <a:pt x="53" y="230"/>
                  </a:lnTo>
                  <a:lnTo>
                    <a:pt x="40" y="294"/>
                  </a:lnTo>
                  <a:lnTo>
                    <a:pt x="49" y="332"/>
                  </a:lnTo>
                  <a:lnTo>
                    <a:pt x="62" y="354"/>
                  </a:lnTo>
                  <a:lnTo>
                    <a:pt x="120" y="379"/>
                  </a:lnTo>
                  <a:lnTo>
                    <a:pt x="173" y="396"/>
                  </a:lnTo>
                  <a:lnTo>
                    <a:pt x="195" y="418"/>
                  </a:lnTo>
                  <a:lnTo>
                    <a:pt x="199" y="435"/>
                  </a:lnTo>
                  <a:lnTo>
                    <a:pt x="168" y="469"/>
                  </a:lnTo>
                  <a:lnTo>
                    <a:pt x="155" y="511"/>
                  </a:lnTo>
                  <a:lnTo>
                    <a:pt x="142" y="571"/>
                  </a:lnTo>
                  <a:lnTo>
                    <a:pt x="115" y="562"/>
                  </a:lnTo>
                  <a:lnTo>
                    <a:pt x="115" y="520"/>
                  </a:lnTo>
                  <a:lnTo>
                    <a:pt x="129" y="456"/>
                  </a:lnTo>
                  <a:lnTo>
                    <a:pt x="155" y="430"/>
                  </a:lnTo>
                  <a:lnTo>
                    <a:pt x="106" y="405"/>
                  </a:lnTo>
                  <a:lnTo>
                    <a:pt x="49" y="379"/>
                  </a:lnTo>
                  <a:lnTo>
                    <a:pt x="0" y="341"/>
                  </a:lnTo>
                  <a:lnTo>
                    <a:pt x="0" y="294"/>
                  </a:lnTo>
                  <a:lnTo>
                    <a:pt x="13" y="213"/>
                  </a:lnTo>
                  <a:lnTo>
                    <a:pt x="53" y="136"/>
                  </a:lnTo>
                  <a:lnTo>
                    <a:pt x="102" y="72"/>
                  </a:lnTo>
                  <a:lnTo>
                    <a:pt x="142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7" name="Freeform 31"/>
            <p:cNvSpPr>
              <a:spLocks/>
            </p:cNvSpPr>
            <p:nvPr/>
          </p:nvSpPr>
          <p:spPr bwMode="auto">
            <a:xfrm>
              <a:off x="4240" y="2045"/>
              <a:ext cx="267" cy="681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80" y="25"/>
                </a:cxn>
                <a:cxn ang="0">
                  <a:pos x="111" y="89"/>
                </a:cxn>
                <a:cxn ang="0">
                  <a:pos x="120" y="203"/>
                </a:cxn>
                <a:cxn ang="0">
                  <a:pos x="111" y="393"/>
                </a:cxn>
                <a:cxn ang="0">
                  <a:pos x="85" y="541"/>
                </a:cxn>
                <a:cxn ang="0">
                  <a:pos x="71" y="605"/>
                </a:cxn>
                <a:cxn ang="0">
                  <a:pos x="98" y="618"/>
                </a:cxn>
                <a:cxn ang="0">
                  <a:pos x="151" y="567"/>
                </a:cxn>
                <a:cxn ang="0">
                  <a:pos x="214" y="529"/>
                </a:cxn>
                <a:cxn ang="0">
                  <a:pos x="231" y="533"/>
                </a:cxn>
                <a:cxn ang="0">
                  <a:pos x="267" y="558"/>
                </a:cxn>
                <a:cxn ang="0">
                  <a:pos x="267" y="571"/>
                </a:cxn>
                <a:cxn ang="0">
                  <a:pos x="191" y="605"/>
                </a:cxn>
                <a:cxn ang="0">
                  <a:pos x="111" y="647"/>
                </a:cxn>
                <a:cxn ang="0">
                  <a:pos x="45" y="681"/>
                </a:cxn>
                <a:cxn ang="0">
                  <a:pos x="13" y="673"/>
                </a:cxn>
                <a:cxn ang="0">
                  <a:pos x="13" y="634"/>
                </a:cxn>
                <a:cxn ang="0">
                  <a:pos x="40" y="579"/>
                </a:cxn>
                <a:cxn ang="0">
                  <a:pos x="58" y="465"/>
                </a:cxn>
                <a:cxn ang="0">
                  <a:pos x="71" y="330"/>
                </a:cxn>
                <a:cxn ang="0">
                  <a:pos x="80" y="178"/>
                </a:cxn>
                <a:cxn ang="0">
                  <a:pos x="45" y="85"/>
                </a:cxn>
                <a:cxn ang="0">
                  <a:pos x="0" y="47"/>
                </a:cxn>
                <a:cxn ang="0">
                  <a:pos x="18" y="0"/>
                </a:cxn>
              </a:cxnLst>
              <a:rect l="0" t="0" r="r" b="b"/>
              <a:pathLst>
                <a:path w="267" h="681">
                  <a:moveTo>
                    <a:pt x="18" y="0"/>
                  </a:moveTo>
                  <a:lnTo>
                    <a:pt x="80" y="25"/>
                  </a:lnTo>
                  <a:lnTo>
                    <a:pt x="111" y="89"/>
                  </a:lnTo>
                  <a:lnTo>
                    <a:pt x="120" y="203"/>
                  </a:lnTo>
                  <a:lnTo>
                    <a:pt x="111" y="393"/>
                  </a:lnTo>
                  <a:lnTo>
                    <a:pt x="85" y="541"/>
                  </a:lnTo>
                  <a:lnTo>
                    <a:pt x="71" y="605"/>
                  </a:lnTo>
                  <a:lnTo>
                    <a:pt x="98" y="618"/>
                  </a:lnTo>
                  <a:lnTo>
                    <a:pt x="151" y="567"/>
                  </a:lnTo>
                  <a:lnTo>
                    <a:pt x="214" y="529"/>
                  </a:lnTo>
                  <a:lnTo>
                    <a:pt x="231" y="533"/>
                  </a:lnTo>
                  <a:lnTo>
                    <a:pt x="267" y="558"/>
                  </a:lnTo>
                  <a:lnTo>
                    <a:pt x="267" y="571"/>
                  </a:lnTo>
                  <a:lnTo>
                    <a:pt x="191" y="605"/>
                  </a:lnTo>
                  <a:lnTo>
                    <a:pt x="111" y="647"/>
                  </a:lnTo>
                  <a:lnTo>
                    <a:pt x="45" y="681"/>
                  </a:lnTo>
                  <a:lnTo>
                    <a:pt x="13" y="673"/>
                  </a:lnTo>
                  <a:lnTo>
                    <a:pt x="13" y="634"/>
                  </a:lnTo>
                  <a:lnTo>
                    <a:pt x="40" y="579"/>
                  </a:lnTo>
                  <a:lnTo>
                    <a:pt x="58" y="465"/>
                  </a:lnTo>
                  <a:lnTo>
                    <a:pt x="71" y="330"/>
                  </a:lnTo>
                  <a:lnTo>
                    <a:pt x="80" y="178"/>
                  </a:lnTo>
                  <a:lnTo>
                    <a:pt x="45" y="85"/>
                  </a:lnTo>
                  <a:lnTo>
                    <a:pt x="0" y="47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8" name="Freeform 32"/>
            <p:cNvSpPr>
              <a:spLocks/>
            </p:cNvSpPr>
            <p:nvPr/>
          </p:nvSpPr>
          <p:spPr bwMode="auto">
            <a:xfrm>
              <a:off x="4050" y="1976"/>
              <a:ext cx="205" cy="747"/>
            </a:xfrm>
            <a:custGeom>
              <a:avLst/>
              <a:gdLst/>
              <a:ahLst/>
              <a:cxnLst>
                <a:cxn ang="0">
                  <a:pos x="82" y="148"/>
                </a:cxn>
                <a:cxn ang="0">
                  <a:pos x="137" y="34"/>
                </a:cxn>
                <a:cxn ang="0">
                  <a:pos x="187" y="0"/>
                </a:cxn>
                <a:cxn ang="0">
                  <a:pos x="205" y="21"/>
                </a:cxn>
                <a:cxn ang="0">
                  <a:pos x="191" y="59"/>
                </a:cxn>
                <a:cxn ang="0">
                  <a:pos x="137" y="152"/>
                </a:cxn>
                <a:cxn ang="0">
                  <a:pos x="96" y="249"/>
                </a:cxn>
                <a:cxn ang="0">
                  <a:pos x="68" y="388"/>
                </a:cxn>
                <a:cxn ang="0">
                  <a:pos x="50" y="544"/>
                </a:cxn>
                <a:cxn ang="0">
                  <a:pos x="50" y="679"/>
                </a:cxn>
                <a:cxn ang="0">
                  <a:pos x="64" y="667"/>
                </a:cxn>
                <a:cxn ang="0">
                  <a:pos x="96" y="616"/>
                </a:cxn>
                <a:cxn ang="0">
                  <a:pos x="109" y="540"/>
                </a:cxn>
                <a:cxn ang="0">
                  <a:pos x="137" y="540"/>
                </a:cxn>
                <a:cxn ang="0">
                  <a:pos x="173" y="557"/>
                </a:cxn>
                <a:cxn ang="0">
                  <a:pos x="150" y="620"/>
                </a:cxn>
                <a:cxn ang="0">
                  <a:pos x="96" y="684"/>
                </a:cxn>
                <a:cxn ang="0">
                  <a:pos x="41" y="747"/>
                </a:cxn>
                <a:cxn ang="0">
                  <a:pos x="14" y="747"/>
                </a:cxn>
                <a:cxn ang="0">
                  <a:pos x="0" y="722"/>
                </a:cxn>
                <a:cxn ang="0">
                  <a:pos x="0" y="667"/>
                </a:cxn>
                <a:cxn ang="0">
                  <a:pos x="9" y="506"/>
                </a:cxn>
                <a:cxn ang="0">
                  <a:pos x="23" y="342"/>
                </a:cxn>
                <a:cxn ang="0">
                  <a:pos x="41" y="224"/>
                </a:cxn>
                <a:cxn ang="0">
                  <a:pos x="82" y="148"/>
                </a:cxn>
              </a:cxnLst>
              <a:rect l="0" t="0" r="r" b="b"/>
              <a:pathLst>
                <a:path w="205" h="747">
                  <a:moveTo>
                    <a:pt x="82" y="148"/>
                  </a:moveTo>
                  <a:lnTo>
                    <a:pt x="137" y="34"/>
                  </a:lnTo>
                  <a:lnTo>
                    <a:pt x="187" y="0"/>
                  </a:lnTo>
                  <a:lnTo>
                    <a:pt x="205" y="21"/>
                  </a:lnTo>
                  <a:lnTo>
                    <a:pt x="191" y="59"/>
                  </a:lnTo>
                  <a:lnTo>
                    <a:pt x="137" y="152"/>
                  </a:lnTo>
                  <a:lnTo>
                    <a:pt x="96" y="249"/>
                  </a:lnTo>
                  <a:lnTo>
                    <a:pt x="68" y="388"/>
                  </a:lnTo>
                  <a:lnTo>
                    <a:pt x="50" y="544"/>
                  </a:lnTo>
                  <a:lnTo>
                    <a:pt x="50" y="679"/>
                  </a:lnTo>
                  <a:lnTo>
                    <a:pt x="64" y="667"/>
                  </a:lnTo>
                  <a:lnTo>
                    <a:pt x="96" y="616"/>
                  </a:lnTo>
                  <a:lnTo>
                    <a:pt x="109" y="540"/>
                  </a:lnTo>
                  <a:lnTo>
                    <a:pt x="137" y="540"/>
                  </a:lnTo>
                  <a:lnTo>
                    <a:pt x="173" y="557"/>
                  </a:lnTo>
                  <a:lnTo>
                    <a:pt x="150" y="620"/>
                  </a:lnTo>
                  <a:lnTo>
                    <a:pt x="96" y="684"/>
                  </a:lnTo>
                  <a:lnTo>
                    <a:pt x="41" y="747"/>
                  </a:lnTo>
                  <a:lnTo>
                    <a:pt x="14" y="747"/>
                  </a:lnTo>
                  <a:lnTo>
                    <a:pt x="0" y="722"/>
                  </a:lnTo>
                  <a:lnTo>
                    <a:pt x="0" y="667"/>
                  </a:lnTo>
                  <a:lnTo>
                    <a:pt x="9" y="506"/>
                  </a:lnTo>
                  <a:lnTo>
                    <a:pt x="23" y="342"/>
                  </a:lnTo>
                  <a:lnTo>
                    <a:pt x="41" y="224"/>
                  </a:lnTo>
                  <a:lnTo>
                    <a:pt x="82" y="1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30" name="Oval 34"/>
          <p:cNvSpPr>
            <a:spLocks noChangeArrowheads="1"/>
          </p:cNvSpPr>
          <p:nvPr/>
        </p:nvSpPr>
        <p:spPr bwMode="auto">
          <a:xfrm>
            <a:off x="7035800" y="1046163"/>
            <a:ext cx="1784350" cy="1687512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31" name="Oval 35"/>
          <p:cNvSpPr>
            <a:spLocks noChangeArrowheads="1"/>
          </p:cNvSpPr>
          <p:nvPr/>
        </p:nvSpPr>
        <p:spPr bwMode="auto">
          <a:xfrm>
            <a:off x="7107238" y="1141413"/>
            <a:ext cx="1590675" cy="151923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35" name="Line 39"/>
          <p:cNvSpPr>
            <a:spLocks noChangeShapeType="1"/>
          </p:cNvSpPr>
          <p:nvPr/>
        </p:nvSpPr>
        <p:spPr bwMode="auto">
          <a:xfrm>
            <a:off x="7820025" y="1081088"/>
            <a:ext cx="1066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37" name="Group 41"/>
          <p:cNvGrpSpPr>
            <a:grpSpLocks/>
          </p:cNvGrpSpPr>
          <p:nvPr/>
        </p:nvGrpSpPr>
        <p:grpSpPr bwMode="auto">
          <a:xfrm>
            <a:off x="7464425" y="1357313"/>
            <a:ext cx="914400" cy="609600"/>
            <a:chOff x="4702" y="1179"/>
            <a:chExt cx="576" cy="384"/>
          </a:xfrm>
        </p:grpSpPr>
        <p:grpSp>
          <p:nvGrpSpPr>
            <p:cNvPr id="4110" name="Group 14"/>
            <p:cNvGrpSpPr>
              <a:grpSpLocks/>
            </p:cNvGrpSpPr>
            <p:nvPr/>
          </p:nvGrpSpPr>
          <p:grpSpPr bwMode="auto">
            <a:xfrm>
              <a:off x="4702" y="1179"/>
              <a:ext cx="576" cy="384"/>
              <a:chOff x="1200" y="3216"/>
              <a:chExt cx="240" cy="144"/>
            </a:xfrm>
          </p:grpSpPr>
          <p:sp>
            <p:nvSpPr>
              <p:cNvPr id="4108" name="Line 12"/>
              <p:cNvSpPr>
                <a:spLocks noChangeShapeType="1"/>
              </p:cNvSpPr>
              <p:nvPr/>
            </p:nvSpPr>
            <p:spPr bwMode="auto">
              <a:xfrm>
                <a:off x="1200" y="3216"/>
                <a:ext cx="0" cy="144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9" name="Line 13"/>
              <p:cNvSpPr>
                <a:spLocks noChangeShapeType="1"/>
              </p:cNvSpPr>
              <p:nvPr/>
            </p:nvSpPr>
            <p:spPr bwMode="auto">
              <a:xfrm flipV="1">
                <a:off x="1200" y="3216"/>
                <a:ext cx="240" cy="144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111" name="Group 15"/>
            <p:cNvGrpSpPr>
              <a:grpSpLocks/>
            </p:cNvGrpSpPr>
            <p:nvPr/>
          </p:nvGrpSpPr>
          <p:grpSpPr bwMode="auto">
            <a:xfrm rot="10800000" flipV="1">
              <a:off x="4702" y="1179"/>
              <a:ext cx="576" cy="384"/>
              <a:chOff x="1200" y="3216"/>
              <a:chExt cx="240" cy="144"/>
            </a:xfrm>
          </p:grpSpPr>
          <p:sp>
            <p:nvSpPr>
              <p:cNvPr id="4112" name="Line 16"/>
              <p:cNvSpPr>
                <a:spLocks noChangeShapeType="1"/>
              </p:cNvSpPr>
              <p:nvPr/>
            </p:nvSpPr>
            <p:spPr bwMode="auto">
              <a:xfrm>
                <a:off x="1200" y="3216"/>
                <a:ext cx="0" cy="144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3" name="Line 17"/>
              <p:cNvSpPr>
                <a:spLocks noChangeShapeType="1"/>
              </p:cNvSpPr>
              <p:nvPr/>
            </p:nvSpPr>
            <p:spPr bwMode="auto">
              <a:xfrm flipV="1">
                <a:off x="1200" y="3216"/>
                <a:ext cx="240" cy="144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136" name="Text Box 40"/>
          <p:cNvSpPr txBox="1">
            <a:spLocks noChangeArrowheads="1"/>
          </p:cNvSpPr>
          <p:nvPr/>
        </p:nvSpPr>
        <p:spPr bwMode="auto">
          <a:xfrm>
            <a:off x="7515225" y="1409700"/>
            <a:ext cx="796925" cy="14335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8800">
                <a:solidFill>
                  <a:schemeClr val="tx1"/>
                </a:solidFill>
                <a:latin typeface="Symbol" pitchFamily="1" charset="2"/>
              </a:rPr>
              <a:t>p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140" name="Rectangle 44"/>
          <p:cNvSpPr>
            <a:spLocks noChangeArrowheads="1"/>
          </p:cNvSpPr>
          <p:nvPr/>
        </p:nvSpPr>
        <p:spPr bwMode="auto">
          <a:xfrm>
            <a:off x="1312863" y="-1900238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title"/>
          </p:nvPr>
        </p:nvSpPr>
        <p:spPr>
          <a:xfrm>
            <a:off x="1042988" y="9525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Selection (</a:t>
            </a:r>
            <a:r>
              <a:rPr lang="en-US" sz="4800">
                <a:sym typeface="Symbol" pitchFamily="1" charset="2"/>
              </a:rPr>
              <a:t></a:t>
            </a:r>
            <a:r>
              <a:rPr lang="en-US">
                <a:sym typeface="Symbol" pitchFamily="1" charset="2"/>
              </a:rPr>
              <a:t>)</a:t>
            </a:r>
            <a:endParaRPr lang="en-US"/>
          </a:p>
        </p:txBody>
      </p:sp>
      <p:graphicFrame>
        <p:nvGraphicFramePr>
          <p:cNvPr id="73733" name="Object 5"/>
          <p:cNvGraphicFramePr>
            <a:graphicFrameLocks/>
          </p:cNvGraphicFramePr>
          <p:nvPr/>
        </p:nvGraphicFramePr>
        <p:xfrm>
          <a:off x="1042988" y="6175375"/>
          <a:ext cx="3009900" cy="811213"/>
        </p:xfrm>
        <a:graphic>
          <a:graphicData uri="http://schemas.openxmlformats.org/presentationml/2006/ole">
            <p:oleObj spid="_x0000_s73733" name="Equation" r:id="rId4" imgW="3019320" imgH="822240" progId="Equation.3">
              <p:embed/>
            </p:oleObj>
          </a:graphicData>
        </a:graphic>
      </p:graphicFrame>
      <p:graphicFrame>
        <p:nvGraphicFramePr>
          <p:cNvPr id="73735" name="Object 7"/>
          <p:cNvGraphicFramePr>
            <a:graphicFrameLocks/>
          </p:cNvGraphicFramePr>
          <p:nvPr/>
        </p:nvGraphicFramePr>
        <p:xfrm>
          <a:off x="4510088" y="6143625"/>
          <a:ext cx="4805362" cy="777875"/>
        </p:xfrm>
        <a:graphic>
          <a:graphicData uri="http://schemas.openxmlformats.org/presentationml/2006/ole">
            <p:oleObj spid="_x0000_s73735" name="Equation" r:id="rId5" imgW="5725800" imgH="946080" progId="Equation.3">
              <p:embed/>
            </p:oleObj>
          </a:graphicData>
        </a:graphic>
      </p:graphicFrame>
      <p:sp>
        <p:nvSpPr>
          <p:cNvPr id="73736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38263"/>
            <a:ext cx="8991600" cy="1728787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0"/>
              <a:t>Selects rows that satisfy </a:t>
            </a:r>
            <a:r>
              <a:rPr lang="en-US" b="0" i="1">
                <a:solidFill>
                  <a:schemeClr val="accent2"/>
                </a:solidFill>
              </a:rPr>
              <a:t>selection condition</a:t>
            </a:r>
            <a:r>
              <a:rPr lang="en-US" b="0"/>
              <a:t>.</a:t>
            </a:r>
          </a:p>
          <a:p>
            <a:pPr>
              <a:lnSpc>
                <a:spcPct val="90000"/>
              </a:lnSpc>
            </a:pPr>
            <a:r>
              <a:rPr lang="en-US" b="0"/>
              <a:t>Result is a relation.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i="1">
                <a:solidFill>
                  <a:schemeClr val="accent2"/>
                </a:solidFill>
              </a:rPr>
              <a:t>Schema</a:t>
            </a:r>
            <a:r>
              <a:rPr lang="en-US" b="1"/>
              <a:t> </a:t>
            </a:r>
            <a:r>
              <a:rPr lang="en-US"/>
              <a:t>of result is same as that of the input relation.</a:t>
            </a:r>
          </a:p>
          <a:p>
            <a:pPr>
              <a:lnSpc>
                <a:spcPct val="90000"/>
              </a:lnSpc>
            </a:pPr>
            <a:r>
              <a:rPr lang="en-US" b="0"/>
              <a:t>Do we need to do duplicate elimination?  </a:t>
            </a:r>
          </a:p>
        </p:txBody>
      </p:sp>
      <p:sp>
        <p:nvSpPr>
          <p:cNvPr id="73738" name="Line 10"/>
          <p:cNvSpPr>
            <a:spLocks noChangeShapeType="1"/>
          </p:cNvSpPr>
          <p:nvPr/>
        </p:nvSpPr>
        <p:spPr bwMode="auto">
          <a:xfrm flipV="1">
            <a:off x="485775" y="5057775"/>
            <a:ext cx="3700463" cy="142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739" name="Line 11"/>
          <p:cNvSpPr>
            <a:spLocks noChangeShapeType="1"/>
          </p:cNvSpPr>
          <p:nvPr/>
        </p:nvSpPr>
        <p:spPr bwMode="auto">
          <a:xfrm flipV="1">
            <a:off x="542925" y="5457825"/>
            <a:ext cx="3786188" cy="428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740" name="Line 12"/>
          <p:cNvSpPr>
            <a:spLocks noChangeShapeType="1"/>
          </p:cNvSpPr>
          <p:nvPr/>
        </p:nvSpPr>
        <p:spPr bwMode="auto">
          <a:xfrm flipH="1">
            <a:off x="671513" y="3943350"/>
            <a:ext cx="57150" cy="23717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741" name="Line 13"/>
          <p:cNvSpPr>
            <a:spLocks noChangeShapeType="1"/>
          </p:cNvSpPr>
          <p:nvPr/>
        </p:nvSpPr>
        <p:spPr bwMode="auto">
          <a:xfrm flipH="1">
            <a:off x="3781425" y="3824288"/>
            <a:ext cx="57150" cy="23717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73742" name="Object 14"/>
          <p:cNvGraphicFramePr>
            <a:graphicFrameLocks noChangeAspect="1"/>
          </p:cNvGraphicFramePr>
          <p:nvPr/>
        </p:nvGraphicFramePr>
        <p:xfrm>
          <a:off x="300038" y="3984625"/>
          <a:ext cx="5643562" cy="2249488"/>
        </p:xfrm>
        <a:graphic>
          <a:graphicData uri="http://schemas.openxmlformats.org/presentationml/2006/ole">
            <p:oleObj spid="_x0000_s73742" name="Document" r:id="rId6" imgW="5641848" imgH="2249424" progId="Word.Document.8">
              <p:embed/>
            </p:oleObj>
          </a:graphicData>
        </a:graphic>
      </p:graphicFrame>
      <p:graphicFrame>
        <p:nvGraphicFramePr>
          <p:cNvPr id="73743" name="Object 15"/>
          <p:cNvGraphicFramePr>
            <a:graphicFrameLocks noChangeAspect="1"/>
          </p:cNvGraphicFramePr>
          <p:nvPr/>
        </p:nvGraphicFramePr>
        <p:xfrm>
          <a:off x="5084763" y="4548188"/>
          <a:ext cx="5643562" cy="1617662"/>
        </p:xfrm>
        <a:graphic>
          <a:graphicData uri="http://schemas.openxmlformats.org/presentationml/2006/ole">
            <p:oleObj spid="_x0000_s73743" name="Document" r:id="rId7" imgW="5641848" imgH="1618488" progId="Word.Document.8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3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3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3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8" grpId="0" animBg="1"/>
      <p:bldP spid="73739" grpId="0" animBg="1"/>
      <p:bldP spid="73740" grpId="0" animBg="1"/>
      <p:bldP spid="7374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title"/>
          </p:nvPr>
        </p:nvSpPr>
        <p:spPr>
          <a:xfrm>
            <a:off x="1219200" y="-180975"/>
            <a:ext cx="7924800" cy="1638300"/>
          </a:xfrm>
          <a:noFill/>
          <a:ln/>
        </p:spPr>
        <p:txBody>
          <a:bodyPr/>
          <a:lstStyle/>
          <a:p>
            <a:r>
              <a:rPr lang="en-US"/>
              <a:t>Union and Set-Difference</a:t>
            </a:r>
          </a:p>
        </p:txBody>
      </p:sp>
      <p:sp>
        <p:nvSpPr>
          <p:cNvPr id="7475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38138" y="1676400"/>
            <a:ext cx="8362950" cy="5178425"/>
          </a:xfrm>
          <a:noFill/>
          <a:ln/>
        </p:spPr>
        <p:txBody>
          <a:bodyPr/>
          <a:lstStyle/>
          <a:p>
            <a:r>
              <a:rPr lang="en-US" sz="2800" b="0"/>
              <a:t>All of these operations take two input relations, which must be</a:t>
            </a:r>
            <a:r>
              <a:rPr lang="en-US" sz="2800"/>
              <a:t> </a:t>
            </a:r>
            <a:r>
              <a:rPr lang="en-US" sz="2800" i="1" u="sng">
                <a:solidFill>
                  <a:schemeClr val="accent2"/>
                </a:solidFill>
              </a:rPr>
              <a:t>union-compatible</a:t>
            </a:r>
            <a:r>
              <a:rPr lang="en-US" sz="2800">
                <a:solidFill>
                  <a:schemeClr val="accent2"/>
                </a:solidFill>
              </a:rPr>
              <a:t>:</a:t>
            </a:r>
            <a:endParaRPr lang="en-US" sz="2800"/>
          </a:p>
          <a:p>
            <a:pPr lvl="1"/>
            <a:r>
              <a:rPr lang="en-US" sz="2800"/>
              <a:t>Same number of fields.</a:t>
            </a:r>
          </a:p>
          <a:p>
            <a:pPr lvl="1"/>
            <a:r>
              <a:rPr lang="en-US" sz="2800"/>
              <a:t>`Corresponding’ fields have the same type.</a:t>
            </a:r>
          </a:p>
          <a:p>
            <a:pPr lvl="1"/>
            <a:endParaRPr lang="en-US" sz="2800"/>
          </a:p>
          <a:p>
            <a:r>
              <a:rPr lang="en-US" sz="2800" b="0"/>
              <a:t>For which, if any, is duplicate elimination required?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title"/>
          </p:nvPr>
        </p:nvSpPr>
        <p:spPr>
          <a:xfrm>
            <a:off x="1096963" y="0"/>
            <a:ext cx="3810000" cy="1638300"/>
          </a:xfrm>
          <a:noFill/>
          <a:ln/>
        </p:spPr>
        <p:txBody>
          <a:bodyPr/>
          <a:lstStyle/>
          <a:p>
            <a:r>
              <a:rPr lang="en-US"/>
              <a:t>Union</a:t>
            </a:r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752600"/>
            <a:ext cx="4343400" cy="46482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2000"/>
              <a:t> </a:t>
            </a:r>
          </a:p>
        </p:txBody>
      </p:sp>
      <p:graphicFrame>
        <p:nvGraphicFramePr>
          <p:cNvPr id="75783" name="Object 7"/>
          <p:cNvGraphicFramePr>
            <a:graphicFrameLocks/>
          </p:cNvGraphicFramePr>
          <p:nvPr/>
        </p:nvGraphicFramePr>
        <p:xfrm>
          <a:off x="5900738" y="4051300"/>
          <a:ext cx="1817687" cy="506413"/>
        </p:xfrm>
        <a:graphic>
          <a:graphicData uri="http://schemas.openxmlformats.org/presentationml/2006/ole">
            <p:oleObj spid="_x0000_s75783" name="Equation" r:id="rId4" imgW="1317600" imgH="453960" progId="Equation.3">
              <p:embed/>
            </p:oleObj>
          </a:graphicData>
        </a:graphic>
      </p:graphicFrame>
      <p:sp>
        <p:nvSpPr>
          <p:cNvPr id="75786" name="Text Box 10"/>
          <p:cNvSpPr txBox="1">
            <a:spLocks noChangeArrowheads="1"/>
          </p:cNvSpPr>
          <p:nvPr/>
        </p:nvSpPr>
        <p:spPr bwMode="auto">
          <a:xfrm>
            <a:off x="1725613" y="3394075"/>
            <a:ext cx="11731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S1</a:t>
            </a:r>
            <a:endParaRPr lang="en-US"/>
          </a:p>
        </p:txBody>
      </p:sp>
      <p:sp>
        <p:nvSpPr>
          <p:cNvPr id="75787" name="Text Box 11"/>
          <p:cNvSpPr txBox="1">
            <a:spLocks noChangeArrowheads="1"/>
          </p:cNvSpPr>
          <p:nvPr/>
        </p:nvSpPr>
        <p:spPr bwMode="auto">
          <a:xfrm>
            <a:off x="1878013" y="6157913"/>
            <a:ext cx="11731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S2</a:t>
            </a:r>
            <a:endParaRPr lang="en-US"/>
          </a:p>
        </p:txBody>
      </p:sp>
      <p:graphicFrame>
        <p:nvGraphicFramePr>
          <p:cNvPr id="75788" name="Object 12"/>
          <p:cNvGraphicFramePr>
            <a:graphicFrameLocks noChangeAspect="1"/>
          </p:cNvGraphicFramePr>
          <p:nvPr/>
        </p:nvGraphicFramePr>
        <p:xfrm>
          <a:off x="0" y="1419225"/>
          <a:ext cx="4170363" cy="2124075"/>
        </p:xfrm>
        <a:graphic>
          <a:graphicData uri="http://schemas.openxmlformats.org/presentationml/2006/ole">
            <p:oleObj spid="_x0000_s75788" name="Document" r:id="rId5" imgW="4169664" imgH="2124456" progId="Word.Document.8">
              <p:embed/>
            </p:oleObj>
          </a:graphicData>
        </a:graphic>
      </p:graphicFrame>
      <p:graphicFrame>
        <p:nvGraphicFramePr>
          <p:cNvPr id="75789" name="Object 13"/>
          <p:cNvGraphicFramePr>
            <a:graphicFrameLocks noChangeAspect="1"/>
          </p:cNvGraphicFramePr>
          <p:nvPr/>
        </p:nvGraphicFramePr>
        <p:xfrm>
          <a:off x="311150" y="4013200"/>
          <a:ext cx="5643563" cy="2249488"/>
        </p:xfrm>
        <a:graphic>
          <a:graphicData uri="http://schemas.openxmlformats.org/presentationml/2006/ole">
            <p:oleObj spid="_x0000_s75789" name="Document" r:id="rId6" imgW="5641848" imgH="2249424" progId="Word.Document.8">
              <p:embed/>
            </p:oleObj>
          </a:graphicData>
        </a:graphic>
      </p:graphicFrame>
      <p:graphicFrame>
        <p:nvGraphicFramePr>
          <p:cNvPr id="75790" name="Object 14"/>
          <p:cNvGraphicFramePr>
            <a:graphicFrameLocks noChangeAspect="1"/>
          </p:cNvGraphicFramePr>
          <p:nvPr/>
        </p:nvGraphicFramePr>
        <p:xfrm>
          <a:off x="4340225" y="1255713"/>
          <a:ext cx="5643563" cy="2892425"/>
        </p:xfrm>
        <a:graphic>
          <a:graphicData uri="http://schemas.openxmlformats.org/presentationml/2006/ole">
            <p:oleObj spid="_x0000_s75790" name="Document" r:id="rId7" imgW="5641848" imgH="2892552" progId="Word.Document.8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title"/>
          </p:nvPr>
        </p:nvSpPr>
        <p:spPr>
          <a:xfrm>
            <a:off x="1096963" y="0"/>
            <a:ext cx="3810000" cy="1638300"/>
          </a:xfrm>
          <a:noFill/>
          <a:ln/>
        </p:spPr>
        <p:txBody>
          <a:bodyPr/>
          <a:lstStyle/>
          <a:p>
            <a:r>
              <a:rPr lang="en-US"/>
              <a:t>Set Difference</a:t>
            </a:r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752600"/>
            <a:ext cx="4343400" cy="46482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2000"/>
              <a:t> </a:t>
            </a:r>
          </a:p>
        </p:txBody>
      </p:sp>
      <p:sp>
        <p:nvSpPr>
          <p:cNvPr id="76808" name="Text Box 8"/>
          <p:cNvSpPr txBox="1">
            <a:spLocks noChangeArrowheads="1"/>
          </p:cNvSpPr>
          <p:nvPr/>
        </p:nvSpPr>
        <p:spPr bwMode="auto">
          <a:xfrm>
            <a:off x="1725613" y="3394075"/>
            <a:ext cx="11731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S1</a:t>
            </a:r>
            <a:endParaRPr lang="en-US"/>
          </a:p>
        </p:txBody>
      </p:sp>
      <p:sp>
        <p:nvSpPr>
          <p:cNvPr id="76809" name="Text Box 9"/>
          <p:cNvSpPr txBox="1">
            <a:spLocks noChangeArrowheads="1"/>
          </p:cNvSpPr>
          <p:nvPr/>
        </p:nvSpPr>
        <p:spPr bwMode="auto">
          <a:xfrm>
            <a:off x="1878013" y="6157913"/>
            <a:ext cx="11731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S2</a:t>
            </a:r>
            <a:endParaRPr lang="en-US"/>
          </a:p>
        </p:txBody>
      </p:sp>
      <p:graphicFrame>
        <p:nvGraphicFramePr>
          <p:cNvPr id="76811" name="Object 11"/>
          <p:cNvGraphicFramePr>
            <a:graphicFrameLocks/>
          </p:cNvGraphicFramePr>
          <p:nvPr/>
        </p:nvGraphicFramePr>
        <p:xfrm>
          <a:off x="6337300" y="2544763"/>
          <a:ext cx="1566863" cy="388937"/>
        </p:xfrm>
        <a:graphic>
          <a:graphicData uri="http://schemas.openxmlformats.org/presentationml/2006/ole">
            <p:oleObj spid="_x0000_s76811" name="Equation" r:id="rId4" imgW="1581120" imgH="403200" progId="Equation.3">
              <p:embed/>
            </p:oleObj>
          </a:graphicData>
        </a:graphic>
      </p:graphicFrame>
      <p:sp>
        <p:nvSpPr>
          <p:cNvPr id="76812" name="Text Box 12"/>
          <p:cNvSpPr txBox="1">
            <a:spLocks noChangeArrowheads="1"/>
          </p:cNvSpPr>
          <p:nvPr/>
        </p:nvSpPr>
        <p:spPr bwMode="auto">
          <a:xfrm>
            <a:off x="6223000" y="5348288"/>
            <a:ext cx="140335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3200" i="1">
                <a:solidFill>
                  <a:schemeClr val="tx1"/>
                </a:solidFill>
                <a:latin typeface="Times New Roman" pitchFamily="1" charset="0"/>
              </a:rPr>
              <a:t>S2 – S1</a:t>
            </a:r>
          </a:p>
        </p:txBody>
      </p:sp>
      <p:graphicFrame>
        <p:nvGraphicFramePr>
          <p:cNvPr id="76814" name="Object 14"/>
          <p:cNvGraphicFramePr>
            <a:graphicFrameLocks noChangeAspect="1"/>
          </p:cNvGraphicFramePr>
          <p:nvPr/>
        </p:nvGraphicFramePr>
        <p:xfrm>
          <a:off x="0" y="1454150"/>
          <a:ext cx="4170363" cy="2124075"/>
        </p:xfrm>
        <a:graphic>
          <a:graphicData uri="http://schemas.openxmlformats.org/presentationml/2006/ole">
            <p:oleObj spid="_x0000_s76814" name="Document" r:id="rId5" imgW="4169664" imgH="2124456" progId="Word.Document.8">
              <p:embed/>
            </p:oleObj>
          </a:graphicData>
        </a:graphic>
      </p:graphicFrame>
      <p:graphicFrame>
        <p:nvGraphicFramePr>
          <p:cNvPr id="76815" name="Object 15"/>
          <p:cNvGraphicFramePr>
            <a:graphicFrameLocks noChangeAspect="1"/>
          </p:cNvGraphicFramePr>
          <p:nvPr/>
        </p:nvGraphicFramePr>
        <p:xfrm>
          <a:off x="225425" y="4019550"/>
          <a:ext cx="5643563" cy="2249488"/>
        </p:xfrm>
        <a:graphic>
          <a:graphicData uri="http://schemas.openxmlformats.org/presentationml/2006/ole">
            <p:oleObj spid="_x0000_s76815" name="Document" r:id="rId6" imgW="5641848" imgH="2249424" progId="Word.Document.8">
              <p:embed/>
            </p:oleObj>
          </a:graphicData>
        </a:graphic>
      </p:graphicFrame>
      <p:graphicFrame>
        <p:nvGraphicFramePr>
          <p:cNvPr id="76816" name="Object 16"/>
          <p:cNvGraphicFramePr>
            <a:graphicFrameLocks noChangeAspect="1"/>
          </p:cNvGraphicFramePr>
          <p:nvPr/>
        </p:nvGraphicFramePr>
        <p:xfrm>
          <a:off x="4475163" y="1228725"/>
          <a:ext cx="5643562" cy="1219200"/>
        </p:xfrm>
        <a:graphic>
          <a:graphicData uri="http://schemas.openxmlformats.org/presentationml/2006/ole">
            <p:oleObj spid="_x0000_s76816" name="Document" r:id="rId7" imgW="5641848" imgH="1219200" progId="Word.Document.8">
              <p:embed/>
            </p:oleObj>
          </a:graphicData>
        </a:graphic>
      </p:graphicFrame>
      <p:graphicFrame>
        <p:nvGraphicFramePr>
          <p:cNvPr id="76819" name="Object 19"/>
          <p:cNvGraphicFramePr>
            <a:graphicFrameLocks noChangeAspect="1"/>
          </p:cNvGraphicFramePr>
          <p:nvPr/>
        </p:nvGraphicFramePr>
        <p:xfrm>
          <a:off x="4627563" y="4106863"/>
          <a:ext cx="5643562" cy="1420812"/>
        </p:xfrm>
        <a:graphic>
          <a:graphicData uri="http://schemas.openxmlformats.org/presentationml/2006/ole">
            <p:oleObj spid="_x0000_s76819" name="Document" r:id="rId8" imgW="5641848" imgH="1420368" progId="Word.Document.8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1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title"/>
          </p:nvPr>
        </p:nvSpPr>
        <p:spPr>
          <a:xfrm>
            <a:off x="1095375" y="80963"/>
            <a:ext cx="7772400" cy="1104900"/>
          </a:xfrm>
          <a:noFill/>
          <a:ln/>
        </p:spPr>
        <p:txBody>
          <a:bodyPr/>
          <a:lstStyle/>
          <a:p>
            <a:r>
              <a:rPr lang="en-US"/>
              <a:t>Cross-Product</a:t>
            </a:r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4076700"/>
          </a:xfrm>
          <a:noFill/>
          <a:ln/>
        </p:spPr>
        <p:txBody>
          <a:bodyPr/>
          <a:lstStyle/>
          <a:p>
            <a:r>
              <a:rPr lang="en-US" sz="2800" b="0"/>
              <a:t>S1 x R1: Each row of S1 paired with each row of R1.</a:t>
            </a:r>
          </a:p>
          <a:p>
            <a:r>
              <a:rPr lang="en-US" sz="2800" b="0"/>
              <a:t>Q: How many rows in the result?</a:t>
            </a:r>
          </a:p>
          <a:p>
            <a:r>
              <a:rPr lang="en-US" sz="2800" b="0" i="1">
                <a:solidFill>
                  <a:schemeClr val="accent2"/>
                </a:solidFill>
              </a:rPr>
              <a:t>Result schema </a:t>
            </a:r>
            <a:r>
              <a:rPr lang="en-US" sz="2800" b="0"/>
              <a:t>has one field per field of S1 and R1, with field names `inherited’ if possible.</a:t>
            </a:r>
          </a:p>
          <a:p>
            <a:pPr lvl="1"/>
            <a:r>
              <a:rPr lang="en-US" sz="2800" i="1"/>
              <a:t>May have a naming conflict</a:t>
            </a:r>
            <a:r>
              <a:rPr lang="en-US" sz="2800"/>
              <a:t>:  Both S1 and R1 have a field with the same name.</a:t>
            </a:r>
          </a:p>
          <a:p>
            <a:pPr lvl="1"/>
            <a:r>
              <a:rPr lang="en-US" sz="2800"/>
              <a:t>In this case, can use the </a:t>
            </a:r>
            <a:r>
              <a:rPr lang="en-US" sz="2800" i="1"/>
              <a:t>renaming operator</a:t>
            </a:r>
            <a:r>
              <a:rPr lang="en-US" sz="2800"/>
              <a:t>:</a:t>
            </a:r>
          </a:p>
        </p:txBody>
      </p:sp>
      <p:graphicFrame>
        <p:nvGraphicFramePr>
          <p:cNvPr id="77830" name="Object 6"/>
          <p:cNvGraphicFramePr>
            <a:graphicFrameLocks/>
          </p:cNvGraphicFramePr>
          <p:nvPr/>
        </p:nvGraphicFramePr>
        <p:xfrm>
          <a:off x="1914525" y="4645025"/>
          <a:ext cx="5402263" cy="508000"/>
        </p:xfrm>
        <a:graphic>
          <a:graphicData uri="http://schemas.openxmlformats.org/presentationml/2006/ole">
            <p:oleObj spid="_x0000_s77830" name="Equation" r:id="rId4" imgW="5889600" imgH="566640" progId="Equation.3">
              <p:embed/>
            </p:oleObj>
          </a:graphicData>
        </a:graphic>
      </p:graphicFrame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985838" y="95250"/>
            <a:ext cx="7772400" cy="1143000"/>
          </a:xfrm>
        </p:spPr>
        <p:txBody>
          <a:bodyPr/>
          <a:lstStyle/>
          <a:p>
            <a:r>
              <a:rPr lang="en-US"/>
              <a:t>Cross Product Example</a:t>
            </a: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1660525" y="2887663"/>
            <a:ext cx="8890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R1</a:t>
            </a:r>
            <a:endParaRPr lang="en-US"/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6461125" y="3055938"/>
            <a:ext cx="5222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S1</a:t>
            </a:r>
            <a:endParaRPr lang="en-US"/>
          </a:p>
        </p:txBody>
      </p:sp>
      <p:sp>
        <p:nvSpPr>
          <p:cNvPr id="78856" name="Text Box 8"/>
          <p:cNvSpPr txBox="1">
            <a:spLocks noChangeArrowheads="1"/>
          </p:cNvSpPr>
          <p:nvPr/>
        </p:nvSpPr>
        <p:spPr bwMode="auto">
          <a:xfrm>
            <a:off x="365125" y="4537075"/>
            <a:ext cx="173355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chemeClr val="tx1"/>
                </a:solidFill>
              </a:rPr>
              <a:t>R1 X S1 =</a:t>
            </a:r>
          </a:p>
        </p:txBody>
      </p:sp>
      <p:graphicFrame>
        <p:nvGraphicFramePr>
          <p:cNvPr id="78857" name="Object 9"/>
          <p:cNvGraphicFramePr>
            <a:graphicFrameLocks noChangeAspect="1"/>
          </p:cNvGraphicFramePr>
          <p:nvPr/>
        </p:nvGraphicFramePr>
        <p:xfrm>
          <a:off x="4503738" y="1047750"/>
          <a:ext cx="4170362" cy="2124075"/>
        </p:xfrm>
        <a:graphic>
          <a:graphicData uri="http://schemas.openxmlformats.org/presentationml/2006/ole">
            <p:oleObj spid="_x0000_s78857" name="Document" r:id="rId4" imgW="4169664" imgH="2124456" progId="Word.Document.8">
              <p:embed/>
            </p:oleObj>
          </a:graphicData>
        </a:graphic>
      </p:graphicFrame>
      <p:graphicFrame>
        <p:nvGraphicFramePr>
          <p:cNvPr id="78858" name="Object 10"/>
          <p:cNvGraphicFramePr>
            <a:graphicFrameLocks noChangeAspect="1"/>
          </p:cNvGraphicFramePr>
          <p:nvPr/>
        </p:nvGraphicFramePr>
        <p:xfrm>
          <a:off x="377825" y="1384300"/>
          <a:ext cx="5643563" cy="1614488"/>
        </p:xfrm>
        <a:graphic>
          <a:graphicData uri="http://schemas.openxmlformats.org/presentationml/2006/ole">
            <p:oleObj spid="_x0000_s78858" name="Document" r:id="rId5" imgW="5641848" imgH="1615440" progId="Word.Document.8">
              <p:embed/>
            </p:oleObj>
          </a:graphicData>
        </a:graphic>
      </p:graphicFrame>
      <p:graphicFrame>
        <p:nvGraphicFramePr>
          <p:cNvPr id="78859" name="Object 11"/>
          <p:cNvGraphicFramePr>
            <a:graphicFrameLocks noChangeAspect="1"/>
          </p:cNvGraphicFramePr>
          <p:nvPr/>
        </p:nvGraphicFramePr>
        <p:xfrm>
          <a:off x="1570038" y="3859213"/>
          <a:ext cx="7451725" cy="2795587"/>
        </p:xfrm>
        <a:graphic>
          <a:graphicData uri="http://schemas.openxmlformats.org/presentationml/2006/ole">
            <p:oleObj spid="_x0000_s78859" name="Document" r:id="rId6" imgW="8135112" imgH="3986784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title"/>
          </p:nvPr>
        </p:nvSpPr>
        <p:spPr>
          <a:xfrm>
            <a:off x="1219200" y="-180975"/>
            <a:ext cx="7924800" cy="1638300"/>
          </a:xfrm>
          <a:noFill/>
          <a:ln/>
        </p:spPr>
        <p:txBody>
          <a:bodyPr/>
          <a:lstStyle/>
          <a:p>
            <a:r>
              <a:rPr lang="en-US"/>
              <a:t>Compound Operator: Intersection</a:t>
            </a:r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38138" y="1362075"/>
            <a:ext cx="8362950" cy="5178425"/>
          </a:xfrm>
          <a:noFill/>
          <a:ln/>
        </p:spPr>
        <p:txBody>
          <a:bodyPr/>
          <a:lstStyle/>
          <a:p>
            <a:r>
              <a:rPr lang="en-US" sz="2800" b="0"/>
              <a:t>In addition to the 5 basic operators, there are several additional “Compound Operators”</a:t>
            </a:r>
          </a:p>
          <a:p>
            <a:pPr lvl="1"/>
            <a:r>
              <a:rPr lang="en-US" sz="2800"/>
              <a:t>These add no computational power to the language, but are useful shorthands.</a:t>
            </a:r>
          </a:p>
          <a:p>
            <a:pPr lvl="1"/>
            <a:r>
              <a:rPr lang="en-US" sz="2800"/>
              <a:t>Can be expressed solely with the basic ops.</a:t>
            </a:r>
          </a:p>
          <a:p>
            <a:pPr lvl="1"/>
            <a:endParaRPr lang="en-US" sz="2800"/>
          </a:p>
          <a:p>
            <a:r>
              <a:rPr lang="en-US" sz="2800" b="0"/>
              <a:t>Intersection takes two input relations, which must be</a:t>
            </a:r>
            <a:r>
              <a:rPr lang="en-US" sz="2800"/>
              <a:t> </a:t>
            </a:r>
            <a:r>
              <a:rPr lang="en-US" sz="2800" i="1" u="sng">
                <a:solidFill>
                  <a:schemeClr val="accent2"/>
                </a:solidFill>
              </a:rPr>
              <a:t>union-compatible</a:t>
            </a:r>
            <a:r>
              <a:rPr lang="en-US" sz="2800">
                <a:solidFill>
                  <a:schemeClr val="accent2"/>
                </a:solidFill>
              </a:rPr>
              <a:t>.</a:t>
            </a:r>
          </a:p>
          <a:p>
            <a:r>
              <a:rPr lang="en-US" sz="2800" b="0"/>
              <a:t>Q: How to express it using basic operators?</a:t>
            </a:r>
          </a:p>
          <a:p>
            <a:pPr>
              <a:buFontTx/>
              <a:buNone/>
            </a:pPr>
            <a:r>
              <a:rPr lang="en-US" sz="2800" b="0"/>
              <a:t>			</a:t>
            </a:r>
            <a:r>
              <a:rPr lang="en-US" sz="3200" b="0"/>
              <a:t>R </a:t>
            </a:r>
            <a:r>
              <a:rPr lang="en-US" sz="3200" b="0">
                <a:sym typeface="Symbol" pitchFamily="1" charset="2"/>
              </a:rPr>
              <a:t> S = R   (R  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7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title"/>
          </p:nvPr>
        </p:nvSpPr>
        <p:spPr>
          <a:xfrm>
            <a:off x="1096963" y="0"/>
            <a:ext cx="3810000" cy="1638300"/>
          </a:xfrm>
          <a:noFill/>
          <a:ln/>
        </p:spPr>
        <p:txBody>
          <a:bodyPr/>
          <a:lstStyle/>
          <a:p>
            <a:r>
              <a:rPr lang="en-US"/>
              <a:t>Intersection</a:t>
            </a:r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752600"/>
            <a:ext cx="4343400" cy="46482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2000"/>
              <a:t> </a:t>
            </a:r>
          </a:p>
        </p:txBody>
      </p:sp>
      <p:sp>
        <p:nvSpPr>
          <p:cNvPr id="80904" name="Text Box 8"/>
          <p:cNvSpPr txBox="1">
            <a:spLocks noChangeArrowheads="1"/>
          </p:cNvSpPr>
          <p:nvPr/>
        </p:nvSpPr>
        <p:spPr bwMode="auto">
          <a:xfrm>
            <a:off x="1725613" y="3394075"/>
            <a:ext cx="11731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S1</a:t>
            </a:r>
            <a:endParaRPr lang="en-US"/>
          </a:p>
        </p:txBody>
      </p:sp>
      <p:sp>
        <p:nvSpPr>
          <p:cNvPr id="80905" name="Text Box 9"/>
          <p:cNvSpPr txBox="1">
            <a:spLocks noChangeArrowheads="1"/>
          </p:cNvSpPr>
          <p:nvPr/>
        </p:nvSpPr>
        <p:spPr bwMode="auto">
          <a:xfrm>
            <a:off x="1878013" y="6157913"/>
            <a:ext cx="11731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S2</a:t>
            </a:r>
            <a:endParaRPr lang="en-US"/>
          </a:p>
        </p:txBody>
      </p:sp>
      <p:graphicFrame>
        <p:nvGraphicFramePr>
          <p:cNvPr id="80907" name="Object 11"/>
          <p:cNvGraphicFramePr>
            <a:graphicFrameLocks/>
          </p:cNvGraphicFramePr>
          <p:nvPr/>
        </p:nvGraphicFramePr>
        <p:xfrm>
          <a:off x="5322888" y="4348163"/>
          <a:ext cx="3248025" cy="817562"/>
        </p:xfrm>
        <a:graphic>
          <a:graphicData uri="http://schemas.openxmlformats.org/presentationml/2006/ole">
            <p:oleObj spid="_x0000_s80907" name="Equation" r:id="rId4" imgW="1661760" imgH="474480" progId="Equation.3">
              <p:embed/>
            </p:oleObj>
          </a:graphicData>
        </a:graphic>
      </p:graphicFrame>
      <p:graphicFrame>
        <p:nvGraphicFramePr>
          <p:cNvPr id="80908" name="Object 12"/>
          <p:cNvGraphicFramePr>
            <a:graphicFrameLocks noChangeAspect="1"/>
          </p:cNvGraphicFramePr>
          <p:nvPr/>
        </p:nvGraphicFramePr>
        <p:xfrm>
          <a:off x="4457700" y="2430463"/>
          <a:ext cx="5643563" cy="1554162"/>
        </p:xfrm>
        <a:graphic>
          <a:graphicData uri="http://schemas.openxmlformats.org/presentationml/2006/ole">
            <p:oleObj spid="_x0000_s80908" name="Document" r:id="rId5" imgW="5641848" imgH="1554480" progId="Word.Document.8">
              <p:embed/>
            </p:oleObj>
          </a:graphicData>
        </a:graphic>
      </p:graphicFrame>
      <p:graphicFrame>
        <p:nvGraphicFramePr>
          <p:cNvPr id="80909" name="Object 13"/>
          <p:cNvGraphicFramePr>
            <a:graphicFrameLocks noChangeAspect="1"/>
          </p:cNvGraphicFramePr>
          <p:nvPr/>
        </p:nvGraphicFramePr>
        <p:xfrm>
          <a:off x="0" y="1454150"/>
          <a:ext cx="4170363" cy="2124075"/>
        </p:xfrm>
        <a:graphic>
          <a:graphicData uri="http://schemas.openxmlformats.org/presentationml/2006/ole">
            <p:oleObj spid="_x0000_s80909" name="Document" r:id="rId6" imgW="4169664" imgH="2124456" progId="Word.Document.8">
              <p:embed/>
            </p:oleObj>
          </a:graphicData>
        </a:graphic>
      </p:graphicFrame>
      <p:graphicFrame>
        <p:nvGraphicFramePr>
          <p:cNvPr id="80910" name="Object 14"/>
          <p:cNvGraphicFramePr>
            <a:graphicFrameLocks noChangeAspect="1"/>
          </p:cNvGraphicFramePr>
          <p:nvPr/>
        </p:nvGraphicFramePr>
        <p:xfrm>
          <a:off x="225425" y="4019550"/>
          <a:ext cx="5643563" cy="2249488"/>
        </p:xfrm>
        <a:graphic>
          <a:graphicData uri="http://schemas.openxmlformats.org/presentationml/2006/ole">
            <p:oleObj spid="_x0000_s80910" name="Document" r:id="rId7" imgW="5641848" imgH="2249424" progId="Word.Document.8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1563" y="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Compound Operator: Join</a:t>
            </a:r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41300" y="1027113"/>
            <a:ext cx="8902700" cy="40767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0"/>
              <a:t>Joins are compound operators involving cross product, selection, and (sometimes) projection.</a:t>
            </a:r>
          </a:p>
          <a:p>
            <a:pPr>
              <a:lnSpc>
                <a:spcPct val="90000"/>
              </a:lnSpc>
            </a:pPr>
            <a:r>
              <a:rPr lang="en-US" b="0"/>
              <a:t>Most common type of join is a “</a:t>
            </a:r>
            <a:r>
              <a:rPr lang="en-US" b="0" i="1" u="sng">
                <a:solidFill>
                  <a:schemeClr val="accent2"/>
                </a:solidFill>
              </a:rPr>
              <a:t>natural join</a:t>
            </a:r>
            <a:r>
              <a:rPr lang="en-US" b="0"/>
              <a:t>” (often just called “join”).  R      S conceptually is: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Compute R X 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Select rows where attributes that appear in both relations have equal values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Project all unique atttributes and one copy of  each of the common ones.</a:t>
            </a:r>
          </a:p>
          <a:p>
            <a:pPr>
              <a:lnSpc>
                <a:spcPct val="90000"/>
              </a:lnSpc>
            </a:pPr>
            <a:r>
              <a:rPr lang="en-US" b="0"/>
              <a:t>Note: Usually done much more efficiently than this.</a:t>
            </a:r>
          </a:p>
          <a:p>
            <a:pPr>
              <a:lnSpc>
                <a:spcPct val="90000"/>
              </a:lnSpc>
            </a:pPr>
            <a:r>
              <a:rPr lang="en-US" b="0"/>
              <a:t>Useful for putting “normalized” relations back together.</a:t>
            </a:r>
          </a:p>
          <a:p>
            <a:pPr>
              <a:lnSpc>
                <a:spcPct val="90000"/>
              </a:lnSpc>
            </a:pPr>
            <a:endParaRPr lang="en-US" b="0"/>
          </a:p>
        </p:txBody>
      </p:sp>
      <p:grpSp>
        <p:nvGrpSpPr>
          <p:cNvPr id="81926" name="Group 6"/>
          <p:cNvGrpSpPr>
            <a:grpSpLocks/>
          </p:cNvGrpSpPr>
          <p:nvPr/>
        </p:nvGrpSpPr>
        <p:grpSpPr bwMode="auto">
          <a:xfrm>
            <a:off x="2036763" y="2203450"/>
            <a:ext cx="488950" cy="214313"/>
            <a:chOff x="2226" y="2065"/>
            <a:chExt cx="1148" cy="671"/>
          </a:xfrm>
        </p:grpSpPr>
        <p:sp>
          <p:nvSpPr>
            <p:cNvPr id="81927" name="AutoShape 7"/>
            <p:cNvSpPr>
              <a:spLocks noChangeArrowheads="1"/>
            </p:cNvSpPr>
            <p:nvPr/>
          </p:nvSpPr>
          <p:spPr bwMode="auto">
            <a:xfrm rot="-5400000">
              <a:off x="2753" y="2110"/>
              <a:ext cx="666" cy="576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28" name="AutoShape 8"/>
            <p:cNvSpPr>
              <a:spLocks noChangeArrowheads="1"/>
            </p:cNvSpPr>
            <p:nvPr/>
          </p:nvSpPr>
          <p:spPr bwMode="auto">
            <a:xfrm rot="5400000" flipH="1">
              <a:off x="2181" y="2115"/>
              <a:ext cx="666" cy="576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985838" y="95250"/>
            <a:ext cx="7772400" cy="1143000"/>
          </a:xfrm>
        </p:spPr>
        <p:txBody>
          <a:bodyPr/>
          <a:lstStyle/>
          <a:p>
            <a:r>
              <a:rPr lang="en-US"/>
              <a:t>Natural Join Example</a:t>
            </a: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1660525" y="2887663"/>
            <a:ext cx="8890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R1</a:t>
            </a:r>
            <a:endParaRPr lang="en-US"/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6461125" y="3055938"/>
            <a:ext cx="5222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S1</a:t>
            </a:r>
            <a:endParaRPr lang="en-US"/>
          </a:p>
        </p:txBody>
      </p:sp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288925" y="3762375"/>
            <a:ext cx="1939925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chemeClr val="tx1"/>
                </a:solidFill>
              </a:rPr>
              <a:t>R1       S1 =</a:t>
            </a:r>
          </a:p>
        </p:txBody>
      </p:sp>
      <p:grpSp>
        <p:nvGrpSpPr>
          <p:cNvPr id="82952" name="Group 8"/>
          <p:cNvGrpSpPr>
            <a:grpSpLocks/>
          </p:cNvGrpSpPr>
          <p:nvPr/>
        </p:nvGrpSpPr>
        <p:grpSpPr bwMode="auto">
          <a:xfrm>
            <a:off x="879475" y="3938588"/>
            <a:ext cx="488950" cy="214312"/>
            <a:chOff x="2226" y="2065"/>
            <a:chExt cx="1148" cy="671"/>
          </a:xfrm>
        </p:grpSpPr>
        <p:sp>
          <p:nvSpPr>
            <p:cNvPr id="82953" name="AutoShape 9"/>
            <p:cNvSpPr>
              <a:spLocks noChangeArrowheads="1"/>
            </p:cNvSpPr>
            <p:nvPr/>
          </p:nvSpPr>
          <p:spPr bwMode="auto">
            <a:xfrm rot="-5400000">
              <a:off x="2753" y="2110"/>
              <a:ext cx="666" cy="576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54" name="AutoShape 10"/>
            <p:cNvSpPr>
              <a:spLocks noChangeArrowheads="1"/>
            </p:cNvSpPr>
            <p:nvPr/>
          </p:nvSpPr>
          <p:spPr bwMode="auto">
            <a:xfrm rot="5400000" flipH="1">
              <a:off x="2181" y="2115"/>
              <a:ext cx="666" cy="576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82955" name="Object 11"/>
          <p:cNvGraphicFramePr>
            <a:graphicFrameLocks/>
          </p:cNvGraphicFramePr>
          <p:nvPr/>
        </p:nvGraphicFramePr>
        <p:xfrm>
          <a:off x="806450" y="4581525"/>
          <a:ext cx="7445375" cy="1531938"/>
        </p:xfrm>
        <a:graphic>
          <a:graphicData uri="http://schemas.openxmlformats.org/presentationml/2006/ole">
            <p:oleObj spid="_x0000_s82955" name="Document" r:id="rId4" imgW="7772400" imgH="1612900" progId="Word.Document.8">
              <p:embed/>
            </p:oleObj>
          </a:graphicData>
        </a:graphic>
      </p:graphicFrame>
      <p:graphicFrame>
        <p:nvGraphicFramePr>
          <p:cNvPr id="82956" name="Object 12"/>
          <p:cNvGraphicFramePr>
            <a:graphicFrameLocks noChangeAspect="1"/>
          </p:cNvGraphicFramePr>
          <p:nvPr/>
        </p:nvGraphicFramePr>
        <p:xfrm>
          <a:off x="4368800" y="1014413"/>
          <a:ext cx="4170363" cy="2124075"/>
        </p:xfrm>
        <a:graphic>
          <a:graphicData uri="http://schemas.openxmlformats.org/presentationml/2006/ole">
            <p:oleObj spid="_x0000_s82956" name="Document" r:id="rId5" imgW="4169664" imgH="2124456" progId="Word.Document.8">
              <p:embed/>
            </p:oleObj>
          </a:graphicData>
        </a:graphic>
      </p:graphicFrame>
      <p:graphicFrame>
        <p:nvGraphicFramePr>
          <p:cNvPr id="82957" name="Object 13"/>
          <p:cNvGraphicFramePr>
            <a:graphicFrameLocks noChangeAspect="1"/>
          </p:cNvGraphicFramePr>
          <p:nvPr/>
        </p:nvGraphicFramePr>
        <p:xfrm>
          <a:off x="393700" y="1384300"/>
          <a:ext cx="5643563" cy="1614488"/>
        </p:xfrm>
        <a:graphic>
          <a:graphicData uri="http://schemas.openxmlformats.org/presentationml/2006/ole">
            <p:oleObj spid="_x0000_s82957" name="Document" r:id="rId6" imgW="5641848" imgH="161544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0" y="152400"/>
            <a:ext cx="7772400" cy="1143000"/>
          </a:xfrm>
        </p:spPr>
        <p:txBody>
          <a:bodyPr/>
          <a:lstStyle/>
          <a:p>
            <a:r>
              <a:rPr lang="en-US"/>
              <a:t>Administrivia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7772400" cy="5524500"/>
          </a:xfrm>
        </p:spPr>
        <p:txBody>
          <a:bodyPr/>
          <a:lstStyle/>
          <a:p>
            <a:r>
              <a:rPr lang="en-US"/>
              <a:t>Midterm 1 – Tues 2/21, in class</a:t>
            </a:r>
          </a:p>
          <a:p>
            <a:pPr lvl="1"/>
            <a:r>
              <a:rPr lang="en-US"/>
              <a:t>Covers all material up to and including Th 2/16</a:t>
            </a:r>
          </a:p>
          <a:p>
            <a:pPr lvl="1"/>
            <a:r>
              <a:rPr lang="en-US"/>
              <a:t>Closed book – can bring 1 8.5x11” sheet of notes</a:t>
            </a:r>
          </a:p>
          <a:p>
            <a:pPr lvl="1"/>
            <a:r>
              <a:rPr lang="en-US"/>
              <a:t>No calculators – no cell phones</a:t>
            </a:r>
          </a:p>
          <a:p>
            <a:r>
              <a:rPr lang="en-US"/>
              <a:t>Midterm 2 – Th 3/21, in class</a:t>
            </a:r>
          </a:p>
          <a:p>
            <a:pPr lvl="1"/>
            <a:r>
              <a:rPr lang="en-US"/>
              <a:t>Focuses on material after MT 1</a:t>
            </a:r>
          </a:p>
          <a:p>
            <a:pPr lvl="1"/>
            <a:r>
              <a:rPr lang="en-US"/>
              <a:t>Same rules as above.</a:t>
            </a:r>
          </a:p>
          <a:p>
            <a:r>
              <a:rPr lang="en-US"/>
              <a:t>Homework 1 – 2/14</a:t>
            </a:r>
          </a:p>
          <a:p>
            <a:r>
              <a:rPr lang="en-US"/>
              <a:t>Homework 2 – Out after MT 1, Due 3/14</a:t>
            </a:r>
          </a:p>
          <a:p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title"/>
          </p:nvPr>
        </p:nvSpPr>
        <p:spPr>
          <a:xfrm>
            <a:off x="1071563" y="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Other Types of Joins</a:t>
            </a:r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0" y="1166813"/>
            <a:ext cx="7772400" cy="40767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i="1" u="sng">
                <a:solidFill>
                  <a:schemeClr val="accent2"/>
                </a:solidFill>
              </a:rPr>
              <a:t>Condition Join (or “theta-join”)</a:t>
            </a:r>
            <a:r>
              <a:rPr lang="en-US"/>
              <a:t>: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 i="1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b="0" i="1">
                <a:solidFill>
                  <a:schemeClr val="accent2"/>
                </a:solidFill>
              </a:rPr>
              <a:t>Result schema </a:t>
            </a:r>
            <a:r>
              <a:rPr lang="en-US" sz="2800" b="0"/>
              <a:t>same as that of cross-product.</a:t>
            </a:r>
          </a:p>
          <a:p>
            <a:pPr>
              <a:lnSpc>
                <a:spcPct val="90000"/>
              </a:lnSpc>
            </a:pPr>
            <a:r>
              <a:rPr lang="en-US" sz="2800" b="0"/>
              <a:t>May have fewer tuples than cross-product.</a:t>
            </a:r>
          </a:p>
          <a:p>
            <a:pPr>
              <a:lnSpc>
                <a:spcPct val="90000"/>
              </a:lnSpc>
            </a:pPr>
            <a:endParaRPr lang="en-US" sz="2800" b="0"/>
          </a:p>
          <a:p>
            <a:pPr>
              <a:lnSpc>
                <a:spcPct val="90000"/>
              </a:lnSpc>
            </a:pPr>
            <a:endParaRPr lang="en-US" sz="2800" b="0"/>
          </a:p>
          <a:p>
            <a:pPr>
              <a:lnSpc>
                <a:spcPct val="90000"/>
              </a:lnSpc>
            </a:pPr>
            <a:r>
              <a:rPr lang="en-US" i="1" u="sng">
                <a:solidFill>
                  <a:schemeClr val="accent2"/>
                </a:solidFill>
              </a:rPr>
              <a:t>Equi-Join</a:t>
            </a:r>
            <a:r>
              <a:rPr lang="en-US">
                <a:solidFill>
                  <a:schemeClr val="accent2"/>
                </a:solidFill>
              </a:rPr>
              <a:t>:  </a:t>
            </a:r>
            <a:r>
              <a:rPr lang="en-US"/>
              <a:t>Special case: condition </a:t>
            </a:r>
            <a:r>
              <a:rPr lang="en-US" i="1"/>
              <a:t>c</a:t>
            </a:r>
            <a:r>
              <a:rPr lang="en-US"/>
              <a:t> contains only conjunction of </a:t>
            </a:r>
            <a:r>
              <a:rPr lang="en-US" b="0" i="1"/>
              <a:t>equalities</a:t>
            </a:r>
            <a:r>
              <a:rPr lang="en-US" b="0"/>
              <a:t>.</a:t>
            </a:r>
          </a:p>
        </p:txBody>
      </p:sp>
      <p:graphicFrame>
        <p:nvGraphicFramePr>
          <p:cNvPr id="83974" name="Object 6"/>
          <p:cNvGraphicFramePr>
            <a:graphicFrameLocks/>
          </p:cNvGraphicFramePr>
          <p:nvPr/>
        </p:nvGraphicFramePr>
        <p:xfrm>
          <a:off x="2552700" y="1706563"/>
          <a:ext cx="4102100" cy="625475"/>
        </p:xfrm>
        <a:graphic>
          <a:graphicData uri="http://schemas.openxmlformats.org/presentationml/2006/ole">
            <p:oleObj spid="_x0000_s83974" name="Equation" r:id="rId4" imgW="4116240" imgH="639720" progId="Equation.3">
              <p:embed/>
            </p:oleObj>
          </a:graphicData>
        </a:graphic>
      </p:graphicFrame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985838" y="95250"/>
            <a:ext cx="7772400" cy="1143000"/>
          </a:xfrm>
        </p:spPr>
        <p:txBody>
          <a:bodyPr/>
          <a:lstStyle/>
          <a:p>
            <a:r>
              <a:rPr lang="en-US"/>
              <a:t>“Theta” Join Example</a:t>
            </a:r>
          </a:p>
        </p:txBody>
      </p:sp>
      <p:graphicFrame>
        <p:nvGraphicFramePr>
          <p:cNvPr id="84995" name="Object 3"/>
          <p:cNvGraphicFramePr>
            <a:graphicFrameLocks/>
          </p:cNvGraphicFramePr>
          <p:nvPr/>
        </p:nvGraphicFramePr>
        <p:xfrm>
          <a:off x="4759325" y="1047750"/>
          <a:ext cx="4154488" cy="2101850"/>
        </p:xfrm>
        <a:graphic>
          <a:graphicData uri="http://schemas.openxmlformats.org/presentationml/2006/ole">
            <p:oleObj spid="_x0000_s84995" name="Document" r:id="rId4" imgW="4165600" imgH="2108200" progId="Word.Document.8">
              <p:embed/>
            </p:oleObj>
          </a:graphicData>
        </a:graphic>
      </p:graphicFrame>
      <p:graphicFrame>
        <p:nvGraphicFramePr>
          <p:cNvPr id="84996" name="Object 4"/>
          <p:cNvGraphicFramePr>
            <a:graphicFrameLocks/>
          </p:cNvGraphicFramePr>
          <p:nvPr/>
        </p:nvGraphicFramePr>
        <p:xfrm>
          <a:off x="769938" y="1193800"/>
          <a:ext cx="3319462" cy="1598613"/>
        </p:xfrm>
        <a:graphic>
          <a:graphicData uri="http://schemas.openxmlformats.org/presentationml/2006/ole">
            <p:oleObj spid="_x0000_s84996" name="Document" r:id="rId5" imgW="3327400" imgH="1612900" progId="Word.Document.8">
              <p:embed/>
            </p:oleObj>
          </a:graphicData>
        </a:graphic>
      </p:graphicFrame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1660525" y="2887663"/>
            <a:ext cx="8890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R1</a:t>
            </a:r>
            <a:endParaRPr lang="en-US"/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6461125" y="3055938"/>
            <a:ext cx="5222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S1</a:t>
            </a:r>
            <a:endParaRPr lang="en-US"/>
          </a:p>
        </p:txBody>
      </p:sp>
      <p:graphicFrame>
        <p:nvGraphicFramePr>
          <p:cNvPr id="84999" name="Object 7"/>
          <p:cNvGraphicFramePr>
            <a:graphicFrameLocks/>
          </p:cNvGraphicFramePr>
          <p:nvPr/>
        </p:nvGraphicFramePr>
        <p:xfrm>
          <a:off x="522288" y="3716338"/>
          <a:ext cx="3303587" cy="523875"/>
        </p:xfrm>
        <a:graphic>
          <a:graphicData uri="http://schemas.openxmlformats.org/presentationml/2006/ole">
            <p:oleObj spid="_x0000_s84999" name="Equation" r:id="rId6" imgW="3314700" imgH="533400" progId="Equation.3">
              <p:embed/>
            </p:oleObj>
          </a:graphicData>
        </a:graphic>
      </p:graphicFrame>
      <p:sp>
        <p:nvSpPr>
          <p:cNvPr id="85000" name="Text Box 8"/>
          <p:cNvSpPr txBox="1">
            <a:spLocks noChangeArrowheads="1"/>
          </p:cNvSpPr>
          <p:nvPr/>
        </p:nvSpPr>
        <p:spPr bwMode="auto">
          <a:xfrm flipH="1">
            <a:off x="3900488" y="3670300"/>
            <a:ext cx="9525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3200">
                <a:solidFill>
                  <a:schemeClr val="tx1"/>
                </a:solidFill>
              </a:rPr>
              <a:t>=</a:t>
            </a:r>
            <a:endParaRPr lang="en-US"/>
          </a:p>
        </p:txBody>
      </p:sp>
      <p:graphicFrame>
        <p:nvGraphicFramePr>
          <p:cNvPr id="85001" name="Object 9"/>
          <p:cNvGraphicFramePr>
            <a:graphicFrameLocks/>
          </p:cNvGraphicFramePr>
          <p:nvPr/>
        </p:nvGraphicFramePr>
        <p:xfrm>
          <a:off x="0" y="4637088"/>
          <a:ext cx="8447087" cy="1530350"/>
        </p:xfrm>
        <a:graphic>
          <a:graphicData uri="http://schemas.openxmlformats.org/presentationml/2006/ole">
            <p:oleObj spid="_x0000_s85001" name="Document" r:id="rId7" imgW="8585200" imgH="161290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smtClean="0"/>
          </a:p>
          <a:p>
            <a:endParaRPr lang="en-US"/>
          </a:p>
        </p:txBody>
      </p:sp>
      <p:pic>
        <p:nvPicPr>
          <p:cNvPr id="1208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8400" y="740709"/>
            <a:ext cx="6159499" cy="4937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smtClean="0"/>
          </a:p>
          <a:p>
            <a:endParaRPr lang="en-US"/>
          </a:p>
        </p:txBody>
      </p:sp>
      <p:pic>
        <p:nvPicPr>
          <p:cNvPr id="1218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6205" y="1168400"/>
            <a:ext cx="5876345" cy="307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smtClean="0"/>
          </a:p>
          <a:p>
            <a:endParaRPr lang="en-US"/>
          </a:p>
        </p:txBody>
      </p:sp>
      <p:pic>
        <p:nvPicPr>
          <p:cNvPr id="1228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7838" y="990600"/>
            <a:ext cx="5647362" cy="4741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smtClean="0"/>
          </a:p>
          <a:p>
            <a:endParaRPr lang="en-US"/>
          </a:p>
        </p:txBody>
      </p:sp>
      <p:pic>
        <p:nvPicPr>
          <p:cNvPr id="1239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9450" y="1117601"/>
            <a:ext cx="4698963" cy="371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smtClean="0"/>
          </a:p>
          <a:p>
            <a:endParaRPr lang="en-US"/>
          </a:p>
        </p:txBody>
      </p:sp>
      <p:pic>
        <p:nvPicPr>
          <p:cNvPr id="1249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7587" y="1143000"/>
            <a:ext cx="6077276" cy="4432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title"/>
          </p:nvPr>
        </p:nvSpPr>
        <p:spPr>
          <a:xfrm>
            <a:off x="1114425" y="57150"/>
            <a:ext cx="7772400" cy="900113"/>
          </a:xfrm>
          <a:noFill/>
          <a:ln/>
        </p:spPr>
        <p:txBody>
          <a:bodyPr/>
          <a:lstStyle/>
          <a:p>
            <a:r>
              <a:rPr lang="en-US"/>
              <a:t>Compound Operator: Division</a:t>
            </a:r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1439863"/>
            <a:ext cx="8293100" cy="5029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0" dirty="0"/>
              <a:t>Useful for expressing “for all” queries like:                                                                                                      </a:t>
            </a:r>
            <a:r>
              <a:rPr lang="en-US" sz="2800" b="0" i="1" dirty="0"/>
              <a:t>Find </a:t>
            </a:r>
            <a:r>
              <a:rPr lang="en-US" sz="2800" b="0" i="1" dirty="0" err="1"/>
              <a:t>sids</a:t>
            </a:r>
            <a:r>
              <a:rPr lang="en-US" sz="2800" b="0" i="1" dirty="0"/>
              <a:t> of sailors who have reserved </a:t>
            </a:r>
            <a:r>
              <a:rPr lang="en-US" sz="2800" b="0" i="1" u="sng" dirty="0">
                <a:solidFill>
                  <a:schemeClr val="accent2"/>
                </a:solidFill>
              </a:rPr>
              <a:t>all</a:t>
            </a:r>
            <a:r>
              <a:rPr lang="en-US" sz="2800" b="0" i="1" dirty="0">
                <a:solidFill>
                  <a:schemeClr val="accent2"/>
                </a:solidFill>
              </a:rPr>
              <a:t> </a:t>
            </a:r>
            <a:r>
              <a:rPr lang="en-US" sz="2800" b="0" i="1" dirty="0"/>
              <a:t>boats</a:t>
            </a:r>
            <a:r>
              <a:rPr lang="en-US" sz="2800" b="0" dirty="0" smtClean="0"/>
              <a:t>.</a:t>
            </a:r>
          </a:p>
          <a:p>
            <a:pPr>
              <a:lnSpc>
                <a:spcPct val="90000"/>
              </a:lnSpc>
            </a:pPr>
            <a:endParaRPr lang="en-US" sz="2800" b="0" dirty="0"/>
          </a:p>
          <a:p>
            <a:pPr>
              <a:lnSpc>
                <a:spcPct val="90000"/>
              </a:lnSpc>
            </a:pPr>
            <a:r>
              <a:rPr lang="en-US" sz="2800" b="0" dirty="0"/>
              <a:t>For A/B attributes of B are subset of </a:t>
            </a:r>
            <a:r>
              <a:rPr lang="en-US" sz="2800" b="0" dirty="0" err="1"/>
              <a:t>attrs</a:t>
            </a:r>
            <a:r>
              <a:rPr lang="en-US" sz="2800" b="0" dirty="0"/>
              <a:t> of A.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May need to “project” to make this happen.</a:t>
            </a:r>
          </a:p>
          <a:p>
            <a:pPr>
              <a:lnSpc>
                <a:spcPct val="90000"/>
              </a:lnSpc>
            </a:pPr>
            <a:r>
              <a:rPr lang="en-US" sz="2800" b="0" dirty="0"/>
              <a:t>E.g., let </a:t>
            </a:r>
            <a:r>
              <a:rPr lang="en-US" sz="2800" b="0" i="1" dirty="0"/>
              <a:t>A</a:t>
            </a:r>
            <a:r>
              <a:rPr lang="en-US" sz="2800" b="0" dirty="0"/>
              <a:t> have 2 fields, </a:t>
            </a:r>
            <a:r>
              <a:rPr lang="en-US" sz="2800" b="0" i="1" dirty="0"/>
              <a:t>x</a:t>
            </a:r>
            <a:r>
              <a:rPr lang="en-US" sz="2800" b="0" dirty="0"/>
              <a:t> and </a:t>
            </a:r>
            <a:r>
              <a:rPr lang="en-US" sz="2800" b="0" i="1" dirty="0"/>
              <a:t>y</a:t>
            </a:r>
            <a:r>
              <a:rPr lang="en-US" sz="2800" b="0" dirty="0"/>
              <a:t>; </a:t>
            </a:r>
            <a:r>
              <a:rPr lang="en-US" sz="2800" b="0" i="1" dirty="0"/>
              <a:t>B</a:t>
            </a:r>
            <a:r>
              <a:rPr lang="en-US" sz="2800" b="0" dirty="0"/>
              <a:t> have only field </a:t>
            </a:r>
            <a:r>
              <a:rPr lang="en-US" sz="2800" b="0" i="1" dirty="0"/>
              <a:t>y</a:t>
            </a:r>
            <a:r>
              <a:rPr lang="en-US" sz="2800" b="0" dirty="0"/>
              <a:t>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/>
              <a:t> </a:t>
            </a:r>
          </a:p>
          <a:p>
            <a:pPr lvl="1">
              <a:lnSpc>
                <a:spcPct val="90000"/>
              </a:lnSpc>
            </a:pPr>
            <a:endParaRPr lang="en-US" b="1" i="1" dirty="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b="1" i="1" dirty="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i="1" dirty="0">
                <a:solidFill>
                  <a:schemeClr val="accent2"/>
                </a:solidFill>
              </a:rPr>
              <a:t>A/B </a:t>
            </a:r>
            <a:r>
              <a:rPr lang="en-US" b="1" dirty="0">
                <a:solidFill>
                  <a:schemeClr val="accent2"/>
                </a:solidFill>
              </a:rPr>
              <a:t>contains all </a:t>
            </a:r>
            <a:r>
              <a:rPr lang="en-US" b="1" i="1" dirty="0">
                <a:solidFill>
                  <a:schemeClr val="accent2"/>
                </a:solidFill>
              </a:rPr>
              <a:t>x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tuples</a:t>
            </a:r>
            <a:r>
              <a:rPr lang="en-US" b="1" dirty="0">
                <a:solidFill>
                  <a:schemeClr val="accent2"/>
                </a:solidFill>
              </a:rPr>
              <a:t> such that for </a:t>
            </a:r>
            <a:r>
              <a:rPr lang="en-US" b="1" i="1" u="sng" dirty="0">
                <a:solidFill>
                  <a:schemeClr val="accent2"/>
                </a:solidFill>
              </a:rPr>
              <a:t>every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i="1" dirty="0">
                <a:solidFill>
                  <a:schemeClr val="accent2"/>
                </a:solidFill>
              </a:rPr>
              <a:t>y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tuple</a:t>
            </a:r>
            <a:r>
              <a:rPr lang="en-US" b="1" dirty="0">
                <a:solidFill>
                  <a:schemeClr val="accent2"/>
                </a:solidFill>
              </a:rPr>
              <a:t> in </a:t>
            </a:r>
            <a:r>
              <a:rPr lang="en-US" b="1" i="1" dirty="0">
                <a:solidFill>
                  <a:schemeClr val="accent2"/>
                </a:solidFill>
              </a:rPr>
              <a:t>B</a:t>
            </a:r>
            <a:r>
              <a:rPr lang="en-US" b="1" dirty="0">
                <a:solidFill>
                  <a:schemeClr val="accent2"/>
                </a:solidFill>
              </a:rPr>
              <a:t>, there is an </a:t>
            </a:r>
            <a:r>
              <a:rPr lang="en-US" b="1" i="1" dirty="0" err="1">
                <a:solidFill>
                  <a:schemeClr val="accent2"/>
                </a:solidFill>
              </a:rPr>
              <a:t>xy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tuple</a:t>
            </a:r>
            <a:r>
              <a:rPr lang="en-US" b="1" dirty="0">
                <a:solidFill>
                  <a:schemeClr val="accent2"/>
                </a:solidFill>
              </a:rPr>
              <a:t> in </a:t>
            </a:r>
            <a:r>
              <a:rPr lang="en-US" b="1" i="1" dirty="0">
                <a:solidFill>
                  <a:schemeClr val="accent2"/>
                </a:solidFill>
              </a:rPr>
              <a:t>A</a:t>
            </a:r>
            <a:r>
              <a:rPr lang="en-US" b="1" dirty="0"/>
              <a:t>.</a:t>
            </a:r>
            <a:endParaRPr lang="en-US" dirty="0"/>
          </a:p>
        </p:txBody>
      </p:sp>
      <p:graphicFrame>
        <p:nvGraphicFramePr>
          <p:cNvPr id="86021" name="Object 5"/>
          <p:cNvGraphicFramePr>
            <a:graphicFrameLocks noChangeAspect="1"/>
          </p:cNvGraphicFramePr>
          <p:nvPr/>
        </p:nvGraphicFramePr>
        <p:xfrm>
          <a:off x="798513" y="4297363"/>
          <a:ext cx="7292975" cy="762000"/>
        </p:xfrm>
        <a:graphic>
          <a:graphicData uri="http://schemas.openxmlformats.org/presentationml/2006/ole">
            <p:oleObj spid="_x0000_s86021" name="Equation" r:id="rId4" imgW="2095500" imgH="2540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0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smtClean="0"/>
          </a:p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Examples of Division A/B</a:t>
            </a:r>
          </a:p>
        </p:txBody>
      </p:sp>
      <p:graphicFrame>
        <p:nvGraphicFramePr>
          <p:cNvPr id="87045" name="Object 5"/>
          <p:cNvGraphicFramePr>
            <a:graphicFrameLocks/>
          </p:cNvGraphicFramePr>
          <p:nvPr>
            <p:ph type="body" idx="1"/>
          </p:nvPr>
        </p:nvGraphicFramePr>
        <p:xfrm>
          <a:off x="1058863" y="1824038"/>
          <a:ext cx="1401762" cy="4106862"/>
        </p:xfrm>
        <a:graphic>
          <a:graphicData uri="http://schemas.openxmlformats.org/presentationml/2006/ole">
            <p:oleObj spid="_x0000_s87045" name="Document" r:id="rId4" imgW="2127504" imgH="6233160" progId="Word.Document.8">
              <p:embed/>
            </p:oleObj>
          </a:graphicData>
        </a:graphic>
      </p:graphicFrame>
      <p:graphicFrame>
        <p:nvGraphicFramePr>
          <p:cNvPr id="87046" name="Object 6"/>
          <p:cNvGraphicFramePr>
            <a:graphicFrameLocks/>
          </p:cNvGraphicFramePr>
          <p:nvPr/>
        </p:nvGraphicFramePr>
        <p:xfrm>
          <a:off x="3424238" y="1760538"/>
          <a:ext cx="1112837" cy="944562"/>
        </p:xfrm>
        <a:graphic>
          <a:graphicData uri="http://schemas.openxmlformats.org/presentationml/2006/ole">
            <p:oleObj spid="_x0000_s87046" name="Document" r:id="rId5" imgW="1231900" imgH="1054100" progId="Word.Document.8">
              <p:embed/>
            </p:oleObj>
          </a:graphicData>
        </a:graphic>
      </p:graphicFrame>
      <p:graphicFrame>
        <p:nvGraphicFramePr>
          <p:cNvPr id="87047" name="Object 7"/>
          <p:cNvGraphicFramePr>
            <a:graphicFrameLocks/>
          </p:cNvGraphicFramePr>
          <p:nvPr/>
        </p:nvGraphicFramePr>
        <p:xfrm>
          <a:off x="5556250" y="1863725"/>
          <a:ext cx="1277938" cy="1341438"/>
        </p:xfrm>
        <a:graphic>
          <a:graphicData uri="http://schemas.openxmlformats.org/presentationml/2006/ole">
            <p:oleObj spid="_x0000_s87047" name="Document" r:id="rId6" imgW="1422400" imgH="1485900" progId="Word.Document.8">
              <p:embed/>
            </p:oleObj>
          </a:graphicData>
        </a:graphic>
      </p:graphicFrame>
      <p:graphicFrame>
        <p:nvGraphicFramePr>
          <p:cNvPr id="87048" name="Object 8"/>
          <p:cNvGraphicFramePr>
            <a:graphicFrameLocks/>
          </p:cNvGraphicFramePr>
          <p:nvPr/>
        </p:nvGraphicFramePr>
        <p:xfrm>
          <a:off x="7618413" y="1892300"/>
          <a:ext cx="1277937" cy="1735138"/>
        </p:xfrm>
        <a:graphic>
          <a:graphicData uri="http://schemas.openxmlformats.org/presentationml/2006/ole">
            <p:oleObj spid="_x0000_s87048" name="Document" r:id="rId7" imgW="1422400" imgH="1917700" progId="Word.Document.8">
              <p:embed/>
            </p:oleObj>
          </a:graphicData>
        </a:graphic>
      </p:graphicFrame>
      <p:graphicFrame>
        <p:nvGraphicFramePr>
          <p:cNvPr id="87049" name="Object 9"/>
          <p:cNvGraphicFramePr>
            <a:graphicFrameLocks/>
          </p:cNvGraphicFramePr>
          <p:nvPr/>
        </p:nvGraphicFramePr>
        <p:xfrm>
          <a:off x="3427413" y="3773488"/>
          <a:ext cx="1277937" cy="2098675"/>
        </p:xfrm>
        <a:graphic>
          <a:graphicData uri="http://schemas.openxmlformats.org/presentationml/2006/ole">
            <p:oleObj spid="_x0000_s87049" name="Document" r:id="rId8" imgW="1422400" imgH="2349500" progId="Word.Document.8">
              <p:embed/>
            </p:oleObj>
          </a:graphicData>
        </a:graphic>
      </p:graphicFrame>
      <p:graphicFrame>
        <p:nvGraphicFramePr>
          <p:cNvPr id="87050" name="Object 10"/>
          <p:cNvGraphicFramePr>
            <a:graphicFrameLocks/>
          </p:cNvGraphicFramePr>
          <p:nvPr/>
        </p:nvGraphicFramePr>
        <p:xfrm>
          <a:off x="5556250" y="4510088"/>
          <a:ext cx="1277938" cy="1336675"/>
        </p:xfrm>
        <a:graphic>
          <a:graphicData uri="http://schemas.openxmlformats.org/presentationml/2006/ole">
            <p:oleObj spid="_x0000_s87050" name="Document" r:id="rId9" imgW="1422400" imgH="1485900" progId="Word.Document.8">
              <p:embed/>
            </p:oleObj>
          </a:graphicData>
        </a:graphic>
      </p:graphicFrame>
      <p:graphicFrame>
        <p:nvGraphicFramePr>
          <p:cNvPr id="87051" name="Object 11"/>
          <p:cNvGraphicFramePr>
            <a:graphicFrameLocks/>
          </p:cNvGraphicFramePr>
          <p:nvPr/>
        </p:nvGraphicFramePr>
        <p:xfrm>
          <a:off x="7694613" y="5030788"/>
          <a:ext cx="1277937" cy="949325"/>
        </p:xfrm>
        <a:graphic>
          <a:graphicData uri="http://schemas.openxmlformats.org/presentationml/2006/ole">
            <p:oleObj spid="_x0000_s87051" name="Document" r:id="rId10" imgW="1422400" imgH="1054100" progId="Word.Document.8">
              <p:embed/>
            </p:oleObj>
          </a:graphicData>
        </a:graphic>
      </p:graphicFrame>
      <p:sp>
        <p:nvSpPr>
          <p:cNvPr id="87052" name="Rectangle 12"/>
          <p:cNvSpPr>
            <a:spLocks noChangeArrowheads="1"/>
          </p:cNvSpPr>
          <p:nvPr/>
        </p:nvSpPr>
        <p:spPr bwMode="auto">
          <a:xfrm>
            <a:off x="1433513" y="5838825"/>
            <a:ext cx="4778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3200" i="1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7053" name="Rectangle 13"/>
          <p:cNvSpPr>
            <a:spLocks noChangeArrowheads="1"/>
          </p:cNvSpPr>
          <p:nvPr/>
        </p:nvSpPr>
        <p:spPr bwMode="auto">
          <a:xfrm>
            <a:off x="3565525" y="2640013"/>
            <a:ext cx="635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3200" i="1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87054" name="Rectangle 14"/>
          <p:cNvSpPr>
            <a:spLocks noChangeArrowheads="1"/>
          </p:cNvSpPr>
          <p:nvPr/>
        </p:nvSpPr>
        <p:spPr bwMode="auto">
          <a:xfrm>
            <a:off x="5697538" y="3019425"/>
            <a:ext cx="63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3200" i="1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87055" name="Rectangle 15"/>
          <p:cNvSpPr>
            <a:spLocks noChangeArrowheads="1"/>
          </p:cNvSpPr>
          <p:nvPr/>
        </p:nvSpPr>
        <p:spPr bwMode="auto">
          <a:xfrm>
            <a:off x="7756525" y="3475038"/>
            <a:ext cx="635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3200" i="1">
                <a:solidFill>
                  <a:schemeClr val="tx1"/>
                </a:solidFill>
              </a:rPr>
              <a:t>B3</a:t>
            </a:r>
          </a:p>
        </p:txBody>
      </p:sp>
      <p:sp>
        <p:nvSpPr>
          <p:cNvPr id="87056" name="Rectangle 16"/>
          <p:cNvSpPr>
            <a:spLocks noChangeArrowheads="1"/>
          </p:cNvSpPr>
          <p:nvPr/>
        </p:nvSpPr>
        <p:spPr bwMode="auto">
          <a:xfrm>
            <a:off x="3338513" y="5762625"/>
            <a:ext cx="10493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3200" i="1">
                <a:solidFill>
                  <a:schemeClr val="tx1"/>
                </a:solidFill>
              </a:rPr>
              <a:t>A/B1</a:t>
            </a:r>
          </a:p>
        </p:txBody>
      </p:sp>
      <p:sp>
        <p:nvSpPr>
          <p:cNvPr id="87057" name="Rectangle 17"/>
          <p:cNvSpPr>
            <a:spLocks noChangeArrowheads="1"/>
          </p:cNvSpPr>
          <p:nvPr/>
        </p:nvSpPr>
        <p:spPr bwMode="auto">
          <a:xfrm>
            <a:off x="5470525" y="5761038"/>
            <a:ext cx="10493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3200" i="1">
                <a:solidFill>
                  <a:schemeClr val="tx1"/>
                </a:solidFill>
              </a:rPr>
              <a:t>A/B2</a:t>
            </a:r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7604125" y="5761038"/>
            <a:ext cx="10493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3200" i="1">
                <a:solidFill>
                  <a:schemeClr val="tx1"/>
                </a:solidFill>
              </a:rPr>
              <a:t>A/B3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7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7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7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7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56" grpId="0" autoUpdateAnimBg="0"/>
      <p:bldP spid="87057" grpId="0" autoUpdateAnimBg="0"/>
      <p:bldP spid="8705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Relational Query Languages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" y="1676400"/>
            <a:ext cx="8839200" cy="4648200"/>
          </a:xfrm>
          <a:noFill/>
          <a:ln/>
        </p:spPr>
        <p:txBody>
          <a:bodyPr/>
          <a:lstStyle/>
          <a:p>
            <a:r>
              <a:rPr lang="en-US" i="1" u="sng"/>
              <a:t>Query languages</a:t>
            </a:r>
            <a:r>
              <a:rPr lang="en-US" i="1"/>
              <a:t>: </a:t>
            </a:r>
            <a:r>
              <a:rPr lang="en-US"/>
              <a:t> Allow manipulation and </a:t>
            </a:r>
            <a:r>
              <a:rPr lang="en-US">
                <a:solidFill>
                  <a:schemeClr val="accent2"/>
                </a:solidFill>
              </a:rPr>
              <a:t>retrieval of data </a:t>
            </a:r>
            <a:r>
              <a:rPr lang="en-US"/>
              <a:t>from a database.</a:t>
            </a:r>
          </a:p>
          <a:p>
            <a:r>
              <a:rPr lang="en-US"/>
              <a:t>Relational model supports simple, powerful QLs:</a:t>
            </a:r>
          </a:p>
          <a:p>
            <a:pPr lvl="1"/>
            <a:r>
              <a:rPr lang="en-US"/>
              <a:t>Strong formal foundation based on logic.</a:t>
            </a:r>
          </a:p>
          <a:p>
            <a:pPr lvl="1"/>
            <a:r>
              <a:rPr lang="en-US"/>
              <a:t>Allows for much optimization.</a:t>
            </a:r>
          </a:p>
          <a:p>
            <a:r>
              <a:rPr lang="en-US"/>
              <a:t>Query Languages </a:t>
            </a:r>
            <a:r>
              <a:rPr lang="en-US" b="0">
                <a:solidFill>
                  <a:schemeClr val="accent2"/>
                </a:solidFill>
              </a:rPr>
              <a:t>!=</a:t>
            </a:r>
            <a:r>
              <a:rPr lang="en-US"/>
              <a:t> programming languages!</a:t>
            </a:r>
          </a:p>
          <a:p>
            <a:pPr lvl="1"/>
            <a:r>
              <a:rPr lang="en-US"/>
              <a:t>QLs not expected to be “Turing complete”.</a:t>
            </a:r>
          </a:p>
          <a:p>
            <a:pPr lvl="1"/>
            <a:r>
              <a:rPr lang="en-US"/>
              <a:t>QLs not intended to be used for complex calculations.</a:t>
            </a:r>
          </a:p>
          <a:p>
            <a:pPr lvl="1"/>
            <a:r>
              <a:rPr lang="en-US"/>
              <a:t>QLs support easy, efficient access to large data sets.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571500"/>
            <a:ext cx="8229600" cy="1104900"/>
          </a:xfrm>
          <a:noFill/>
          <a:ln/>
        </p:spPr>
        <p:txBody>
          <a:bodyPr/>
          <a:lstStyle/>
          <a:p>
            <a:r>
              <a:rPr lang="en-US"/>
              <a:t>Expressing A/B Using Basic Operators</a:t>
            </a:r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763000" cy="4572000"/>
          </a:xfrm>
          <a:noFill/>
          <a:ln/>
        </p:spPr>
        <p:txBody>
          <a:bodyPr/>
          <a:lstStyle/>
          <a:p>
            <a:r>
              <a:rPr lang="en-US"/>
              <a:t>Division is not essential op; just a useful shorthand.  </a:t>
            </a:r>
          </a:p>
          <a:p>
            <a:pPr lvl="1"/>
            <a:r>
              <a:rPr lang="en-US"/>
              <a:t>(Also true of joins, but joins are so common that systems implement joins specially.)</a:t>
            </a:r>
          </a:p>
          <a:p>
            <a:r>
              <a:rPr lang="en-US" i="1">
                <a:solidFill>
                  <a:schemeClr val="accent2"/>
                </a:solidFill>
              </a:rPr>
              <a:t>Idea</a:t>
            </a:r>
            <a:r>
              <a:rPr lang="en-US">
                <a:solidFill>
                  <a:schemeClr val="accent2"/>
                </a:solidFill>
              </a:rPr>
              <a:t>:  </a:t>
            </a:r>
            <a:r>
              <a:rPr lang="en-US"/>
              <a:t>For </a:t>
            </a:r>
            <a:r>
              <a:rPr lang="en-US" i="1"/>
              <a:t>A/B</a:t>
            </a:r>
            <a:r>
              <a:rPr lang="en-US"/>
              <a:t>, compute all </a:t>
            </a:r>
            <a:r>
              <a:rPr lang="en-US" i="1"/>
              <a:t>x</a:t>
            </a:r>
            <a:r>
              <a:rPr lang="en-US"/>
              <a:t> values that are not `disqualified’ by some </a:t>
            </a:r>
            <a:r>
              <a:rPr lang="en-US" i="1"/>
              <a:t>y</a:t>
            </a:r>
            <a:r>
              <a:rPr lang="en-US"/>
              <a:t> value in </a:t>
            </a:r>
            <a:r>
              <a:rPr lang="en-US" i="1"/>
              <a:t>B</a:t>
            </a:r>
            <a:r>
              <a:rPr lang="en-US"/>
              <a:t>.</a:t>
            </a:r>
          </a:p>
          <a:p>
            <a:pPr lvl="1"/>
            <a:r>
              <a:rPr lang="en-US" i="1"/>
              <a:t>x</a:t>
            </a:r>
            <a:r>
              <a:rPr lang="en-US"/>
              <a:t> value is </a:t>
            </a:r>
            <a:r>
              <a:rPr lang="en-US" i="1"/>
              <a:t>disqualified</a:t>
            </a:r>
            <a:r>
              <a:rPr lang="en-US"/>
              <a:t> if by attaching </a:t>
            </a:r>
            <a:r>
              <a:rPr lang="en-US" i="1"/>
              <a:t>y </a:t>
            </a:r>
            <a:r>
              <a:rPr lang="en-US"/>
              <a:t>value from </a:t>
            </a:r>
            <a:r>
              <a:rPr lang="en-US" i="1"/>
              <a:t>B</a:t>
            </a:r>
            <a:r>
              <a:rPr lang="en-US"/>
              <a:t>, we obtain an </a:t>
            </a:r>
            <a:r>
              <a:rPr lang="en-US" i="1"/>
              <a:t>xy</a:t>
            </a:r>
            <a:r>
              <a:rPr lang="en-US"/>
              <a:t> tuple that is not in </a:t>
            </a:r>
            <a:r>
              <a:rPr lang="en-US" i="1"/>
              <a:t>A</a:t>
            </a:r>
            <a:r>
              <a:rPr lang="en-US"/>
              <a:t>.</a:t>
            </a:r>
          </a:p>
          <a:p>
            <a:pPr>
              <a:buFontTx/>
              <a:buNone/>
            </a:pPr>
            <a:endParaRPr lang="en-US" sz="2000"/>
          </a:p>
        </p:txBody>
      </p:sp>
      <p:grpSp>
        <p:nvGrpSpPr>
          <p:cNvPr id="88070" name="Group 6"/>
          <p:cNvGrpSpPr>
            <a:grpSpLocks/>
          </p:cNvGrpSpPr>
          <p:nvPr/>
        </p:nvGrpSpPr>
        <p:grpSpPr bwMode="auto">
          <a:xfrm>
            <a:off x="747713" y="5130800"/>
            <a:ext cx="7693025" cy="795338"/>
            <a:chOff x="471" y="3232"/>
            <a:chExt cx="4846" cy="501"/>
          </a:xfrm>
        </p:grpSpPr>
        <p:sp>
          <p:nvSpPr>
            <p:cNvPr id="88071" name="Rectangle 7"/>
            <p:cNvSpPr>
              <a:spLocks noChangeArrowheads="1"/>
            </p:cNvSpPr>
            <p:nvPr/>
          </p:nvSpPr>
          <p:spPr bwMode="auto">
            <a:xfrm>
              <a:off x="471" y="3255"/>
              <a:ext cx="223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lvl="1"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Disqualified </a:t>
              </a:r>
              <a:r>
                <a:rPr lang="en-US" i="1">
                  <a:solidFill>
                    <a:schemeClr val="accent2"/>
                  </a:solidFill>
                </a:rPr>
                <a:t>x</a:t>
              </a:r>
              <a:r>
                <a:rPr lang="en-US">
                  <a:solidFill>
                    <a:schemeClr val="accent2"/>
                  </a:solidFill>
                </a:rPr>
                <a:t> values:</a:t>
              </a:r>
            </a:p>
          </p:txBody>
        </p:sp>
        <p:graphicFrame>
          <p:nvGraphicFramePr>
            <p:cNvPr id="88072" name="Object 8"/>
            <p:cNvGraphicFramePr>
              <a:graphicFrameLocks/>
            </p:cNvGraphicFramePr>
            <p:nvPr/>
          </p:nvGraphicFramePr>
          <p:xfrm>
            <a:off x="2928" y="3232"/>
            <a:ext cx="2389" cy="501"/>
          </p:xfrm>
          <a:graphic>
            <a:graphicData uri="http://schemas.openxmlformats.org/presentationml/2006/ole">
              <p:oleObj spid="_x0000_s88072" name="Equation" r:id="rId4" imgW="3806640" imgH="809280" progId="Equation.3">
                <p:embed/>
              </p:oleObj>
            </a:graphicData>
          </a:graphic>
        </p:graphicFrame>
      </p:grpSp>
      <p:grpSp>
        <p:nvGrpSpPr>
          <p:cNvPr id="88073" name="Group 9"/>
          <p:cNvGrpSpPr>
            <a:grpSpLocks/>
          </p:cNvGrpSpPr>
          <p:nvPr/>
        </p:nvGrpSpPr>
        <p:grpSpPr bwMode="auto">
          <a:xfrm>
            <a:off x="1357313" y="5775325"/>
            <a:ext cx="6067425" cy="715963"/>
            <a:chOff x="855" y="3638"/>
            <a:chExt cx="3822" cy="451"/>
          </a:xfrm>
        </p:grpSpPr>
        <p:sp>
          <p:nvSpPr>
            <p:cNvPr id="88074" name="Rectangle 10"/>
            <p:cNvSpPr>
              <a:spLocks noChangeArrowheads="1"/>
            </p:cNvSpPr>
            <p:nvPr/>
          </p:nvSpPr>
          <p:spPr bwMode="auto">
            <a:xfrm>
              <a:off x="855" y="3658"/>
              <a:ext cx="58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 </a:t>
              </a:r>
              <a:r>
                <a:rPr lang="en-US" sz="2800" i="1">
                  <a:solidFill>
                    <a:schemeClr val="accent2"/>
                  </a:solidFill>
                </a:rPr>
                <a:t>A/B:</a:t>
              </a:r>
            </a:p>
          </p:txBody>
        </p:sp>
        <p:grpSp>
          <p:nvGrpSpPr>
            <p:cNvPr id="88075" name="Group 11"/>
            <p:cNvGrpSpPr>
              <a:grpSpLocks/>
            </p:cNvGrpSpPr>
            <p:nvPr/>
          </p:nvGrpSpPr>
          <p:grpSpPr bwMode="auto">
            <a:xfrm>
              <a:off x="1776" y="3638"/>
              <a:ext cx="2901" cy="451"/>
              <a:chOff x="1776" y="3638"/>
              <a:chExt cx="2901" cy="451"/>
            </a:xfrm>
          </p:grpSpPr>
          <p:graphicFrame>
            <p:nvGraphicFramePr>
              <p:cNvPr id="88076" name="Object 12"/>
              <p:cNvGraphicFramePr>
                <a:graphicFrameLocks/>
              </p:cNvGraphicFramePr>
              <p:nvPr/>
            </p:nvGraphicFramePr>
            <p:xfrm>
              <a:off x="1776" y="3664"/>
              <a:ext cx="1310" cy="425"/>
            </p:xfrm>
            <a:graphic>
              <a:graphicData uri="http://schemas.openxmlformats.org/presentationml/2006/ole">
                <p:oleObj spid="_x0000_s88076" name="Equation" r:id="rId5" imgW="2093760" imgH="688680" progId="Equation.3">
                  <p:embed/>
                </p:oleObj>
              </a:graphicData>
            </a:graphic>
          </p:graphicFrame>
          <p:sp>
            <p:nvSpPr>
              <p:cNvPr id="88077" name="Rectangle 13"/>
              <p:cNvSpPr>
                <a:spLocks noChangeArrowheads="1"/>
              </p:cNvSpPr>
              <p:nvPr/>
            </p:nvSpPr>
            <p:spPr bwMode="auto">
              <a:xfrm>
                <a:off x="2774" y="3638"/>
                <a:ext cx="190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>
                    <a:solidFill>
                      <a:schemeClr val="tx2"/>
                    </a:solidFill>
                  </a:rPr>
                  <a:t>Disqualified </a:t>
                </a:r>
                <a:r>
                  <a:rPr lang="en-US" i="1">
                    <a:solidFill>
                      <a:schemeClr val="tx2"/>
                    </a:solidFill>
                  </a:rPr>
                  <a:t>x</a:t>
                </a:r>
                <a:r>
                  <a:rPr lang="en-US">
                    <a:solidFill>
                      <a:schemeClr val="tx2"/>
                    </a:solidFill>
                  </a:rPr>
                  <a:t> values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smtClean="0"/>
          </a:p>
          <a:p>
            <a:endParaRPr lang="en-US"/>
          </a:p>
        </p:txBody>
      </p:sp>
      <p:pic>
        <p:nvPicPr>
          <p:cNvPr id="5" name="Picture 11" descr="tbl06_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3707" y="423081"/>
            <a:ext cx="6937611" cy="60539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89096" name="Rectangle 8"/>
          <p:cNvSpPr>
            <a:spLocks noChangeArrowheads="1"/>
          </p:cNvSpPr>
          <p:nvPr/>
        </p:nvSpPr>
        <p:spPr bwMode="auto">
          <a:xfrm>
            <a:off x="4022725" y="579438"/>
            <a:ext cx="1368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b="1" i="1">
                <a:solidFill>
                  <a:schemeClr val="tx1"/>
                </a:solidFill>
              </a:rPr>
              <a:t>Reserves</a:t>
            </a:r>
          </a:p>
        </p:txBody>
      </p:sp>
      <p:sp>
        <p:nvSpPr>
          <p:cNvPr id="89097" name="Rectangle 9"/>
          <p:cNvSpPr>
            <a:spLocks noChangeArrowheads="1"/>
          </p:cNvSpPr>
          <p:nvPr/>
        </p:nvSpPr>
        <p:spPr bwMode="auto">
          <a:xfrm>
            <a:off x="3302000" y="2597150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b="1" i="1">
                <a:solidFill>
                  <a:schemeClr val="tx1"/>
                </a:solidFill>
              </a:rPr>
              <a:t>Sailors</a:t>
            </a:r>
          </a:p>
        </p:txBody>
      </p:sp>
      <p:sp>
        <p:nvSpPr>
          <p:cNvPr id="89098" name="Rectangle 10"/>
          <p:cNvSpPr>
            <a:spLocks noChangeArrowheads="1"/>
          </p:cNvSpPr>
          <p:nvPr/>
        </p:nvSpPr>
        <p:spPr bwMode="auto">
          <a:xfrm>
            <a:off x="1271588" y="4324350"/>
            <a:ext cx="981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b="1" i="1">
                <a:solidFill>
                  <a:schemeClr val="tx1"/>
                </a:solidFill>
              </a:rPr>
              <a:t>Boats</a:t>
            </a:r>
          </a:p>
        </p:txBody>
      </p:sp>
      <p:sp>
        <p:nvSpPr>
          <p:cNvPr id="89099" name="Rectangle 11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2940050"/>
            <a:ext cx="4343400" cy="4648200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sz="2000"/>
          </a:p>
          <a:p>
            <a:endParaRPr lang="en-US" sz="2000"/>
          </a:p>
        </p:txBody>
      </p:sp>
      <p:graphicFrame>
        <p:nvGraphicFramePr>
          <p:cNvPr id="89102" name="Object 14"/>
          <p:cNvGraphicFramePr>
            <a:graphicFrameLocks noChangeAspect="1"/>
          </p:cNvGraphicFramePr>
          <p:nvPr/>
        </p:nvGraphicFramePr>
        <p:xfrm>
          <a:off x="5476875" y="368300"/>
          <a:ext cx="3338513" cy="1614488"/>
        </p:xfrm>
        <a:graphic>
          <a:graphicData uri="http://schemas.openxmlformats.org/presentationml/2006/ole">
            <p:oleObj spid="_x0000_s89102" name="Document" r:id="rId4" imgW="3337560" imgH="1615440" progId="Word.Document.8">
              <p:embed/>
            </p:oleObj>
          </a:graphicData>
        </a:graphic>
      </p:graphicFrame>
      <p:graphicFrame>
        <p:nvGraphicFramePr>
          <p:cNvPr id="89103" name="Object 15"/>
          <p:cNvGraphicFramePr>
            <a:graphicFrameLocks noChangeAspect="1"/>
          </p:cNvGraphicFramePr>
          <p:nvPr/>
        </p:nvGraphicFramePr>
        <p:xfrm>
          <a:off x="4535488" y="1911350"/>
          <a:ext cx="4170362" cy="2124075"/>
        </p:xfrm>
        <a:graphic>
          <a:graphicData uri="http://schemas.openxmlformats.org/presentationml/2006/ole">
            <p:oleObj spid="_x0000_s89103" name="Document" r:id="rId5" imgW="4169664" imgH="2124456" progId="Word.Document.8">
              <p:embed/>
            </p:oleObj>
          </a:graphicData>
        </a:graphic>
      </p:graphicFrame>
      <p:graphicFrame>
        <p:nvGraphicFramePr>
          <p:cNvPr id="89105" name="Object 17"/>
          <p:cNvGraphicFramePr>
            <a:graphicFrameLocks noChangeAspect="1"/>
          </p:cNvGraphicFramePr>
          <p:nvPr/>
        </p:nvGraphicFramePr>
        <p:xfrm>
          <a:off x="2879725" y="4538663"/>
          <a:ext cx="5643563" cy="2249487"/>
        </p:xfrm>
        <a:graphic>
          <a:graphicData uri="http://schemas.openxmlformats.org/presentationml/2006/ole">
            <p:oleObj spid="_x0000_s89105" name="Document" r:id="rId6" imgW="5641848" imgH="2249424" progId="Word.Document.8">
              <p:embed/>
            </p:oleObj>
          </a:graphicData>
        </a:graphic>
      </p:graphicFrame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647700"/>
            <a:ext cx="8229600" cy="1104900"/>
          </a:xfrm>
          <a:noFill/>
          <a:ln/>
        </p:spPr>
        <p:txBody>
          <a:bodyPr/>
          <a:lstStyle/>
          <a:p>
            <a:r>
              <a:rPr lang="en-US" sz="2800"/>
              <a:t>Find names of sailors who’ve reserved boat #103</a:t>
            </a:r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828800"/>
            <a:ext cx="8839200" cy="4648200"/>
          </a:xfrm>
          <a:noFill/>
          <a:ln/>
        </p:spPr>
        <p:txBody>
          <a:bodyPr/>
          <a:lstStyle/>
          <a:p>
            <a:r>
              <a:rPr lang="en-US"/>
              <a:t>Solution 1:   </a:t>
            </a:r>
          </a:p>
        </p:txBody>
      </p:sp>
      <p:graphicFrame>
        <p:nvGraphicFramePr>
          <p:cNvPr id="90118" name="Object 6"/>
          <p:cNvGraphicFramePr>
            <a:graphicFrameLocks/>
          </p:cNvGraphicFramePr>
          <p:nvPr/>
        </p:nvGraphicFramePr>
        <p:xfrm>
          <a:off x="2743200" y="1925638"/>
          <a:ext cx="6264275" cy="698500"/>
        </p:xfrm>
        <a:graphic>
          <a:graphicData uri="http://schemas.openxmlformats.org/presentationml/2006/ole">
            <p:oleObj spid="_x0000_s90118" name="Equation" r:id="rId4" imgW="7507080" imgH="768240" progId="Equation.3">
              <p:embed/>
            </p:oleObj>
          </a:graphicData>
        </a:graphic>
      </p:graphicFrame>
      <p:grpSp>
        <p:nvGrpSpPr>
          <p:cNvPr id="90119" name="Group 7"/>
          <p:cNvGrpSpPr>
            <a:grpSpLocks/>
          </p:cNvGrpSpPr>
          <p:nvPr/>
        </p:nvGrpSpPr>
        <p:grpSpPr bwMode="auto">
          <a:xfrm>
            <a:off x="138113" y="2784475"/>
            <a:ext cx="8929687" cy="814388"/>
            <a:chOff x="87" y="3562"/>
            <a:chExt cx="5625" cy="513"/>
          </a:xfrm>
        </p:grpSpPr>
        <p:sp>
          <p:nvSpPr>
            <p:cNvPr id="90120" name="Rectangle 8"/>
            <p:cNvSpPr>
              <a:spLocks noChangeArrowheads="1"/>
            </p:cNvSpPr>
            <p:nvPr/>
          </p:nvSpPr>
          <p:spPr bwMode="auto">
            <a:xfrm>
              <a:off x="87" y="3562"/>
              <a:ext cx="132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SzPct val="75000"/>
                <a:buFontTx/>
                <a:buChar char="•"/>
              </a:pPr>
              <a:r>
                <a:rPr lang="en-US" sz="2800">
                  <a:solidFill>
                    <a:schemeClr val="tx1"/>
                  </a:solidFill>
                </a:rPr>
                <a:t> </a:t>
              </a:r>
              <a:r>
                <a:rPr lang="en-US" b="1">
                  <a:solidFill>
                    <a:schemeClr val="tx1"/>
                  </a:solidFill>
                  <a:latin typeface="Tahoma" pitchFamily="1" charset="0"/>
                </a:rPr>
                <a:t>Solution 2:</a:t>
              </a:r>
            </a:p>
          </p:txBody>
        </p:sp>
        <p:graphicFrame>
          <p:nvGraphicFramePr>
            <p:cNvPr id="90121" name="Object 9"/>
            <p:cNvGraphicFramePr>
              <a:graphicFrameLocks/>
            </p:cNvGraphicFramePr>
            <p:nvPr/>
          </p:nvGraphicFramePr>
          <p:xfrm>
            <a:off x="1632" y="3600"/>
            <a:ext cx="4080" cy="475"/>
          </p:xfrm>
          <a:graphic>
            <a:graphicData uri="http://schemas.openxmlformats.org/presentationml/2006/ole">
              <p:oleObj spid="_x0000_s90121" name="Equation" r:id="rId5" imgW="7332480" imgH="839520" progId="Equation.3">
                <p:embed/>
              </p:oleObj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7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647700"/>
            <a:ext cx="8229600" cy="1104900"/>
          </a:xfrm>
          <a:noFill/>
          <a:ln/>
        </p:spPr>
        <p:txBody>
          <a:bodyPr/>
          <a:lstStyle/>
          <a:p>
            <a:r>
              <a:rPr lang="en-US" sz="2800"/>
              <a:t>Find names of sailors who’ve reserved a red boat</a:t>
            </a:r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Information about boat color only available in Boats; so need an extra join:</a:t>
            </a:r>
          </a:p>
        </p:txBody>
      </p:sp>
      <p:graphicFrame>
        <p:nvGraphicFramePr>
          <p:cNvPr id="91142" name="Object 6"/>
          <p:cNvGraphicFramePr>
            <a:graphicFrameLocks/>
          </p:cNvGraphicFramePr>
          <p:nvPr/>
        </p:nvGraphicFramePr>
        <p:xfrm>
          <a:off x="1066800" y="3068638"/>
          <a:ext cx="7827963" cy="650875"/>
        </p:xfrm>
        <a:graphic>
          <a:graphicData uri="http://schemas.openxmlformats.org/presentationml/2006/ole">
            <p:oleObj spid="_x0000_s91142" name="Equation" r:id="rId4" imgW="9254880" imgH="819000" progId="Equation.3">
              <p:embed/>
            </p:oleObj>
          </a:graphicData>
        </a:graphic>
      </p:graphicFrame>
      <p:grpSp>
        <p:nvGrpSpPr>
          <p:cNvPr id="91143" name="Group 7"/>
          <p:cNvGrpSpPr>
            <a:grpSpLocks/>
          </p:cNvGrpSpPr>
          <p:nvPr/>
        </p:nvGrpSpPr>
        <p:grpSpPr bwMode="auto">
          <a:xfrm>
            <a:off x="646113" y="4038600"/>
            <a:ext cx="7902575" cy="1293813"/>
            <a:chOff x="407" y="2544"/>
            <a:chExt cx="4978" cy="815"/>
          </a:xfrm>
        </p:grpSpPr>
        <p:sp>
          <p:nvSpPr>
            <p:cNvPr id="91144" name="Rectangle 8"/>
            <p:cNvSpPr>
              <a:spLocks noChangeArrowheads="1"/>
            </p:cNvSpPr>
            <p:nvPr/>
          </p:nvSpPr>
          <p:spPr bwMode="auto">
            <a:xfrm>
              <a:off x="407" y="2544"/>
              <a:ext cx="332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SzPct val="75000"/>
                <a:buFont typeface="Monotype Sorts" pitchFamily="1" charset="2"/>
                <a:buChar char="v"/>
              </a:pPr>
              <a:r>
                <a:rPr lang="en-US" sz="2800">
                  <a:solidFill>
                    <a:schemeClr val="tx1"/>
                  </a:solidFill>
                </a:rPr>
                <a:t> A more efficient (???) solution:</a:t>
              </a:r>
            </a:p>
          </p:txBody>
        </p:sp>
        <p:graphicFrame>
          <p:nvGraphicFramePr>
            <p:cNvPr id="91145" name="Object 9"/>
            <p:cNvGraphicFramePr>
              <a:graphicFrameLocks/>
            </p:cNvGraphicFramePr>
            <p:nvPr/>
          </p:nvGraphicFramePr>
          <p:xfrm>
            <a:off x="689" y="3088"/>
            <a:ext cx="4696" cy="271"/>
          </p:xfrm>
          <a:graphic>
            <a:graphicData uri="http://schemas.openxmlformats.org/presentationml/2006/ole">
              <p:oleObj spid="_x0000_s91145" name="Equation" r:id="rId5" imgW="9728200" imgH="596900" progId="Equation.3">
                <p:embed/>
              </p:oleObj>
            </a:graphicData>
          </a:graphic>
        </p:graphicFrame>
      </p:grpSp>
      <p:sp>
        <p:nvSpPr>
          <p:cNvPr id="91146" name="Rectangle 10"/>
          <p:cNvSpPr>
            <a:spLocks noChangeArrowheads="1"/>
          </p:cNvSpPr>
          <p:nvPr/>
        </p:nvSpPr>
        <p:spPr bwMode="auto">
          <a:xfrm>
            <a:off x="974725" y="5775325"/>
            <a:ext cx="7362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buFont typeface="Monotype Sorts" pitchFamily="1" charset="2"/>
              <a:buChar char="*"/>
            </a:pP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i="1">
                <a:solidFill>
                  <a:schemeClr val="tx1"/>
                </a:solidFill>
              </a:rPr>
              <a:t>A query optimizer can find this given the first solution!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1" grpId="0" build="p" autoUpdateAnimBg="0"/>
      <p:bldP spid="91146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6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571500"/>
            <a:ext cx="8458200" cy="1104900"/>
          </a:xfrm>
          <a:noFill/>
          <a:ln/>
        </p:spPr>
        <p:txBody>
          <a:bodyPr/>
          <a:lstStyle/>
          <a:p>
            <a:r>
              <a:rPr lang="en-US" sz="2800"/>
              <a:t>Find sailors who’ve reserved a red or a green boat</a:t>
            </a:r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7772400" cy="4724400"/>
          </a:xfrm>
          <a:noFill/>
          <a:ln/>
        </p:spPr>
        <p:txBody>
          <a:bodyPr/>
          <a:lstStyle/>
          <a:p>
            <a:r>
              <a:rPr lang="en-US"/>
              <a:t>Can identify all red or green boats, then find sailors who’ve reserved one of these boats:</a:t>
            </a:r>
          </a:p>
        </p:txBody>
      </p:sp>
      <p:grpSp>
        <p:nvGrpSpPr>
          <p:cNvPr id="92166" name="Group 6"/>
          <p:cNvGrpSpPr>
            <a:grpSpLocks/>
          </p:cNvGrpSpPr>
          <p:nvPr/>
        </p:nvGrpSpPr>
        <p:grpSpPr bwMode="auto">
          <a:xfrm>
            <a:off x="762000" y="2784475"/>
            <a:ext cx="8316913" cy="1547813"/>
            <a:chOff x="480" y="1754"/>
            <a:chExt cx="5239" cy="975"/>
          </a:xfrm>
        </p:grpSpPr>
        <p:graphicFrame>
          <p:nvGraphicFramePr>
            <p:cNvPr id="92167" name="Object 7"/>
            <p:cNvGraphicFramePr>
              <a:graphicFrameLocks/>
            </p:cNvGraphicFramePr>
            <p:nvPr/>
          </p:nvGraphicFramePr>
          <p:xfrm>
            <a:off x="528" y="1754"/>
            <a:ext cx="5191" cy="483"/>
          </p:xfrm>
          <a:graphic>
            <a:graphicData uri="http://schemas.openxmlformats.org/presentationml/2006/ole">
              <p:oleObj spid="_x0000_s92167" name="Equation" r:id="rId4" imgW="9175680" imgH="892080" progId="Equation.3">
                <p:embed/>
              </p:oleObj>
            </a:graphicData>
          </a:graphic>
        </p:graphicFrame>
        <p:graphicFrame>
          <p:nvGraphicFramePr>
            <p:cNvPr id="92168" name="Object 8"/>
            <p:cNvGraphicFramePr>
              <a:graphicFrameLocks/>
            </p:cNvGraphicFramePr>
            <p:nvPr/>
          </p:nvGraphicFramePr>
          <p:xfrm>
            <a:off x="480" y="2298"/>
            <a:ext cx="4681" cy="431"/>
          </p:xfrm>
          <a:graphic>
            <a:graphicData uri="http://schemas.openxmlformats.org/presentationml/2006/ole">
              <p:oleObj spid="_x0000_s92168" name="Equation" r:id="rId5" imgW="7445160" imgH="698400" progId="Equation.3">
                <p:embed/>
              </p:oleObj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5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647700"/>
            <a:ext cx="8610600" cy="1104900"/>
          </a:xfrm>
          <a:noFill/>
          <a:ln/>
        </p:spPr>
        <p:txBody>
          <a:bodyPr/>
          <a:lstStyle/>
          <a:p>
            <a:r>
              <a:rPr lang="en-US" sz="2800"/>
              <a:t>Find sailors who’ve reserved a red </a:t>
            </a:r>
            <a:r>
              <a:rPr lang="en-US" sz="2800" u="sng"/>
              <a:t>and</a:t>
            </a:r>
            <a:r>
              <a:rPr lang="en-US" sz="2800"/>
              <a:t> a green boat</a:t>
            </a:r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8153400" cy="4724400"/>
          </a:xfrm>
          <a:noFill/>
          <a:ln/>
        </p:spPr>
        <p:txBody>
          <a:bodyPr/>
          <a:lstStyle/>
          <a:p>
            <a:r>
              <a:rPr lang="en-US"/>
              <a:t>Previous approach won’t work!  Must identify sailors who’ve reserved red boats, sailors who’ve reserved green boats, then find the intersection </a:t>
            </a:r>
            <a:r>
              <a:rPr lang="en-US">
                <a:solidFill>
                  <a:schemeClr val="accent2"/>
                </a:solidFill>
              </a:rPr>
              <a:t>(note that </a:t>
            </a:r>
            <a:r>
              <a:rPr lang="en-US" i="1">
                <a:solidFill>
                  <a:schemeClr val="accent2"/>
                </a:solidFill>
              </a:rPr>
              <a:t>sid</a:t>
            </a:r>
            <a:r>
              <a:rPr lang="en-US">
                <a:solidFill>
                  <a:schemeClr val="accent2"/>
                </a:solidFill>
              </a:rPr>
              <a:t> is a key for Sailors)</a:t>
            </a:r>
            <a:r>
              <a:rPr lang="en-US"/>
              <a:t>:</a:t>
            </a:r>
          </a:p>
        </p:txBody>
      </p:sp>
      <p:graphicFrame>
        <p:nvGraphicFramePr>
          <p:cNvPr id="93190" name="Object 6"/>
          <p:cNvGraphicFramePr>
            <a:graphicFrameLocks/>
          </p:cNvGraphicFramePr>
          <p:nvPr/>
        </p:nvGraphicFramePr>
        <p:xfrm>
          <a:off x="376238" y="3713163"/>
          <a:ext cx="8639175" cy="711200"/>
        </p:xfrm>
        <a:graphic>
          <a:graphicData uri="http://schemas.openxmlformats.org/presentationml/2006/ole">
            <p:oleObj spid="_x0000_s93190" name="Equation" r:id="rId4" imgW="9618480" imgH="793440" progId="Equation.3">
              <p:embed/>
            </p:oleObj>
          </a:graphicData>
        </a:graphic>
      </p:graphicFrame>
      <p:sp>
        <p:nvSpPr>
          <p:cNvPr id="93191" name="Rectangle 7"/>
          <p:cNvSpPr>
            <a:spLocks noChangeArrowheads="1"/>
          </p:cNvSpPr>
          <p:nvPr/>
        </p:nvSpPr>
        <p:spPr bwMode="auto">
          <a:xfrm>
            <a:off x="823913" y="4892675"/>
            <a:ext cx="273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93192" name="Object 8"/>
          <p:cNvGraphicFramePr>
            <a:graphicFrameLocks/>
          </p:cNvGraphicFramePr>
          <p:nvPr/>
        </p:nvGraphicFramePr>
        <p:xfrm>
          <a:off x="228600" y="5557838"/>
          <a:ext cx="7670800" cy="684212"/>
        </p:xfrm>
        <a:graphic>
          <a:graphicData uri="http://schemas.openxmlformats.org/presentationml/2006/ole">
            <p:oleObj spid="_x0000_s93192" name="Equation" r:id="rId5" imgW="7684920" imgH="698400" progId="Equation.3">
              <p:embed/>
            </p:oleObj>
          </a:graphicData>
        </a:graphic>
      </p:graphicFrame>
      <p:sp>
        <p:nvSpPr>
          <p:cNvPr id="93193" name="Rectangle 9"/>
          <p:cNvSpPr>
            <a:spLocks noChangeArrowheads="1"/>
          </p:cNvSpPr>
          <p:nvPr/>
        </p:nvSpPr>
        <p:spPr bwMode="auto">
          <a:xfrm>
            <a:off x="823913" y="5472113"/>
            <a:ext cx="26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93194" name="Object 10"/>
          <p:cNvGraphicFramePr>
            <a:graphicFrameLocks/>
          </p:cNvGraphicFramePr>
          <p:nvPr/>
        </p:nvGraphicFramePr>
        <p:xfrm>
          <a:off x="304800" y="4567238"/>
          <a:ext cx="8763000" cy="842962"/>
        </p:xfrm>
        <a:graphic>
          <a:graphicData uri="http://schemas.openxmlformats.org/presentationml/2006/ole">
            <p:oleObj spid="_x0000_s93194" name="Equation" r:id="rId6" imgW="9874080" imgH="90792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9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1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723900"/>
            <a:ext cx="8610600" cy="1104900"/>
          </a:xfrm>
          <a:noFill/>
          <a:ln/>
        </p:spPr>
        <p:txBody>
          <a:bodyPr/>
          <a:lstStyle/>
          <a:p>
            <a:r>
              <a:rPr lang="en-US" sz="2800"/>
              <a:t>Find the names of sailors who’ve reserved all boats</a:t>
            </a:r>
          </a:p>
        </p:txBody>
      </p:sp>
      <p:sp>
        <p:nvSpPr>
          <p:cNvPr id="942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" y="1905000"/>
            <a:ext cx="7772400" cy="4076700"/>
          </a:xfrm>
          <a:noFill/>
          <a:ln/>
        </p:spPr>
        <p:txBody>
          <a:bodyPr/>
          <a:lstStyle/>
          <a:p>
            <a:r>
              <a:rPr lang="en-US"/>
              <a:t>Uses division; schemas of the input relations to / must be carefully chosen:</a:t>
            </a:r>
          </a:p>
        </p:txBody>
      </p:sp>
      <p:graphicFrame>
        <p:nvGraphicFramePr>
          <p:cNvPr id="94214" name="Object 6"/>
          <p:cNvGraphicFramePr>
            <a:graphicFrameLocks/>
          </p:cNvGraphicFramePr>
          <p:nvPr/>
        </p:nvGraphicFramePr>
        <p:xfrm>
          <a:off x="990600" y="3221038"/>
          <a:ext cx="8077200" cy="763587"/>
        </p:xfrm>
        <a:graphic>
          <a:graphicData uri="http://schemas.openxmlformats.org/presentationml/2006/ole">
            <p:oleObj spid="_x0000_s94214" name="Equation" r:id="rId4" imgW="8686800" imgH="834840" progId="Equation.3">
              <p:embed/>
            </p:oleObj>
          </a:graphicData>
        </a:graphic>
      </p:graphicFrame>
      <p:graphicFrame>
        <p:nvGraphicFramePr>
          <p:cNvPr id="94215" name="Object 7"/>
          <p:cNvGraphicFramePr>
            <a:graphicFrameLocks/>
          </p:cNvGraphicFramePr>
          <p:nvPr/>
        </p:nvGraphicFramePr>
        <p:xfrm>
          <a:off x="985838" y="4068763"/>
          <a:ext cx="5545137" cy="625475"/>
        </p:xfrm>
        <a:graphic>
          <a:graphicData uri="http://schemas.openxmlformats.org/presentationml/2006/ole">
            <p:oleObj spid="_x0000_s94215" name="Equation" r:id="rId5" imgW="5559120" imgH="639720" progId="Equation.3">
              <p:embed/>
            </p:oleObj>
          </a:graphicData>
        </a:graphic>
      </p:graphicFrame>
      <p:sp>
        <p:nvSpPr>
          <p:cNvPr id="94216" name="Rectangle 8"/>
          <p:cNvSpPr>
            <a:spLocks noChangeArrowheads="1"/>
          </p:cNvSpPr>
          <p:nvPr/>
        </p:nvSpPr>
        <p:spPr bwMode="auto">
          <a:xfrm>
            <a:off x="61913" y="5045075"/>
            <a:ext cx="8578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buSzPct val="75000"/>
              <a:buFont typeface="Monotype Sorts" pitchFamily="1" charset="2"/>
              <a:buChar char="v"/>
            </a:pP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sz="2800">
                <a:solidFill>
                  <a:schemeClr val="tx1"/>
                </a:solidFill>
              </a:rPr>
              <a:t>To find sailors who’ve reserved all ‘Interlake’ boats:</a:t>
            </a:r>
          </a:p>
        </p:txBody>
      </p:sp>
      <p:graphicFrame>
        <p:nvGraphicFramePr>
          <p:cNvPr id="94217" name="Object 9"/>
          <p:cNvGraphicFramePr>
            <a:graphicFrameLocks/>
          </p:cNvGraphicFramePr>
          <p:nvPr/>
        </p:nvGraphicFramePr>
        <p:xfrm>
          <a:off x="1600200" y="5740400"/>
          <a:ext cx="6078538" cy="765175"/>
        </p:xfrm>
        <a:graphic>
          <a:graphicData uri="http://schemas.openxmlformats.org/presentationml/2006/ole">
            <p:oleObj spid="_x0000_s94217" name="Equation" r:id="rId6" imgW="6092640" imgH="779400" progId="Equation.3">
              <p:embed/>
            </p:oleObj>
          </a:graphicData>
        </a:graphic>
      </p:graphicFrame>
      <p:sp>
        <p:nvSpPr>
          <p:cNvPr id="94218" name="Rectangle 10"/>
          <p:cNvSpPr>
            <a:spLocks noChangeArrowheads="1"/>
          </p:cNvSpPr>
          <p:nvPr/>
        </p:nvSpPr>
        <p:spPr bwMode="auto">
          <a:xfrm>
            <a:off x="823913" y="5700713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.....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3" grpId="0" build="p" autoUpdateAnimBg="0"/>
      <p:bldP spid="94216" grpId="0" autoUpdateAnimBg="0"/>
      <p:bldP spid="94218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smtClean="0"/>
          </a:p>
          <a:p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1032539"/>
            <a:ext cx="8372475" cy="457200"/>
          </a:xfrm>
        </p:spPr>
        <p:txBody>
          <a:bodyPr/>
          <a:lstStyle/>
          <a:p>
            <a:r>
              <a:rPr lang="en-US" dirty="0"/>
              <a:t>Extended Relational-Algebra-Operations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9588" y="1909763"/>
            <a:ext cx="7848600" cy="1738312"/>
          </a:xfrm>
        </p:spPr>
        <p:txBody>
          <a:bodyPr/>
          <a:lstStyle/>
          <a:p>
            <a:r>
              <a:rPr lang="en-US"/>
              <a:t>Generalized Projection</a:t>
            </a:r>
          </a:p>
          <a:p>
            <a:r>
              <a:rPr lang="en-US"/>
              <a:t>Outer Join</a:t>
            </a:r>
          </a:p>
          <a:p>
            <a:r>
              <a:rPr lang="en-US"/>
              <a:t>Aggregate Functions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Formal Relational Query Languages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772400" cy="40767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/>
              <a:t>Two mathematical Query Languages form the basis for “real” languages (e.g. SQL), and for implementation:</a:t>
            </a:r>
          </a:p>
          <a:p>
            <a:pPr>
              <a:buFont typeface="Monotype Sorts" pitchFamily="1" charset="2"/>
              <a:buNone/>
            </a:pPr>
            <a:r>
              <a:rPr lang="en-US" i="1" u="sng">
                <a:solidFill>
                  <a:schemeClr val="accent2"/>
                </a:solidFill>
              </a:rPr>
              <a:t>Relational Algebra</a:t>
            </a:r>
            <a:r>
              <a:rPr lang="en-US">
                <a:solidFill>
                  <a:schemeClr val="accent2"/>
                </a:solidFill>
              </a:rPr>
              <a:t>:  </a:t>
            </a:r>
            <a:r>
              <a:rPr lang="en-US"/>
              <a:t>More </a:t>
            </a:r>
            <a:r>
              <a:rPr lang="en-US">
                <a:solidFill>
                  <a:schemeClr val="accent2"/>
                </a:solidFill>
              </a:rPr>
              <a:t>operational</a:t>
            </a:r>
            <a:r>
              <a:rPr lang="en-US"/>
              <a:t>, very useful for representing execution plans.</a:t>
            </a:r>
          </a:p>
          <a:p>
            <a:pPr>
              <a:buFont typeface="Monotype Sorts" pitchFamily="1" charset="2"/>
              <a:buNone/>
            </a:pPr>
            <a:endParaRPr lang="en-US"/>
          </a:p>
          <a:p>
            <a:pPr>
              <a:buFont typeface="Monotype Sorts" pitchFamily="1" charset="2"/>
              <a:buNone/>
            </a:pPr>
            <a:r>
              <a:rPr lang="en-US" i="1" u="sng">
                <a:solidFill>
                  <a:schemeClr val="accent2"/>
                </a:solidFill>
              </a:rPr>
              <a:t>Relational Calculus</a:t>
            </a:r>
            <a:r>
              <a:rPr lang="en-US">
                <a:solidFill>
                  <a:schemeClr val="accent2"/>
                </a:solidFill>
              </a:rPr>
              <a:t>:   </a:t>
            </a:r>
            <a:r>
              <a:rPr lang="en-US"/>
              <a:t>Lets users describe what they want, rather than how to compute it.  (</a:t>
            </a:r>
            <a:r>
              <a:rPr lang="en-US">
                <a:solidFill>
                  <a:schemeClr val="accent2"/>
                </a:solidFill>
              </a:rPr>
              <a:t>Non-procedural, </a:t>
            </a:r>
            <a:r>
              <a:rPr lang="en-US" i="1" u="sng">
                <a:solidFill>
                  <a:schemeClr val="accent2"/>
                </a:solidFill>
              </a:rPr>
              <a:t>declarative</a:t>
            </a:r>
            <a:r>
              <a:rPr lang="en-US"/>
              <a:t>.)</a:t>
            </a:r>
          </a:p>
          <a:p>
            <a:pPr>
              <a:buFontTx/>
              <a:buNone/>
            </a:pPr>
            <a:endParaRPr 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669925" y="5548313"/>
            <a:ext cx="718661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buFont typeface="Monotype Sorts" pitchFamily="1" charset="2"/>
              <a:buChar char="*"/>
            </a:pPr>
            <a:r>
              <a:rPr lang="en-US" sz="2800">
                <a:solidFill>
                  <a:schemeClr val="accent1"/>
                </a:solidFill>
              </a:rPr>
              <a:t>  </a:t>
            </a:r>
            <a:r>
              <a:rPr lang="en-US" sz="2800" i="1">
                <a:solidFill>
                  <a:srgbClr val="000099"/>
                </a:solidFill>
              </a:rPr>
              <a:t>Understanding Algebra &amp; Calculus is key to </a:t>
            </a:r>
          </a:p>
          <a:p>
            <a:pPr>
              <a:buFont typeface="Monotype Sorts" pitchFamily="1" charset="2"/>
              <a:buNone/>
            </a:pPr>
            <a:r>
              <a:rPr lang="en-US" sz="2800" i="1">
                <a:solidFill>
                  <a:srgbClr val="000099"/>
                </a:solidFill>
              </a:rPr>
              <a:t>      understanding SQL, query processing!</a:t>
            </a:r>
            <a:r>
              <a:rPr lang="en-US" i="1">
                <a:solidFill>
                  <a:srgbClr val="000099"/>
                </a:solidFill>
              </a:rPr>
              <a:t> 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smtClean="0"/>
          </a:p>
          <a:p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917812" y="268406"/>
            <a:ext cx="7772400" cy="1143000"/>
          </a:xfrm>
        </p:spPr>
        <p:txBody>
          <a:bodyPr/>
          <a:lstStyle/>
          <a:p>
            <a:r>
              <a:rPr lang="en-US" dirty="0"/>
              <a:t>Generalized Projection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89630"/>
            <a:ext cx="7772400" cy="4114800"/>
          </a:xfrm>
        </p:spPr>
        <p:txBody>
          <a:bodyPr/>
          <a:lstStyle/>
          <a:p>
            <a:pPr>
              <a:tabLst>
                <a:tab pos="3195638" algn="ctr"/>
              </a:tabLst>
            </a:pPr>
            <a:r>
              <a:rPr lang="en-US" dirty="0"/>
              <a:t>Extends the projection operation by allowing arithmetic functions to be used in the projection list.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ym typeface="Symbol" pitchFamily="18" charset="2"/>
              </a:rPr>
              <a:t></a:t>
            </a:r>
            <a:r>
              <a:rPr lang="en-US" dirty="0"/>
              <a:t> </a:t>
            </a:r>
            <a:r>
              <a:rPr lang="en-US" sz="1800" baseline="-25000" dirty="0"/>
              <a:t>F1, F2, …, Fn</a:t>
            </a:r>
            <a:r>
              <a:rPr lang="en-US" dirty="0"/>
              <a:t>(</a:t>
            </a:r>
            <a:r>
              <a:rPr lang="en-US" i="1" dirty="0"/>
              <a:t>E</a:t>
            </a:r>
            <a:r>
              <a:rPr lang="en-US" dirty="0"/>
              <a:t>)</a:t>
            </a:r>
          </a:p>
          <a:p>
            <a:pPr>
              <a:tabLst>
                <a:tab pos="3195638" algn="ctr"/>
              </a:tabLst>
            </a:pPr>
            <a:r>
              <a:rPr lang="en-US" i="1" dirty="0"/>
              <a:t>E</a:t>
            </a:r>
            <a:r>
              <a:rPr lang="en-US" dirty="0"/>
              <a:t> is any relational-algebra expression</a:t>
            </a:r>
          </a:p>
          <a:p>
            <a:pPr>
              <a:tabLst>
                <a:tab pos="3195638" algn="ctr"/>
              </a:tabLst>
            </a:pPr>
            <a:r>
              <a:rPr lang="en-US" dirty="0"/>
              <a:t>Each of </a:t>
            </a:r>
            <a:r>
              <a:rPr lang="en-US" i="1" dirty="0"/>
              <a:t>F</a:t>
            </a:r>
            <a:r>
              <a:rPr lang="en-US" sz="2100" baseline="-25000" dirty="0"/>
              <a:t>1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sz="2100" baseline="-25000" dirty="0"/>
              <a:t>2</a:t>
            </a:r>
            <a:r>
              <a:rPr lang="en-US" dirty="0"/>
              <a:t>, …, </a:t>
            </a:r>
            <a:r>
              <a:rPr lang="en-US" i="1" dirty="0"/>
              <a:t>F</a:t>
            </a:r>
            <a:r>
              <a:rPr lang="en-US" sz="2100" i="1" baseline="-25000" dirty="0"/>
              <a:t>n</a:t>
            </a:r>
            <a:r>
              <a:rPr lang="en-US" i="1" baseline="-25000" dirty="0"/>
              <a:t> </a:t>
            </a:r>
            <a:r>
              <a:rPr lang="en-US" i="1" dirty="0"/>
              <a:t> </a:t>
            </a:r>
            <a:r>
              <a:rPr lang="en-US" dirty="0"/>
              <a:t>are </a:t>
            </a:r>
            <a:r>
              <a:rPr lang="en-US" dirty="0" err="1"/>
              <a:t>are</a:t>
            </a:r>
            <a:r>
              <a:rPr lang="en-US" dirty="0"/>
              <a:t> arithmetic expressions involving constants and attributes in the schema of </a:t>
            </a:r>
            <a:r>
              <a:rPr lang="en-US" i="1" dirty="0"/>
              <a:t>E</a:t>
            </a:r>
            <a:r>
              <a:rPr lang="en-US" dirty="0"/>
              <a:t>.</a:t>
            </a:r>
          </a:p>
          <a:p>
            <a:pPr>
              <a:tabLst>
                <a:tab pos="3195638" algn="ctr"/>
              </a:tabLst>
            </a:pPr>
            <a:r>
              <a:rPr lang="en-US" dirty="0"/>
              <a:t>Given relation </a:t>
            </a:r>
            <a:r>
              <a:rPr lang="en-US" i="1" dirty="0"/>
              <a:t>credit-info(customer-name, limit, credit-balance),</a:t>
            </a:r>
            <a:r>
              <a:rPr lang="en-US" dirty="0"/>
              <a:t> find how much more each person can spend: </a:t>
            </a:r>
          </a:p>
          <a:p>
            <a:pPr>
              <a:buFont typeface="Monotype Sorts" pitchFamily="2" charset="2"/>
              <a:buNone/>
              <a:tabLst>
                <a:tab pos="3195638" algn="ctr"/>
              </a:tabLst>
            </a:pPr>
            <a:r>
              <a:rPr lang="en-US" dirty="0"/>
              <a:t>		</a:t>
            </a:r>
            <a:r>
              <a:rPr lang="en-US" dirty="0">
                <a:sym typeface="Symbol" pitchFamily="18" charset="2"/>
              </a:rPr>
              <a:t></a:t>
            </a:r>
            <a:r>
              <a:rPr lang="en-US" sz="2500" i="1" baseline="-25000" dirty="0"/>
              <a:t>customer-name, limit – credit-balance</a:t>
            </a:r>
            <a:r>
              <a:rPr lang="en-US" i="1" dirty="0"/>
              <a:t> (credit-info)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smtClean="0"/>
          </a:p>
          <a:p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174625"/>
            <a:ext cx="8077200" cy="609600"/>
          </a:xfrm>
        </p:spPr>
        <p:txBody>
          <a:bodyPr/>
          <a:lstStyle/>
          <a:p>
            <a:r>
              <a:rPr lang="en-US"/>
              <a:t>Aggregate Functions and Operations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2119313" algn="l"/>
                <a:tab pos="2689225" algn="ctr"/>
              </a:tabLst>
            </a:pPr>
            <a:r>
              <a:rPr lang="en-US" b="1">
                <a:solidFill>
                  <a:schemeClr val="tx2"/>
                </a:solidFill>
              </a:rPr>
              <a:t>Aggregation function</a:t>
            </a:r>
            <a:r>
              <a:rPr lang="en-US"/>
              <a:t> takes a collection of values and returns a single value as a result.</a:t>
            </a:r>
          </a:p>
          <a:p>
            <a:pPr>
              <a:buFont typeface="Monotype Sorts" pitchFamily="2" charset="2"/>
              <a:buNone/>
              <a:tabLst>
                <a:tab pos="2119313" algn="l"/>
                <a:tab pos="2689225" algn="ctr"/>
              </a:tabLst>
            </a:pPr>
            <a:r>
              <a:rPr lang="en-US"/>
              <a:t>		</a:t>
            </a:r>
            <a:r>
              <a:rPr lang="en-US" b="1"/>
              <a:t>avg</a:t>
            </a:r>
            <a:r>
              <a:rPr lang="en-US"/>
              <a:t>:  average value</a:t>
            </a:r>
            <a:br>
              <a:rPr lang="en-US"/>
            </a:br>
            <a:r>
              <a:rPr lang="en-US"/>
              <a:t>	</a:t>
            </a:r>
            <a:r>
              <a:rPr lang="en-US" b="1"/>
              <a:t>min</a:t>
            </a:r>
            <a:r>
              <a:rPr lang="en-US"/>
              <a:t>:  minimum value</a:t>
            </a:r>
            <a:br>
              <a:rPr lang="en-US"/>
            </a:br>
            <a:r>
              <a:rPr lang="en-US"/>
              <a:t>	</a:t>
            </a:r>
            <a:r>
              <a:rPr lang="en-US" b="1"/>
              <a:t>max</a:t>
            </a:r>
            <a:r>
              <a:rPr lang="en-US"/>
              <a:t>:  maximum value</a:t>
            </a:r>
            <a:br>
              <a:rPr lang="en-US"/>
            </a:br>
            <a:r>
              <a:rPr lang="en-US"/>
              <a:t>	</a:t>
            </a:r>
            <a:r>
              <a:rPr lang="en-US" b="1"/>
              <a:t>sum</a:t>
            </a:r>
            <a:r>
              <a:rPr lang="en-US"/>
              <a:t>:  sum of values</a:t>
            </a:r>
            <a:br>
              <a:rPr lang="en-US"/>
            </a:br>
            <a:r>
              <a:rPr lang="en-US"/>
              <a:t>	</a:t>
            </a:r>
            <a:r>
              <a:rPr lang="en-US" b="1"/>
              <a:t>count</a:t>
            </a:r>
            <a:r>
              <a:rPr lang="en-US"/>
              <a:t>:  number of values</a:t>
            </a:r>
          </a:p>
          <a:p>
            <a:pPr>
              <a:tabLst>
                <a:tab pos="2119313" algn="l"/>
                <a:tab pos="2689225" algn="ctr"/>
              </a:tabLst>
            </a:pPr>
            <a:r>
              <a:rPr lang="en-US" b="1">
                <a:solidFill>
                  <a:schemeClr val="tx2"/>
                </a:solidFill>
              </a:rPr>
              <a:t>Aggregate operation</a:t>
            </a:r>
            <a:r>
              <a:rPr lang="en-US"/>
              <a:t> in relational algebra </a:t>
            </a:r>
          </a:p>
          <a:p>
            <a:pPr>
              <a:buFont typeface="Monotype Sorts" pitchFamily="2" charset="2"/>
              <a:buNone/>
              <a:tabLst>
                <a:tab pos="2119313" algn="l"/>
                <a:tab pos="2689225" algn="ctr"/>
              </a:tabLst>
            </a:pPr>
            <a:r>
              <a:rPr lang="en-US"/>
              <a:t>		</a:t>
            </a:r>
            <a:r>
              <a:rPr lang="en-US" sz="2800" baseline="-25000"/>
              <a:t>	</a:t>
            </a:r>
            <a:r>
              <a:rPr lang="en-US" baseline="-25000"/>
              <a:t>G1, G2, …, Gn</a:t>
            </a:r>
            <a:r>
              <a:rPr lang="en-US"/>
              <a:t> </a:t>
            </a:r>
            <a:r>
              <a:rPr lang="en-US" sz="2800" i="1">
                <a:latin typeface="Lucida Sans Unicode" pitchFamily="34" charset="0"/>
                <a:sym typeface="Symbol" pitchFamily="18" charset="2"/>
              </a:rPr>
              <a:t>g</a:t>
            </a:r>
            <a:r>
              <a:rPr lang="en-US"/>
              <a:t> </a:t>
            </a:r>
            <a:r>
              <a:rPr lang="en-US" baseline="-25000"/>
              <a:t>F1( A1</a:t>
            </a:r>
            <a:r>
              <a:rPr lang="en-US" sz="2400" baseline="-25000"/>
              <a:t>)</a:t>
            </a:r>
            <a:r>
              <a:rPr lang="en-US" baseline="-25000"/>
              <a:t>, F2( A2</a:t>
            </a:r>
            <a:r>
              <a:rPr lang="en-US" sz="2400" baseline="-25000"/>
              <a:t>)</a:t>
            </a:r>
            <a:r>
              <a:rPr lang="en-US" baseline="-25000"/>
              <a:t>,…, Fn( An</a:t>
            </a:r>
            <a:r>
              <a:rPr lang="en-US" sz="2400" baseline="-25000"/>
              <a:t>)</a:t>
            </a:r>
            <a:r>
              <a:rPr lang="en-US" sz="1600"/>
              <a:t> </a:t>
            </a:r>
            <a:r>
              <a:rPr lang="en-US"/>
              <a:t>(</a:t>
            </a:r>
            <a:r>
              <a:rPr lang="en-US" i="1"/>
              <a:t>E</a:t>
            </a:r>
            <a:r>
              <a:rPr lang="en-US"/>
              <a:t>)</a:t>
            </a:r>
          </a:p>
          <a:p>
            <a:pPr lvl="1">
              <a:tabLst>
                <a:tab pos="2119313" algn="l"/>
                <a:tab pos="2689225" algn="ctr"/>
              </a:tabLst>
            </a:pPr>
            <a:r>
              <a:rPr lang="en-US" i="1"/>
              <a:t>E</a:t>
            </a:r>
            <a:r>
              <a:rPr lang="en-US"/>
              <a:t> is any relational-algebra expression</a:t>
            </a:r>
          </a:p>
          <a:p>
            <a:pPr lvl="1">
              <a:tabLst>
                <a:tab pos="2119313" algn="l"/>
                <a:tab pos="2689225" algn="ctr"/>
              </a:tabLst>
            </a:pPr>
            <a:r>
              <a:rPr lang="en-US" i="1"/>
              <a:t>G</a:t>
            </a:r>
            <a:r>
              <a:rPr lang="en-US" baseline="-25000"/>
              <a:t>1</a:t>
            </a:r>
            <a:r>
              <a:rPr lang="en-US"/>
              <a:t>, </a:t>
            </a:r>
            <a:r>
              <a:rPr lang="en-US" i="1"/>
              <a:t>G</a:t>
            </a:r>
            <a:r>
              <a:rPr lang="en-US" baseline="-25000"/>
              <a:t>2</a:t>
            </a:r>
            <a:r>
              <a:rPr lang="en-US"/>
              <a:t> …, </a:t>
            </a:r>
            <a:r>
              <a:rPr lang="en-US" i="1"/>
              <a:t>G</a:t>
            </a:r>
            <a:r>
              <a:rPr lang="en-US" baseline="-25000"/>
              <a:t>n</a:t>
            </a:r>
            <a:r>
              <a:rPr lang="en-US"/>
              <a:t> is a list of attributes on which to group (can be empty)</a:t>
            </a:r>
          </a:p>
          <a:p>
            <a:pPr lvl="1">
              <a:tabLst>
                <a:tab pos="2119313" algn="l"/>
                <a:tab pos="2689225" algn="ctr"/>
              </a:tabLst>
            </a:pPr>
            <a:r>
              <a:rPr lang="en-US"/>
              <a:t>Each </a:t>
            </a:r>
            <a:r>
              <a:rPr lang="en-US" i="1"/>
              <a:t>F</a:t>
            </a:r>
            <a:r>
              <a:rPr lang="en-US" sz="2000" i="1" baseline="-25000"/>
              <a:t>i</a:t>
            </a:r>
            <a:r>
              <a:rPr lang="en-US" i="1"/>
              <a:t> </a:t>
            </a:r>
            <a:r>
              <a:rPr lang="en-US"/>
              <a:t>is an aggregate function</a:t>
            </a:r>
            <a:endParaRPr lang="en-US" i="1"/>
          </a:p>
          <a:p>
            <a:pPr lvl="1">
              <a:tabLst>
                <a:tab pos="2119313" algn="l"/>
                <a:tab pos="2689225" algn="ctr"/>
              </a:tabLst>
            </a:pPr>
            <a:r>
              <a:rPr lang="en-US"/>
              <a:t>Each </a:t>
            </a:r>
            <a:r>
              <a:rPr lang="en-US" i="1"/>
              <a:t>A</a:t>
            </a:r>
            <a:r>
              <a:rPr lang="en-US" sz="2000" i="1" baseline="-25000"/>
              <a:t>i</a:t>
            </a:r>
            <a:r>
              <a:rPr lang="en-US" i="1"/>
              <a:t> </a:t>
            </a:r>
            <a:r>
              <a:rPr lang="en-US"/>
              <a:t>is an attribute name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174625"/>
            <a:ext cx="8077200" cy="609600"/>
          </a:xfrm>
        </p:spPr>
        <p:txBody>
          <a:bodyPr/>
          <a:lstStyle/>
          <a:p>
            <a:r>
              <a:rPr lang="en-US"/>
              <a:t>Aggregate Functions and Operations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0391" y="1025857"/>
            <a:ext cx="7772400" cy="4114800"/>
          </a:xfrm>
        </p:spPr>
        <p:txBody>
          <a:bodyPr/>
          <a:lstStyle/>
          <a:p>
            <a:pPr>
              <a:tabLst>
                <a:tab pos="2119313" algn="l"/>
                <a:tab pos="2689225" algn="ctr"/>
              </a:tabLst>
            </a:pPr>
            <a:r>
              <a:rPr lang="en-US" b="1" dirty="0">
                <a:solidFill>
                  <a:schemeClr val="tx2"/>
                </a:solidFill>
              </a:rPr>
              <a:t>Aggregation function</a:t>
            </a:r>
            <a:r>
              <a:rPr lang="en-US" dirty="0"/>
              <a:t> takes a collection of values and returns a single value as a result.</a:t>
            </a:r>
          </a:p>
          <a:p>
            <a:pPr>
              <a:buFont typeface="Monotype Sorts" pitchFamily="2" charset="2"/>
              <a:buNone/>
              <a:tabLst>
                <a:tab pos="2119313" algn="l"/>
                <a:tab pos="2689225" algn="ctr"/>
              </a:tabLst>
            </a:pPr>
            <a:r>
              <a:rPr lang="en-US" dirty="0"/>
              <a:t>		</a:t>
            </a:r>
            <a:r>
              <a:rPr lang="en-US" b="1" dirty="0" err="1"/>
              <a:t>avg</a:t>
            </a:r>
            <a:r>
              <a:rPr lang="en-US" dirty="0"/>
              <a:t>:  average value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/>
              <a:t>min</a:t>
            </a:r>
            <a:r>
              <a:rPr lang="en-US" dirty="0"/>
              <a:t>:  minimum value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/>
              <a:t>max</a:t>
            </a:r>
            <a:r>
              <a:rPr lang="en-US" dirty="0"/>
              <a:t>:  maximum value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/>
              <a:t>sum</a:t>
            </a:r>
            <a:r>
              <a:rPr lang="en-US" dirty="0"/>
              <a:t>:  sum of values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/>
              <a:t>count</a:t>
            </a:r>
            <a:r>
              <a:rPr lang="en-US" dirty="0"/>
              <a:t>:  number of values</a:t>
            </a:r>
          </a:p>
          <a:p>
            <a:pPr>
              <a:tabLst>
                <a:tab pos="2119313" algn="l"/>
                <a:tab pos="2689225" algn="ctr"/>
              </a:tabLst>
            </a:pPr>
            <a:r>
              <a:rPr lang="en-US" b="1" dirty="0">
                <a:solidFill>
                  <a:schemeClr val="tx2"/>
                </a:solidFill>
              </a:rPr>
              <a:t>Aggregate operation</a:t>
            </a:r>
            <a:r>
              <a:rPr lang="en-US" dirty="0"/>
              <a:t> in relational algebra </a:t>
            </a:r>
          </a:p>
          <a:p>
            <a:pPr>
              <a:buFont typeface="Monotype Sorts" pitchFamily="2" charset="2"/>
              <a:buNone/>
              <a:tabLst>
                <a:tab pos="2119313" algn="l"/>
                <a:tab pos="2689225" algn="ctr"/>
              </a:tabLst>
            </a:pPr>
            <a:r>
              <a:rPr lang="en-US" dirty="0"/>
              <a:t>		</a:t>
            </a:r>
            <a:r>
              <a:rPr lang="en-US" sz="2800" baseline="-25000" dirty="0"/>
              <a:t>	</a:t>
            </a:r>
            <a:r>
              <a:rPr lang="en-US" baseline="-25000" dirty="0"/>
              <a:t>G1, G2, …, </a:t>
            </a:r>
            <a:r>
              <a:rPr lang="en-US" baseline="-25000" dirty="0" err="1"/>
              <a:t>Gn</a:t>
            </a:r>
            <a:r>
              <a:rPr lang="en-US" dirty="0"/>
              <a:t> </a:t>
            </a:r>
            <a:r>
              <a:rPr lang="en-US" sz="2800" i="1" dirty="0">
                <a:latin typeface="Lucida Sans Unicode" pitchFamily="34" charset="0"/>
                <a:sym typeface="Symbol" pitchFamily="18" charset="2"/>
              </a:rPr>
              <a:t>g</a:t>
            </a:r>
            <a:r>
              <a:rPr lang="en-US" dirty="0"/>
              <a:t> </a:t>
            </a:r>
            <a:r>
              <a:rPr lang="en-US" baseline="-25000" dirty="0"/>
              <a:t>F1( A1</a:t>
            </a:r>
            <a:r>
              <a:rPr lang="en-US" sz="2400" baseline="-25000" dirty="0"/>
              <a:t>)</a:t>
            </a:r>
            <a:r>
              <a:rPr lang="en-US" baseline="-25000" dirty="0"/>
              <a:t>, F2( A2</a:t>
            </a:r>
            <a:r>
              <a:rPr lang="en-US" sz="2400" baseline="-25000" dirty="0"/>
              <a:t>)</a:t>
            </a:r>
            <a:r>
              <a:rPr lang="en-US" baseline="-25000" dirty="0"/>
              <a:t>,…, Fn( An</a:t>
            </a:r>
            <a:r>
              <a:rPr lang="en-US" sz="2400" baseline="-25000" dirty="0"/>
              <a:t>)</a:t>
            </a:r>
            <a:r>
              <a:rPr lang="en-US" sz="1600" dirty="0"/>
              <a:t> </a:t>
            </a:r>
            <a:r>
              <a:rPr lang="en-US" dirty="0"/>
              <a:t>(</a:t>
            </a:r>
            <a:r>
              <a:rPr lang="en-US" i="1" dirty="0"/>
              <a:t>E</a:t>
            </a:r>
            <a:r>
              <a:rPr lang="en-US" dirty="0"/>
              <a:t>)</a:t>
            </a:r>
          </a:p>
          <a:p>
            <a:pPr lvl="1">
              <a:tabLst>
                <a:tab pos="2119313" algn="l"/>
                <a:tab pos="2689225" algn="ctr"/>
              </a:tabLst>
            </a:pPr>
            <a:r>
              <a:rPr lang="en-US" i="1" dirty="0"/>
              <a:t>E</a:t>
            </a:r>
            <a:r>
              <a:rPr lang="en-US" dirty="0"/>
              <a:t> is any relational-algebra expression</a:t>
            </a:r>
          </a:p>
          <a:p>
            <a:pPr lvl="1">
              <a:tabLst>
                <a:tab pos="2119313" algn="l"/>
                <a:tab pos="2689225" algn="ctr"/>
              </a:tabLst>
            </a:pPr>
            <a:r>
              <a:rPr lang="en-US" i="1" dirty="0"/>
              <a:t>G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G</a:t>
            </a:r>
            <a:r>
              <a:rPr lang="en-US" baseline="-25000" dirty="0"/>
              <a:t>2</a:t>
            </a:r>
            <a:r>
              <a:rPr lang="en-US" dirty="0"/>
              <a:t> …, </a:t>
            </a:r>
            <a:r>
              <a:rPr lang="en-US" i="1" dirty="0" err="1"/>
              <a:t>G</a:t>
            </a:r>
            <a:r>
              <a:rPr lang="en-US" baseline="-25000" dirty="0" err="1"/>
              <a:t>n</a:t>
            </a:r>
            <a:r>
              <a:rPr lang="en-US" dirty="0"/>
              <a:t> is a list of attributes on which to group (can be empty)</a:t>
            </a:r>
          </a:p>
          <a:p>
            <a:pPr lvl="1">
              <a:tabLst>
                <a:tab pos="2119313" algn="l"/>
                <a:tab pos="2689225" algn="ctr"/>
              </a:tabLst>
            </a:pPr>
            <a:r>
              <a:rPr lang="en-US" dirty="0"/>
              <a:t>Each </a:t>
            </a:r>
            <a:r>
              <a:rPr lang="en-US" i="1" dirty="0" err="1"/>
              <a:t>F</a:t>
            </a:r>
            <a:r>
              <a:rPr lang="en-US" sz="2000" i="1" baseline="-25000" dirty="0" err="1"/>
              <a:t>i</a:t>
            </a:r>
            <a:r>
              <a:rPr lang="en-US" i="1" dirty="0"/>
              <a:t> </a:t>
            </a:r>
            <a:r>
              <a:rPr lang="en-US" dirty="0"/>
              <a:t>is an aggregate function</a:t>
            </a:r>
            <a:endParaRPr lang="en-US" i="1" dirty="0"/>
          </a:p>
          <a:p>
            <a:pPr lvl="1">
              <a:tabLst>
                <a:tab pos="2119313" algn="l"/>
                <a:tab pos="2689225" algn="ctr"/>
              </a:tabLst>
            </a:pPr>
            <a:r>
              <a:rPr lang="en-US" dirty="0"/>
              <a:t>Each </a:t>
            </a:r>
            <a:r>
              <a:rPr lang="en-US" i="1" dirty="0"/>
              <a:t>A</a:t>
            </a:r>
            <a:r>
              <a:rPr lang="en-US" sz="2000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is an attribute name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smtClean="0"/>
          </a:p>
          <a:p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174625"/>
            <a:ext cx="8077200" cy="609600"/>
          </a:xfrm>
        </p:spPr>
        <p:txBody>
          <a:bodyPr/>
          <a:lstStyle/>
          <a:p>
            <a:r>
              <a:rPr lang="en-US"/>
              <a:t>Aggregate Functions and Operations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0391" y="984914"/>
            <a:ext cx="7772400" cy="4114800"/>
          </a:xfrm>
        </p:spPr>
        <p:txBody>
          <a:bodyPr/>
          <a:lstStyle/>
          <a:p>
            <a:pPr>
              <a:tabLst>
                <a:tab pos="2119313" algn="l"/>
                <a:tab pos="2689225" algn="ctr"/>
              </a:tabLst>
            </a:pPr>
            <a:r>
              <a:rPr lang="en-US" b="1" dirty="0">
                <a:solidFill>
                  <a:schemeClr val="tx2"/>
                </a:solidFill>
              </a:rPr>
              <a:t>Aggregation function</a:t>
            </a:r>
            <a:r>
              <a:rPr lang="en-US" dirty="0"/>
              <a:t> takes a collection of values and returns a single value as a result.</a:t>
            </a:r>
          </a:p>
          <a:p>
            <a:pPr>
              <a:buFont typeface="Monotype Sorts" pitchFamily="2" charset="2"/>
              <a:buNone/>
              <a:tabLst>
                <a:tab pos="2119313" algn="l"/>
                <a:tab pos="2689225" algn="ctr"/>
              </a:tabLst>
            </a:pPr>
            <a:r>
              <a:rPr lang="en-US" dirty="0"/>
              <a:t>		</a:t>
            </a:r>
            <a:r>
              <a:rPr lang="en-US" b="1" dirty="0" err="1"/>
              <a:t>avg</a:t>
            </a:r>
            <a:r>
              <a:rPr lang="en-US" dirty="0"/>
              <a:t>:  average value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/>
              <a:t>min</a:t>
            </a:r>
            <a:r>
              <a:rPr lang="en-US" dirty="0"/>
              <a:t>:  minimum value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/>
              <a:t>max</a:t>
            </a:r>
            <a:r>
              <a:rPr lang="en-US" dirty="0"/>
              <a:t>:  maximum value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/>
              <a:t>sum</a:t>
            </a:r>
            <a:r>
              <a:rPr lang="en-US" dirty="0"/>
              <a:t>:  sum of values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/>
              <a:t>count</a:t>
            </a:r>
            <a:r>
              <a:rPr lang="en-US" dirty="0"/>
              <a:t>:  number of values</a:t>
            </a:r>
          </a:p>
          <a:p>
            <a:pPr>
              <a:tabLst>
                <a:tab pos="2119313" algn="l"/>
                <a:tab pos="2689225" algn="ctr"/>
              </a:tabLst>
            </a:pPr>
            <a:r>
              <a:rPr lang="en-US" b="1" dirty="0">
                <a:solidFill>
                  <a:schemeClr val="tx2"/>
                </a:solidFill>
              </a:rPr>
              <a:t>Aggregate operation</a:t>
            </a:r>
            <a:r>
              <a:rPr lang="en-US" dirty="0"/>
              <a:t> in relational algebra </a:t>
            </a:r>
          </a:p>
          <a:p>
            <a:pPr>
              <a:buFont typeface="Monotype Sorts" pitchFamily="2" charset="2"/>
              <a:buNone/>
              <a:tabLst>
                <a:tab pos="2119313" algn="l"/>
                <a:tab pos="2689225" algn="ctr"/>
              </a:tabLst>
            </a:pPr>
            <a:r>
              <a:rPr lang="en-US" dirty="0"/>
              <a:t>		</a:t>
            </a:r>
            <a:r>
              <a:rPr lang="en-US" sz="2800" baseline="-25000" dirty="0"/>
              <a:t>	</a:t>
            </a:r>
            <a:r>
              <a:rPr lang="en-US" baseline="-25000" dirty="0"/>
              <a:t>G1, G2, …, </a:t>
            </a:r>
            <a:r>
              <a:rPr lang="en-US" baseline="-25000" dirty="0" err="1"/>
              <a:t>Gn</a:t>
            </a:r>
            <a:r>
              <a:rPr lang="en-US" dirty="0"/>
              <a:t> </a:t>
            </a:r>
            <a:r>
              <a:rPr lang="en-US" sz="2800" i="1" dirty="0">
                <a:latin typeface="Lucida Sans Unicode" pitchFamily="34" charset="0"/>
                <a:sym typeface="Symbol" pitchFamily="18" charset="2"/>
              </a:rPr>
              <a:t>g</a:t>
            </a:r>
            <a:r>
              <a:rPr lang="en-US" dirty="0"/>
              <a:t> </a:t>
            </a:r>
            <a:r>
              <a:rPr lang="en-US" baseline="-25000" dirty="0"/>
              <a:t>F1( A1</a:t>
            </a:r>
            <a:r>
              <a:rPr lang="en-US" sz="2400" baseline="-25000" dirty="0"/>
              <a:t>)</a:t>
            </a:r>
            <a:r>
              <a:rPr lang="en-US" baseline="-25000" dirty="0"/>
              <a:t>, F2( A2</a:t>
            </a:r>
            <a:r>
              <a:rPr lang="en-US" sz="2400" baseline="-25000" dirty="0"/>
              <a:t>)</a:t>
            </a:r>
            <a:r>
              <a:rPr lang="en-US" baseline="-25000" dirty="0"/>
              <a:t>,…, Fn( An</a:t>
            </a:r>
            <a:r>
              <a:rPr lang="en-US" sz="2400" baseline="-25000" dirty="0"/>
              <a:t>)</a:t>
            </a:r>
            <a:r>
              <a:rPr lang="en-US" sz="1600" dirty="0"/>
              <a:t> </a:t>
            </a:r>
            <a:r>
              <a:rPr lang="en-US" dirty="0"/>
              <a:t>(</a:t>
            </a:r>
            <a:r>
              <a:rPr lang="en-US" i="1" dirty="0"/>
              <a:t>E</a:t>
            </a:r>
            <a:r>
              <a:rPr lang="en-US" dirty="0"/>
              <a:t>)</a:t>
            </a:r>
          </a:p>
          <a:p>
            <a:pPr lvl="1">
              <a:tabLst>
                <a:tab pos="2119313" algn="l"/>
                <a:tab pos="2689225" algn="ctr"/>
              </a:tabLst>
            </a:pPr>
            <a:r>
              <a:rPr lang="en-US" i="1" dirty="0"/>
              <a:t>E</a:t>
            </a:r>
            <a:r>
              <a:rPr lang="en-US" dirty="0"/>
              <a:t> is any relational-algebra expression</a:t>
            </a:r>
          </a:p>
          <a:p>
            <a:pPr lvl="1">
              <a:tabLst>
                <a:tab pos="2119313" algn="l"/>
                <a:tab pos="2689225" algn="ctr"/>
              </a:tabLst>
            </a:pPr>
            <a:r>
              <a:rPr lang="en-US" i="1" dirty="0"/>
              <a:t>G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G</a:t>
            </a:r>
            <a:r>
              <a:rPr lang="en-US" baseline="-25000" dirty="0"/>
              <a:t>2</a:t>
            </a:r>
            <a:r>
              <a:rPr lang="en-US" dirty="0"/>
              <a:t> …, </a:t>
            </a:r>
            <a:r>
              <a:rPr lang="en-US" i="1" dirty="0" err="1"/>
              <a:t>G</a:t>
            </a:r>
            <a:r>
              <a:rPr lang="en-US" baseline="-25000" dirty="0" err="1"/>
              <a:t>n</a:t>
            </a:r>
            <a:r>
              <a:rPr lang="en-US" dirty="0"/>
              <a:t> is a list of attributes on which to group (can be empty)</a:t>
            </a:r>
          </a:p>
          <a:p>
            <a:pPr lvl="1">
              <a:tabLst>
                <a:tab pos="2119313" algn="l"/>
                <a:tab pos="2689225" algn="ctr"/>
              </a:tabLst>
            </a:pPr>
            <a:r>
              <a:rPr lang="en-US" dirty="0"/>
              <a:t>Each </a:t>
            </a:r>
            <a:r>
              <a:rPr lang="en-US" i="1" dirty="0" err="1"/>
              <a:t>F</a:t>
            </a:r>
            <a:r>
              <a:rPr lang="en-US" sz="2000" i="1" baseline="-25000" dirty="0" err="1"/>
              <a:t>i</a:t>
            </a:r>
            <a:r>
              <a:rPr lang="en-US" i="1" dirty="0"/>
              <a:t> </a:t>
            </a:r>
            <a:r>
              <a:rPr lang="en-US" dirty="0"/>
              <a:t>is an aggregate function</a:t>
            </a:r>
            <a:endParaRPr lang="en-US" i="1" dirty="0"/>
          </a:p>
          <a:p>
            <a:pPr lvl="1">
              <a:tabLst>
                <a:tab pos="2119313" algn="l"/>
                <a:tab pos="2689225" algn="ctr"/>
              </a:tabLst>
            </a:pPr>
            <a:r>
              <a:rPr lang="en-US" dirty="0"/>
              <a:t>Each </a:t>
            </a:r>
            <a:r>
              <a:rPr lang="en-US" i="1" dirty="0"/>
              <a:t>A</a:t>
            </a:r>
            <a:r>
              <a:rPr lang="en-US" sz="2000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is an attribute name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smtClean="0"/>
          </a:p>
          <a:p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Relational Calculus</a:t>
            </a:r>
          </a:p>
        </p:txBody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676400"/>
            <a:ext cx="8915400" cy="48006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Comes in two flavors:  </a:t>
            </a:r>
            <a:r>
              <a:rPr lang="en-US" i="1" u="sng" smtClean="0">
                <a:solidFill>
                  <a:schemeClr val="accent2"/>
                </a:solidFill>
                <a:ea typeface="ＭＳ Ｐゴシック" pitchFamily="34" charset="-128"/>
              </a:rPr>
              <a:t>Tuple relational calculus </a:t>
            </a:r>
            <a:r>
              <a:rPr lang="en-US" smtClean="0">
                <a:solidFill>
                  <a:schemeClr val="accent2"/>
                </a:solidFill>
                <a:ea typeface="ＭＳ Ｐゴシック" pitchFamily="34" charset="-128"/>
              </a:rPr>
              <a:t>(TRC) </a:t>
            </a:r>
            <a:r>
              <a:rPr lang="en-US" smtClean="0">
                <a:ea typeface="ＭＳ Ｐゴシック" pitchFamily="34" charset="-128"/>
              </a:rPr>
              <a:t>and </a:t>
            </a:r>
            <a:r>
              <a:rPr lang="en-US" i="1" u="sng" smtClean="0">
                <a:solidFill>
                  <a:schemeClr val="accent2"/>
                </a:solidFill>
                <a:ea typeface="ＭＳ Ｐゴシック" pitchFamily="34" charset="-128"/>
              </a:rPr>
              <a:t>Domain relational calculus</a:t>
            </a:r>
            <a:r>
              <a:rPr lang="en-US" i="1" smtClean="0">
                <a:solidFill>
                  <a:schemeClr val="accent2"/>
                </a:solidFill>
                <a:ea typeface="ＭＳ Ｐゴシック" pitchFamily="34" charset="-128"/>
              </a:rPr>
              <a:t> </a:t>
            </a:r>
            <a:r>
              <a:rPr lang="en-US" smtClean="0">
                <a:solidFill>
                  <a:schemeClr val="accent2"/>
                </a:solidFill>
                <a:ea typeface="ＭＳ Ｐゴシック" pitchFamily="34" charset="-128"/>
              </a:rPr>
              <a:t>(DRC)</a:t>
            </a:r>
            <a:r>
              <a:rPr lang="en-US" smtClean="0">
                <a:ea typeface="ＭＳ Ｐゴシック" pitchFamily="34" charset="-128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Calculus has </a:t>
            </a:r>
            <a:r>
              <a:rPr lang="en-US" i="1" smtClean="0">
                <a:ea typeface="ＭＳ Ｐゴシック" pitchFamily="34" charset="-128"/>
              </a:rPr>
              <a:t>variables, constants, comparison ops</a:t>
            </a:r>
            <a:r>
              <a:rPr lang="en-US" smtClean="0">
                <a:ea typeface="ＭＳ Ｐゴシック" pitchFamily="34" charset="-128"/>
              </a:rPr>
              <a:t>, </a:t>
            </a:r>
            <a:r>
              <a:rPr lang="en-US" i="1" smtClean="0">
                <a:ea typeface="ＭＳ Ｐゴシック" pitchFamily="34" charset="-128"/>
              </a:rPr>
              <a:t>logical connectives </a:t>
            </a:r>
            <a:r>
              <a:rPr lang="en-US" smtClean="0">
                <a:ea typeface="ＭＳ Ｐゴシック" pitchFamily="34" charset="-128"/>
              </a:rPr>
              <a:t>and </a:t>
            </a:r>
            <a:r>
              <a:rPr lang="en-US" i="1" smtClean="0">
                <a:ea typeface="ＭＳ Ｐゴシック" pitchFamily="34" charset="-128"/>
              </a:rPr>
              <a:t>quantifiers</a:t>
            </a:r>
            <a:r>
              <a:rPr lang="en-US" smtClean="0">
                <a:ea typeface="ＭＳ Ｐゴシック" pitchFamily="34" charset="-128"/>
              </a:rPr>
              <a:t>.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i="1" u="sng" smtClean="0">
                <a:solidFill>
                  <a:schemeClr val="accent2"/>
                </a:solidFill>
                <a:ea typeface="ＭＳ Ｐゴシック" pitchFamily="34" charset="-128"/>
              </a:rPr>
              <a:t>TRC</a:t>
            </a:r>
            <a:r>
              <a:rPr lang="en-US" smtClean="0">
                <a:solidFill>
                  <a:schemeClr val="accent2"/>
                </a:solidFill>
                <a:ea typeface="ＭＳ Ｐゴシック" pitchFamily="34" charset="-128"/>
              </a:rPr>
              <a:t>:  </a:t>
            </a:r>
            <a:r>
              <a:rPr lang="en-US" smtClean="0">
                <a:ea typeface="ＭＳ Ｐゴシック" pitchFamily="34" charset="-128"/>
              </a:rPr>
              <a:t>Variables range over (i.e., get bound to) </a:t>
            </a:r>
            <a:r>
              <a:rPr lang="en-US" i="1" smtClean="0">
                <a:ea typeface="ＭＳ Ｐゴシック" pitchFamily="34" charset="-128"/>
              </a:rPr>
              <a:t>tuples</a:t>
            </a:r>
            <a:r>
              <a:rPr lang="en-US" smtClean="0">
                <a:ea typeface="ＭＳ Ｐゴシック" pitchFamily="34" charset="-128"/>
              </a:rPr>
              <a:t>.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i="1" u="sng" smtClean="0">
                <a:solidFill>
                  <a:schemeClr val="accent2"/>
                </a:solidFill>
                <a:ea typeface="ＭＳ Ｐゴシック" pitchFamily="34" charset="-128"/>
              </a:rPr>
              <a:t>DRC</a:t>
            </a:r>
            <a:r>
              <a:rPr lang="en-US" smtClean="0">
                <a:solidFill>
                  <a:schemeClr val="accent2"/>
                </a:solidFill>
                <a:ea typeface="ＭＳ Ｐゴシック" pitchFamily="34" charset="-128"/>
              </a:rPr>
              <a:t>:  </a:t>
            </a:r>
            <a:r>
              <a:rPr lang="en-US" smtClean="0">
                <a:ea typeface="ＭＳ Ｐゴシック" pitchFamily="34" charset="-128"/>
              </a:rPr>
              <a:t>Variables range over </a:t>
            </a:r>
            <a:r>
              <a:rPr lang="en-US" i="1" smtClean="0">
                <a:ea typeface="ＭＳ Ｐゴシック" pitchFamily="34" charset="-128"/>
              </a:rPr>
              <a:t>domain elements </a:t>
            </a:r>
            <a:r>
              <a:rPr lang="en-US" smtClean="0">
                <a:ea typeface="ＭＳ Ｐゴシック" pitchFamily="34" charset="-128"/>
              </a:rPr>
              <a:t>(= field values).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smtClean="0">
                <a:ea typeface="ＭＳ Ｐゴシック" pitchFamily="34" charset="-128"/>
              </a:rPr>
              <a:t>Both TRC and DRC are simple subsets of first-order logic.</a:t>
            </a:r>
          </a:p>
          <a:p>
            <a:pPr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Expressions in the calculus are called </a:t>
            </a:r>
            <a:r>
              <a:rPr lang="en-US" i="1" smtClean="0">
                <a:solidFill>
                  <a:schemeClr val="accent2"/>
                </a:solidFill>
                <a:ea typeface="ＭＳ Ｐゴシック" pitchFamily="34" charset="-128"/>
              </a:rPr>
              <a:t>formulas</a:t>
            </a:r>
            <a:r>
              <a:rPr lang="en-US" smtClean="0">
                <a:solidFill>
                  <a:schemeClr val="accent2"/>
                </a:solidFill>
                <a:ea typeface="ＭＳ Ｐゴシック" pitchFamily="34" charset="-128"/>
              </a:rPr>
              <a:t>.  </a:t>
            </a:r>
            <a:r>
              <a:rPr lang="en-US" smtClean="0">
                <a:ea typeface="ＭＳ Ｐゴシック" pitchFamily="34" charset="-128"/>
              </a:rPr>
              <a:t>An answer tuple is essentially an assignment of constants to variables that make the formula  evaluate to </a:t>
            </a:r>
            <a:r>
              <a:rPr lang="en-US" i="1" smtClean="0">
                <a:solidFill>
                  <a:schemeClr val="accent2"/>
                </a:solidFill>
                <a:ea typeface="ＭＳ Ｐゴシック" pitchFamily="34" charset="-128"/>
              </a:rPr>
              <a:t>true</a:t>
            </a:r>
            <a:r>
              <a:rPr lang="en-US" smtClean="0">
                <a:ea typeface="ＭＳ Ｐゴシック" pitchFamily="34" charset="-128"/>
              </a:rPr>
              <a:t>.</a:t>
            </a:r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772400" cy="1143000"/>
          </a:xfrm>
        </p:spPr>
        <p:txBody>
          <a:bodyPr/>
          <a:lstStyle/>
          <a:p>
            <a:r>
              <a:rPr lang="en-US" dirty="0" err="1"/>
              <a:t>Tuple</a:t>
            </a:r>
            <a:r>
              <a:rPr lang="en-US" dirty="0"/>
              <a:t> Relational Calculus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8137525" cy="3162300"/>
          </a:xfrm>
        </p:spPr>
        <p:txBody>
          <a:bodyPr/>
          <a:lstStyle/>
          <a:p>
            <a:pPr>
              <a:tabLst>
                <a:tab pos="3195638" algn="ctr"/>
              </a:tabLst>
            </a:pPr>
            <a:r>
              <a:rPr lang="en-US"/>
              <a:t>A nonprocedural query language, where each query is of the form</a:t>
            </a:r>
          </a:p>
          <a:p>
            <a:pPr>
              <a:buFont typeface="Monotype Sorts" pitchFamily="2" charset="2"/>
              <a:buNone/>
              <a:tabLst>
                <a:tab pos="3195638" algn="ctr"/>
              </a:tabLst>
            </a:pPr>
            <a:r>
              <a:rPr lang="en-US"/>
              <a:t>		{</a:t>
            </a:r>
            <a:r>
              <a:rPr lang="en-US" i="1"/>
              <a:t>t</a:t>
            </a:r>
            <a:r>
              <a:rPr lang="en-US"/>
              <a:t> | </a:t>
            </a:r>
            <a:r>
              <a:rPr lang="en-US" i="1"/>
              <a:t>P</a:t>
            </a:r>
            <a:r>
              <a:rPr lang="en-US"/>
              <a:t> (</a:t>
            </a:r>
            <a:r>
              <a:rPr lang="en-US" i="1"/>
              <a:t>t</a:t>
            </a:r>
            <a:r>
              <a:rPr lang="en-US"/>
              <a:t>) }</a:t>
            </a:r>
          </a:p>
          <a:p>
            <a:pPr>
              <a:tabLst>
                <a:tab pos="3195638" algn="ctr"/>
              </a:tabLst>
            </a:pPr>
            <a:r>
              <a:rPr lang="en-US"/>
              <a:t>It is the set of all tuples </a:t>
            </a:r>
            <a:r>
              <a:rPr lang="en-US" i="1"/>
              <a:t>t</a:t>
            </a:r>
            <a:r>
              <a:rPr lang="en-US"/>
              <a:t> such that predicate </a:t>
            </a:r>
            <a:r>
              <a:rPr lang="en-US" i="1"/>
              <a:t>P</a:t>
            </a:r>
            <a:r>
              <a:rPr lang="en-US"/>
              <a:t> is true for </a:t>
            </a:r>
            <a:r>
              <a:rPr lang="en-US" i="1"/>
              <a:t>t</a:t>
            </a:r>
          </a:p>
          <a:p>
            <a:pPr>
              <a:tabLst>
                <a:tab pos="3195638" algn="ctr"/>
              </a:tabLst>
            </a:pPr>
            <a:r>
              <a:rPr lang="en-US" i="1"/>
              <a:t>t</a:t>
            </a:r>
            <a:r>
              <a:rPr lang="en-US"/>
              <a:t> is a </a:t>
            </a:r>
            <a:r>
              <a:rPr lang="en-US" i="1"/>
              <a:t>tuple variable</a:t>
            </a:r>
            <a:r>
              <a:rPr lang="en-US"/>
              <a:t>, </a:t>
            </a:r>
            <a:r>
              <a:rPr lang="en-US" i="1"/>
              <a:t>t</a:t>
            </a:r>
            <a:r>
              <a:rPr lang="en-US"/>
              <a:t>[</a:t>
            </a:r>
            <a:r>
              <a:rPr lang="en-US" i="1"/>
              <a:t>A</a:t>
            </a:r>
            <a:r>
              <a:rPr lang="en-US"/>
              <a:t>] denotes the value of tuple </a:t>
            </a:r>
            <a:r>
              <a:rPr lang="en-US" i="1"/>
              <a:t>t</a:t>
            </a:r>
            <a:r>
              <a:rPr lang="en-US"/>
              <a:t> on attribute </a:t>
            </a:r>
            <a:r>
              <a:rPr lang="en-US" i="1"/>
              <a:t>A</a:t>
            </a:r>
            <a:endParaRPr lang="en-US"/>
          </a:p>
          <a:p>
            <a:pPr>
              <a:tabLst>
                <a:tab pos="3195638" algn="ctr"/>
              </a:tabLst>
            </a:pPr>
            <a:r>
              <a:rPr lang="en-US" i="1"/>
              <a:t>t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 </a:t>
            </a:r>
            <a:r>
              <a:rPr lang="en-US" i="1">
                <a:sym typeface="Symbol" pitchFamily="18" charset="2"/>
              </a:rPr>
              <a:t>r</a:t>
            </a:r>
            <a:r>
              <a:rPr lang="en-US">
                <a:sym typeface="Symbol" pitchFamily="18" charset="2"/>
              </a:rPr>
              <a:t> denotes that tuple </a:t>
            </a:r>
            <a:r>
              <a:rPr lang="en-US" i="1">
                <a:sym typeface="Symbol" pitchFamily="18" charset="2"/>
              </a:rPr>
              <a:t>t</a:t>
            </a:r>
            <a:r>
              <a:rPr lang="en-US">
                <a:sym typeface="Symbol" pitchFamily="18" charset="2"/>
              </a:rPr>
              <a:t> is in relation </a:t>
            </a:r>
            <a:r>
              <a:rPr lang="en-US" i="1">
                <a:sym typeface="Symbol" pitchFamily="18" charset="2"/>
              </a:rPr>
              <a:t>r</a:t>
            </a:r>
            <a:endParaRPr lang="en-US">
              <a:sym typeface="Symbol" pitchFamily="18" charset="2"/>
            </a:endParaRPr>
          </a:p>
          <a:p>
            <a:pPr>
              <a:tabLst>
                <a:tab pos="3195638" algn="ctr"/>
              </a:tabLst>
            </a:pPr>
            <a:r>
              <a:rPr lang="en-US" i="1">
                <a:sym typeface="Symbol" pitchFamily="18" charset="2"/>
              </a:rPr>
              <a:t>P</a:t>
            </a:r>
            <a:r>
              <a:rPr lang="en-US">
                <a:sym typeface="Symbol" pitchFamily="18" charset="2"/>
              </a:rPr>
              <a:t> is a </a:t>
            </a:r>
            <a:r>
              <a:rPr lang="en-US" i="1">
                <a:sym typeface="Symbol" pitchFamily="18" charset="2"/>
              </a:rPr>
              <a:t>formula </a:t>
            </a:r>
            <a:r>
              <a:rPr lang="en-US">
                <a:sym typeface="Symbol" pitchFamily="18" charset="2"/>
              </a:rPr>
              <a:t>similar to that of the predicate calculus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1028700" y="-4763"/>
            <a:ext cx="7772400" cy="1143001"/>
          </a:xfrm>
          <a:noFill/>
          <a:ln/>
        </p:spPr>
        <p:txBody>
          <a:bodyPr/>
          <a:lstStyle/>
          <a:p>
            <a:r>
              <a:rPr lang="en-US"/>
              <a:t>Preliminaries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19213"/>
            <a:ext cx="8229600" cy="4953000"/>
          </a:xfrm>
          <a:noFill/>
          <a:ln/>
        </p:spPr>
        <p:txBody>
          <a:bodyPr/>
          <a:lstStyle/>
          <a:p>
            <a:r>
              <a:rPr lang="en-US"/>
              <a:t>A query is applied to </a:t>
            </a:r>
            <a:r>
              <a:rPr lang="en-US" i="1">
                <a:solidFill>
                  <a:schemeClr val="accent2"/>
                </a:solidFill>
              </a:rPr>
              <a:t>relation instances</a:t>
            </a:r>
            <a:r>
              <a:rPr lang="en-US"/>
              <a:t>, and the result of a query is also a relation instance.</a:t>
            </a:r>
          </a:p>
          <a:p>
            <a:pPr lvl="1"/>
            <a:r>
              <a:rPr lang="en-US" i="1">
                <a:solidFill>
                  <a:schemeClr val="accent2"/>
                </a:solidFill>
              </a:rPr>
              <a:t>Schemas</a:t>
            </a:r>
            <a:r>
              <a:rPr lang="en-US"/>
              <a:t> </a:t>
            </a:r>
            <a:r>
              <a:rPr lang="en-US">
                <a:solidFill>
                  <a:schemeClr val="accent2"/>
                </a:solidFill>
              </a:rPr>
              <a:t>of input </a:t>
            </a:r>
            <a:r>
              <a:rPr lang="en-US"/>
              <a:t>relations for a query are </a:t>
            </a:r>
            <a:r>
              <a:rPr lang="en-US">
                <a:solidFill>
                  <a:schemeClr val="accent2"/>
                </a:solidFill>
              </a:rPr>
              <a:t>fixed </a:t>
            </a:r>
            <a:r>
              <a:rPr lang="en-US"/>
              <a:t>(but query will run over any legal instance)</a:t>
            </a:r>
          </a:p>
          <a:p>
            <a:pPr lvl="1"/>
            <a:r>
              <a:rPr lang="en-US"/>
              <a:t>The </a:t>
            </a:r>
            <a:r>
              <a:rPr lang="en-US">
                <a:solidFill>
                  <a:schemeClr val="accent2"/>
                </a:solidFill>
              </a:rPr>
              <a:t>schema for the </a:t>
            </a:r>
            <a:r>
              <a:rPr lang="en-US" i="1">
                <a:solidFill>
                  <a:schemeClr val="accent2"/>
                </a:solidFill>
              </a:rPr>
              <a:t>result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/>
              <a:t>of a given query is also </a:t>
            </a:r>
            <a:r>
              <a:rPr lang="en-US">
                <a:solidFill>
                  <a:schemeClr val="accent2"/>
                </a:solidFill>
              </a:rPr>
              <a:t>fixed</a:t>
            </a:r>
            <a:r>
              <a:rPr lang="en-US"/>
              <a:t>.  It is determined by the definitions of the query language constructs.</a:t>
            </a:r>
          </a:p>
          <a:p>
            <a:r>
              <a:rPr lang="en-US"/>
              <a:t>Positional vs. named-field notation:  </a:t>
            </a:r>
          </a:p>
          <a:p>
            <a:pPr lvl="1"/>
            <a:r>
              <a:rPr lang="en-US"/>
              <a:t>Positional notation easier for formal definitions, named-field notation more readable.  </a:t>
            </a:r>
          </a:p>
          <a:p>
            <a:pPr lvl="1"/>
            <a:r>
              <a:rPr lang="en-US"/>
              <a:t>Both used in SQL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986051" y="200167"/>
            <a:ext cx="7772400" cy="1143000"/>
          </a:xfrm>
        </p:spPr>
        <p:txBody>
          <a:bodyPr/>
          <a:lstStyle/>
          <a:p>
            <a:r>
              <a:rPr lang="en-US" dirty="0"/>
              <a:t>Predicate Calculus Formula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0391" y="1121391"/>
            <a:ext cx="777240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dirty="0"/>
              <a:t>1.	Set of attributes and constants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2.	Set of comparison operators:  (e.g., </a:t>
            </a:r>
            <a:r>
              <a:rPr lang="en-US" dirty="0">
                <a:sym typeface="Symbol" pitchFamily="18" charset="2"/>
              </a:rPr>
              <a:t></a:t>
            </a:r>
            <a:r>
              <a:rPr lang="en-US" dirty="0"/>
              <a:t>, </a:t>
            </a:r>
            <a:r>
              <a:rPr lang="en-US" dirty="0">
                <a:sym typeface="Symbol" pitchFamily="18" charset="2"/>
              </a:rPr>
              <a:t>, , , , )</a:t>
            </a:r>
          </a:p>
          <a:p>
            <a:pPr>
              <a:buFont typeface="Monotype Sorts" pitchFamily="2" charset="2"/>
              <a:buNone/>
            </a:pPr>
            <a:r>
              <a:rPr lang="en-US" dirty="0">
                <a:sym typeface="Symbol" pitchFamily="18" charset="2"/>
              </a:rPr>
              <a:t>3.	Set of connectives:  and (), or (v)‚ not ()</a:t>
            </a:r>
          </a:p>
          <a:p>
            <a:pPr>
              <a:buFont typeface="Monotype Sorts" pitchFamily="2" charset="2"/>
              <a:buNone/>
            </a:pPr>
            <a:r>
              <a:rPr lang="en-US" dirty="0">
                <a:sym typeface="Symbol" pitchFamily="18" charset="2"/>
              </a:rPr>
              <a:t>4.	Implication (): x  y, if x if true, then y is true</a:t>
            </a:r>
          </a:p>
          <a:p>
            <a:pPr>
              <a:buFont typeface="Monotype Sorts" pitchFamily="2" charset="2"/>
              <a:buNone/>
            </a:pPr>
            <a:r>
              <a:rPr lang="en-US" i="1" dirty="0">
                <a:sym typeface="Symbol" pitchFamily="18" charset="2"/>
              </a:rPr>
              <a:t>				x</a:t>
            </a:r>
            <a:r>
              <a:rPr lang="en-US" dirty="0">
                <a:sym typeface="Symbol" pitchFamily="18" charset="2"/>
              </a:rPr>
              <a:t>  </a:t>
            </a:r>
            <a:r>
              <a:rPr lang="en-US" i="1" dirty="0">
                <a:sym typeface="Symbol" pitchFamily="18" charset="2"/>
              </a:rPr>
              <a:t>y</a:t>
            </a:r>
            <a:r>
              <a:rPr lang="en-US" dirty="0">
                <a:sym typeface="Symbol" pitchFamily="18" charset="2"/>
              </a:rPr>
              <a:t> </a:t>
            </a:r>
            <a:r>
              <a:rPr lang="en-US" i="1" dirty="0">
                <a:sym typeface="Symbol" pitchFamily="18" charset="2"/>
              </a:rPr>
              <a:t>x</a:t>
            </a:r>
            <a:r>
              <a:rPr lang="en-US" dirty="0">
                <a:sym typeface="Symbol" pitchFamily="18" charset="2"/>
              </a:rPr>
              <a:t> v </a:t>
            </a:r>
            <a:r>
              <a:rPr lang="en-US" i="1" dirty="0">
                <a:sym typeface="Symbol" pitchFamily="18" charset="2"/>
              </a:rPr>
              <a:t>y</a:t>
            </a:r>
          </a:p>
          <a:p>
            <a:pPr>
              <a:buFont typeface="Monotype Sorts" pitchFamily="2" charset="2"/>
              <a:buNone/>
            </a:pPr>
            <a:r>
              <a:rPr lang="en-US" dirty="0">
                <a:sym typeface="Symbol" pitchFamily="18" charset="2"/>
              </a:rPr>
              <a:t>5.	Set of quantifiers:</a:t>
            </a:r>
          </a:p>
          <a:p>
            <a:pPr lvl="1">
              <a:buClr>
                <a:schemeClr val="tx1"/>
              </a:buClr>
              <a:buSzPct val="125000"/>
              <a:buFont typeface="Wingdings 2" pitchFamily="18" charset="2"/>
              <a:buChar char=""/>
            </a:pPr>
            <a:r>
              <a:rPr lang="en-US" dirty="0">
                <a:sym typeface="Symbol" pitchFamily="18" charset="2"/>
              </a:rPr>
              <a:t></a:t>
            </a:r>
            <a:r>
              <a:rPr lang="en-US" i="1" dirty="0">
                <a:sym typeface="Symbol" pitchFamily="18" charset="2"/>
              </a:rPr>
              <a:t>t </a:t>
            </a:r>
            <a:r>
              <a:rPr lang="en-US" dirty="0">
                <a:sym typeface="Symbol" pitchFamily="18" charset="2"/>
              </a:rPr>
              <a:t></a:t>
            </a:r>
            <a:r>
              <a:rPr lang="en-US" i="1" dirty="0">
                <a:sym typeface="Symbol" pitchFamily="18" charset="2"/>
              </a:rPr>
              <a:t>r (Q(t)) </a:t>
            </a:r>
            <a:r>
              <a:rPr lang="en-US" dirty="0">
                <a:sym typeface="Symbol" pitchFamily="18" charset="2"/>
              </a:rPr>
              <a:t></a:t>
            </a:r>
            <a:r>
              <a:rPr lang="en-US" i="1" dirty="0">
                <a:sym typeface="Symbol" pitchFamily="18" charset="2"/>
              </a:rPr>
              <a:t></a:t>
            </a:r>
            <a:r>
              <a:rPr lang="en-US" dirty="0">
                <a:sym typeface="Symbol" pitchFamily="18" charset="2"/>
              </a:rPr>
              <a:t>”there exists” a </a:t>
            </a:r>
            <a:r>
              <a:rPr lang="en-US" dirty="0" err="1">
                <a:sym typeface="Symbol" pitchFamily="18" charset="2"/>
              </a:rPr>
              <a:t>tuple</a:t>
            </a:r>
            <a:r>
              <a:rPr lang="en-US" dirty="0">
                <a:sym typeface="Symbol" pitchFamily="18" charset="2"/>
              </a:rPr>
              <a:t> in </a:t>
            </a:r>
            <a:r>
              <a:rPr lang="en-US" i="1" dirty="0">
                <a:sym typeface="Symbol" pitchFamily="18" charset="2"/>
              </a:rPr>
              <a:t>t</a:t>
            </a:r>
            <a:r>
              <a:rPr lang="en-US" dirty="0">
                <a:sym typeface="Symbol" pitchFamily="18" charset="2"/>
              </a:rPr>
              <a:t> in relation </a:t>
            </a:r>
            <a:r>
              <a:rPr lang="en-US" i="1" dirty="0" smtClean="0">
                <a:sym typeface="Symbol" pitchFamily="18" charset="2"/>
              </a:rPr>
              <a:t>r  </a:t>
            </a:r>
          </a:p>
          <a:p>
            <a:pPr lvl="1">
              <a:buClr>
                <a:schemeClr val="tx1"/>
              </a:buClr>
              <a:buSzPct val="125000"/>
              <a:buNone/>
            </a:pPr>
            <a:r>
              <a:rPr lang="en-US" dirty="0" smtClean="0">
                <a:sym typeface="Symbol" pitchFamily="18" charset="2"/>
              </a:rPr>
              <a:t>such </a:t>
            </a:r>
            <a:r>
              <a:rPr lang="en-US" dirty="0">
                <a:sym typeface="Symbol" pitchFamily="18" charset="2"/>
              </a:rPr>
              <a:t>that predicate </a:t>
            </a:r>
            <a:r>
              <a:rPr lang="en-US" i="1" dirty="0">
                <a:sym typeface="Symbol" pitchFamily="18" charset="2"/>
              </a:rPr>
              <a:t>Q(t)</a:t>
            </a:r>
            <a:r>
              <a:rPr lang="en-US" dirty="0">
                <a:sym typeface="Symbol" pitchFamily="18" charset="2"/>
              </a:rPr>
              <a:t> is true</a:t>
            </a:r>
          </a:p>
          <a:p>
            <a:pPr lvl="1">
              <a:buClr>
                <a:schemeClr val="tx1"/>
              </a:buClr>
              <a:buSzPct val="125000"/>
              <a:buFont typeface="Wingdings 2" pitchFamily="18" charset="2"/>
              <a:buChar char=""/>
            </a:pPr>
            <a:r>
              <a:rPr lang="en-US" dirty="0">
                <a:sym typeface="Symbol" pitchFamily="18" charset="2"/>
              </a:rPr>
              <a:t></a:t>
            </a:r>
            <a:r>
              <a:rPr lang="en-US" i="1" dirty="0">
                <a:sym typeface="Symbol" pitchFamily="18" charset="2"/>
              </a:rPr>
              <a:t>t </a:t>
            </a:r>
            <a:r>
              <a:rPr lang="en-US" dirty="0">
                <a:sym typeface="Symbol" pitchFamily="18" charset="2"/>
              </a:rPr>
              <a:t></a:t>
            </a:r>
            <a:r>
              <a:rPr lang="en-US" i="1" dirty="0">
                <a:sym typeface="Symbol" pitchFamily="18" charset="2"/>
              </a:rPr>
              <a:t>r</a:t>
            </a:r>
            <a:r>
              <a:rPr lang="en-US" dirty="0">
                <a:sym typeface="Symbol" pitchFamily="18" charset="2"/>
              </a:rPr>
              <a:t> (</a:t>
            </a:r>
            <a:r>
              <a:rPr lang="en-US" i="1" dirty="0">
                <a:sym typeface="Symbol" pitchFamily="18" charset="2"/>
              </a:rPr>
              <a:t>Q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i="1" dirty="0">
                <a:sym typeface="Symbol" pitchFamily="18" charset="2"/>
              </a:rPr>
              <a:t>t</a:t>
            </a:r>
            <a:r>
              <a:rPr lang="en-US" dirty="0">
                <a:sym typeface="Symbol" pitchFamily="18" charset="2"/>
              </a:rPr>
              <a:t>)) </a:t>
            </a:r>
            <a:r>
              <a:rPr lang="en-US" i="1" dirty="0">
                <a:sym typeface="Symbol" pitchFamily="18" charset="2"/>
              </a:rPr>
              <a:t>Q</a:t>
            </a:r>
            <a:r>
              <a:rPr lang="en-US" dirty="0">
                <a:sym typeface="Symbol" pitchFamily="18" charset="2"/>
              </a:rPr>
              <a:t> is true “for all” </a:t>
            </a:r>
            <a:r>
              <a:rPr lang="en-US" dirty="0" err="1">
                <a:sym typeface="Symbol" pitchFamily="18" charset="2"/>
              </a:rPr>
              <a:t>tuples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i="1" dirty="0">
                <a:sym typeface="Symbol" pitchFamily="18" charset="2"/>
              </a:rPr>
              <a:t>t</a:t>
            </a:r>
            <a:r>
              <a:rPr lang="en-US" dirty="0">
                <a:sym typeface="Symbol" pitchFamily="18" charset="2"/>
              </a:rPr>
              <a:t> in relation </a:t>
            </a:r>
            <a:r>
              <a:rPr lang="en-US" i="1" dirty="0">
                <a:sym typeface="Symbol" pitchFamily="18" charset="2"/>
              </a:rPr>
              <a:t>r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Banking Example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/>
              <a:t>branch (branch-name, branch-city, assets) </a:t>
            </a:r>
          </a:p>
          <a:p>
            <a:r>
              <a:rPr lang="en-US" i="1"/>
              <a:t>customer (customer-name, customer-street, customer-city) </a:t>
            </a:r>
          </a:p>
          <a:p>
            <a:r>
              <a:rPr lang="en-US" i="1"/>
              <a:t>account (account-number, branch-name, balance) </a:t>
            </a:r>
          </a:p>
          <a:p>
            <a:r>
              <a:rPr lang="en-US" i="1"/>
              <a:t>loan (loan-number, branch-name, amount)</a:t>
            </a:r>
          </a:p>
          <a:p>
            <a:r>
              <a:rPr lang="en-US" i="1"/>
              <a:t>depositor (customer-name, account-number)</a:t>
            </a:r>
          </a:p>
          <a:p>
            <a:r>
              <a:rPr lang="en-US" i="1"/>
              <a:t>borrower (customer-name, loan-number)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1071563" y="180975"/>
            <a:ext cx="8072437" cy="800100"/>
          </a:xfrm>
          <a:noFill/>
          <a:ln/>
        </p:spPr>
        <p:txBody>
          <a:bodyPr/>
          <a:lstStyle/>
          <a:p>
            <a:r>
              <a:rPr lang="en-US"/>
              <a:t>Relational Algebra: 5 Basic Operations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185863"/>
            <a:ext cx="8839200" cy="4076700"/>
          </a:xfrm>
          <a:noFill/>
          <a:ln/>
        </p:spPr>
        <p:txBody>
          <a:bodyPr/>
          <a:lstStyle/>
          <a:p>
            <a:r>
              <a:rPr lang="en-US" sz="2800" b="0" i="1" u="sng">
                <a:solidFill>
                  <a:schemeClr val="accent2"/>
                </a:solidFill>
              </a:rPr>
              <a:t>Selection</a:t>
            </a:r>
            <a:r>
              <a:rPr lang="en-US" sz="2800" b="0"/>
              <a:t>  (     )    Selects a subset of </a:t>
            </a:r>
            <a:r>
              <a:rPr lang="en-US" sz="2800" i="1">
                <a:solidFill>
                  <a:srgbClr val="FF0000"/>
                </a:solidFill>
              </a:rPr>
              <a:t>rows</a:t>
            </a:r>
            <a:r>
              <a:rPr lang="en-US" sz="2800" b="0"/>
              <a:t> from relation (horizontal).</a:t>
            </a:r>
          </a:p>
          <a:p>
            <a:r>
              <a:rPr lang="en-US" sz="2800" b="0" i="1" u="sng">
                <a:solidFill>
                  <a:schemeClr val="accent2"/>
                </a:solidFill>
              </a:rPr>
              <a:t>Projection</a:t>
            </a:r>
            <a:r>
              <a:rPr lang="en-US" sz="2800" b="0">
                <a:solidFill>
                  <a:schemeClr val="accent2"/>
                </a:solidFill>
              </a:rPr>
              <a:t> </a:t>
            </a:r>
            <a:r>
              <a:rPr lang="en-US" sz="2800" b="0"/>
              <a:t> (     )  Retains only wanted </a:t>
            </a:r>
            <a:r>
              <a:rPr lang="en-US" sz="2800" i="1">
                <a:solidFill>
                  <a:srgbClr val="FF0000"/>
                </a:solidFill>
              </a:rPr>
              <a:t>columns</a:t>
            </a:r>
            <a:r>
              <a:rPr lang="en-US" sz="2800" b="0"/>
              <a:t> from relation (vertical).</a:t>
            </a:r>
          </a:p>
          <a:p>
            <a:r>
              <a:rPr lang="en-US" sz="2800" b="0" i="1" u="sng">
                <a:solidFill>
                  <a:schemeClr val="accent2"/>
                </a:solidFill>
              </a:rPr>
              <a:t>Cross-product</a:t>
            </a:r>
            <a:r>
              <a:rPr lang="en-US" sz="2800" b="0">
                <a:solidFill>
                  <a:schemeClr val="accent2"/>
                </a:solidFill>
              </a:rPr>
              <a:t>  </a:t>
            </a:r>
            <a:r>
              <a:rPr lang="en-US" sz="2800" b="0"/>
              <a:t>(</a:t>
            </a:r>
            <a:r>
              <a:rPr lang="en-US" sz="3200" b="0"/>
              <a:t>x</a:t>
            </a:r>
            <a:r>
              <a:rPr lang="en-US" sz="2800" b="0"/>
              <a:t>)  Allows us to combine two relations.</a:t>
            </a:r>
          </a:p>
          <a:p>
            <a:r>
              <a:rPr lang="en-US" sz="2800" b="0" i="1" u="sng">
                <a:solidFill>
                  <a:schemeClr val="accent2"/>
                </a:solidFill>
              </a:rPr>
              <a:t>Set-difference</a:t>
            </a:r>
            <a:r>
              <a:rPr lang="en-US" sz="2800" b="0"/>
              <a:t>  (–)  Tuples in r1, but not in r2.</a:t>
            </a:r>
          </a:p>
          <a:p>
            <a:r>
              <a:rPr lang="en-US" sz="2800" b="0" i="1" u="sng">
                <a:solidFill>
                  <a:schemeClr val="accent2"/>
                </a:solidFill>
              </a:rPr>
              <a:t>Union</a:t>
            </a:r>
            <a:r>
              <a:rPr lang="en-US" sz="2800" b="0">
                <a:solidFill>
                  <a:schemeClr val="accent2"/>
                </a:solidFill>
              </a:rPr>
              <a:t>  </a:t>
            </a:r>
            <a:r>
              <a:rPr lang="en-US" sz="2800" b="0"/>
              <a:t>(</a:t>
            </a:r>
            <a:r>
              <a:rPr lang="en-US" sz="4000" b="0">
                <a:sym typeface="Symbol" pitchFamily="1" charset="2"/>
              </a:rPr>
              <a:t></a:t>
            </a:r>
            <a:r>
              <a:rPr lang="en-US" sz="2800" b="0"/>
              <a:t> )  Tuples in r1 and/or in r2.</a:t>
            </a:r>
          </a:p>
          <a:p>
            <a:pPr>
              <a:buFontTx/>
              <a:buNone/>
            </a:pPr>
            <a:endParaRPr lang="en-US" sz="2800" b="0"/>
          </a:p>
          <a:p>
            <a:pPr>
              <a:buFontTx/>
              <a:buNone/>
            </a:pPr>
            <a:r>
              <a:rPr lang="en-US" sz="2800" b="0"/>
              <a:t>Since each operation returns a relation, </a:t>
            </a:r>
            <a:r>
              <a:rPr lang="en-US" sz="2800" b="0">
                <a:solidFill>
                  <a:schemeClr val="accent2"/>
                </a:solidFill>
              </a:rPr>
              <a:t>operations</a:t>
            </a:r>
            <a:r>
              <a:rPr lang="en-US" sz="2800" b="0"/>
              <a:t> </a:t>
            </a:r>
            <a:r>
              <a:rPr lang="en-US" sz="2800" b="0">
                <a:solidFill>
                  <a:schemeClr val="accent2"/>
                </a:solidFill>
              </a:rPr>
              <a:t>can be </a:t>
            </a:r>
            <a:r>
              <a:rPr lang="en-US" sz="2800" b="0" i="1">
                <a:solidFill>
                  <a:schemeClr val="accent2"/>
                </a:solidFill>
              </a:rPr>
              <a:t>composed!</a:t>
            </a:r>
            <a:r>
              <a:rPr lang="en-US" sz="2800" b="0"/>
              <a:t>  (Algebra is “closed”.)</a:t>
            </a:r>
          </a:p>
        </p:txBody>
      </p:sp>
      <p:graphicFrame>
        <p:nvGraphicFramePr>
          <p:cNvPr id="14342" name="Object 6"/>
          <p:cNvGraphicFramePr>
            <a:graphicFrameLocks/>
          </p:cNvGraphicFramePr>
          <p:nvPr/>
        </p:nvGraphicFramePr>
        <p:xfrm>
          <a:off x="2490788" y="1314450"/>
          <a:ext cx="2151062" cy="685800"/>
        </p:xfrm>
        <a:graphic>
          <a:graphicData uri="http://schemas.openxmlformats.org/presentationml/2006/ole">
            <p:oleObj spid="_x0000_s14342" name="Equation" r:id="rId4" imgW="475920" imgH="241200" progId="Equation.3">
              <p:embed/>
            </p:oleObj>
          </a:graphicData>
        </a:graphic>
      </p:graphicFrame>
      <p:graphicFrame>
        <p:nvGraphicFramePr>
          <p:cNvPr id="14343" name="Object 7"/>
          <p:cNvGraphicFramePr>
            <a:graphicFrameLocks/>
          </p:cNvGraphicFramePr>
          <p:nvPr/>
        </p:nvGraphicFramePr>
        <p:xfrm>
          <a:off x="2667000" y="2247900"/>
          <a:ext cx="1981200" cy="949325"/>
        </p:xfrm>
        <a:graphic>
          <a:graphicData uri="http://schemas.openxmlformats.org/presentationml/2006/ole">
            <p:oleObj spid="_x0000_s14343" name="Equation" r:id="rId5" imgW="637920" imgH="314280" progId="Equation.3">
              <p:embed/>
            </p:oleObj>
          </a:graphicData>
        </a:graphic>
      </p:graphicFrame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>
          <a:xfrm>
            <a:off x="971550" y="66675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Example Instances</a:t>
            </a:r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5011738" y="366713"/>
            <a:ext cx="557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b="1" i="1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70665" name="Rectangle 9"/>
          <p:cNvSpPr>
            <a:spLocks noChangeArrowheads="1"/>
          </p:cNvSpPr>
          <p:nvPr/>
        </p:nvSpPr>
        <p:spPr bwMode="auto">
          <a:xfrm>
            <a:off x="4251325" y="2120900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b="1" i="1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70666" name="Rectangle 10"/>
          <p:cNvSpPr>
            <a:spLocks noChangeArrowheads="1"/>
          </p:cNvSpPr>
          <p:nvPr/>
        </p:nvSpPr>
        <p:spPr bwMode="auto">
          <a:xfrm>
            <a:off x="4252913" y="4252913"/>
            <a:ext cx="506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b="1" i="1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70668" name="Rectangle 12"/>
          <p:cNvSpPr>
            <a:spLocks noChangeArrowheads="1"/>
          </p:cNvSpPr>
          <p:nvPr/>
        </p:nvSpPr>
        <p:spPr bwMode="auto">
          <a:xfrm>
            <a:off x="325438" y="4862513"/>
            <a:ext cx="981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b="1" i="1">
                <a:solidFill>
                  <a:schemeClr val="tx1"/>
                </a:solidFill>
              </a:rPr>
              <a:t>Boats</a:t>
            </a:r>
          </a:p>
        </p:txBody>
      </p:sp>
      <p:graphicFrame>
        <p:nvGraphicFramePr>
          <p:cNvPr id="70670" name="Object 14"/>
          <p:cNvGraphicFramePr>
            <a:graphicFrameLocks noChangeAspect="1"/>
          </p:cNvGraphicFramePr>
          <p:nvPr/>
        </p:nvGraphicFramePr>
        <p:xfrm>
          <a:off x="225425" y="2692400"/>
          <a:ext cx="5643563" cy="2249488"/>
        </p:xfrm>
        <a:graphic>
          <a:graphicData uri="http://schemas.openxmlformats.org/presentationml/2006/ole">
            <p:oleObj spid="_x0000_s70670" name="Document" r:id="rId4" imgW="5641848" imgH="2249424" progId="Word.Document.8">
              <p:embed/>
            </p:oleObj>
          </a:graphicData>
        </a:graphic>
      </p:graphicFrame>
      <p:graphicFrame>
        <p:nvGraphicFramePr>
          <p:cNvPr id="70671" name="Object 15"/>
          <p:cNvGraphicFramePr>
            <a:graphicFrameLocks noChangeAspect="1"/>
          </p:cNvGraphicFramePr>
          <p:nvPr/>
        </p:nvGraphicFramePr>
        <p:xfrm>
          <a:off x="5610225" y="301625"/>
          <a:ext cx="5643563" cy="1614488"/>
        </p:xfrm>
        <a:graphic>
          <a:graphicData uri="http://schemas.openxmlformats.org/presentationml/2006/ole">
            <p:oleObj spid="_x0000_s70671" name="Document" r:id="rId5" imgW="5641848" imgH="1615440" progId="Word.Document.8">
              <p:embed/>
            </p:oleObj>
          </a:graphicData>
        </a:graphic>
      </p:graphicFrame>
      <p:graphicFrame>
        <p:nvGraphicFramePr>
          <p:cNvPr id="70672" name="Object 16"/>
          <p:cNvGraphicFramePr>
            <a:graphicFrameLocks noChangeAspect="1"/>
          </p:cNvGraphicFramePr>
          <p:nvPr/>
        </p:nvGraphicFramePr>
        <p:xfrm>
          <a:off x="4730750" y="2011363"/>
          <a:ext cx="5643563" cy="2124075"/>
        </p:xfrm>
        <a:graphic>
          <a:graphicData uri="http://schemas.openxmlformats.org/presentationml/2006/ole">
            <p:oleObj spid="_x0000_s70672" name="Document" r:id="rId6" imgW="5641848" imgH="2124456" progId="Word.Document.8">
              <p:embed/>
            </p:oleObj>
          </a:graphicData>
        </a:graphic>
      </p:graphicFrame>
      <p:graphicFrame>
        <p:nvGraphicFramePr>
          <p:cNvPr id="70673" name="Object 17"/>
          <p:cNvGraphicFramePr>
            <a:graphicFrameLocks noChangeAspect="1"/>
          </p:cNvGraphicFramePr>
          <p:nvPr/>
        </p:nvGraphicFramePr>
        <p:xfrm>
          <a:off x="4729163" y="4608513"/>
          <a:ext cx="5643562" cy="2249487"/>
        </p:xfrm>
        <a:graphic>
          <a:graphicData uri="http://schemas.openxmlformats.org/presentationml/2006/ole">
            <p:oleObj spid="_x0000_s70673" name="Document" r:id="rId7" imgW="5641848" imgH="2249424" progId="Word.Document.8">
              <p:embed/>
            </p:oleObj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1563" y="-33338"/>
            <a:ext cx="7772400" cy="1143001"/>
          </a:xfrm>
          <a:noFill/>
          <a:ln/>
        </p:spPr>
        <p:txBody>
          <a:bodyPr/>
          <a:lstStyle/>
          <a:p>
            <a:r>
              <a:rPr lang="en-US"/>
              <a:t>Projection</a:t>
            </a:r>
          </a:p>
        </p:txBody>
      </p:sp>
      <p:graphicFrame>
        <p:nvGraphicFramePr>
          <p:cNvPr id="71685" name="Object 5"/>
          <p:cNvGraphicFramePr>
            <a:graphicFrameLocks/>
          </p:cNvGraphicFramePr>
          <p:nvPr/>
        </p:nvGraphicFramePr>
        <p:xfrm>
          <a:off x="2357438" y="1073150"/>
          <a:ext cx="2087562" cy="736600"/>
        </p:xfrm>
        <a:graphic>
          <a:graphicData uri="http://schemas.openxmlformats.org/presentationml/2006/ole">
            <p:oleObj spid="_x0000_s71685" name="Equation" r:id="rId4" imgW="2124000" imgH="757080" progId="Equation.3">
              <p:embed/>
            </p:oleObj>
          </a:graphicData>
        </a:graphic>
      </p:graphicFrame>
      <p:sp>
        <p:nvSpPr>
          <p:cNvPr id="71686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100138"/>
            <a:ext cx="8991600" cy="48768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0"/>
              <a:t>Examples:                ; </a:t>
            </a:r>
          </a:p>
          <a:p>
            <a:pPr>
              <a:lnSpc>
                <a:spcPct val="90000"/>
              </a:lnSpc>
            </a:pPr>
            <a:r>
              <a:rPr lang="en-US" sz="2800" b="0"/>
              <a:t>Retains only attributes that are in the “</a:t>
            </a:r>
            <a:r>
              <a:rPr lang="en-US" sz="2800" b="0" i="1"/>
              <a:t>projection list”</a:t>
            </a:r>
            <a:r>
              <a:rPr lang="en-US" sz="2800" b="0"/>
              <a:t>.</a:t>
            </a:r>
          </a:p>
          <a:p>
            <a:pPr>
              <a:lnSpc>
                <a:spcPct val="90000"/>
              </a:lnSpc>
            </a:pPr>
            <a:r>
              <a:rPr lang="en-US" sz="2800" b="0" i="1">
                <a:solidFill>
                  <a:schemeClr val="accent2"/>
                </a:solidFill>
              </a:rPr>
              <a:t>Schema</a:t>
            </a:r>
            <a:r>
              <a:rPr lang="en-US" sz="2800" b="0"/>
              <a:t> of result:</a:t>
            </a:r>
          </a:p>
          <a:p>
            <a:pPr lvl="1">
              <a:lnSpc>
                <a:spcPct val="90000"/>
              </a:lnSpc>
            </a:pPr>
            <a:r>
              <a:rPr lang="en-US" sz="2800"/>
              <a:t>exactly the fields in the projection list, with the same names that they had in the input relation.</a:t>
            </a:r>
          </a:p>
          <a:p>
            <a:pPr>
              <a:lnSpc>
                <a:spcPct val="90000"/>
              </a:lnSpc>
            </a:pPr>
            <a:r>
              <a:rPr lang="en-US" sz="2800" b="0"/>
              <a:t>Projection operator has to </a:t>
            </a:r>
            <a:r>
              <a:rPr lang="en-US" sz="2800" b="0" i="1">
                <a:solidFill>
                  <a:schemeClr val="accent2"/>
                </a:solidFill>
              </a:rPr>
              <a:t>eliminate duplicates</a:t>
            </a:r>
            <a:r>
              <a:rPr lang="en-US" sz="2800" b="0"/>
              <a:t>    (How do they arise? Why remove them?)</a:t>
            </a:r>
          </a:p>
          <a:p>
            <a:pPr lvl="1">
              <a:lnSpc>
                <a:spcPct val="90000"/>
              </a:lnSpc>
            </a:pPr>
            <a:r>
              <a:rPr lang="en-US" sz="2800"/>
              <a:t>Note: real systems typically don’t do duplicate elimination unless the user explicitly asks for it.  (Why not?)</a:t>
            </a:r>
          </a:p>
        </p:txBody>
      </p:sp>
      <p:graphicFrame>
        <p:nvGraphicFramePr>
          <p:cNvPr id="71687" name="Object 7"/>
          <p:cNvGraphicFramePr>
            <a:graphicFrameLocks/>
          </p:cNvGraphicFramePr>
          <p:nvPr/>
        </p:nvGraphicFramePr>
        <p:xfrm>
          <a:off x="4359275" y="1079500"/>
          <a:ext cx="3455988" cy="898525"/>
        </p:xfrm>
        <a:graphic>
          <a:graphicData uri="http://schemas.openxmlformats.org/presentationml/2006/ole">
            <p:oleObj spid="_x0000_s71687" name="Equation" r:id="rId5" imgW="3470040" imgH="914400" progId="Equation.3">
              <p:embed/>
            </p:oleObj>
          </a:graphicData>
        </a:graphic>
      </p:graphicFrame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Projection</a:t>
            </a:r>
          </a:p>
        </p:txBody>
      </p:sp>
      <p:graphicFrame>
        <p:nvGraphicFramePr>
          <p:cNvPr id="72710" name="Object 6"/>
          <p:cNvGraphicFramePr>
            <a:graphicFrameLocks/>
          </p:cNvGraphicFramePr>
          <p:nvPr/>
        </p:nvGraphicFramePr>
        <p:xfrm>
          <a:off x="5727700" y="2871788"/>
          <a:ext cx="3124200" cy="649287"/>
        </p:xfrm>
        <a:graphic>
          <a:graphicData uri="http://schemas.openxmlformats.org/presentationml/2006/ole">
            <p:oleObj spid="_x0000_s72710" name="Equation" r:id="rId4" imgW="3136680" imgH="660240" progId="Equation.3">
              <p:embed/>
            </p:oleObj>
          </a:graphicData>
        </a:graphic>
      </p:graphicFrame>
      <p:sp>
        <p:nvSpPr>
          <p:cNvPr id="72712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5105400" cy="48768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graphicFrame>
        <p:nvGraphicFramePr>
          <p:cNvPr id="72714" name="Object 10"/>
          <p:cNvGraphicFramePr>
            <a:graphicFrameLocks/>
          </p:cNvGraphicFramePr>
          <p:nvPr/>
        </p:nvGraphicFramePr>
        <p:xfrm>
          <a:off x="6553200" y="5969000"/>
          <a:ext cx="2087563" cy="736600"/>
        </p:xfrm>
        <a:graphic>
          <a:graphicData uri="http://schemas.openxmlformats.org/presentationml/2006/ole">
            <p:oleObj spid="_x0000_s72714" name="Equation" r:id="rId5" imgW="2124000" imgH="757080" progId="Equation.3">
              <p:embed/>
            </p:oleObj>
          </a:graphicData>
        </a:graphic>
      </p:graphicFrame>
      <p:sp>
        <p:nvSpPr>
          <p:cNvPr id="72715" name="Text Box 11"/>
          <p:cNvSpPr txBox="1">
            <a:spLocks noChangeArrowheads="1"/>
          </p:cNvSpPr>
          <p:nvPr/>
        </p:nvSpPr>
        <p:spPr bwMode="auto">
          <a:xfrm>
            <a:off x="2222500" y="4884738"/>
            <a:ext cx="9874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S2</a:t>
            </a:r>
            <a:endParaRPr lang="en-US"/>
          </a:p>
        </p:txBody>
      </p:sp>
      <p:graphicFrame>
        <p:nvGraphicFramePr>
          <p:cNvPr id="72716" name="Object 12"/>
          <p:cNvGraphicFramePr>
            <a:graphicFrameLocks noChangeAspect="1"/>
          </p:cNvGraphicFramePr>
          <p:nvPr/>
        </p:nvGraphicFramePr>
        <p:xfrm>
          <a:off x="300038" y="2762250"/>
          <a:ext cx="5643562" cy="2249488"/>
        </p:xfrm>
        <a:graphic>
          <a:graphicData uri="http://schemas.openxmlformats.org/presentationml/2006/ole">
            <p:oleObj spid="_x0000_s72716" name="Document" r:id="rId6" imgW="5641848" imgH="2249424" progId="Word.Document.8">
              <p:embed/>
            </p:oleObj>
          </a:graphicData>
        </a:graphic>
      </p:graphicFrame>
      <p:graphicFrame>
        <p:nvGraphicFramePr>
          <p:cNvPr id="72717" name="Object 13"/>
          <p:cNvGraphicFramePr>
            <a:graphicFrameLocks noChangeAspect="1"/>
          </p:cNvGraphicFramePr>
          <p:nvPr/>
        </p:nvGraphicFramePr>
        <p:xfrm>
          <a:off x="5780088" y="369888"/>
          <a:ext cx="5643562" cy="2527300"/>
        </p:xfrm>
        <a:graphic>
          <a:graphicData uri="http://schemas.openxmlformats.org/presentationml/2006/ole">
            <p:oleObj spid="_x0000_s72717" name="Document" r:id="rId7" imgW="5641848" imgH="2526792" progId="Word.Document.8">
              <p:embed/>
            </p:oleObj>
          </a:graphicData>
        </a:graphic>
      </p:graphicFrame>
      <p:graphicFrame>
        <p:nvGraphicFramePr>
          <p:cNvPr id="72718" name="Object 14"/>
          <p:cNvGraphicFramePr>
            <a:graphicFrameLocks noChangeAspect="1"/>
          </p:cNvGraphicFramePr>
          <p:nvPr/>
        </p:nvGraphicFramePr>
        <p:xfrm>
          <a:off x="6642100" y="4332288"/>
          <a:ext cx="5643563" cy="1614487"/>
        </p:xfrm>
        <a:graphic>
          <a:graphicData uri="http://schemas.openxmlformats.org/presentationml/2006/ole">
            <p:oleObj spid="_x0000_s72718" name="Document" r:id="rId8" imgW="5641848" imgH="1615440" progId="Word.Document.8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mdb-demo2">
  <a:themeElements>
    <a:clrScheme name="">
      <a:dk1>
        <a:srgbClr val="000000"/>
      </a:dk1>
      <a:lt1>
        <a:srgbClr val="FFFFFF"/>
      </a:lt1>
      <a:dk2>
        <a:srgbClr val="000000"/>
      </a:dk2>
      <a:lt2>
        <a:srgbClr val="868686"/>
      </a:lt2>
      <a:accent1>
        <a:srgbClr val="3366FF"/>
      </a:accent1>
      <a:accent2>
        <a:srgbClr val="009900"/>
      </a:accent2>
      <a:accent3>
        <a:srgbClr val="FFFFFF"/>
      </a:accent3>
      <a:accent4>
        <a:srgbClr val="000000"/>
      </a:accent4>
      <a:accent5>
        <a:srgbClr val="ADB8FF"/>
      </a:accent5>
      <a:accent6>
        <a:srgbClr val="008A00"/>
      </a:accent6>
      <a:hlink>
        <a:srgbClr val="FCCD04"/>
      </a:hlink>
      <a:folHlink>
        <a:srgbClr val="CCCCCC"/>
      </a:folHlink>
    </a:clrScheme>
    <a:fontScheme name="amdb-demo2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CF0E30"/>
            </a:solidFill>
            <a:effectLst/>
            <a:latin typeface="Book Antiqua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CF0E30"/>
            </a:solidFill>
            <a:effectLst/>
            <a:latin typeface="Book Antiqua" pitchFamily="1" charset="0"/>
          </a:defRPr>
        </a:defPPr>
      </a:lstStyle>
    </a:lnDef>
  </a:objectDefaults>
  <a:extraClrSchemeLst>
    <a:extraClrScheme>
      <a:clrScheme name="amdb-demo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mdb-demo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mdb-demo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1">
  <a:themeElements>
    <a:clrScheme name="">
      <a:dk1>
        <a:srgbClr val="005400"/>
      </a:dk1>
      <a:lt1>
        <a:srgbClr val="FFF6E9"/>
      </a:lt1>
      <a:dk2>
        <a:srgbClr val="000000"/>
      </a:dk2>
      <a:lt2>
        <a:srgbClr val="C8FEC8"/>
      </a:lt2>
      <a:accent1>
        <a:srgbClr val="438E00"/>
      </a:accent1>
      <a:accent2>
        <a:srgbClr val="FC0128"/>
      </a:accent2>
      <a:accent3>
        <a:srgbClr val="FFFAF2"/>
      </a:accent3>
      <a:accent4>
        <a:srgbClr val="004600"/>
      </a:accent4>
      <a:accent5>
        <a:srgbClr val="B0C6AA"/>
      </a:accent5>
      <a:accent6>
        <a:srgbClr val="E40123"/>
      </a:accent6>
      <a:hlink>
        <a:srgbClr val="4C2E00"/>
      </a:hlink>
      <a:folHlink>
        <a:srgbClr val="BC3700"/>
      </a:folHlink>
    </a:clrScheme>
    <a:fontScheme name="l1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l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C:\users\jmh\sigmod\amdb-demo2.ppt</Template>
  <TotalTime>1490418317</TotalTime>
  <Pages>20</Pages>
  <Words>1558</Words>
  <Application>Microsoft PowerPoint 4.0</Application>
  <PresentationFormat>On-screen Show (4:3)</PresentationFormat>
  <Paragraphs>275</Paragraphs>
  <Slides>52</Slides>
  <Notes>32</Notes>
  <HiddenSlides>1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amdb-demo2</vt:lpstr>
      <vt:lpstr>l1</vt:lpstr>
      <vt:lpstr>Clip</vt:lpstr>
      <vt:lpstr>Equation</vt:lpstr>
      <vt:lpstr>Document</vt:lpstr>
      <vt:lpstr>Relational Algebra </vt:lpstr>
      <vt:lpstr>Administrivia</vt:lpstr>
      <vt:lpstr>Relational Query Languages</vt:lpstr>
      <vt:lpstr>Formal Relational Query Languages</vt:lpstr>
      <vt:lpstr>Preliminaries</vt:lpstr>
      <vt:lpstr>Relational Algebra: 5 Basic Operations</vt:lpstr>
      <vt:lpstr>Example Instances</vt:lpstr>
      <vt:lpstr>Projection</vt:lpstr>
      <vt:lpstr>Projection</vt:lpstr>
      <vt:lpstr>Selection ()</vt:lpstr>
      <vt:lpstr>Union and Set-Difference</vt:lpstr>
      <vt:lpstr>Union</vt:lpstr>
      <vt:lpstr>Set Difference</vt:lpstr>
      <vt:lpstr>Cross-Product</vt:lpstr>
      <vt:lpstr>Cross Product Example</vt:lpstr>
      <vt:lpstr>Compound Operator: Intersection</vt:lpstr>
      <vt:lpstr>Intersection</vt:lpstr>
      <vt:lpstr>Compound Operator: Join</vt:lpstr>
      <vt:lpstr>Natural Join Example</vt:lpstr>
      <vt:lpstr>Other Types of Joins</vt:lpstr>
      <vt:lpstr>“Theta” Join Example</vt:lpstr>
      <vt:lpstr>Slide 22</vt:lpstr>
      <vt:lpstr>Slide 23</vt:lpstr>
      <vt:lpstr>Slide 24</vt:lpstr>
      <vt:lpstr>Slide 25</vt:lpstr>
      <vt:lpstr>Slide 26</vt:lpstr>
      <vt:lpstr>Compound Operator: Division</vt:lpstr>
      <vt:lpstr>Slide 28</vt:lpstr>
      <vt:lpstr>Examples of Division A/B</vt:lpstr>
      <vt:lpstr>Expressing A/B Using Basic Operators</vt:lpstr>
      <vt:lpstr>Slide 31</vt:lpstr>
      <vt:lpstr>Examples</vt:lpstr>
      <vt:lpstr>Find names of sailors who’ve reserved boat #103</vt:lpstr>
      <vt:lpstr>Find names of sailors who’ve reserved a red boat</vt:lpstr>
      <vt:lpstr>Find sailors who’ve reserved a red or a green boat</vt:lpstr>
      <vt:lpstr>Find sailors who’ve reserved a red and a green boat</vt:lpstr>
      <vt:lpstr>Find the names of sailors who’ve reserved all boats</vt:lpstr>
      <vt:lpstr>Slide 38</vt:lpstr>
      <vt:lpstr>Extended Relational-Algebra-Operations</vt:lpstr>
      <vt:lpstr>Slide 40</vt:lpstr>
      <vt:lpstr>Generalized Projection</vt:lpstr>
      <vt:lpstr>Slide 42</vt:lpstr>
      <vt:lpstr>Aggregate Functions and Operations</vt:lpstr>
      <vt:lpstr>Aggregate Functions and Operations</vt:lpstr>
      <vt:lpstr>Slide 45</vt:lpstr>
      <vt:lpstr>Aggregate Functions and Operations</vt:lpstr>
      <vt:lpstr>Slide 47</vt:lpstr>
      <vt:lpstr>Relational Calculus</vt:lpstr>
      <vt:lpstr>Tuple Relational Calculus</vt:lpstr>
      <vt:lpstr>Predicate Calculus Formula</vt:lpstr>
      <vt:lpstr>Banking Example</vt:lpstr>
      <vt:lpstr>Slide 52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Algebra</dc:title>
  <dc:subject>Database Management Systems</dc:subject>
  <dc:creator>ANKUR</dc:creator>
  <cp:lastModifiedBy>ANKUR</cp:lastModifiedBy>
  <cp:revision>61</cp:revision>
  <cp:lastPrinted>2006-02-07T18:37:15Z</cp:lastPrinted>
  <dcterms:created xsi:type="dcterms:W3CDTF">1997-01-12T12:49:12Z</dcterms:created>
  <dcterms:modified xsi:type="dcterms:W3CDTF">2021-02-13T07:42:02Z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>cs186@po.eecs.berkeley.edu</vt:lpwstr>
  </property>
  <property fmtid="{D5CDD505-2E9C-101B-9397-08002B2CF9AE}" pid="8" name="HomePage">
    <vt:lpwstr>http://www-inst.EECS.Berkeley.EDU/~cs186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H:\jmh\cs186</vt:lpwstr>
  </property>
</Properties>
</file>