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0"/>
  </p:notesMasterIdLst>
  <p:sldIdLst>
    <p:sldId id="256" r:id="rId2"/>
    <p:sldId id="257" r:id="rId3"/>
    <p:sldId id="258" r:id="rId4"/>
    <p:sldId id="259" r:id="rId5"/>
    <p:sldId id="261" r:id="rId6"/>
    <p:sldId id="260" r:id="rId7"/>
    <p:sldId id="269" r:id="rId8"/>
    <p:sldId id="268" r:id="rId9"/>
    <p:sldId id="267" r:id="rId10"/>
    <p:sldId id="273" r:id="rId11"/>
    <p:sldId id="272" r:id="rId12"/>
    <p:sldId id="271" r:id="rId13"/>
    <p:sldId id="270" r:id="rId14"/>
    <p:sldId id="274" r:id="rId15"/>
    <p:sldId id="275" r:id="rId16"/>
    <p:sldId id="279" r:id="rId17"/>
    <p:sldId id="277" r:id="rId18"/>
    <p:sldId id="282" r:id="rId19"/>
    <p:sldId id="281" r:id="rId20"/>
    <p:sldId id="280" r:id="rId21"/>
    <p:sldId id="283" r:id="rId22"/>
    <p:sldId id="284" r:id="rId23"/>
    <p:sldId id="285" r:id="rId24"/>
    <p:sldId id="288" r:id="rId25"/>
    <p:sldId id="290" r:id="rId26"/>
    <p:sldId id="287" r:id="rId27"/>
    <p:sldId id="291" r:id="rId28"/>
    <p:sldId id="286" r:id="rId29"/>
    <p:sldId id="294" r:id="rId30"/>
    <p:sldId id="293" r:id="rId31"/>
    <p:sldId id="292" r:id="rId32"/>
    <p:sldId id="297" r:id="rId33"/>
    <p:sldId id="296" r:id="rId34"/>
    <p:sldId id="295" r:id="rId35"/>
    <p:sldId id="299" r:id="rId36"/>
    <p:sldId id="298" r:id="rId37"/>
    <p:sldId id="300" r:id="rId38"/>
    <p:sldId id="303" r:id="rId39"/>
    <p:sldId id="301"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29" r:id="rId54"/>
    <p:sldId id="330" r:id="rId55"/>
    <p:sldId id="332" r:id="rId56"/>
    <p:sldId id="323" r:id="rId57"/>
    <p:sldId id="348" r:id="rId58"/>
    <p:sldId id="324" r:id="rId59"/>
    <p:sldId id="344" r:id="rId60"/>
    <p:sldId id="345" r:id="rId61"/>
    <p:sldId id="322" r:id="rId62"/>
    <p:sldId id="347" r:id="rId63"/>
    <p:sldId id="346" r:id="rId64"/>
    <p:sldId id="327" r:id="rId65"/>
    <p:sldId id="321" r:id="rId66"/>
    <p:sldId id="320" r:id="rId67"/>
    <p:sldId id="328" r:id="rId68"/>
    <p:sldId id="333" r:id="rId69"/>
    <p:sldId id="349" r:id="rId70"/>
    <p:sldId id="334" r:id="rId71"/>
    <p:sldId id="336" r:id="rId72"/>
    <p:sldId id="335" r:id="rId73"/>
    <p:sldId id="337" r:id="rId74"/>
    <p:sldId id="338" r:id="rId75"/>
    <p:sldId id="339" r:id="rId76"/>
    <p:sldId id="340" r:id="rId77"/>
    <p:sldId id="343" r:id="rId78"/>
    <p:sldId id="34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9C7A54-29B7-4AB3-BDB9-7277152288E6}" type="datetimeFigureOut">
              <a:rPr lang="en-US" smtClean="0"/>
              <a:pPr/>
              <a:t>2/23/2021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09D79D-DC58-43EF-AFEF-0C335161A8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9D79D-DC58-43EF-AFEF-0C335161A83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Ven</a:t>
            </a:r>
            <a:r>
              <a:rPr lang="en-US" dirty="0" smtClean="0"/>
              <a:t> </a:t>
            </a:r>
            <a:endParaRPr lang="en-US" dirty="0"/>
          </a:p>
        </p:txBody>
      </p:sp>
      <p:sp>
        <p:nvSpPr>
          <p:cNvPr id="4" name="Slide Number Placeholder 3"/>
          <p:cNvSpPr>
            <a:spLocks noGrp="1"/>
          </p:cNvSpPr>
          <p:nvPr>
            <p:ph type="sldNum" sz="quarter" idx="10"/>
          </p:nvPr>
        </p:nvSpPr>
        <p:spPr/>
        <p:txBody>
          <a:bodyPr/>
          <a:lstStyle/>
          <a:p>
            <a:fld id="{8809D79D-DC58-43EF-AFEF-0C335161A837}"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2/23/2021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en.wikipedia.org/wiki/Superke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hyperlink" Target="http://en.wikipedia.org/wiki/Superkey"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Tuple" TargetMode="External"/><Relationship Id="rId2" Type="http://schemas.openxmlformats.org/officeDocument/2006/relationships/hyperlink" Target="http://en.wikipedia.org/wiki/Attribu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g"/>
          <p:cNvPicPr>
            <a:picLocks noChangeAspect="1"/>
          </p:cNvPicPr>
          <p:nvPr/>
        </p:nvPicPr>
        <p:blipFill>
          <a:blip r:embed="rId3" cstate="print"/>
          <a:stretch>
            <a:fillRect/>
          </a:stretch>
        </p:blipFill>
        <p:spPr>
          <a:xfrm>
            <a:off x="7467600" y="1676400"/>
            <a:ext cx="1676400" cy="2813538"/>
          </a:xfrm>
          <a:prstGeom prst="rect">
            <a:avLst/>
          </a:prstGeom>
          <a:ln>
            <a:noFill/>
          </a:ln>
          <a:effectLst>
            <a:softEdge rad="112500"/>
          </a:effectLst>
        </p:spPr>
      </p:pic>
      <p:sp>
        <p:nvSpPr>
          <p:cNvPr id="2" name="Title 1"/>
          <p:cNvSpPr>
            <a:spLocks noGrp="1"/>
          </p:cNvSpPr>
          <p:nvPr>
            <p:ph type="ctrTitle"/>
          </p:nvPr>
        </p:nvSpPr>
        <p:spPr/>
        <p:txBody>
          <a:bodyPr>
            <a:normAutofit/>
          </a:bodyPr>
          <a:lstStyle/>
          <a:p>
            <a:pPr algn="ctr"/>
            <a:r>
              <a:rPr lang="en-US" sz="3200" b="1" u="sng" dirty="0" smtClean="0">
                <a:solidFill>
                  <a:srgbClr val="002060"/>
                </a:solidFill>
              </a:rPr>
              <a:t>UNIT - VI</a:t>
            </a:r>
            <a:endParaRPr lang="en-US" sz="3200" b="1" u="sng" dirty="0">
              <a:solidFill>
                <a:srgbClr val="002060"/>
              </a:solidFill>
            </a:endParaRPr>
          </a:p>
        </p:txBody>
      </p:sp>
      <p:sp>
        <p:nvSpPr>
          <p:cNvPr id="3" name="Subtitle 2"/>
          <p:cNvSpPr>
            <a:spLocks noGrp="1"/>
          </p:cNvSpPr>
          <p:nvPr>
            <p:ph type="subTitle" idx="1"/>
          </p:nvPr>
        </p:nvSpPr>
        <p:spPr>
          <a:xfrm>
            <a:off x="1371600" y="2743200"/>
            <a:ext cx="7406640" cy="1752600"/>
          </a:xfrm>
        </p:spPr>
        <p:txBody>
          <a:bodyPr>
            <a:normAutofit/>
          </a:bodyPr>
          <a:lstStyle/>
          <a:p>
            <a:r>
              <a:rPr lang="en-US" sz="3600" b="1" dirty="0" smtClean="0">
                <a:solidFill>
                  <a:schemeClr val="tx1"/>
                </a:solidFill>
                <a:latin typeface="Aharoni" pitchFamily="2" charset="-79"/>
                <a:cs typeface="Aharoni" pitchFamily="2" charset="-79"/>
              </a:rPr>
              <a:t>Relational Database Design</a:t>
            </a:r>
            <a:endParaRPr lang="en-US" sz="3600" b="1" dirty="0">
              <a:solidFill>
                <a:schemeClr val="tx1"/>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429000" y="230332"/>
            <a:ext cx="2362200" cy="2093768"/>
          </a:xfrm>
          <a:prstGeom prst="rect">
            <a:avLst/>
          </a:prstGeom>
          <a:noFill/>
          <a:ln w="9525">
            <a:noFill/>
            <a:miter lim="800000"/>
            <a:headEnd/>
            <a:tailEnd/>
          </a:ln>
        </p:spPr>
      </p:pic>
      <p:sp>
        <p:nvSpPr>
          <p:cNvPr id="6" name="TextBox 5"/>
          <p:cNvSpPr txBox="1"/>
          <p:nvPr/>
        </p:nvSpPr>
        <p:spPr>
          <a:xfrm>
            <a:off x="228600" y="1371600"/>
            <a:ext cx="533400" cy="3539430"/>
          </a:xfrm>
          <a:prstGeom prst="rect">
            <a:avLst/>
          </a:prstGeom>
          <a:noFill/>
        </p:spPr>
        <p:txBody>
          <a:bodyPr wrap="square" rtlCol="0">
            <a:spAutoFit/>
          </a:bodyPr>
          <a:lstStyle/>
          <a:p>
            <a:r>
              <a:rPr lang="en-US" sz="3200" b="1" dirty="0" smtClean="0">
                <a:solidFill>
                  <a:srgbClr val="C00000"/>
                </a:solidFill>
              </a:rPr>
              <a:t>E</a:t>
            </a:r>
          </a:p>
          <a:p>
            <a:r>
              <a:rPr lang="en-US" sz="3200" b="1" dirty="0" smtClean="0">
                <a:solidFill>
                  <a:srgbClr val="C00000"/>
                </a:solidFill>
              </a:rPr>
              <a:t>X</a:t>
            </a:r>
          </a:p>
          <a:p>
            <a:r>
              <a:rPr lang="en-US" sz="3200" b="1" dirty="0" smtClean="0">
                <a:solidFill>
                  <a:srgbClr val="C00000"/>
                </a:solidFill>
              </a:rPr>
              <a:t>A</a:t>
            </a:r>
          </a:p>
          <a:p>
            <a:r>
              <a:rPr lang="en-US" sz="3200" b="1" dirty="0" smtClean="0">
                <a:solidFill>
                  <a:srgbClr val="C00000"/>
                </a:solidFill>
              </a:rPr>
              <a:t>M</a:t>
            </a:r>
          </a:p>
          <a:p>
            <a:r>
              <a:rPr lang="en-US" sz="3200" b="1" dirty="0" smtClean="0">
                <a:solidFill>
                  <a:srgbClr val="C00000"/>
                </a:solidFill>
              </a:rPr>
              <a:t>P</a:t>
            </a:r>
          </a:p>
          <a:p>
            <a:r>
              <a:rPr lang="en-US" sz="3200" b="1" dirty="0" smtClean="0">
                <a:solidFill>
                  <a:srgbClr val="C00000"/>
                </a:solidFill>
              </a:rPr>
              <a:t>L</a:t>
            </a:r>
          </a:p>
          <a:p>
            <a:r>
              <a:rPr lang="en-US" sz="3200" b="1" dirty="0" smtClean="0">
                <a:solidFill>
                  <a:srgbClr val="C00000"/>
                </a:solidFill>
              </a:rPr>
              <a:t>E</a:t>
            </a:r>
            <a:endParaRPr lang="en-US" sz="3200" b="1" dirty="0">
              <a:solidFill>
                <a:srgbClr val="C00000"/>
              </a:solidFill>
            </a:endParaRPr>
          </a:p>
        </p:txBody>
      </p:sp>
      <p:sp>
        <p:nvSpPr>
          <p:cNvPr id="7" name="TextBox 6"/>
          <p:cNvSpPr txBox="1"/>
          <p:nvPr/>
        </p:nvSpPr>
        <p:spPr>
          <a:xfrm>
            <a:off x="5943600" y="1143000"/>
            <a:ext cx="2286000" cy="381000"/>
          </a:xfrm>
          <a:prstGeom prst="rect">
            <a:avLst/>
          </a:prstGeom>
          <a:noFill/>
        </p:spPr>
        <p:txBody>
          <a:bodyPr wrap="square" rtlCol="0">
            <a:spAutoFit/>
          </a:bodyPr>
          <a:lstStyle/>
          <a:p>
            <a:r>
              <a:rPr lang="en-US" dirty="0" smtClean="0"/>
              <a:t>Sample Relation “R”</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2057400" y="3124200"/>
            <a:ext cx="838200" cy="279400"/>
          </a:xfrm>
          <a:prstGeom prst="rect">
            <a:avLst/>
          </a:prstGeom>
          <a:noFill/>
          <a:ln w="9525">
            <a:noFill/>
            <a:miter lim="800000"/>
            <a:headEnd/>
            <a:tailEnd/>
          </a:ln>
        </p:spPr>
      </p:pic>
      <p:sp>
        <p:nvSpPr>
          <p:cNvPr id="10" name="TextBox 9"/>
          <p:cNvSpPr txBox="1"/>
          <p:nvPr/>
        </p:nvSpPr>
        <p:spPr>
          <a:xfrm>
            <a:off x="1143000" y="2438400"/>
            <a:ext cx="6096000" cy="461665"/>
          </a:xfrm>
          <a:prstGeom prst="rect">
            <a:avLst/>
          </a:prstGeom>
          <a:noFill/>
        </p:spPr>
        <p:txBody>
          <a:bodyPr wrap="square" rtlCol="0">
            <a:spAutoFit/>
          </a:bodyPr>
          <a:lstStyle/>
          <a:p>
            <a:r>
              <a:rPr lang="en-US" sz="2400" dirty="0" smtClean="0"/>
              <a:t>Many FD’s are satisfied in given relation R</a:t>
            </a:r>
            <a:endParaRPr lang="en-US" sz="2400" dirty="0"/>
          </a:p>
        </p:txBody>
      </p:sp>
      <p:sp>
        <p:nvSpPr>
          <p:cNvPr id="11" name="TextBox 10"/>
          <p:cNvSpPr txBox="1"/>
          <p:nvPr/>
        </p:nvSpPr>
        <p:spPr>
          <a:xfrm>
            <a:off x="1219200" y="3048000"/>
            <a:ext cx="914400" cy="369332"/>
          </a:xfrm>
          <a:prstGeom prst="rect">
            <a:avLst/>
          </a:prstGeom>
          <a:noFill/>
        </p:spPr>
        <p:txBody>
          <a:bodyPr wrap="square" rtlCol="0">
            <a:spAutoFit/>
          </a:bodyPr>
          <a:lstStyle/>
          <a:p>
            <a:r>
              <a:rPr lang="en-US" dirty="0" smtClean="0"/>
              <a:t>1)</a:t>
            </a:r>
            <a:endParaRPr lang="en-US" dirty="0"/>
          </a:p>
        </p:txBody>
      </p:sp>
      <p:graphicFrame>
        <p:nvGraphicFramePr>
          <p:cNvPr id="12" name="Table 11"/>
          <p:cNvGraphicFramePr>
            <a:graphicFrameLocks noGrp="1"/>
          </p:cNvGraphicFramePr>
          <p:nvPr/>
        </p:nvGraphicFramePr>
        <p:xfrm>
          <a:off x="1905000" y="3657600"/>
          <a:ext cx="1143000" cy="1371600"/>
        </p:xfrm>
        <a:graphic>
          <a:graphicData uri="http://schemas.openxmlformats.org/drawingml/2006/table">
            <a:tbl>
              <a:tblPr firstRow="1" bandRow="1">
                <a:tableStyleId>{5940675A-B579-460E-94D1-54222C63F5DA}</a:tableStyleId>
              </a:tblPr>
              <a:tblGrid>
                <a:gridCol w="571500"/>
                <a:gridCol w="571500"/>
              </a:tblGrid>
              <a:tr h="457200">
                <a:tc>
                  <a:txBody>
                    <a:bodyPr/>
                    <a:lstStyle/>
                    <a:p>
                      <a:r>
                        <a:rPr lang="en-US" dirty="0" smtClean="0"/>
                        <a:t>a1</a:t>
                      </a:r>
                      <a:endParaRPr lang="en-US" dirty="0"/>
                    </a:p>
                  </a:txBody>
                  <a:tcPr/>
                </a:tc>
                <a:tc>
                  <a:txBody>
                    <a:bodyPr/>
                    <a:lstStyle/>
                    <a:p>
                      <a:r>
                        <a:rPr lang="en-US" dirty="0" smtClean="0"/>
                        <a:t>c1</a:t>
                      </a:r>
                      <a:endParaRPr lang="en-US" dirty="0"/>
                    </a:p>
                  </a:txBody>
                  <a:tcPr/>
                </a:tc>
              </a:tr>
              <a:tr h="457200">
                <a:tc>
                  <a:txBody>
                    <a:bodyPr/>
                    <a:lstStyle/>
                    <a:p>
                      <a:r>
                        <a:rPr lang="en-US" dirty="0" smtClean="0"/>
                        <a:t>a2</a:t>
                      </a:r>
                      <a:endParaRPr lang="en-US" dirty="0"/>
                    </a:p>
                  </a:txBody>
                  <a:tcPr/>
                </a:tc>
                <a:tc>
                  <a:txBody>
                    <a:bodyPr/>
                    <a:lstStyle/>
                    <a:p>
                      <a:r>
                        <a:rPr lang="en-US" dirty="0" smtClean="0"/>
                        <a:t>c2</a:t>
                      </a:r>
                      <a:endParaRPr lang="en-US" dirty="0"/>
                    </a:p>
                  </a:txBody>
                  <a:tcPr/>
                </a:tc>
              </a:tr>
              <a:tr h="457200">
                <a:tc>
                  <a:txBody>
                    <a:bodyPr/>
                    <a:lstStyle/>
                    <a:p>
                      <a:r>
                        <a:rPr lang="en-US" dirty="0" smtClean="0"/>
                        <a:t>a3</a:t>
                      </a:r>
                      <a:endParaRPr lang="en-US" dirty="0"/>
                    </a:p>
                  </a:txBody>
                  <a:tcPr/>
                </a:tc>
                <a:tc>
                  <a:txBody>
                    <a:bodyPr/>
                    <a:lstStyle/>
                    <a:p>
                      <a:r>
                        <a:rPr lang="en-US" dirty="0" smtClean="0"/>
                        <a:t>c2</a:t>
                      </a:r>
                      <a:endParaRPr lang="en-US" dirty="0"/>
                    </a:p>
                  </a:txBody>
                  <a:tcPr/>
                </a:tc>
              </a:tr>
            </a:tbl>
          </a:graphicData>
        </a:graphic>
      </p:graphicFrame>
      <p:sp>
        <p:nvSpPr>
          <p:cNvPr id="13" name="TextBox 12"/>
          <p:cNvSpPr txBox="1"/>
          <p:nvPr/>
        </p:nvSpPr>
        <p:spPr>
          <a:xfrm>
            <a:off x="1143000" y="5105400"/>
            <a:ext cx="2667000" cy="646331"/>
          </a:xfrm>
          <a:prstGeom prst="rect">
            <a:avLst/>
          </a:prstGeom>
          <a:noFill/>
        </p:spPr>
        <p:txBody>
          <a:bodyPr wrap="square" rtlCol="0">
            <a:spAutoFit/>
          </a:bodyPr>
          <a:lstStyle/>
          <a:p>
            <a:r>
              <a:rPr lang="en-US" dirty="0" smtClean="0"/>
              <a:t>Here C is dependent on A &amp;  A must be unique</a:t>
            </a:r>
            <a:endParaRPr lang="en-US" dirty="0"/>
          </a:p>
        </p:txBody>
      </p:sp>
      <p:pic>
        <p:nvPicPr>
          <p:cNvPr id="1029" name="Picture 5"/>
          <p:cNvPicPr>
            <a:picLocks noChangeAspect="1" noChangeArrowheads="1"/>
          </p:cNvPicPr>
          <p:nvPr/>
        </p:nvPicPr>
        <p:blipFill>
          <a:blip r:embed="rId4" cstate="print"/>
          <a:srcRect/>
          <a:stretch>
            <a:fillRect/>
          </a:stretch>
        </p:blipFill>
        <p:spPr bwMode="auto">
          <a:xfrm>
            <a:off x="1828800" y="5791200"/>
            <a:ext cx="853168" cy="419100"/>
          </a:xfrm>
          <a:prstGeom prst="rect">
            <a:avLst/>
          </a:prstGeom>
          <a:noFill/>
          <a:ln w="9525">
            <a:noFill/>
            <a:miter lim="800000"/>
            <a:headEnd/>
            <a:tailEnd/>
          </a:ln>
        </p:spPr>
      </p:pic>
      <p:sp>
        <p:nvSpPr>
          <p:cNvPr id="15" name="TextBox 14"/>
          <p:cNvSpPr txBox="1"/>
          <p:nvPr/>
        </p:nvSpPr>
        <p:spPr>
          <a:xfrm>
            <a:off x="1295400" y="6248400"/>
            <a:ext cx="2438400" cy="369332"/>
          </a:xfrm>
          <a:prstGeom prst="rect">
            <a:avLst/>
          </a:prstGeom>
          <a:noFill/>
        </p:spPr>
        <p:txBody>
          <a:bodyPr wrap="square" rtlCol="0">
            <a:spAutoFit/>
          </a:bodyPr>
          <a:lstStyle/>
          <a:p>
            <a:r>
              <a:rPr lang="en-US" dirty="0" smtClean="0"/>
              <a:t>It is not satisfied</a:t>
            </a:r>
            <a:endParaRPr lang="en-US" dirty="0"/>
          </a:p>
        </p:txBody>
      </p:sp>
      <p:cxnSp>
        <p:nvCxnSpPr>
          <p:cNvPr id="17" name="Straight Connector 16"/>
          <p:cNvCxnSpPr/>
          <p:nvPr/>
        </p:nvCxnSpPr>
        <p:spPr>
          <a:xfrm>
            <a:off x="2209800" y="5867400"/>
            <a:ext cx="45584" cy="2667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86400" y="3048000"/>
            <a:ext cx="2133600" cy="369332"/>
          </a:xfrm>
          <a:prstGeom prst="rect">
            <a:avLst/>
          </a:prstGeom>
          <a:noFill/>
        </p:spPr>
        <p:txBody>
          <a:bodyPr wrap="square" rtlCol="0">
            <a:spAutoFit/>
          </a:bodyPr>
          <a:lstStyle/>
          <a:p>
            <a:r>
              <a:rPr lang="en-US" dirty="0" smtClean="0"/>
              <a:t>2)      AD         B</a:t>
            </a:r>
            <a:endParaRPr lang="en-US" dirty="0"/>
          </a:p>
        </p:txBody>
      </p:sp>
      <p:graphicFrame>
        <p:nvGraphicFramePr>
          <p:cNvPr id="21" name="Table 20"/>
          <p:cNvGraphicFramePr>
            <a:graphicFrameLocks noGrp="1"/>
          </p:cNvGraphicFramePr>
          <p:nvPr/>
        </p:nvGraphicFramePr>
        <p:xfrm>
          <a:off x="5715000" y="3657600"/>
          <a:ext cx="1828800" cy="1854200"/>
        </p:xfrm>
        <a:graphic>
          <a:graphicData uri="http://schemas.openxmlformats.org/drawingml/2006/table">
            <a:tbl>
              <a:tblPr firstRow="1" bandRow="1">
                <a:tableStyleId>{5940675A-B579-460E-94D1-54222C63F5DA}</a:tableStyleId>
              </a:tblPr>
              <a:tblGrid>
                <a:gridCol w="1143000"/>
                <a:gridCol w="685800"/>
              </a:tblGrid>
              <a:tr h="370840">
                <a:tc>
                  <a:txBody>
                    <a:bodyPr/>
                    <a:lstStyle/>
                    <a:p>
                      <a:r>
                        <a:rPr lang="en-US" dirty="0" smtClean="0"/>
                        <a:t>a1d1</a:t>
                      </a:r>
                      <a:endParaRPr lang="en-US" dirty="0"/>
                    </a:p>
                  </a:txBody>
                  <a:tcPr/>
                </a:tc>
                <a:tc>
                  <a:txBody>
                    <a:bodyPr/>
                    <a:lstStyle/>
                    <a:p>
                      <a:r>
                        <a:rPr lang="en-US" dirty="0" smtClean="0"/>
                        <a:t>b1</a:t>
                      </a:r>
                      <a:endParaRPr lang="en-US" dirty="0"/>
                    </a:p>
                  </a:txBody>
                  <a:tcPr/>
                </a:tc>
              </a:tr>
              <a:tr h="370840">
                <a:tc>
                  <a:txBody>
                    <a:bodyPr/>
                    <a:lstStyle/>
                    <a:p>
                      <a:r>
                        <a:rPr lang="en-US" dirty="0" smtClean="0"/>
                        <a:t>a1d2</a:t>
                      </a:r>
                      <a:endParaRPr lang="en-US" dirty="0"/>
                    </a:p>
                  </a:txBody>
                  <a:tcPr/>
                </a:tc>
                <a:tc>
                  <a:txBody>
                    <a:bodyPr/>
                    <a:lstStyle/>
                    <a:p>
                      <a:r>
                        <a:rPr lang="en-US" dirty="0" smtClean="0"/>
                        <a:t>b2</a:t>
                      </a:r>
                      <a:endParaRPr lang="en-US" dirty="0"/>
                    </a:p>
                  </a:txBody>
                  <a:tcPr/>
                </a:tc>
              </a:tr>
              <a:tr h="370840">
                <a:tc>
                  <a:txBody>
                    <a:bodyPr/>
                    <a:lstStyle/>
                    <a:p>
                      <a:r>
                        <a:rPr lang="en-US" dirty="0" smtClean="0"/>
                        <a:t>a2d2</a:t>
                      </a:r>
                      <a:endParaRPr lang="en-US" dirty="0"/>
                    </a:p>
                  </a:txBody>
                  <a:tcPr/>
                </a:tc>
                <a:tc>
                  <a:txBody>
                    <a:bodyPr/>
                    <a:lstStyle/>
                    <a:p>
                      <a:r>
                        <a:rPr lang="en-US" dirty="0" smtClean="0"/>
                        <a:t>b2</a:t>
                      </a:r>
                      <a:endParaRPr lang="en-US" dirty="0"/>
                    </a:p>
                  </a:txBody>
                  <a:tcPr/>
                </a:tc>
              </a:tr>
              <a:tr h="370840">
                <a:tc>
                  <a:txBody>
                    <a:bodyPr/>
                    <a:lstStyle/>
                    <a:p>
                      <a:r>
                        <a:rPr lang="en-US" dirty="0" smtClean="0"/>
                        <a:t>a2d3</a:t>
                      </a:r>
                      <a:endParaRPr lang="en-US" dirty="0"/>
                    </a:p>
                  </a:txBody>
                  <a:tcPr/>
                </a:tc>
                <a:tc>
                  <a:txBody>
                    <a:bodyPr/>
                    <a:lstStyle/>
                    <a:p>
                      <a:r>
                        <a:rPr lang="en-US" dirty="0" smtClean="0"/>
                        <a:t>b2</a:t>
                      </a:r>
                      <a:endParaRPr lang="en-US" dirty="0"/>
                    </a:p>
                  </a:txBody>
                  <a:tcPr/>
                </a:tc>
              </a:tr>
              <a:tr h="370840">
                <a:tc>
                  <a:txBody>
                    <a:bodyPr/>
                    <a:lstStyle/>
                    <a:p>
                      <a:r>
                        <a:rPr lang="en-US" dirty="0" smtClean="0"/>
                        <a:t>a3d4</a:t>
                      </a:r>
                      <a:endParaRPr lang="en-US" dirty="0"/>
                    </a:p>
                  </a:txBody>
                  <a:tcPr/>
                </a:tc>
                <a:tc>
                  <a:txBody>
                    <a:bodyPr/>
                    <a:lstStyle/>
                    <a:p>
                      <a:r>
                        <a:rPr lang="en-US" dirty="0" smtClean="0"/>
                        <a:t>b3</a:t>
                      </a:r>
                      <a:endParaRPr lang="en-US" dirty="0"/>
                    </a:p>
                  </a:txBody>
                  <a:tcPr/>
                </a:tc>
              </a:tr>
            </a:tbl>
          </a:graphicData>
        </a:graphic>
      </p:graphicFrame>
      <p:cxnSp>
        <p:nvCxnSpPr>
          <p:cNvPr id="23" name="Straight Arrow Connector 22"/>
          <p:cNvCxnSpPr/>
          <p:nvPr/>
        </p:nvCxnSpPr>
        <p:spPr>
          <a:xfrm>
            <a:off x="6553200" y="3276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blinds(horizontal)">
                                      <p:cBhvr>
                                        <p:cTn id="10" dur="500"/>
                                        <p:tgtEl>
                                          <p:spTgt spid="1028"/>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blinds(horizontal)">
                                      <p:cBhvr>
                                        <p:cTn id="21" dur="500"/>
                                        <p:tgtEl>
                                          <p:spTgt spid="1029"/>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71600"/>
            <a:ext cx="533400" cy="3539430"/>
          </a:xfrm>
          <a:prstGeom prst="rect">
            <a:avLst/>
          </a:prstGeom>
          <a:noFill/>
        </p:spPr>
        <p:txBody>
          <a:bodyPr wrap="square" rtlCol="0">
            <a:spAutoFit/>
          </a:bodyPr>
          <a:lstStyle/>
          <a:p>
            <a:r>
              <a:rPr lang="en-US" sz="3200" b="1" dirty="0" smtClean="0">
                <a:solidFill>
                  <a:srgbClr val="C00000"/>
                </a:solidFill>
              </a:rPr>
              <a:t>E</a:t>
            </a:r>
          </a:p>
          <a:p>
            <a:r>
              <a:rPr lang="en-US" sz="3200" b="1" dirty="0" smtClean="0">
                <a:solidFill>
                  <a:srgbClr val="C00000"/>
                </a:solidFill>
              </a:rPr>
              <a:t>X</a:t>
            </a:r>
          </a:p>
          <a:p>
            <a:r>
              <a:rPr lang="en-US" sz="3200" b="1" dirty="0" smtClean="0">
                <a:solidFill>
                  <a:srgbClr val="C00000"/>
                </a:solidFill>
              </a:rPr>
              <a:t>A</a:t>
            </a:r>
          </a:p>
          <a:p>
            <a:r>
              <a:rPr lang="en-US" sz="3200" b="1" dirty="0" smtClean="0">
                <a:solidFill>
                  <a:srgbClr val="C00000"/>
                </a:solidFill>
              </a:rPr>
              <a:t>M</a:t>
            </a:r>
          </a:p>
          <a:p>
            <a:r>
              <a:rPr lang="en-US" sz="3200" b="1" dirty="0" smtClean="0">
                <a:solidFill>
                  <a:srgbClr val="C00000"/>
                </a:solidFill>
              </a:rPr>
              <a:t>P</a:t>
            </a:r>
          </a:p>
          <a:p>
            <a:r>
              <a:rPr lang="en-US" sz="3200" b="1" dirty="0" smtClean="0">
                <a:solidFill>
                  <a:srgbClr val="C00000"/>
                </a:solidFill>
              </a:rPr>
              <a:t>L</a:t>
            </a:r>
          </a:p>
          <a:p>
            <a:r>
              <a:rPr lang="en-US" sz="3200" b="1" dirty="0" smtClean="0">
                <a:solidFill>
                  <a:srgbClr val="C00000"/>
                </a:solidFill>
              </a:rPr>
              <a:t>E</a:t>
            </a:r>
            <a:endParaRPr lang="en-US" sz="3200" b="1" dirty="0">
              <a:solidFill>
                <a:srgbClr val="C00000"/>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2971800" y="304800"/>
            <a:ext cx="4038600" cy="3202680"/>
          </a:xfrm>
          <a:prstGeom prst="rect">
            <a:avLst/>
          </a:prstGeom>
          <a:noFill/>
          <a:ln w="9525">
            <a:noFill/>
            <a:miter lim="800000"/>
            <a:headEnd/>
            <a:tailEnd/>
          </a:ln>
        </p:spPr>
      </p:pic>
      <p:sp>
        <p:nvSpPr>
          <p:cNvPr id="6" name="TextBox 5"/>
          <p:cNvSpPr txBox="1"/>
          <p:nvPr/>
        </p:nvSpPr>
        <p:spPr>
          <a:xfrm>
            <a:off x="7010400" y="1524000"/>
            <a:ext cx="1676400" cy="369332"/>
          </a:xfrm>
          <a:prstGeom prst="rect">
            <a:avLst/>
          </a:prstGeom>
          <a:noFill/>
        </p:spPr>
        <p:txBody>
          <a:bodyPr wrap="square" rtlCol="0">
            <a:spAutoFit/>
          </a:bodyPr>
          <a:lstStyle/>
          <a:p>
            <a:r>
              <a:rPr lang="en-US" b="1" dirty="0" smtClean="0"/>
              <a:t>Customer</a:t>
            </a:r>
            <a:endParaRPr lang="en-US" b="1" dirty="0"/>
          </a:p>
        </p:txBody>
      </p:sp>
      <p:sp>
        <p:nvSpPr>
          <p:cNvPr id="7" name="TextBox 6"/>
          <p:cNvSpPr txBox="1"/>
          <p:nvPr/>
        </p:nvSpPr>
        <p:spPr>
          <a:xfrm>
            <a:off x="1219200" y="3352800"/>
            <a:ext cx="6934200" cy="461665"/>
          </a:xfrm>
          <a:prstGeom prst="rect">
            <a:avLst/>
          </a:prstGeom>
          <a:noFill/>
        </p:spPr>
        <p:txBody>
          <a:bodyPr wrap="square" rtlCol="0">
            <a:spAutoFit/>
          </a:bodyPr>
          <a:lstStyle/>
          <a:p>
            <a:r>
              <a:rPr lang="en-US" sz="2400" dirty="0" smtClean="0"/>
              <a:t>Find out the </a:t>
            </a:r>
            <a:r>
              <a:rPr lang="en-US" sz="2400" dirty="0" err="1" smtClean="0"/>
              <a:t>Fd’s</a:t>
            </a:r>
            <a:r>
              <a:rPr lang="en-US" sz="2400" dirty="0" smtClean="0"/>
              <a:t> of given “Customer” Schema:</a:t>
            </a:r>
            <a:endParaRPr lang="en-US" sz="2400" dirty="0"/>
          </a:p>
        </p:txBody>
      </p:sp>
      <p:pic>
        <p:nvPicPr>
          <p:cNvPr id="2051" name="Picture 3"/>
          <p:cNvPicPr>
            <a:picLocks noChangeAspect="1" noChangeArrowheads="1"/>
          </p:cNvPicPr>
          <p:nvPr/>
        </p:nvPicPr>
        <p:blipFill>
          <a:blip r:embed="rId3" cstate="print"/>
          <a:srcRect/>
          <a:stretch>
            <a:fillRect/>
          </a:stretch>
        </p:blipFill>
        <p:spPr bwMode="auto">
          <a:xfrm>
            <a:off x="1524000" y="3962400"/>
            <a:ext cx="3143250" cy="457200"/>
          </a:xfrm>
          <a:prstGeom prst="rect">
            <a:avLst/>
          </a:prstGeom>
          <a:noFill/>
          <a:ln w="9525">
            <a:noFill/>
            <a:miter lim="800000"/>
            <a:headEnd/>
            <a:tailEnd/>
          </a:ln>
        </p:spPr>
      </p:pic>
      <p:graphicFrame>
        <p:nvGraphicFramePr>
          <p:cNvPr id="9" name="Table 8"/>
          <p:cNvGraphicFramePr>
            <a:graphicFrameLocks noGrp="1"/>
          </p:cNvGraphicFramePr>
          <p:nvPr/>
        </p:nvGraphicFramePr>
        <p:xfrm>
          <a:off x="1447800" y="4495800"/>
          <a:ext cx="3200400" cy="1854200"/>
        </p:xfrm>
        <a:graphic>
          <a:graphicData uri="http://schemas.openxmlformats.org/drawingml/2006/table">
            <a:tbl>
              <a:tblPr firstRow="1" bandRow="1">
                <a:tableStyleId>{5940675A-B579-460E-94D1-54222C63F5DA}</a:tableStyleId>
              </a:tblPr>
              <a:tblGrid>
                <a:gridCol w="1600200"/>
                <a:gridCol w="1600200"/>
              </a:tblGrid>
              <a:tr h="370840">
                <a:tc>
                  <a:txBody>
                    <a:bodyPr/>
                    <a:lstStyle/>
                    <a:p>
                      <a:r>
                        <a:rPr lang="en-US" dirty="0" smtClean="0"/>
                        <a:t>Main</a:t>
                      </a:r>
                      <a:endParaRPr lang="en-US" dirty="0"/>
                    </a:p>
                  </a:txBody>
                  <a:tcPr/>
                </a:tc>
                <a:tc>
                  <a:txBody>
                    <a:bodyPr/>
                    <a:lstStyle/>
                    <a:p>
                      <a:r>
                        <a:rPr lang="en-US" dirty="0" err="1" smtClean="0"/>
                        <a:t>harrison</a:t>
                      </a:r>
                      <a:endParaRPr lang="en-US" dirty="0"/>
                    </a:p>
                  </a:txBody>
                  <a:tcPr/>
                </a:tc>
              </a:tr>
              <a:tr h="370840">
                <a:tc>
                  <a:txBody>
                    <a:bodyPr/>
                    <a:lstStyle/>
                    <a:p>
                      <a:r>
                        <a:rPr lang="en-US" dirty="0" smtClean="0"/>
                        <a:t>North</a:t>
                      </a:r>
                      <a:endParaRPr lang="en-US" dirty="0"/>
                    </a:p>
                  </a:txBody>
                  <a:tcPr/>
                </a:tc>
                <a:tc>
                  <a:txBody>
                    <a:bodyPr/>
                    <a:lstStyle/>
                    <a:p>
                      <a:r>
                        <a:rPr lang="en-US" dirty="0" smtClean="0"/>
                        <a:t>Rye</a:t>
                      </a:r>
                      <a:endParaRPr lang="en-US" dirty="0"/>
                    </a:p>
                  </a:txBody>
                  <a:tcPr/>
                </a:tc>
              </a:tr>
              <a:tr h="370840">
                <a:tc>
                  <a:txBody>
                    <a:bodyPr/>
                    <a:lstStyle/>
                    <a:p>
                      <a:r>
                        <a:rPr lang="en-US" dirty="0" smtClean="0"/>
                        <a:t>Park</a:t>
                      </a:r>
                      <a:endParaRPr lang="en-US" dirty="0"/>
                    </a:p>
                  </a:txBody>
                  <a:tcPr/>
                </a:tc>
                <a:tc>
                  <a:txBody>
                    <a:bodyPr/>
                    <a:lstStyle/>
                    <a:p>
                      <a:r>
                        <a:rPr lang="en-US" dirty="0" err="1" smtClean="0"/>
                        <a:t>pittsfield</a:t>
                      </a:r>
                      <a:endParaRPr lang="en-US" dirty="0"/>
                    </a:p>
                  </a:txBody>
                  <a:tcPr/>
                </a:tc>
              </a:tr>
              <a:tr h="370840">
                <a:tc>
                  <a:txBody>
                    <a:bodyPr/>
                    <a:lstStyle/>
                    <a:p>
                      <a:r>
                        <a:rPr lang="en-US" dirty="0" smtClean="0"/>
                        <a:t>Putnam</a:t>
                      </a:r>
                      <a:endParaRPr lang="en-US" dirty="0"/>
                    </a:p>
                  </a:txBody>
                  <a:tcPr/>
                </a:tc>
                <a:tc>
                  <a:txBody>
                    <a:bodyPr/>
                    <a:lstStyle/>
                    <a:p>
                      <a:r>
                        <a:rPr lang="en-US" dirty="0" smtClean="0"/>
                        <a:t>Stamford</a:t>
                      </a:r>
                      <a:endParaRPr lang="en-US" dirty="0"/>
                    </a:p>
                  </a:txBody>
                  <a:tcPr/>
                </a:tc>
              </a:tr>
              <a:tr h="370840">
                <a:tc>
                  <a:txBody>
                    <a:bodyPr/>
                    <a:lstStyle/>
                    <a:p>
                      <a:r>
                        <a:rPr lang="en-US" dirty="0" smtClean="0"/>
                        <a:t>Spring</a:t>
                      </a:r>
                      <a:endParaRPr lang="en-US" dirty="0"/>
                    </a:p>
                  </a:txBody>
                  <a:tcPr/>
                </a:tc>
                <a:tc>
                  <a:txBody>
                    <a:bodyPr/>
                    <a:lstStyle/>
                    <a:p>
                      <a:r>
                        <a:rPr lang="en-US" dirty="0" err="1" smtClean="0"/>
                        <a:t>pittsfield</a:t>
                      </a:r>
                      <a:endParaRPr lang="en-US" dirty="0"/>
                    </a:p>
                  </a:txBody>
                  <a:tcPr/>
                </a:tc>
              </a:tr>
            </a:tbl>
          </a:graphicData>
        </a:graphic>
      </p:graphicFrame>
      <p:sp>
        <p:nvSpPr>
          <p:cNvPr id="10" name="TextBox 9"/>
          <p:cNvSpPr txBox="1"/>
          <p:nvPr/>
        </p:nvSpPr>
        <p:spPr>
          <a:xfrm>
            <a:off x="1143000" y="6488668"/>
            <a:ext cx="6477000" cy="369332"/>
          </a:xfrm>
          <a:prstGeom prst="rect">
            <a:avLst/>
          </a:prstGeom>
          <a:noFill/>
        </p:spPr>
        <p:txBody>
          <a:bodyPr wrap="square" rtlCol="0">
            <a:spAutoFit/>
          </a:bodyPr>
          <a:lstStyle/>
          <a:p>
            <a:r>
              <a:rPr lang="en-US" b="1" dirty="0" smtClean="0">
                <a:solidFill>
                  <a:srgbClr val="FF0000"/>
                </a:solidFill>
              </a:rPr>
              <a:t>** But in this schema reversal FD is not satisfied</a:t>
            </a:r>
            <a:endParaRPr lang="en-US" b="1" dirty="0">
              <a:solidFill>
                <a:srgbClr val="FF0000"/>
              </a:solidFill>
            </a:endParaRPr>
          </a:p>
        </p:txBody>
      </p:sp>
      <p:pic>
        <p:nvPicPr>
          <p:cNvPr id="2052" name="Picture 4"/>
          <p:cNvPicPr>
            <a:picLocks noChangeAspect="1" noChangeArrowheads="1"/>
          </p:cNvPicPr>
          <p:nvPr/>
        </p:nvPicPr>
        <p:blipFill>
          <a:blip r:embed="rId4" cstate="print"/>
          <a:srcRect/>
          <a:stretch>
            <a:fillRect/>
          </a:stretch>
        </p:blipFill>
        <p:spPr bwMode="auto">
          <a:xfrm>
            <a:off x="5486400" y="3962400"/>
            <a:ext cx="3463106" cy="533400"/>
          </a:xfrm>
          <a:prstGeom prst="rect">
            <a:avLst/>
          </a:prstGeom>
          <a:noFill/>
          <a:ln w="9525">
            <a:noFill/>
            <a:miter lim="800000"/>
            <a:headEnd/>
            <a:tailEnd/>
          </a:ln>
        </p:spPr>
      </p:pic>
      <p:graphicFrame>
        <p:nvGraphicFramePr>
          <p:cNvPr id="13" name="Table 12"/>
          <p:cNvGraphicFramePr>
            <a:graphicFrameLocks noGrp="1"/>
          </p:cNvGraphicFramePr>
          <p:nvPr/>
        </p:nvGraphicFramePr>
        <p:xfrm>
          <a:off x="5562600" y="4495800"/>
          <a:ext cx="3200400" cy="1854200"/>
        </p:xfrm>
        <a:graphic>
          <a:graphicData uri="http://schemas.openxmlformats.org/drawingml/2006/table">
            <a:tbl>
              <a:tblPr firstRow="1" bandRow="1">
                <a:tableStyleId>{5940675A-B579-460E-94D1-54222C63F5DA}</a:tableStyleId>
              </a:tblPr>
              <a:tblGrid>
                <a:gridCol w="1600200"/>
                <a:gridCol w="1600200"/>
              </a:tblGrid>
              <a:tr h="370840">
                <a:tc>
                  <a:txBody>
                    <a:bodyPr/>
                    <a:lstStyle/>
                    <a:p>
                      <a:r>
                        <a:rPr lang="en-US" dirty="0" smtClean="0"/>
                        <a:t>Jones</a:t>
                      </a:r>
                      <a:endParaRPr lang="en-US" dirty="0"/>
                    </a:p>
                  </a:txBody>
                  <a:tcPr/>
                </a:tc>
                <a:tc>
                  <a:txBody>
                    <a:bodyPr/>
                    <a:lstStyle/>
                    <a:p>
                      <a:r>
                        <a:rPr lang="en-US" dirty="0" smtClean="0"/>
                        <a:t>main</a:t>
                      </a:r>
                      <a:endParaRPr lang="en-US" dirty="0"/>
                    </a:p>
                  </a:txBody>
                  <a:tcPr/>
                </a:tc>
              </a:tr>
              <a:tr h="370840">
                <a:tc>
                  <a:txBody>
                    <a:bodyPr/>
                    <a:lstStyle/>
                    <a:p>
                      <a:r>
                        <a:rPr lang="en-US" dirty="0" smtClean="0"/>
                        <a:t>Smith</a:t>
                      </a:r>
                      <a:endParaRPr lang="en-US" dirty="0"/>
                    </a:p>
                  </a:txBody>
                  <a:tcPr/>
                </a:tc>
                <a:tc>
                  <a:txBody>
                    <a:bodyPr/>
                    <a:lstStyle/>
                    <a:p>
                      <a:r>
                        <a:rPr lang="en-US" dirty="0" smtClean="0"/>
                        <a:t>North</a:t>
                      </a:r>
                      <a:endParaRPr lang="en-US" dirty="0"/>
                    </a:p>
                  </a:txBody>
                  <a:tcPr/>
                </a:tc>
              </a:tr>
              <a:tr h="370840">
                <a:tc>
                  <a:txBody>
                    <a:bodyPr/>
                    <a:lstStyle/>
                    <a:p>
                      <a:r>
                        <a:rPr lang="en-US" dirty="0" smtClean="0"/>
                        <a:t>Hayes</a:t>
                      </a:r>
                      <a:endParaRPr lang="en-US" dirty="0"/>
                    </a:p>
                  </a:txBody>
                  <a:tcPr/>
                </a:tc>
                <a:tc>
                  <a:txBody>
                    <a:bodyPr/>
                    <a:lstStyle/>
                    <a:p>
                      <a:r>
                        <a:rPr lang="en-US" dirty="0" smtClean="0"/>
                        <a:t>Main</a:t>
                      </a:r>
                      <a:endParaRPr lang="en-US" dirty="0"/>
                    </a:p>
                  </a:txBody>
                  <a:tcPr/>
                </a:tc>
              </a:tr>
              <a:tr h="370840">
                <a:tc>
                  <a:txBody>
                    <a:bodyPr/>
                    <a:lstStyle/>
                    <a:p>
                      <a:r>
                        <a:rPr lang="en-US" dirty="0" smtClean="0"/>
                        <a:t>Curry</a:t>
                      </a:r>
                      <a:endParaRPr lang="en-US" dirty="0"/>
                    </a:p>
                  </a:txBody>
                  <a:tcPr/>
                </a:tc>
                <a:tc>
                  <a:txBody>
                    <a:bodyPr/>
                    <a:lstStyle/>
                    <a:p>
                      <a:r>
                        <a:rPr lang="en-US" dirty="0" smtClean="0"/>
                        <a:t>North</a:t>
                      </a:r>
                      <a:endParaRPr lang="en-US" dirty="0"/>
                    </a:p>
                  </a:txBody>
                  <a:tcPr/>
                </a:tc>
              </a:tr>
              <a:tr h="370840">
                <a:tc>
                  <a:txBody>
                    <a:bodyPr/>
                    <a:lstStyle/>
                    <a:p>
                      <a:r>
                        <a:rPr lang="en-US" dirty="0" smtClean="0"/>
                        <a:t>Green</a:t>
                      </a:r>
                      <a:endParaRPr lang="en-US" dirty="0"/>
                    </a:p>
                  </a:txBody>
                  <a:tcPr/>
                </a:tc>
                <a:tc>
                  <a:txBody>
                    <a:bodyPr/>
                    <a:lstStyle/>
                    <a:p>
                      <a:r>
                        <a:rPr lang="en-US" dirty="0" smtClean="0"/>
                        <a:t>walnut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blinds(horizontal)">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Armstrong’s Axioms</a:t>
            </a:r>
            <a:endParaRPr lang="en-US" dirty="0"/>
          </a:p>
        </p:txBody>
      </p:sp>
      <p:sp>
        <p:nvSpPr>
          <p:cNvPr id="3" name="Content Placeholder 2"/>
          <p:cNvSpPr>
            <a:spLocks noGrp="1"/>
          </p:cNvSpPr>
          <p:nvPr>
            <p:ph idx="1"/>
          </p:nvPr>
        </p:nvSpPr>
        <p:spPr>
          <a:xfrm>
            <a:off x="1435608" y="1447800"/>
            <a:ext cx="7498080" cy="2819400"/>
          </a:xfrm>
        </p:spPr>
        <p:txBody>
          <a:bodyPr>
            <a:normAutofit/>
          </a:bodyPr>
          <a:lstStyle/>
          <a:p>
            <a:pPr algn="just"/>
            <a:r>
              <a:rPr lang="en-US" sz="2800" dirty="0" smtClean="0"/>
              <a:t> Developed by Armstrong in 1974</a:t>
            </a:r>
          </a:p>
          <a:p>
            <a:pPr algn="just"/>
            <a:r>
              <a:rPr lang="en-US" sz="2800" dirty="0" smtClean="0"/>
              <a:t> There are six rules (axioms) that all possible functional dependencies may be derived from them</a:t>
            </a:r>
          </a:p>
          <a:p>
            <a:pPr algn="just"/>
            <a:r>
              <a:rPr lang="en-US" sz="2800" dirty="0" smtClean="0"/>
              <a:t> These rules are basically used for finding “</a:t>
            </a:r>
            <a:r>
              <a:rPr lang="en-US" sz="2800" b="1" dirty="0" smtClean="0"/>
              <a:t>Closure</a:t>
            </a:r>
            <a:r>
              <a:rPr lang="en-US" sz="2800" dirty="0" smtClean="0"/>
              <a:t>”     of functional dependency</a:t>
            </a:r>
            <a:endParaRPr lang="en-US" sz="2800" dirty="0"/>
          </a:p>
        </p:txBody>
      </p:sp>
      <p:pic>
        <p:nvPicPr>
          <p:cNvPr id="3075" name="Picture 3"/>
          <p:cNvPicPr>
            <a:picLocks noChangeAspect="1" noChangeArrowheads="1"/>
          </p:cNvPicPr>
          <p:nvPr/>
        </p:nvPicPr>
        <p:blipFill>
          <a:blip r:embed="rId2" cstate="print"/>
          <a:srcRect/>
          <a:stretch>
            <a:fillRect/>
          </a:stretch>
        </p:blipFill>
        <p:spPr bwMode="auto">
          <a:xfrm>
            <a:off x="3581400" y="3886200"/>
            <a:ext cx="400050"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90600"/>
            <a:ext cx="7498080" cy="4800600"/>
          </a:xfrm>
        </p:spPr>
        <p:txBody>
          <a:bodyPr>
            <a:normAutofit fontScale="92500" lnSpcReduction="20000"/>
          </a:bodyPr>
          <a:lstStyle/>
          <a:p>
            <a:pPr marL="609600" indent="-609600" algn="just">
              <a:buFont typeface="Wingdings" pitchFamily="2" charset="2"/>
              <a:buAutoNum type="arabicPeriod"/>
            </a:pPr>
            <a:r>
              <a:rPr lang="en-US" b="1" i="1" dirty="0" smtClean="0">
                <a:solidFill>
                  <a:srgbClr val="FF0000"/>
                </a:solidFill>
              </a:rPr>
              <a:t>Reflexivity Rule</a:t>
            </a:r>
            <a:r>
              <a:rPr lang="en-US" b="1" dirty="0" smtClean="0">
                <a:solidFill>
                  <a:srgbClr val="FF0000"/>
                </a:solidFill>
              </a:rPr>
              <a:t> </a:t>
            </a:r>
            <a:r>
              <a:rPr lang="en-US" dirty="0" smtClean="0"/>
              <a:t>--- If </a:t>
            </a:r>
            <a:r>
              <a:rPr lang="en-US" i="1" dirty="0" smtClean="0"/>
              <a:t>X</a:t>
            </a:r>
            <a:r>
              <a:rPr lang="en-US" dirty="0" smtClean="0"/>
              <a:t> is a set of attributes and </a:t>
            </a:r>
            <a:r>
              <a:rPr lang="en-US" i="1" dirty="0" smtClean="0"/>
              <a:t>Y</a:t>
            </a:r>
            <a:r>
              <a:rPr lang="en-US" dirty="0" smtClean="0"/>
              <a:t> is a subset of </a:t>
            </a:r>
            <a:r>
              <a:rPr lang="en-US" i="1" dirty="0" smtClean="0"/>
              <a:t>X</a:t>
            </a:r>
            <a:r>
              <a:rPr lang="en-US" dirty="0" smtClean="0"/>
              <a:t>, then </a:t>
            </a:r>
          </a:p>
          <a:p>
            <a:pPr marL="609600" indent="-609600" algn="just">
              <a:buNone/>
            </a:pPr>
            <a:r>
              <a:rPr lang="en-US" b="1" i="1" dirty="0" smtClean="0"/>
              <a:t>                X </a:t>
            </a:r>
            <a:r>
              <a:rPr lang="en-US" b="1" i="1" dirty="0" smtClean="0">
                <a:sym typeface="Symbol" pitchFamily="18" charset="2"/>
              </a:rPr>
              <a:t></a:t>
            </a:r>
            <a:r>
              <a:rPr lang="en-US" b="1" i="1" dirty="0" smtClean="0"/>
              <a:t> Y</a:t>
            </a:r>
            <a:r>
              <a:rPr lang="en-US" dirty="0" smtClean="0"/>
              <a:t> holds or </a:t>
            </a:r>
            <a:r>
              <a:rPr lang="en-US" b="1" i="1" dirty="0" smtClean="0"/>
              <a:t>X </a:t>
            </a:r>
            <a:r>
              <a:rPr lang="en-US" b="1" i="1" dirty="0" smtClean="0">
                <a:sym typeface="Symbol" pitchFamily="18" charset="2"/>
              </a:rPr>
              <a:t></a:t>
            </a:r>
            <a:r>
              <a:rPr lang="en-US" b="1" i="1" dirty="0" smtClean="0"/>
              <a:t> X</a:t>
            </a:r>
            <a:r>
              <a:rPr lang="en-US" dirty="0" smtClean="0"/>
              <a:t> holds </a:t>
            </a:r>
          </a:p>
          <a:p>
            <a:pPr marL="609600" indent="-609600" algn="just">
              <a:buFont typeface="Wingdings" pitchFamily="2" charset="2"/>
              <a:buNone/>
            </a:pPr>
            <a:r>
              <a:rPr lang="en-US" dirty="0" smtClean="0"/>
              <a:t>	</a:t>
            </a:r>
            <a:r>
              <a:rPr lang="en-US" sz="2400" dirty="0" smtClean="0"/>
              <a:t>each subset of </a:t>
            </a:r>
            <a:r>
              <a:rPr lang="en-US" sz="2400" i="1" dirty="0" smtClean="0"/>
              <a:t>X</a:t>
            </a:r>
            <a:r>
              <a:rPr lang="en-US" sz="2400" dirty="0" smtClean="0"/>
              <a:t> is functionally dependent on </a:t>
            </a:r>
            <a:r>
              <a:rPr lang="en-US" sz="2400" i="1" dirty="0" smtClean="0"/>
              <a:t>X</a:t>
            </a:r>
            <a:r>
              <a:rPr lang="en-US" sz="2400" dirty="0" smtClean="0"/>
              <a:t>. </a:t>
            </a:r>
          </a:p>
          <a:p>
            <a:pPr marL="609600" indent="-609600" algn="just">
              <a:buFont typeface="Wingdings" pitchFamily="2" charset="2"/>
              <a:buNone/>
            </a:pPr>
            <a:endParaRPr lang="en-US" sz="2400" dirty="0" smtClean="0"/>
          </a:p>
          <a:p>
            <a:pPr marL="609600" indent="-609600" algn="just">
              <a:buFont typeface="Wingdings" pitchFamily="2" charset="2"/>
              <a:buNone/>
            </a:pPr>
            <a:r>
              <a:rPr lang="en-US" b="1" i="1" dirty="0" smtClean="0">
                <a:solidFill>
                  <a:srgbClr val="FF0000"/>
                </a:solidFill>
              </a:rPr>
              <a:t>2.</a:t>
            </a:r>
            <a:r>
              <a:rPr lang="en-US" b="1" dirty="0" smtClean="0">
                <a:solidFill>
                  <a:srgbClr val="FF0000"/>
                </a:solidFill>
              </a:rPr>
              <a:t>  </a:t>
            </a:r>
            <a:r>
              <a:rPr lang="en-US" b="1" i="1" dirty="0" smtClean="0">
                <a:solidFill>
                  <a:srgbClr val="FF0000"/>
                </a:solidFill>
              </a:rPr>
              <a:t>Augmentation Rule</a:t>
            </a:r>
            <a:r>
              <a:rPr lang="en-US" b="1" dirty="0" smtClean="0">
                <a:solidFill>
                  <a:srgbClr val="FF0000"/>
                </a:solidFill>
              </a:rPr>
              <a:t> </a:t>
            </a:r>
            <a:r>
              <a:rPr lang="en-US" dirty="0" smtClean="0"/>
              <a:t>--- If </a:t>
            </a:r>
            <a:r>
              <a:rPr lang="en-US" b="1" i="1" dirty="0" smtClean="0"/>
              <a:t>X </a:t>
            </a:r>
            <a:r>
              <a:rPr lang="en-US" b="1" i="1" dirty="0" smtClean="0">
                <a:sym typeface="Symbol" pitchFamily="18" charset="2"/>
              </a:rPr>
              <a:t></a:t>
            </a:r>
            <a:r>
              <a:rPr lang="en-US" b="1" i="1" dirty="0" smtClean="0"/>
              <a:t> Y</a:t>
            </a:r>
            <a:r>
              <a:rPr lang="en-US" dirty="0" smtClean="0"/>
              <a:t> holds and </a:t>
            </a:r>
            <a:r>
              <a:rPr lang="en-US" i="1" dirty="0" smtClean="0"/>
              <a:t>W</a:t>
            </a:r>
            <a:r>
              <a:rPr lang="en-US" dirty="0" smtClean="0"/>
              <a:t> is a set of attributes, then </a:t>
            </a:r>
          </a:p>
          <a:p>
            <a:pPr marL="609600" indent="-609600" algn="just">
              <a:buFont typeface="Wingdings" pitchFamily="2" charset="2"/>
              <a:buNone/>
            </a:pPr>
            <a:r>
              <a:rPr lang="en-US" b="1" i="1" dirty="0" smtClean="0"/>
              <a:t>                 WX  </a:t>
            </a:r>
            <a:r>
              <a:rPr lang="en-US" b="1" i="1" dirty="0" smtClean="0">
                <a:sym typeface="Symbol" pitchFamily="18" charset="2"/>
              </a:rPr>
              <a:t></a:t>
            </a:r>
            <a:r>
              <a:rPr lang="en-US" b="1" i="1" dirty="0" smtClean="0"/>
              <a:t> WY</a:t>
            </a:r>
            <a:r>
              <a:rPr lang="en-US" dirty="0" smtClean="0"/>
              <a:t> holds. </a:t>
            </a:r>
          </a:p>
          <a:p>
            <a:pPr marL="609600" indent="-609600" algn="just">
              <a:buFont typeface="Wingdings" pitchFamily="2" charset="2"/>
              <a:buNone/>
            </a:pPr>
            <a:endParaRPr lang="en-US" dirty="0" smtClean="0"/>
          </a:p>
          <a:p>
            <a:pPr marL="609600" indent="-609600" algn="just">
              <a:buFont typeface="Wingdings" pitchFamily="2" charset="2"/>
              <a:buNone/>
            </a:pPr>
            <a:r>
              <a:rPr lang="en-US" b="1" i="1" dirty="0" smtClean="0">
                <a:solidFill>
                  <a:srgbClr val="FF0000"/>
                </a:solidFill>
              </a:rPr>
              <a:t>3.  Transitivity Rule</a:t>
            </a:r>
            <a:r>
              <a:rPr lang="en-US" b="1" dirty="0" smtClean="0">
                <a:solidFill>
                  <a:srgbClr val="FF0000"/>
                </a:solidFill>
              </a:rPr>
              <a:t> </a:t>
            </a:r>
            <a:r>
              <a:rPr lang="en-US" dirty="0" smtClean="0"/>
              <a:t>--- If </a:t>
            </a:r>
            <a:r>
              <a:rPr lang="en-US" b="1" i="1" dirty="0" smtClean="0"/>
              <a:t>X </a:t>
            </a:r>
            <a:r>
              <a:rPr lang="en-US" b="1" i="1" dirty="0" smtClean="0">
                <a:sym typeface="Symbol" pitchFamily="18" charset="2"/>
              </a:rPr>
              <a:t></a:t>
            </a:r>
            <a:r>
              <a:rPr lang="en-US" b="1" i="1" dirty="0" smtClean="0"/>
              <a:t> Y</a:t>
            </a:r>
            <a:r>
              <a:rPr lang="en-US" dirty="0" smtClean="0"/>
              <a:t> and </a:t>
            </a:r>
            <a:r>
              <a:rPr lang="en-US" b="1" i="1" dirty="0" smtClean="0"/>
              <a:t>Y </a:t>
            </a:r>
            <a:r>
              <a:rPr lang="en-US" b="1" i="1" dirty="0" smtClean="0">
                <a:sym typeface="Symbol" pitchFamily="18" charset="2"/>
              </a:rPr>
              <a:t></a:t>
            </a:r>
            <a:r>
              <a:rPr lang="en-US" b="1" i="1" dirty="0" smtClean="0"/>
              <a:t> Z</a:t>
            </a:r>
            <a:r>
              <a:rPr lang="en-US" dirty="0" smtClean="0"/>
              <a:t> holds, then </a:t>
            </a:r>
            <a:r>
              <a:rPr lang="en-US" b="1" i="1" dirty="0" smtClean="0"/>
              <a:t>X </a:t>
            </a:r>
            <a:r>
              <a:rPr lang="en-US" b="1" i="1" dirty="0" smtClean="0">
                <a:sym typeface="Symbol" pitchFamily="18" charset="2"/>
              </a:rPr>
              <a:t></a:t>
            </a:r>
            <a:r>
              <a:rPr lang="en-US" b="1" i="1" dirty="0" smtClean="0"/>
              <a:t> Z</a:t>
            </a:r>
            <a:r>
              <a:rPr lang="en-US" dirty="0" smtClean="0"/>
              <a:t> holds.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7485888" cy="5181600"/>
          </a:xfrm>
        </p:spPr>
        <p:txBody>
          <a:bodyPr/>
          <a:lstStyle/>
          <a:p>
            <a:pPr>
              <a:buFont typeface="Wingdings" pitchFamily="2" charset="2"/>
              <a:buNone/>
            </a:pPr>
            <a:r>
              <a:rPr lang="en-US" b="1" dirty="0" smtClean="0">
                <a:solidFill>
                  <a:srgbClr val="FF0000"/>
                </a:solidFill>
              </a:rPr>
              <a:t>4. </a:t>
            </a:r>
            <a:r>
              <a:rPr lang="en-US" b="1" i="1" dirty="0" smtClean="0">
                <a:solidFill>
                  <a:srgbClr val="FF0000"/>
                </a:solidFill>
              </a:rPr>
              <a:t>Union Rule</a:t>
            </a:r>
            <a:r>
              <a:rPr lang="en-US" b="1" dirty="0" smtClean="0">
                <a:solidFill>
                  <a:srgbClr val="FF0000"/>
                </a:solidFill>
              </a:rPr>
              <a:t> </a:t>
            </a:r>
            <a:r>
              <a:rPr lang="en-US" dirty="0" smtClean="0"/>
              <a:t>--- If </a:t>
            </a:r>
            <a:r>
              <a:rPr lang="en-US" b="1" i="1" dirty="0" smtClean="0"/>
              <a:t>X </a:t>
            </a:r>
            <a:r>
              <a:rPr lang="en-US" b="1" i="1" dirty="0" smtClean="0">
                <a:sym typeface="Symbol" pitchFamily="18" charset="2"/>
              </a:rPr>
              <a:t></a:t>
            </a:r>
            <a:r>
              <a:rPr lang="en-US" b="1" i="1" dirty="0" smtClean="0"/>
              <a:t> Y</a:t>
            </a:r>
            <a:r>
              <a:rPr lang="en-US" dirty="0" smtClean="0"/>
              <a:t> and </a:t>
            </a:r>
            <a:r>
              <a:rPr lang="en-US" b="1" i="1" dirty="0" smtClean="0"/>
              <a:t>X </a:t>
            </a:r>
            <a:r>
              <a:rPr lang="en-US" b="1" i="1" dirty="0" smtClean="0">
                <a:sym typeface="Symbol" pitchFamily="18" charset="2"/>
              </a:rPr>
              <a:t></a:t>
            </a:r>
            <a:r>
              <a:rPr lang="en-US" b="1" i="1" dirty="0" smtClean="0"/>
              <a:t> Z</a:t>
            </a:r>
            <a:r>
              <a:rPr lang="en-US" dirty="0" smtClean="0"/>
              <a:t> holds, then </a:t>
            </a:r>
            <a:r>
              <a:rPr lang="en-US" b="1" i="1" dirty="0" smtClean="0"/>
              <a:t>X </a:t>
            </a:r>
            <a:r>
              <a:rPr lang="en-US" b="1" i="1" dirty="0" smtClean="0">
                <a:sym typeface="Symbol" pitchFamily="18" charset="2"/>
              </a:rPr>
              <a:t></a:t>
            </a:r>
            <a:r>
              <a:rPr lang="en-US" b="1" i="1" dirty="0" smtClean="0"/>
              <a:t> YZ</a:t>
            </a:r>
            <a:r>
              <a:rPr lang="en-US" dirty="0" smtClean="0"/>
              <a:t> holds. </a:t>
            </a:r>
          </a:p>
          <a:p>
            <a:pPr>
              <a:buFont typeface="Wingdings" pitchFamily="2" charset="2"/>
              <a:buNone/>
            </a:pPr>
            <a:endParaRPr lang="en-US" dirty="0" smtClean="0"/>
          </a:p>
          <a:p>
            <a:pPr>
              <a:buFont typeface="Wingdings" pitchFamily="2" charset="2"/>
              <a:buNone/>
            </a:pPr>
            <a:r>
              <a:rPr lang="en-US" b="1" dirty="0" smtClean="0">
                <a:solidFill>
                  <a:srgbClr val="FF0000"/>
                </a:solidFill>
              </a:rPr>
              <a:t>5. </a:t>
            </a:r>
            <a:r>
              <a:rPr lang="en-US" b="1" i="1" dirty="0" smtClean="0">
                <a:solidFill>
                  <a:srgbClr val="FF0000"/>
                </a:solidFill>
              </a:rPr>
              <a:t>Decomposition Rule</a:t>
            </a:r>
            <a:r>
              <a:rPr lang="en-US" b="1" dirty="0" smtClean="0">
                <a:solidFill>
                  <a:srgbClr val="FF0000"/>
                </a:solidFill>
              </a:rPr>
              <a:t> </a:t>
            </a:r>
            <a:r>
              <a:rPr lang="en-US" dirty="0" smtClean="0"/>
              <a:t>--- If </a:t>
            </a:r>
            <a:r>
              <a:rPr lang="en-US" b="1" i="1" dirty="0" smtClean="0"/>
              <a:t>X </a:t>
            </a:r>
            <a:r>
              <a:rPr lang="en-US" b="1" i="1" dirty="0" smtClean="0">
                <a:sym typeface="Symbol" pitchFamily="18" charset="2"/>
              </a:rPr>
              <a:t></a:t>
            </a:r>
            <a:r>
              <a:rPr lang="en-US" b="1" i="1" dirty="0" smtClean="0"/>
              <a:t> YZ</a:t>
            </a:r>
            <a:r>
              <a:rPr lang="en-US" dirty="0" smtClean="0"/>
              <a:t> holds, then so do </a:t>
            </a:r>
            <a:r>
              <a:rPr lang="en-US" b="1" i="1" dirty="0" smtClean="0"/>
              <a:t>X </a:t>
            </a:r>
            <a:r>
              <a:rPr lang="en-US" b="1" i="1" dirty="0" smtClean="0">
                <a:sym typeface="Symbol" pitchFamily="18" charset="2"/>
              </a:rPr>
              <a:t></a:t>
            </a:r>
            <a:r>
              <a:rPr lang="en-US" b="1" i="1" dirty="0" smtClean="0"/>
              <a:t> Y</a:t>
            </a:r>
            <a:r>
              <a:rPr lang="en-US" dirty="0" smtClean="0"/>
              <a:t> and </a:t>
            </a:r>
            <a:r>
              <a:rPr lang="en-US" b="1" i="1" dirty="0" smtClean="0"/>
              <a:t>X </a:t>
            </a:r>
            <a:r>
              <a:rPr lang="en-US" b="1" i="1" dirty="0" smtClean="0">
                <a:sym typeface="Symbol" pitchFamily="18" charset="2"/>
              </a:rPr>
              <a:t></a:t>
            </a:r>
            <a:r>
              <a:rPr lang="en-US" b="1" i="1" dirty="0" smtClean="0"/>
              <a:t> Z</a:t>
            </a:r>
            <a:r>
              <a:rPr lang="en-US" dirty="0" smtClean="0"/>
              <a:t>. </a:t>
            </a:r>
          </a:p>
          <a:p>
            <a:pPr>
              <a:buFont typeface="Wingdings" pitchFamily="2" charset="2"/>
              <a:buNone/>
            </a:pPr>
            <a:endParaRPr lang="en-US" dirty="0" smtClean="0"/>
          </a:p>
          <a:p>
            <a:pPr>
              <a:buFont typeface="Wingdings" pitchFamily="2" charset="2"/>
              <a:buNone/>
            </a:pPr>
            <a:r>
              <a:rPr lang="en-US" b="1" dirty="0" smtClean="0">
                <a:solidFill>
                  <a:srgbClr val="FF0000"/>
                </a:solidFill>
              </a:rPr>
              <a:t>6. </a:t>
            </a:r>
            <a:r>
              <a:rPr lang="en-US" b="1" i="1" dirty="0" err="1" smtClean="0">
                <a:solidFill>
                  <a:srgbClr val="FF0000"/>
                </a:solidFill>
              </a:rPr>
              <a:t>Pseudotransitivity</a:t>
            </a:r>
            <a:r>
              <a:rPr lang="en-US" b="1" i="1" dirty="0" smtClean="0">
                <a:solidFill>
                  <a:srgbClr val="FF0000"/>
                </a:solidFill>
              </a:rPr>
              <a:t> Rule</a:t>
            </a:r>
            <a:r>
              <a:rPr lang="en-US" b="1" dirty="0" smtClean="0">
                <a:solidFill>
                  <a:srgbClr val="FF0000"/>
                </a:solidFill>
              </a:rPr>
              <a:t> </a:t>
            </a:r>
            <a:r>
              <a:rPr lang="en-US" dirty="0" smtClean="0"/>
              <a:t>--- If </a:t>
            </a:r>
            <a:r>
              <a:rPr lang="en-US" b="1" i="1" dirty="0" smtClean="0"/>
              <a:t>X </a:t>
            </a:r>
            <a:r>
              <a:rPr lang="en-US" b="1" i="1" dirty="0" smtClean="0">
                <a:sym typeface="Symbol" pitchFamily="18" charset="2"/>
              </a:rPr>
              <a:t></a:t>
            </a:r>
            <a:r>
              <a:rPr lang="en-US" b="1" i="1" dirty="0" smtClean="0"/>
              <a:t> Y</a:t>
            </a:r>
            <a:r>
              <a:rPr lang="en-US" dirty="0" smtClean="0"/>
              <a:t> and </a:t>
            </a:r>
            <a:r>
              <a:rPr lang="en-US" b="1" i="1" dirty="0" smtClean="0"/>
              <a:t>WY </a:t>
            </a:r>
            <a:r>
              <a:rPr lang="en-US" b="1" i="1" dirty="0" smtClean="0">
                <a:sym typeface="Symbol" pitchFamily="18" charset="2"/>
              </a:rPr>
              <a:t></a:t>
            </a:r>
            <a:r>
              <a:rPr lang="en-US" b="1" i="1" dirty="0" smtClean="0"/>
              <a:t> Z</a:t>
            </a:r>
            <a:r>
              <a:rPr lang="en-US" dirty="0" smtClean="0"/>
              <a:t> hold then so does </a:t>
            </a:r>
            <a:r>
              <a:rPr lang="en-US" b="1" i="1" dirty="0" smtClean="0"/>
              <a:t>WX </a:t>
            </a:r>
            <a:r>
              <a:rPr lang="en-US" b="1" i="1" dirty="0" smtClean="0">
                <a:sym typeface="Symbol" pitchFamily="18" charset="2"/>
              </a:rPr>
              <a:t></a:t>
            </a:r>
            <a:r>
              <a:rPr lang="en-US" b="1" i="1" dirty="0" smtClean="0"/>
              <a:t> Z</a:t>
            </a: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7498080" cy="5791200"/>
          </a:xfrm>
        </p:spPr>
        <p:txBody>
          <a:bodyPr>
            <a:normAutofit fontScale="70000" lnSpcReduction="20000"/>
          </a:bodyPr>
          <a:lstStyle/>
          <a:p>
            <a:pPr algn="just">
              <a:buNone/>
            </a:pPr>
            <a:r>
              <a:rPr lang="en-US" i="1" dirty="0" smtClean="0"/>
              <a:t>R = (A, B, C, G, H, I) and the</a:t>
            </a:r>
          </a:p>
          <a:p>
            <a:pPr algn="just">
              <a:buNone/>
            </a:pPr>
            <a:r>
              <a:rPr lang="en-US" dirty="0" smtClean="0"/>
              <a:t>set </a:t>
            </a:r>
            <a:r>
              <a:rPr lang="en-US" i="1" dirty="0" smtClean="0"/>
              <a:t>F of functional dependencies {A → B, </a:t>
            </a:r>
          </a:p>
          <a:p>
            <a:pPr algn="just">
              <a:buNone/>
            </a:pPr>
            <a:r>
              <a:rPr lang="en-US" i="1" dirty="0" smtClean="0"/>
              <a:t>A → C, CG → H, CG → I, B → H}</a:t>
            </a:r>
          </a:p>
          <a:p>
            <a:pPr algn="just">
              <a:buNone/>
            </a:pPr>
            <a:endParaRPr lang="en-US" sz="1300" i="1" dirty="0" smtClean="0"/>
          </a:p>
          <a:p>
            <a:pPr algn="just"/>
            <a:r>
              <a:rPr lang="en-US" i="1" dirty="0" smtClean="0"/>
              <a:t> </a:t>
            </a:r>
            <a:r>
              <a:rPr lang="en-US" b="1" i="1" dirty="0" smtClean="0">
                <a:solidFill>
                  <a:srgbClr val="FF0000"/>
                </a:solidFill>
              </a:rPr>
              <a:t>A → H</a:t>
            </a:r>
            <a:r>
              <a:rPr lang="en-US" i="1" dirty="0" smtClean="0"/>
              <a:t>. Since A → B and B → H hold, we apply the </a:t>
            </a:r>
            <a:r>
              <a:rPr lang="en-US" b="1" i="1" dirty="0" smtClean="0"/>
              <a:t>transitivity rule</a:t>
            </a:r>
            <a:r>
              <a:rPr lang="en-US" i="1" dirty="0" smtClean="0"/>
              <a:t>. Observe </a:t>
            </a:r>
            <a:r>
              <a:rPr lang="en-US" dirty="0" smtClean="0"/>
              <a:t>that it was much easier to use Armstrong’s axioms to show that </a:t>
            </a:r>
            <a:r>
              <a:rPr lang="en-US" i="1" dirty="0" smtClean="0"/>
              <a:t>A → H holds </a:t>
            </a:r>
            <a:r>
              <a:rPr lang="en-US" dirty="0" smtClean="0"/>
              <a:t>than it was to argue directly from the definitions</a:t>
            </a:r>
          </a:p>
          <a:p>
            <a:pPr algn="just">
              <a:buNone/>
            </a:pPr>
            <a:endParaRPr lang="en-US" sz="1000" dirty="0" smtClean="0">
              <a:effectLst>
                <a:outerShdw blurRad="38100" dist="38100" dir="2700000" algn="tl">
                  <a:srgbClr val="000000">
                    <a:alpha val="43137"/>
                  </a:srgbClr>
                </a:outerShdw>
              </a:effectLst>
            </a:endParaRPr>
          </a:p>
          <a:p>
            <a:pPr algn="just"/>
            <a:r>
              <a:rPr lang="en-US" b="1" i="1" dirty="0" smtClean="0">
                <a:solidFill>
                  <a:srgbClr val="FF0000"/>
                </a:solidFill>
              </a:rPr>
              <a:t>CG → HI </a:t>
            </a:r>
            <a:r>
              <a:rPr lang="en-US" i="1" dirty="0" smtClean="0"/>
              <a:t>. Since CG → H and CG → I , the </a:t>
            </a:r>
            <a:r>
              <a:rPr lang="en-US" b="1" i="1" dirty="0" smtClean="0"/>
              <a:t>union</a:t>
            </a:r>
            <a:r>
              <a:rPr lang="en-US" i="1" dirty="0" smtClean="0"/>
              <a:t> rule implies that CG → HI .</a:t>
            </a:r>
          </a:p>
          <a:p>
            <a:pPr algn="just">
              <a:buNone/>
            </a:pPr>
            <a:endParaRPr lang="en-US" sz="1300" i="1" dirty="0" smtClean="0">
              <a:effectLst>
                <a:outerShdw blurRad="38100" dist="38100" dir="2700000" algn="tl">
                  <a:srgbClr val="000000">
                    <a:alpha val="43137"/>
                  </a:srgbClr>
                </a:outerShdw>
              </a:effectLst>
            </a:endParaRPr>
          </a:p>
          <a:p>
            <a:pPr algn="just"/>
            <a:r>
              <a:rPr lang="en-US" b="1" i="1" dirty="0" smtClean="0">
                <a:solidFill>
                  <a:srgbClr val="FF0000"/>
                </a:solidFill>
              </a:rPr>
              <a:t>AG → I</a:t>
            </a:r>
            <a:r>
              <a:rPr lang="en-US" i="1" dirty="0" smtClean="0"/>
              <a:t>. Since A → C and CG → I, the </a:t>
            </a:r>
            <a:r>
              <a:rPr lang="en-US" b="1" i="1" dirty="0" err="1" smtClean="0"/>
              <a:t>pseudotransitivity</a:t>
            </a:r>
            <a:r>
              <a:rPr lang="en-US" i="1" dirty="0" smtClean="0"/>
              <a:t> rule implies that AG → I holds.</a:t>
            </a:r>
          </a:p>
          <a:p>
            <a:pPr algn="just">
              <a:buNone/>
            </a:pPr>
            <a:endParaRPr lang="en-US" sz="1100" i="1" dirty="0" smtClean="0"/>
          </a:p>
          <a:p>
            <a:pPr algn="just"/>
            <a:r>
              <a:rPr lang="en-US" dirty="0" smtClean="0"/>
              <a:t>Another way of finding that </a:t>
            </a:r>
            <a:r>
              <a:rPr lang="en-US" i="1" dirty="0" smtClean="0"/>
              <a:t>AG → I holds is as follows. We use the augmentation </a:t>
            </a:r>
            <a:r>
              <a:rPr lang="en-US" dirty="0" smtClean="0"/>
              <a:t>rule on </a:t>
            </a:r>
            <a:r>
              <a:rPr lang="en-US" i="1" dirty="0" smtClean="0"/>
              <a:t>A → C to infer AG → CG. Applying the transitivity rule to </a:t>
            </a:r>
            <a:r>
              <a:rPr lang="en-US" dirty="0" smtClean="0"/>
              <a:t>this dependency and </a:t>
            </a:r>
            <a:r>
              <a:rPr lang="en-US" i="1" dirty="0" smtClean="0"/>
              <a:t>CG → I, we infer AG → I.</a:t>
            </a:r>
          </a:p>
          <a:p>
            <a:pPr>
              <a:buNone/>
            </a:pPr>
            <a:endParaRPr lang="en-US" sz="2400" i="1" dirty="0" smtClean="0"/>
          </a:p>
          <a:p>
            <a:pPr>
              <a:buNone/>
            </a:pPr>
            <a:endParaRPr lang="en-US" sz="2400" dirty="0"/>
          </a:p>
        </p:txBody>
      </p:sp>
      <p:sp>
        <p:nvSpPr>
          <p:cNvPr id="4" name="TextBox 3"/>
          <p:cNvSpPr txBox="1"/>
          <p:nvPr/>
        </p:nvSpPr>
        <p:spPr>
          <a:xfrm>
            <a:off x="228600" y="1371600"/>
            <a:ext cx="533400" cy="3539430"/>
          </a:xfrm>
          <a:prstGeom prst="rect">
            <a:avLst/>
          </a:prstGeom>
          <a:noFill/>
        </p:spPr>
        <p:txBody>
          <a:bodyPr wrap="square" rtlCol="0">
            <a:spAutoFit/>
          </a:bodyPr>
          <a:lstStyle/>
          <a:p>
            <a:r>
              <a:rPr lang="en-US" sz="3200" b="1" dirty="0" smtClean="0">
                <a:solidFill>
                  <a:srgbClr val="C00000"/>
                </a:solidFill>
              </a:rPr>
              <a:t>E</a:t>
            </a:r>
          </a:p>
          <a:p>
            <a:r>
              <a:rPr lang="en-US" sz="3200" b="1" dirty="0" smtClean="0">
                <a:solidFill>
                  <a:srgbClr val="C00000"/>
                </a:solidFill>
              </a:rPr>
              <a:t>X</a:t>
            </a:r>
          </a:p>
          <a:p>
            <a:r>
              <a:rPr lang="en-US" sz="3200" b="1" dirty="0" smtClean="0">
                <a:solidFill>
                  <a:srgbClr val="C00000"/>
                </a:solidFill>
              </a:rPr>
              <a:t>A</a:t>
            </a:r>
          </a:p>
          <a:p>
            <a:r>
              <a:rPr lang="en-US" sz="3200" b="1" dirty="0" smtClean="0">
                <a:solidFill>
                  <a:srgbClr val="C00000"/>
                </a:solidFill>
              </a:rPr>
              <a:t>M</a:t>
            </a:r>
          </a:p>
          <a:p>
            <a:r>
              <a:rPr lang="en-US" sz="3200" b="1" dirty="0" smtClean="0">
                <a:solidFill>
                  <a:srgbClr val="C00000"/>
                </a:solidFill>
              </a:rPr>
              <a:t>P</a:t>
            </a:r>
          </a:p>
          <a:p>
            <a:r>
              <a:rPr lang="en-US" sz="3200" b="1" dirty="0" smtClean="0">
                <a:solidFill>
                  <a:srgbClr val="C00000"/>
                </a:solidFill>
              </a:rPr>
              <a:t>L</a:t>
            </a:r>
          </a:p>
          <a:p>
            <a:r>
              <a:rPr lang="en-US" sz="3200" b="1" dirty="0" smtClean="0">
                <a:solidFill>
                  <a:srgbClr val="C00000"/>
                </a:solidFill>
              </a:rPr>
              <a:t>E</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Closure of Attribute Sets</a:t>
            </a:r>
            <a:endParaRPr lang="en-US" dirty="0">
              <a:solidFill>
                <a:srgbClr val="C00000"/>
              </a:solidFill>
            </a:endParaRPr>
          </a:p>
        </p:txBody>
      </p:sp>
      <p:sp>
        <p:nvSpPr>
          <p:cNvPr id="3" name="Content Placeholder 2"/>
          <p:cNvSpPr>
            <a:spLocks noGrp="1"/>
          </p:cNvSpPr>
          <p:nvPr>
            <p:ph idx="1"/>
          </p:nvPr>
        </p:nvSpPr>
        <p:spPr>
          <a:xfrm>
            <a:off x="1435608" y="1447800"/>
            <a:ext cx="7498080" cy="3276600"/>
          </a:xfrm>
        </p:spPr>
        <p:txBody>
          <a:bodyPr>
            <a:noAutofit/>
          </a:bodyPr>
          <a:lstStyle/>
          <a:p>
            <a:pPr algn="just"/>
            <a:r>
              <a:rPr lang="en-US" sz="2400" dirty="0" smtClean="0"/>
              <a:t>Functional dependencies are “logically implied” by </a:t>
            </a:r>
            <a:r>
              <a:rPr lang="en-US" sz="2400" i="1" dirty="0" smtClean="0"/>
              <a:t>F</a:t>
            </a:r>
          </a:p>
          <a:p>
            <a:pPr algn="just">
              <a:buNone/>
            </a:pPr>
            <a:endParaRPr lang="en-US" sz="900" dirty="0" smtClean="0"/>
          </a:p>
          <a:p>
            <a:pPr algn="just"/>
            <a:r>
              <a:rPr lang="en-US" sz="2400" dirty="0" smtClean="0"/>
              <a:t>Since Armstrong’s rules (Inferences) are simple for finding FD’s but possibility of mistakes and consume lots of time</a:t>
            </a:r>
          </a:p>
          <a:p>
            <a:pPr algn="just">
              <a:buNone/>
            </a:pPr>
            <a:endParaRPr lang="en-US" sz="900" dirty="0" smtClean="0"/>
          </a:p>
          <a:p>
            <a:pPr algn="just"/>
            <a:r>
              <a:rPr lang="en-US" sz="2400" dirty="0" smtClean="0"/>
              <a:t> More formally, if F is functional dependencies of a relation R and identify more dependencies that also satisfy that relation R is called “Closure of FD’s </a:t>
            </a:r>
          </a:p>
          <a:p>
            <a:pPr algn="just">
              <a:buNone/>
            </a:pPr>
            <a:endParaRPr lang="en-US" sz="900" dirty="0" smtClean="0"/>
          </a:p>
          <a:p>
            <a:pPr algn="just"/>
            <a:r>
              <a:rPr lang="en-US" sz="2400" b="1" dirty="0" smtClean="0">
                <a:solidFill>
                  <a:srgbClr val="00B050"/>
                </a:solidFill>
              </a:rPr>
              <a:t> Main use of closure is to find super key/ candidate keys of given relation</a:t>
            </a:r>
          </a:p>
          <a:p>
            <a:pPr algn="just"/>
            <a:r>
              <a:rPr lang="en-US" sz="2400" b="1" dirty="0" smtClean="0">
                <a:solidFill>
                  <a:srgbClr val="00B050"/>
                </a:solidFill>
              </a:rPr>
              <a:t> Use closure to Identify all FD’s of given FD’s</a:t>
            </a:r>
          </a:p>
          <a:p>
            <a:pPr algn="just"/>
            <a:endParaRPr lang="en-US" sz="2400" b="1" dirty="0" smtClean="0">
              <a:solidFill>
                <a:srgbClr val="00B050"/>
              </a:solidFill>
            </a:endParaRPr>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p:oleObj spid="_x0000_s4098" name="Equation" r:id="rId3" imgW="114120" imgH="215640" progId="Equation.3">
              <p:embed/>
            </p:oleObj>
          </a:graphicData>
        </a:graphic>
      </p:graphicFrame>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p:oleObj spid="_x0000_s4099" name="Equation" r:id="rId4" imgW="114120" imgH="215640" progId="Equation.3">
              <p:embed/>
            </p:oleObj>
          </a:graphicData>
        </a:graphic>
      </p:graphicFrame>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p:oleObj spid="_x0000_s4100" name="Equation" r:id="rId5" imgW="114120" imgH="215640" progId="Equation.3">
              <p:embed/>
            </p:oleObj>
          </a:graphicData>
        </a:graphic>
      </p:graphicFrame>
      <p:graphicFrame>
        <p:nvGraphicFramePr>
          <p:cNvPr id="7" name="Object 6"/>
          <p:cNvGraphicFramePr>
            <a:graphicFrameLocks noChangeAspect="1"/>
          </p:cNvGraphicFramePr>
          <p:nvPr/>
        </p:nvGraphicFramePr>
        <p:xfrm>
          <a:off x="4514850" y="3321050"/>
          <a:ext cx="114300" cy="215900"/>
        </p:xfrm>
        <a:graphic>
          <a:graphicData uri="http://schemas.openxmlformats.org/presentationml/2006/ole">
            <p:oleObj spid="_x0000_s4101" name="Equation" r:id="rId6" imgW="114120" imgH="215640" progId="Equation.3">
              <p:embed/>
            </p:oleObj>
          </a:graphicData>
        </a:graphic>
      </p:graphicFrame>
      <p:graphicFrame>
        <p:nvGraphicFramePr>
          <p:cNvPr id="8" name="Object 7"/>
          <p:cNvGraphicFramePr>
            <a:graphicFrameLocks noChangeAspect="1"/>
          </p:cNvGraphicFramePr>
          <p:nvPr/>
        </p:nvGraphicFramePr>
        <p:xfrm>
          <a:off x="4514850" y="3213100"/>
          <a:ext cx="114300" cy="431800"/>
        </p:xfrm>
        <a:graphic>
          <a:graphicData uri="http://schemas.openxmlformats.org/presentationml/2006/ole">
            <p:oleObj spid="_x0000_s4102" name="Equation" r:id="rId7" imgW="114120" imgH="431640" progId="Equation.3">
              <p:embed/>
            </p:oleObj>
          </a:graphicData>
        </a:graphic>
      </p:graphicFrame>
      <p:graphicFrame>
        <p:nvGraphicFramePr>
          <p:cNvPr id="4105" name="Object 9"/>
          <p:cNvGraphicFramePr>
            <a:graphicFrameLocks noChangeAspect="1"/>
          </p:cNvGraphicFramePr>
          <p:nvPr/>
        </p:nvGraphicFramePr>
        <p:xfrm flipV="1">
          <a:off x="7696200" y="4267200"/>
          <a:ext cx="453390" cy="400050"/>
        </p:xfrm>
        <a:graphic>
          <a:graphicData uri="http://schemas.openxmlformats.org/presentationml/2006/ole">
            <p:oleObj spid="_x0000_s4105" name="Equation" r:id="rId8" imgW="215640" imgH="19044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Steps to Compute Closure Sets</a:t>
            </a:r>
            <a:endParaRPr lang="en-US" sz="3600" b="1" dirty="0">
              <a:solidFill>
                <a:srgbClr val="C00000"/>
              </a:solidFill>
            </a:endParaRPr>
          </a:p>
        </p:txBody>
      </p:sp>
      <p:sp>
        <p:nvSpPr>
          <p:cNvPr id="4" name="TextBox 3"/>
          <p:cNvSpPr txBox="1"/>
          <p:nvPr/>
        </p:nvSpPr>
        <p:spPr>
          <a:xfrm>
            <a:off x="1371600" y="1371600"/>
            <a:ext cx="7543800" cy="461665"/>
          </a:xfrm>
          <a:prstGeom prst="rect">
            <a:avLst/>
          </a:prstGeom>
          <a:noFill/>
        </p:spPr>
        <p:txBody>
          <a:bodyPr wrap="square" rtlCol="0">
            <a:spAutoFit/>
          </a:bodyPr>
          <a:lstStyle/>
          <a:p>
            <a:pPr marL="342900" indent="-342900">
              <a:buFont typeface="+mj-lt"/>
              <a:buAutoNum type="arabicPeriod"/>
            </a:pPr>
            <a:r>
              <a:rPr lang="en-US" sz="2400" dirty="0" smtClean="0"/>
              <a:t>Compute closure of all FDs as given in left hand side</a:t>
            </a:r>
          </a:p>
        </p:txBody>
      </p:sp>
      <p:sp>
        <p:nvSpPr>
          <p:cNvPr id="5" name="TextBox 4"/>
          <p:cNvSpPr txBox="1"/>
          <p:nvPr/>
        </p:nvSpPr>
        <p:spPr>
          <a:xfrm>
            <a:off x="1295400" y="2209800"/>
            <a:ext cx="7543800" cy="461665"/>
          </a:xfrm>
          <a:prstGeom prst="rect">
            <a:avLst/>
          </a:prstGeom>
          <a:noFill/>
        </p:spPr>
        <p:txBody>
          <a:bodyPr wrap="square" rtlCol="0">
            <a:spAutoFit/>
          </a:bodyPr>
          <a:lstStyle/>
          <a:p>
            <a:pPr marL="342900" indent="-342900"/>
            <a:r>
              <a:rPr lang="en-US" sz="2400" dirty="0" smtClean="0"/>
              <a:t>2.   Apply augmentation and Reflexive rule</a:t>
            </a:r>
          </a:p>
        </p:txBody>
      </p:sp>
      <p:sp>
        <p:nvSpPr>
          <p:cNvPr id="6" name="TextBox 5"/>
          <p:cNvSpPr txBox="1"/>
          <p:nvPr/>
        </p:nvSpPr>
        <p:spPr>
          <a:xfrm>
            <a:off x="1295400" y="2743200"/>
            <a:ext cx="8696325" cy="461665"/>
          </a:xfrm>
          <a:prstGeom prst="rect">
            <a:avLst/>
          </a:prstGeom>
          <a:noFill/>
        </p:spPr>
        <p:txBody>
          <a:bodyPr wrap="square" rtlCol="0">
            <a:spAutoFit/>
          </a:bodyPr>
          <a:lstStyle/>
          <a:p>
            <a:pPr marL="342900" indent="-342900"/>
            <a:r>
              <a:rPr lang="en-US" sz="2400" dirty="0" smtClean="0"/>
              <a:t>3.   Add the resulting functional dependencies to </a:t>
            </a:r>
            <a:r>
              <a:rPr lang="en-US" sz="2400" i="1" dirty="0" smtClean="0"/>
              <a:t>F </a:t>
            </a:r>
            <a:r>
              <a:rPr lang="en-US" sz="2400" baseline="30000" dirty="0" smtClean="0"/>
              <a:t>+</a:t>
            </a:r>
            <a:endParaRPr lang="en-US" sz="2400" dirty="0" smtClean="0"/>
          </a:p>
        </p:txBody>
      </p:sp>
      <p:sp>
        <p:nvSpPr>
          <p:cNvPr id="7" name="Rectangle 6"/>
          <p:cNvSpPr/>
          <p:nvPr/>
        </p:nvSpPr>
        <p:spPr>
          <a:xfrm>
            <a:off x="1295400" y="3124200"/>
            <a:ext cx="7315200" cy="461665"/>
          </a:xfrm>
          <a:prstGeom prst="rect">
            <a:avLst/>
          </a:prstGeom>
        </p:spPr>
        <p:txBody>
          <a:bodyPr wrap="square">
            <a:spAutoFit/>
          </a:bodyPr>
          <a:lstStyle/>
          <a:p>
            <a:r>
              <a:rPr lang="en-US" sz="2400" dirty="0" smtClean="0"/>
              <a:t>4.  Repeat steps 1, 2 ,3 as many times to cover all FD’s</a:t>
            </a:r>
            <a:endParaRPr lang="en-US" sz="2400" dirty="0"/>
          </a:p>
        </p:txBody>
      </p:sp>
      <p:sp>
        <p:nvSpPr>
          <p:cNvPr id="8" name="Rectangle 7"/>
          <p:cNvSpPr/>
          <p:nvPr/>
        </p:nvSpPr>
        <p:spPr>
          <a:xfrm>
            <a:off x="1371600" y="4114800"/>
            <a:ext cx="7162801" cy="461665"/>
          </a:xfrm>
          <a:prstGeom prst="rect">
            <a:avLst/>
          </a:prstGeom>
        </p:spPr>
        <p:txBody>
          <a:bodyPr wrap="square">
            <a:spAutoFit/>
          </a:bodyPr>
          <a:lstStyle/>
          <a:p>
            <a:r>
              <a:rPr lang="en-US" sz="2400" dirty="0" smtClean="0"/>
              <a:t>5.  Stop the procedure if no more closure are identified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498080" cy="3276600"/>
          </a:xfrm>
        </p:spPr>
        <p:txBody>
          <a:bodyPr>
            <a:normAutofit fontScale="47500" lnSpcReduction="20000"/>
          </a:bodyPr>
          <a:lstStyle/>
          <a:p>
            <a:pPr>
              <a:buNone/>
            </a:pPr>
            <a:r>
              <a:rPr lang="en-US" sz="5100" dirty="0" smtClean="0"/>
              <a:t>Compute the closure for relational schema</a:t>
            </a:r>
            <a:br>
              <a:rPr lang="en-US" sz="5100" dirty="0" smtClean="0"/>
            </a:br>
            <a:r>
              <a:rPr lang="en-US" sz="5100" dirty="0" smtClean="0"/>
              <a:t>R={A,B,C,D,E}</a:t>
            </a:r>
          </a:p>
          <a:p>
            <a:pPr>
              <a:buNone/>
            </a:pPr>
            <a:r>
              <a:rPr lang="en-US" sz="5100" dirty="0" smtClean="0"/>
              <a:t>FD’S: </a:t>
            </a:r>
            <a:br>
              <a:rPr lang="en-US" sz="5100" dirty="0" smtClean="0"/>
            </a:br>
            <a:r>
              <a:rPr lang="en-US" sz="5100" dirty="0" smtClean="0"/>
              <a:t>A--&gt;BC</a:t>
            </a:r>
            <a:br>
              <a:rPr lang="en-US" sz="5100" dirty="0" smtClean="0"/>
            </a:br>
            <a:r>
              <a:rPr lang="en-US" sz="5100" dirty="0" smtClean="0"/>
              <a:t>CD--&gt;E</a:t>
            </a:r>
            <a:br>
              <a:rPr lang="en-US" sz="5100" dirty="0" smtClean="0"/>
            </a:br>
            <a:r>
              <a:rPr lang="en-US" sz="5100" dirty="0" smtClean="0"/>
              <a:t>B--&gt;D</a:t>
            </a:r>
            <a:br>
              <a:rPr lang="en-US" sz="5100" dirty="0" smtClean="0"/>
            </a:br>
            <a:r>
              <a:rPr lang="en-US" sz="5100" dirty="0" smtClean="0"/>
              <a:t>E--&gt;A</a:t>
            </a:r>
          </a:p>
          <a:p>
            <a:pPr>
              <a:buNone/>
            </a:pPr>
            <a:r>
              <a:rPr lang="en-US" sz="5100" dirty="0" smtClean="0">
                <a:solidFill>
                  <a:srgbClr val="C00000"/>
                </a:solidFill>
              </a:rPr>
              <a:t>Solution: </a:t>
            </a:r>
          </a:p>
          <a:p>
            <a:pPr>
              <a:buNone/>
            </a:pPr>
            <a:endParaRPr lang="en-US" sz="2400" dirty="0" smtClean="0"/>
          </a:p>
          <a:p>
            <a:pPr>
              <a:buNone/>
            </a:pPr>
            <a:r>
              <a:rPr lang="en-US" dirty="0" smtClean="0"/>
              <a:t/>
            </a:r>
            <a:br>
              <a:rPr lang="en-US" dirty="0" smtClean="0"/>
            </a:br>
            <a:endParaRPr lang="en-US" dirty="0"/>
          </a:p>
        </p:txBody>
      </p:sp>
      <p:sp>
        <p:nvSpPr>
          <p:cNvPr id="4" name="TextBox 3"/>
          <p:cNvSpPr txBox="1"/>
          <p:nvPr/>
        </p:nvSpPr>
        <p:spPr>
          <a:xfrm>
            <a:off x="228600" y="1600200"/>
            <a:ext cx="304800" cy="3108543"/>
          </a:xfrm>
          <a:prstGeom prst="rect">
            <a:avLst/>
          </a:prstGeom>
          <a:noFill/>
        </p:spPr>
        <p:txBody>
          <a:bodyPr wrap="square" rtlCol="0">
            <a:spAutoFit/>
          </a:bodyPr>
          <a:lstStyle/>
          <a:p>
            <a:r>
              <a:rPr lang="en-US" sz="2800" b="1" dirty="0" smtClean="0">
                <a:solidFill>
                  <a:srgbClr val="C00000"/>
                </a:solidFill>
              </a:rPr>
              <a:t>E</a:t>
            </a:r>
          </a:p>
          <a:p>
            <a:r>
              <a:rPr lang="en-US" sz="2800" b="1" dirty="0" smtClean="0">
                <a:solidFill>
                  <a:srgbClr val="C00000"/>
                </a:solidFill>
              </a:rPr>
              <a:t>X</a:t>
            </a:r>
          </a:p>
          <a:p>
            <a:r>
              <a:rPr lang="en-US" sz="2800" b="1" dirty="0" smtClean="0">
                <a:solidFill>
                  <a:srgbClr val="C00000"/>
                </a:solidFill>
              </a:rPr>
              <a:t>A</a:t>
            </a:r>
          </a:p>
          <a:p>
            <a:r>
              <a:rPr lang="en-US" sz="2800" b="1" dirty="0" smtClean="0">
                <a:solidFill>
                  <a:srgbClr val="C00000"/>
                </a:solidFill>
              </a:rPr>
              <a:t>M</a:t>
            </a:r>
          </a:p>
          <a:p>
            <a:r>
              <a:rPr lang="en-US" sz="2800" b="1" dirty="0" smtClean="0">
                <a:solidFill>
                  <a:srgbClr val="C00000"/>
                </a:solidFill>
              </a:rPr>
              <a:t>P</a:t>
            </a:r>
          </a:p>
          <a:p>
            <a:r>
              <a:rPr lang="en-US" sz="2800" b="1" dirty="0" smtClean="0">
                <a:solidFill>
                  <a:srgbClr val="C00000"/>
                </a:solidFill>
              </a:rPr>
              <a:t>L</a:t>
            </a:r>
          </a:p>
          <a:p>
            <a:r>
              <a:rPr lang="en-US" sz="2800" b="1" dirty="0" smtClean="0">
                <a:solidFill>
                  <a:srgbClr val="C00000"/>
                </a:solidFill>
              </a:rPr>
              <a:t>E</a:t>
            </a:r>
            <a:endParaRPr lang="en-US" sz="2800" b="1" dirty="0">
              <a:solidFill>
                <a:srgbClr val="C00000"/>
              </a:solidFill>
            </a:endParaRPr>
          </a:p>
        </p:txBody>
      </p:sp>
      <p:sp>
        <p:nvSpPr>
          <p:cNvPr id="5" name="TextBox 4"/>
          <p:cNvSpPr txBox="1"/>
          <p:nvPr/>
        </p:nvSpPr>
        <p:spPr>
          <a:xfrm>
            <a:off x="1219200" y="3276600"/>
            <a:ext cx="6781800" cy="646331"/>
          </a:xfrm>
          <a:prstGeom prst="rect">
            <a:avLst/>
          </a:prstGeom>
          <a:noFill/>
        </p:spPr>
        <p:txBody>
          <a:bodyPr wrap="square" rtlCol="0">
            <a:spAutoFit/>
          </a:bodyPr>
          <a:lstStyle/>
          <a:p>
            <a:r>
              <a:rPr lang="en-US" b="1" dirty="0" smtClean="0"/>
              <a:t>Closure for A</a:t>
            </a:r>
            <a:endParaRPr lang="en-US" dirty="0" smtClean="0"/>
          </a:p>
          <a:p>
            <a:endParaRPr lang="en-US" dirty="0"/>
          </a:p>
        </p:txBody>
      </p:sp>
      <p:pic>
        <p:nvPicPr>
          <p:cNvPr id="37890" name="Picture 2"/>
          <p:cNvPicPr>
            <a:picLocks noChangeAspect="1" noChangeArrowheads="1"/>
          </p:cNvPicPr>
          <p:nvPr/>
        </p:nvPicPr>
        <p:blipFill>
          <a:blip r:embed="rId2" cstate="print"/>
          <a:srcRect/>
          <a:stretch>
            <a:fillRect/>
          </a:stretch>
        </p:blipFill>
        <p:spPr bwMode="auto">
          <a:xfrm>
            <a:off x="1143000" y="3733800"/>
            <a:ext cx="3124200" cy="2514600"/>
          </a:xfrm>
          <a:prstGeom prst="rect">
            <a:avLst/>
          </a:prstGeom>
          <a:noFill/>
          <a:ln w="9525">
            <a:noFill/>
            <a:miter lim="800000"/>
            <a:headEnd/>
            <a:tailEnd/>
          </a:ln>
        </p:spPr>
      </p:pic>
      <p:sp>
        <p:nvSpPr>
          <p:cNvPr id="7" name="TextBox 6"/>
          <p:cNvSpPr txBox="1"/>
          <p:nvPr/>
        </p:nvSpPr>
        <p:spPr>
          <a:xfrm>
            <a:off x="1143000" y="6248400"/>
            <a:ext cx="7696200" cy="400110"/>
          </a:xfrm>
          <a:prstGeom prst="rect">
            <a:avLst/>
          </a:prstGeom>
          <a:noFill/>
        </p:spPr>
        <p:txBody>
          <a:bodyPr wrap="square" rtlCol="0">
            <a:spAutoFit/>
          </a:bodyPr>
          <a:lstStyle/>
          <a:p>
            <a:r>
              <a:rPr lang="en-US" sz="2000" b="1" dirty="0" smtClean="0">
                <a:solidFill>
                  <a:srgbClr val="FF0000"/>
                </a:solidFill>
              </a:rPr>
              <a:t>** Super key which covers all the attributes of a relation</a:t>
            </a:r>
            <a:endParaRPr lang="en-US" sz="2000" b="1" dirty="0">
              <a:solidFill>
                <a:srgbClr val="FF0000"/>
              </a:solidFill>
            </a:endParaRPr>
          </a:p>
        </p:txBody>
      </p:sp>
      <p:sp>
        <p:nvSpPr>
          <p:cNvPr id="8" name="TextBox 7"/>
          <p:cNvSpPr txBox="1"/>
          <p:nvPr/>
        </p:nvSpPr>
        <p:spPr>
          <a:xfrm>
            <a:off x="5715000" y="3200400"/>
            <a:ext cx="2438400" cy="646331"/>
          </a:xfrm>
          <a:prstGeom prst="rect">
            <a:avLst/>
          </a:prstGeom>
          <a:noFill/>
        </p:spPr>
        <p:txBody>
          <a:bodyPr wrap="square" rtlCol="0">
            <a:spAutoFit/>
          </a:bodyPr>
          <a:lstStyle/>
          <a:p>
            <a:r>
              <a:rPr lang="en-US" b="1" dirty="0" smtClean="0"/>
              <a:t>Closure for CD</a:t>
            </a:r>
            <a:endParaRPr lang="en-US" dirty="0" smtClean="0"/>
          </a:p>
          <a:p>
            <a:endParaRPr lang="en-US" dirty="0"/>
          </a:p>
        </p:txBody>
      </p:sp>
      <p:pic>
        <p:nvPicPr>
          <p:cNvPr id="37891" name="Picture 3"/>
          <p:cNvPicPr>
            <a:picLocks noChangeAspect="1" noChangeArrowheads="1"/>
          </p:cNvPicPr>
          <p:nvPr/>
        </p:nvPicPr>
        <p:blipFill>
          <a:blip r:embed="rId3" cstate="print"/>
          <a:srcRect/>
          <a:stretch>
            <a:fillRect/>
          </a:stretch>
        </p:blipFill>
        <p:spPr bwMode="auto">
          <a:xfrm>
            <a:off x="5638800" y="3657600"/>
            <a:ext cx="3265714" cy="2381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0"/>
                                        </p:tgtEl>
                                        <p:attrNameLst>
                                          <p:attrName>style.visibility</p:attrName>
                                        </p:attrNameLst>
                                      </p:cBhvr>
                                      <p:to>
                                        <p:strVal val="visible"/>
                                      </p:to>
                                    </p:set>
                                    <p:animEffect transition="in" filter="blinds(horizontal)">
                                      <p:cBhvr>
                                        <p:cTn id="12" dur="500"/>
                                        <p:tgtEl>
                                          <p:spTgt spid="378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3429000" cy="457200"/>
          </a:xfrm>
        </p:spPr>
        <p:txBody>
          <a:bodyPr>
            <a:normAutofit/>
          </a:bodyPr>
          <a:lstStyle/>
          <a:p>
            <a:pPr>
              <a:buNone/>
            </a:pPr>
            <a:r>
              <a:rPr lang="en-US" sz="2400" b="1" dirty="0" smtClean="0"/>
              <a:t>Closure of B</a:t>
            </a:r>
            <a:endParaRPr lang="en-US" sz="2400" b="1" dirty="0"/>
          </a:p>
        </p:txBody>
      </p:sp>
      <p:pic>
        <p:nvPicPr>
          <p:cNvPr id="38914" name="Picture 2"/>
          <p:cNvPicPr>
            <a:picLocks noChangeAspect="1" noChangeArrowheads="1"/>
          </p:cNvPicPr>
          <p:nvPr/>
        </p:nvPicPr>
        <p:blipFill>
          <a:blip r:embed="rId2" cstate="print"/>
          <a:srcRect/>
          <a:stretch>
            <a:fillRect/>
          </a:stretch>
        </p:blipFill>
        <p:spPr bwMode="auto">
          <a:xfrm>
            <a:off x="1295400" y="2209800"/>
            <a:ext cx="3374713" cy="2133600"/>
          </a:xfrm>
          <a:prstGeom prst="rect">
            <a:avLst/>
          </a:prstGeom>
          <a:noFill/>
          <a:ln w="9525">
            <a:noFill/>
            <a:miter lim="800000"/>
            <a:headEnd/>
            <a:tailEnd/>
          </a:ln>
        </p:spPr>
      </p:pic>
      <p:sp>
        <p:nvSpPr>
          <p:cNvPr id="5" name="TextBox 4"/>
          <p:cNvSpPr txBox="1"/>
          <p:nvPr/>
        </p:nvSpPr>
        <p:spPr>
          <a:xfrm>
            <a:off x="5715000" y="1219200"/>
            <a:ext cx="2667000" cy="461665"/>
          </a:xfrm>
          <a:prstGeom prst="rect">
            <a:avLst/>
          </a:prstGeom>
          <a:noFill/>
        </p:spPr>
        <p:txBody>
          <a:bodyPr wrap="square" rtlCol="0">
            <a:spAutoFit/>
          </a:bodyPr>
          <a:lstStyle/>
          <a:p>
            <a:r>
              <a:rPr lang="en-US" sz="2400" b="1" dirty="0" smtClean="0"/>
              <a:t>Closure of E</a:t>
            </a:r>
            <a:endParaRPr lang="en-US" sz="2400" b="1" dirty="0"/>
          </a:p>
        </p:txBody>
      </p:sp>
      <p:pic>
        <p:nvPicPr>
          <p:cNvPr id="38915" name="Picture 3"/>
          <p:cNvPicPr>
            <a:picLocks noChangeAspect="1" noChangeArrowheads="1"/>
          </p:cNvPicPr>
          <p:nvPr/>
        </p:nvPicPr>
        <p:blipFill>
          <a:blip r:embed="rId3" cstate="print"/>
          <a:srcRect/>
          <a:stretch>
            <a:fillRect/>
          </a:stretch>
        </p:blipFill>
        <p:spPr bwMode="auto">
          <a:xfrm>
            <a:off x="5486400" y="2057400"/>
            <a:ext cx="2831265" cy="2362200"/>
          </a:xfrm>
          <a:prstGeom prst="rect">
            <a:avLst/>
          </a:prstGeom>
          <a:noFill/>
          <a:ln w="9525">
            <a:noFill/>
            <a:miter lim="800000"/>
            <a:headEnd/>
            <a:tailEnd/>
          </a:ln>
        </p:spPr>
      </p:pic>
      <p:sp>
        <p:nvSpPr>
          <p:cNvPr id="7" name="TextBox 6"/>
          <p:cNvSpPr txBox="1"/>
          <p:nvPr/>
        </p:nvSpPr>
        <p:spPr>
          <a:xfrm>
            <a:off x="1447800" y="4953000"/>
            <a:ext cx="7010400" cy="400110"/>
          </a:xfrm>
          <a:prstGeom prst="rect">
            <a:avLst/>
          </a:prstGeom>
          <a:noFill/>
        </p:spPr>
        <p:txBody>
          <a:bodyPr wrap="square" rtlCol="0">
            <a:spAutoFit/>
          </a:bodyPr>
          <a:lstStyle/>
          <a:p>
            <a:r>
              <a:rPr lang="en-US" sz="2000" b="1" dirty="0" smtClean="0">
                <a:solidFill>
                  <a:srgbClr val="00B050"/>
                </a:solidFill>
              </a:rPr>
              <a:t>A, CD, E are Super Keys of given Relation R</a:t>
            </a:r>
            <a:endParaRPr lang="en-US" sz="2000" b="1" dirty="0">
              <a:solidFill>
                <a:srgbClr val="00B050"/>
              </a:solidFill>
            </a:endParaRPr>
          </a:p>
        </p:txBody>
      </p:sp>
      <p:sp>
        <p:nvSpPr>
          <p:cNvPr id="8" name="TextBox 7"/>
          <p:cNvSpPr txBox="1"/>
          <p:nvPr/>
        </p:nvSpPr>
        <p:spPr>
          <a:xfrm>
            <a:off x="1295400" y="5715000"/>
            <a:ext cx="7239000" cy="400110"/>
          </a:xfrm>
          <a:prstGeom prst="rect">
            <a:avLst/>
          </a:prstGeom>
          <a:noFill/>
        </p:spPr>
        <p:txBody>
          <a:bodyPr wrap="square" rtlCol="0">
            <a:spAutoFit/>
          </a:bodyPr>
          <a:lstStyle/>
          <a:p>
            <a:r>
              <a:rPr lang="en-US" sz="2000" dirty="0" smtClean="0">
                <a:solidFill>
                  <a:srgbClr val="7030A0"/>
                </a:solidFill>
              </a:rPr>
              <a:t>Questions can be formed like “Define no. of keys in given relation”</a:t>
            </a:r>
            <a:endParaRPr lang="en-US" sz="20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linds(horizontal)">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239000" cy="1143000"/>
          </a:xfrm>
        </p:spPr>
        <p:txBody>
          <a:bodyPr>
            <a:normAutofit/>
          </a:bodyPr>
          <a:lstStyle/>
          <a:p>
            <a:pPr algn="just"/>
            <a:r>
              <a:rPr lang="en-US" sz="3200" b="1" dirty="0" smtClean="0">
                <a:solidFill>
                  <a:srgbClr val="C00000"/>
                </a:solidFill>
              </a:rPr>
              <a:t>The Importance of Good Relational Database Design: </a:t>
            </a:r>
            <a:endParaRPr lang="en-US" sz="3200" b="1" dirty="0">
              <a:solidFill>
                <a:srgbClr val="C00000"/>
              </a:solidFill>
            </a:endParaRPr>
          </a:p>
        </p:txBody>
      </p:sp>
      <p:sp>
        <p:nvSpPr>
          <p:cNvPr id="3" name="Content Placeholder 2"/>
          <p:cNvSpPr>
            <a:spLocks noGrp="1"/>
          </p:cNvSpPr>
          <p:nvPr>
            <p:ph idx="1"/>
          </p:nvPr>
        </p:nvSpPr>
        <p:spPr>
          <a:xfrm>
            <a:off x="990600" y="1676400"/>
            <a:ext cx="7943088" cy="2286000"/>
          </a:xfrm>
        </p:spPr>
        <p:txBody>
          <a:bodyPr>
            <a:normAutofit fontScale="85000" lnSpcReduction="20000"/>
          </a:bodyPr>
          <a:lstStyle/>
          <a:p>
            <a:pPr algn="just"/>
            <a:r>
              <a:rPr lang="en-US" sz="2800" dirty="0" smtClean="0"/>
              <a:t> A relational database is a collection of data items organized as a set of formally-described </a:t>
            </a:r>
            <a:r>
              <a:rPr lang="en-US" sz="2800" dirty="0" smtClean="0">
                <a:solidFill>
                  <a:schemeClr val="accent4"/>
                </a:solidFill>
              </a:rPr>
              <a:t>tables</a:t>
            </a:r>
            <a:r>
              <a:rPr lang="en-US" sz="2800" dirty="0" smtClean="0"/>
              <a:t> from which data can be accessed in efficient manner</a:t>
            </a:r>
          </a:p>
          <a:p>
            <a:pPr algn="just">
              <a:buNone/>
            </a:pPr>
            <a:endParaRPr lang="en-US" sz="1200" dirty="0" smtClean="0"/>
          </a:p>
          <a:p>
            <a:pPr algn="just"/>
            <a:r>
              <a:rPr lang="en-US" sz="2800" dirty="0" smtClean="0"/>
              <a:t>A good relational database design is crucial for  high-performance applications</a:t>
            </a:r>
          </a:p>
          <a:p>
            <a:pPr algn="just">
              <a:buNone/>
            </a:pPr>
            <a:r>
              <a:rPr lang="en-US" sz="2800" dirty="0" smtClean="0"/>
              <a:t> </a:t>
            </a:r>
          </a:p>
        </p:txBody>
      </p:sp>
      <p:pic>
        <p:nvPicPr>
          <p:cNvPr id="1027" name="Picture 3"/>
          <p:cNvPicPr>
            <a:picLocks noChangeAspect="1" noChangeArrowheads="1"/>
          </p:cNvPicPr>
          <p:nvPr/>
        </p:nvPicPr>
        <p:blipFill>
          <a:blip r:embed="rId2" cstate="print"/>
          <a:srcRect/>
          <a:stretch>
            <a:fillRect/>
          </a:stretch>
        </p:blipFill>
        <p:spPr bwMode="auto">
          <a:xfrm>
            <a:off x="2286000" y="3657600"/>
            <a:ext cx="5029200" cy="2466975"/>
          </a:xfrm>
          <a:prstGeom prst="rect">
            <a:avLst/>
          </a:prstGeom>
          <a:noFill/>
          <a:ln w="9525">
            <a:noFill/>
            <a:miter lim="800000"/>
            <a:headEnd/>
            <a:tailEnd/>
          </a:ln>
        </p:spPr>
      </p:pic>
      <p:sp>
        <p:nvSpPr>
          <p:cNvPr id="6" name="TextBox 5"/>
          <p:cNvSpPr txBox="1"/>
          <p:nvPr/>
        </p:nvSpPr>
        <p:spPr>
          <a:xfrm>
            <a:off x="3200400" y="6096000"/>
            <a:ext cx="4343400" cy="369332"/>
          </a:xfrm>
          <a:prstGeom prst="rect">
            <a:avLst/>
          </a:prstGeom>
          <a:noFill/>
        </p:spPr>
        <p:txBody>
          <a:bodyPr wrap="square" rtlCol="0">
            <a:spAutoFit/>
          </a:bodyPr>
          <a:lstStyle/>
          <a:p>
            <a:r>
              <a:rPr lang="en-US" b="1" u="sng" dirty="0" smtClean="0"/>
              <a:t>Relationship Between Two Tables</a:t>
            </a:r>
            <a:endParaRPr lang="en-US" b="1"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498080" cy="4800600"/>
          </a:xfrm>
        </p:spPr>
        <p:txBody>
          <a:bodyPr>
            <a:normAutofit/>
          </a:bodyPr>
          <a:lstStyle/>
          <a:p>
            <a:pPr>
              <a:buNone/>
            </a:pPr>
            <a:r>
              <a:rPr lang="en-US" sz="2400" dirty="0" smtClean="0"/>
              <a:t>1.   </a:t>
            </a:r>
            <a:r>
              <a:rPr lang="en-US" sz="2400" dirty="0" smtClean="0">
                <a:solidFill>
                  <a:srgbClr val="FF0000"/>
                </a:solidFill>
              </a:rPr>
              <a:t>R= (A, B, C</a:t>
            </a:r>
            <a:r>
              <a:rPr lang="en-US" sz="2400" smtClean="0">
                <a:solidFill>
                  <a:srgbClr val="FF0000"/>
                </a:solidFill>
              </a:rPr>
              <a:t>, D, E, G)</a:t>
            </a:r>
            <a:endParaRPr lang="en-US" sz="2400" dirty="0" smtClean="0">
              <a:solidFill>
                <a:srgbClr val="FF0000"/>
              </a:solidFill>
            </a:endParaRPr>
          </a:p>
          <a:p>
            <a:pPr>
              <a:buNone/>
            </a:pPr>
            <a:r>
              <a:rPr lang="en-US" sz="2400" dirty="0" smtClean="0">
                <a:solidFill>
                  <a:srgbClr val="FF0000"/>
                </a:solidFill>
              </a:rPr>
              <a:t>         A</a:t>
            </a:r>
            <a:r>
              <a:rPr lang="en-US" sz="2400" dirty="0" smtClean="0">
                <a:solidFill>
                  <a:srgbClr val="FF0000"/>
                </a:solidFill>
                <a:sym typeface="Wingdings" pitchFamily="2" charset="2"/>
              </a:rPr>
              <a:t> BC</a:t>
            </a:r>
          </a:p>
          <a:p>
            <a:pPr>
              <a:buNone/>
            </a:pPr>
            <a:r>
              <a:rPr lang="en-US" sz="2400" dirty="0" smtClean="0">
                <a:solidFill>
                  <a:srgbClr val="FF0000"/>
                </a:solidFill>
                <a:sym typeface="Wingdings" pitchFamily="2" charset="2"/>
              </a:rPr>
              <a:t>        BC DE</a:t>
            </a:r>
          </a:p>
          <a:p>
            <a:pPr>
              <a:buNone/>
            </a:pPr>
            <a:r>
              <a:rPr lang="en-US" sz="2400" dirty="0" smtClean="0">
                <a:solidFill>
                  <a:srgbClr val="FF0000"/>
                </a:solidFill>
                <a:sym typeface="Wingdings" pitchFamily="2" charset="2"/>
              </a:rPr>
              <a:t>        AEG  G</a:t>
            </a:r>
          </a:p>
          <a:p>
            <a:pPr>
              <a:buNone/>
            </a:pPr>
            <a:r>
              <a:rPr lang="en-US" sz="2400" dirty="0" smtClean="0">
                <a:solidFill>
                  <a:srgbClr val="FF0000"/>
                </a:solidFill>
                <a:sym typeface="Wingdings" pitchFamily="2" charset="2"/>
              </a:rPr>
              <a:t>    </a:t>
            </a:r>
            <a:r>
              <a:rPr lang="en-US" sz="2400" dirty="0" smtClean="0">
                <a:solidFill>
                  <a:srgbClr val="00B050"/>
                </a:solidFill>
                <a:sym typeface="Wingdings" pitchFamily="2" charset="2"/>
              </a:rPr>
              <a:t>Compute AC +</a:t>
            </a:r>
          </a:p>
          <a:p>
            <a:pPr>
              <a:buNone/>
            </a:pPr>
            <a:endParaRPr lang="en-US" sz="2400" dirty="0" smtClean="0">
              <a:solidFill>
                <a:srgbClr val="00B050"/>
              </a:solidFill>
              <a:sym typeface="Wingdings" pitchFamily="2" charset="2"/>
            </a:endParaRPr>
          </a:p>
          <a:p>
            <a:pPr marL="539496" indent="-457200">
              <a:buAutoNum type="arabicPeriod" startAt="2"/>
            </a:pPr>
            <a:r>
              <a:rPr lang="en-US" sz="2400" dirty="0" smtClean="0">
                <a:solidFill>
                  <a:srgbClr val="FF0000"/>
                </a:solidFill>
                <a:sym typeface="Wingdings" pitchFamily="2" charset="2"/>
              </a:rPr>
              <a:t>A B</a:t>
            </a:r>
          </a:p>
          <a:p>
            <a:pPr marL="539496" indent="-457200">
              <a:buNone/>
            </a:pPr>
            <a:r>
              <a:rPr lang="en-US" sz="2400" dirty="0" smtClean="0">
                <a:solidFill>
                  <a:srgbClr val="FF0000"/>
                </a:solidFill>
                <a:sym typeface="Wingdings" pitchFamily="2" charset="2"/>
              </a:rPr>
              <a:t>      B D</a:t>
            </a:r>
          </a:p>
          <a:p>
            <a:pPr marL="539496" indent="-457200">
              <a:buNone/>
            </a:pPr>
            <a:r>
              <a:rPr lang="en-US" sz="2400" dirty="0" smtClean="0">
                <a:solidFill>
                  <a:srgbClr val="FF0000"/>
                </a:solidFill>
                <a:sym typeface="Wingdings" pitchFamily="2" charset="2"/>
              </a:rPr>
              <a:t>      E FG</a:t>
            </a:r>
          </a:p>
          <a:p>
            <a:pPr marL="539496" indent="-457200">
              <a:buNone/>
            </a:pPr>
            <a:r>
              <a:rPr lang="en-US" sz="2400" dirty="0" smtClean="0">
                <a:solidFill>
                  <a:srgbClr val="00B050"/>
                </a:solidFill>
                <a:sym typeface="Wingdings" pitchFamily="2" charset="2"/>
              </a:rPr>
              <a:t>Does E D exist or not?</a:t>
            </a:r>
            <a:endParaRPr lang="en-US" sz="2400" dirty="0">
              <a:solidFill>
                <a:srgbClr val="00B050"/>
              </a:solidFill>
            </a:endParaRPr>
          </a:p>
        </p:txBody>
      </p:sp>
      <p:sp>
        <p:nvSpPr>
          <p:cNvPr id="5" name="TextBox 4"/>
          <p:cNvSpPr txBox="1"/>
          <p:nvPr/>
        </p:nvSpPr>
        <p:spPr>
          <a:xfrm>
            <a:off x="228600" y="1600200"/>
            <a:ext cx="304800" cy="3108543"/>
          </a:xfrm>
          <a:prstGeom prst="rect">
            <a:avLst/>
          </a:prstGeom>
          <a:noFill/>
        </p:spPr>
        <p:txBody>
          <a:bodyPr wrap="square" rtlCol="0">
            <a:spAutoFit/>
          </a:bodyPr>
          <a:lstStyle/>
          <a:p>
            <a:r>
              <a:rPr lang="en-US" sz="2800" b="1" dirty="0" smtClean="0">
                <a:solidFill>
                  <a:srgbClr val="C00000"/>
                </a:solidFill>
              </a:rPr>
              <a:t>E</a:t>
            </a:r>
          </a:p>
          <a:p>
            <a:r>
              <a:rPr lang="en-US" sz="2800" b="1" dirty="0" smtClean="0">
                <a:solidFill>
                  <a:srgbClr val="C00000"/>
                </a:solidFill>
              </a:rPr>
              <a:t>X</a:t>
            </a:r>
          </a:p>
          <a:p>
            <a:r>
              <a:rPr lang="en-US" sz="2800" b="1" dirty="0" smtClean="0">
                <a:solidFill>
                  <a:srgbClr val="C00000"/>
                </a:solidFill>
              </a:rPr>
              <a:t>A</a:t>
            </a:r>
          </a:p>
          <a:p>
            <a:r>
              <a:rPr lang="en-US" sz="2800" b="1" dirty="0" smtClean="0">
                <a:solidFill>
                  <a:srgbClr val="C00000"/>
                </a:solidFill>
              </a:rPr>
              <a:t>M</a:t>
            </a:r>
          </a:p>
          <a:p>
            <a:r>
              <a:rPr lang="en-US" sz="2800" b="1" dirty="0" smtClean="0">
                <a:solidFill>
                  <a:srgbClr val="C00000"/>
                </a:solidFill>
              </a:rPr>
              <a:t>P</a:t>
            </a:r>
          </a:p>
          <a:p>
            <a:r>
              <a:rPr lang="en-US" sz="2800" b="1" dirty="0" smtClean="0">
                <a:solidFill>
                  <a:srgbClr val="C00000"/>
                </a:solidFill>
              </a:rPr>
              <a:t>L</a:t>
            </a:r>
          </a:p>
          <a:p>
            <a:r>
              <a:rPr lang="en-US" sz="2800" b="1" dirty="0" smtClean="0">
                <a:solidFill>
                  <a:srgbClr val="C00000"/>
                </a:solidFill>
              </a:rPr>
              <a:t>E</a:t>
            </a:r>
            <a:endParaRPr lang="en-US" sz="2800" b="1" dirty="0">
              <a:solidFill>
                <a:srgbClr val="C00000"/>
              </a:solidFill>
            </a:endParaRPr>
          </a:p>
        </p:txBody>
      </p:sp>
      <p:sp>
        <p:nvSpPr>
          <p:cNvPr id="6" name="Rectangle 5"/>
          <p:cNvSpPr/>
          <p:nvPr/>
        </p:nvSpPr>
        <p:spPr>
          <a:xfrm>
            <a:off x="5334000" y="838200"/>
            <a:ext cx="2590800" cy="1371600"/>
          </a:xfrm>
          <a:prstGeom prst="rect">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r>
              <a:rPr lang="en-US" dirty="0" smtClean="0">
                <a:solidFill>
                  <a:schemeClr val="tx1"/>
                </a:solidFill>
              </a:rPr>
              <a:t>Closure of A union C</a:t>
            </a:r>
          </a:p>
          <a:p>
            <a:r>
              <a:rPr lang="en-US" dirty="0" smtClean="0">
                <a:solidFill>
                  <a:schemeClr val="tx1"/>
                </a:solidFill>
              </a:rPr>
              <a:t>1.     A</a:t>
            </a:r>
            <a:r>
              <a:rPr lang="en-US" dirty="0" smtClean="0">
                <a:solidFill>
                  <a:srgbClr val="00B050"/>
                </a:solidFill>
              </a:rPr>
              <a:t>BC</a:t>
            </a:r>
          </a:p>
          <a:p>
            <a:pPr marL="342900" indent="-342900">
              <a:buAutoNum type="arabicPeriod" startAt="2"/>
            </a:pPr>
            <a:r>
              <a:rPr lang="en-US" dirty="0" smtClean="0">
                <a:solidFill>
                  <a:schemeClr val="tx1"/>
                </a:solidFill>
              </a:rPr>
              <a:t>ABCDE </a:t>
            </a:r>
          </a:p>
          <a:p>
            <a:pPr marL="342900" indent="-342900">
              <a:buAutoNum type="arabicPeriod" startAt="2"/>
            </a:pPr>
            <a:endParaRPr lang="en-US" dirty="0" smtClean="0">
              <a:solidFill>
                <a:schemeClr val="tx1"/>
              </a:solidFill>
            </a:endParaRPr>
          </a:p>
          <a:p>
            <a:pPr marL="342900" indent="-342900"/>
            <a:r>
              <a:rPr lang="en-US" dirty="0" smtClean="0">
                <a:solidFill>
                  <a:schemeClr val="tx1"/>
                </a:solidFill>
              </a:rPr>
              <a:t>AC+ = ABCDE</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 </a:t>
            </a:r>
            <a:endParaRPr lang="en-US" dirty="0">
              <a:solidFill>
                <a:schemeClr val="tx1"/>
              </a:solidFill>
            </a:endParaRPr>
          </a:p>
        </p:txBody>
      </p:sp>
      <p:sp>
        <p:nvSpPr>
          <p:cNvPr id="7" name="Rectangle 6"/>
          <p:cNvSpPr/>
          <p:nvPr/>
        </p:nvSpPr>
        <p:spPr>
          <a:xfrm>
            <a:off x="5410200" y="3200400"/>
            <a:ext cx="2590800" cy="1371600"/>
          </a:xfrm>
          <a:prstGeom prst="rect">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r>
              <a:rPr lang="en-US" dirty="0" smtClean="0">
                <a:solidFill>
                  <a:schemeClr val="tx1"/>
                </a:solidFill>
              </a:rPr>
              <a:t>Closure of E</a:t>
            </a:r>
          </a:p>
          <a:p>
            <a:pPr marL="342900" indent="-342900">
              <a:buAutoNum type="arabicPeriod"/>
            </a:pPr>
            <a:r>
              <a:rPr lang="en-US" dirty="0" smtClean="0">
                <a:solidFill>
                  <a:schemeClr val="tx1"/>
                </a:solidFill>
              </a:rPr>
              <a:t>E</a:t>
            </a:r>
            <a:r>
              <a:rPr lang="en-US" dirty="0" smtClean="0">
                <a:solidFill>
                  <a:schemeClr val="tx1"/>
                </a:solidFill>
                <a:sym typeface="Wingdings" pitchFamily="2" charset="2"/>
              </a:rPr>
              <a:t> FG</a:t>
            </a:r>
          </a:p>
          <a:p>
            <a:pPr marL="342900" indent="-342900"/>
            <a:r>
              <a:rPr lang="en-US" dirty="0" smtClean="0">
                <a:solidFill>
                  <a:schemeClr val="tx1"/>
                </a:solidFill>
                <a:sym typeface="Wingdings" pitchFamily="2" charset="2"/>
              </a:rPr>
              <a:t>       EFG</a:t>
            </a:r>
            <a:r>
              <a:rPr lang="en-US" dirty="0" smtClean="0">
                <a:solidFill>
                  <a:schemeClr val="tx1"/>
                </a:solidFill>
              </a:rPr>
              <a:t> </a:t>
            </a:r>
          </a:p>
          <a:p>
            <a:pPr marL="342900" indent="-342900"/>
            <a:endParaRPr lang="en-US" sz="900" dirty="0" smtClean="0">
              <a:solidFill>
                <a:schemeClr val="tx1"/>
              </a:solidFill>
            </a:endParaRPr>
          </a:p>
          <a:p>
            <a:pPr marL="342900" indent="-342900"/>
            <a:r>
              <a:rPr lang="en-US" dirty="0" smtClean="0">
                <a:solidFill>
                  <a:schemeClr val="tx1"/>
                </a:solidFill>
              </a:rPr>
              <a:t>E</a:t>
            </a:r>
            <a:r>
              <a:rPr lang="en-US" dirty="0" smtClean="0">
                <a:solidFill>
                  <a:schemeClr val="tx1"/>
                </a:solidFill>
                <a:sym typeface="Wingdings" pitchFamily="2" charset="2"/>
              </a:rPr>
              <a:t> D does not exist</a:t>
            </a: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 </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Canonical Cover</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smtClean="0"/>
              <a:t> An update on the relation, the database system must ensure that the update does not violate any functional dependencies, that is, all the functional dependencies in </a:t>
            </a:r>
            <a:r>
              <a:rPr lang="en-US" sz="2400" i="1" dirty="0" smtClean="0"/>
              <a:t>F are satisfied in the new database state.</a:t>
            </a:r>
          </a:p>
          <a:p>
            <a:pPr algn="just">
              <a:buNone/>
            </a:pPr>
            <a:endParaRPr lang="en-US" sz="900" i="1" dirty="0" smtClean="0"/>
          </a:p>
          <a:p>
            <a:pPr algn="just"/>
            <a:r>
              <a:rPr lang="en-US" sz="2400" i="1" dirty="0" smtClean="0"/>
              <a:t> </a:t>
            </a:r>
            <a:r>
              <a:rPr lang="en-US" sz="2400" dirty="0" smtClean="0"/>
              <a:t>The system must roll back the update if it violates any functional dependencies in the set </a:t>
            </a:r>
            <a:r>
              <a:rPr lang="en-US" sz="2400" i="1" dirty="0" smtClean="0"/>
              <a:t>F.</a:t>
            </a:r>
          </a:p>
          <a:p>
            <a:pPr algn="just">
              <a:buNone/>
            </a:pPr>
            <a:endParaRPr lang="en-US" sz="900" i="1" dirty="0" smtClean="0"/>
          </a:p>
          <a:p>
            <a:pPr algn="just"/>
            <a:r>
              <a:rPr lang="en-US" sz="2400" i="1" dirty="0" smtClean="0"/>
              <a:t> </a:t>
            </a:r>
            <a:r>
              <a:rPr lang="en-US" sz="2400" dirty="0" smtClean="0"/>
              <a:t>We can reduce the effort spent in checking for violations by finding out the </a:t>
            </a:r>
            <a:r>
              <a:rPr lang="en-US" sz="2400" b="1" dirty="0" smtClean="0">
                <a:solidFill>
                  <a:srgbClr val="C00000"/>
                </a:solidFill>
              </a:rPr>
              <a:t>canonical cover </a:t>
            </a:r>
            <a:r>
              <a:rPr lang="en-US" sz="2400" dirty="0" smtClean="0"/>
              <a:t>of given set which is </a:t>
            </a:r>
            <a:r>
              <a:rPr lang="en-US" sz="2400" b="1" dirty="0" smtClean="0"/>
              <a:t>extraneous attributes</a:t>
            </a:r>
          </a:p>
          <a:p>
            <a:pPr algn="just">
              <a:buNone/>
            </a:pPr>
            <a:endParaRPr lang="en-US" sz="2400" b="1" dirty="0" smtClean="0"/>
          </a:p>
          <a:p>
            <a:pPr algn="just">
              <a:buNone/>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Extraneous Attributes</a:t>
            </a:r>
            <a:endParaRPr lang="en-US" dirty="0">
              <a:solidFill>
                <a:srgbClr val="C00000"/>
              </a:solidFill>
            </a:endParaRPr>
          </a:p>
        </p:txBody>
      </p:sp>
      <p:sp>
        <p:nvSpPr>
          <p:cNvPr id="3" name="Content Placeholder 2"/>
          <p:cNvSpPr>
            <a:spLocks noGrp="1"/>
          </p:cNvSpPr>
          <p:nvPr>
            <p:ph idx="1"/>
          </p:nvPr>
        </p:nvSpPr>
        <p:spPr>
          <a:xfrm>
            <a:off x="1219200" y="1447800"/>
            <a:ext cx="7714488" cy="4800600"/>
          </a:xfrm>
        </p:spPr>
        <p:txBody>
          <a:bodyPr>
            <a:normAutofit lnSpcReduction="10000"/>
          </a:bodyPr>
          <a:lstStyle/>
          <a:p>
            <a:pPr algn="just"/>
            <a:r>
              <a:rPr lang="en-US" sz="2400" dirty="0" smtClean="0"/>
              <a:t> Consider </a:t>
            </a:r>
            <a:r>
              <a:rPr lang="en-US" sz="2400" i="1" dirty="0" smtClean="0"/>
              <a:t>F, </a:t>
            </a:r>
            <a:r>
              <a:rPr lang="en-US" sz="2400" dirty="0" smtClean="0"/>
              <a:t>and a functional dependency, </a:t>
            </a:r>
            <a:r>
              <a:rPr lang="en-US" sz="2400" i="1" dirty="0" smtClean="0"/>
              <a:t>A </a:t>
            </a:r>
            <a:r>
              <a:rPr lang="en-US" sz="2400" i="1" dirty="0" smtClean="0">
                <a:sym typeface="Wingdings" pitchFamily="2" charset="2"/>
              </a:rPr>
              <a:t> B.</a:t>
            </a:r>
          </a:p>
          <a:p>
            <a:pPr algn="just">
              <a:buNone/>
            </a:pPr>
            <a:endParaRPr lang="en-US" sz="800" i="1" dirty="0" smtClean="0">
              <a:effectLst>
                <a:outerShdw blurRad="38100" dist="38100" dir="2700000" algn="tl">
                  <a:srgbClr val="000000">
                    <a:alpha val="43137"/>
                  </a:srgbClr>
                </a:outerShdw>
              </a:effectLst>
              <a:sym typeface="Wingdings" pitchFamily="2" charset="2"/>
            </a:endParaRPr>
          </a:p>
          <a:p>
            <a:pPr algn="just"/>
            <a:r>
              <a:rPr lang="en-US" sz="2400" dirty="0" smtClean="0">
                <a:solidFill>
                  <a:srgbClr val="FF0000"/>
                </a:solidFill>
                <a:sym typeface="Wingdings" pitchFamily="2" charset="2"/>
              </a:rPr>
              <a:t>“Extraneous”:  </a:t>
            </a:r>
            <a:r>
              <a:rPr lang="en-US" sz="2400" dirty="0" smtClean="0">
                <a:sym typeface="Wingdings" pitchFamily="2" charset="2"/>
              </a:rPr>
              <a:t>Are there any attributes in </a:t>
            </a:r>
            <a:r>
              <a:rPr lang="en-US" sz="2400" i="1" dirty="0" smtClean="0">
                <a:sym typeface="Wingdings" pitchFamily="2" charset="2"/>
              </a:rPr>
              <a:t>A or B </a:t>
            </a:r>
            <a:r>
              <a:rPr lang="en-US" sz="2400" dirty="0" smtClean="0">
                <a:sym typeface="Wingdings" pitchFamily="2" charset="2"/>
              </a:rPr>
              <a:t>that can be safely removed ? “ Without changing the constraints implied by </a:t>
            </a:r>
            <a:r>
              <a:rPr lang="en-US" sz="2400" i="1" dirty="0" smtClean="0">
                <a:sym typeface="Wingdings" pitchFamily="2" charset="2"/>
              </a:rPr>
              <a:t>F</a:t>
            </a:r>
          </a:p>
          <a:p>
            <a:r>
              <a:rPr lang="en-US" sz="2400" i="1" dirty="0" smtClean="0">
                <a:sym typeface="Wingdings" pitchFamily="2" charset="2"/>
              </a:rPr>
              <a:t> </a:t>
            </a:r>
            <a:r>
              <a:rPr lang="en-US" sz="2400" dirty="0" smtClean="0">
                <a:solidFill>
                  <a:srgbClr val="FF0000"/>
                </a:solidFill>
              </a:rPr>
              <a:t>Example:  </a:t>
            </a:r>
            <a:r>
              <a:rPr lang="en-US" sz="2400" dirty="0" smtClean="0">
                <a:solidFill>
                  <a:srgbClr val="00B0F0"/>
                </a:solidFill>
              </a:rPr>
              <a:t>Given </a:t>
            </a:r>
            <a:r>
              <a:rPr lang="en-US" sz="2400" i="1" dirty="0" smtClean="0">
                <a:solidFill>
                  <a:srgbClr val="00B0F0"/>
                </a:solidFill>
              </a:rPr>
              <a:t>F</a:t>
            </a:r>
            <a:r>
              <a:rPr lang="en-US" sz="2400" dirty="0" smtClean="0">
                <a:solidFill>
                  <a:srgbClr val="00B0F0"/>
                </a:solidFill>
              </a:rPr>
              <a:t> = {</a:t>
            </a:r>
            <a:r>
              <a:rPr lang="en-US" sz="2400" i="1" dirty="0" smtClean="0">
                <a:solidFill>
                  <a:srgbClr val="00B0F0"/>
                </a:solidFill>
              </a:rPr>
              <a:t>A</a:t>
            </a:r>
            <a:r>
              <a:rPr lang="en-US" sz="2400" dirty="0" smtClean="0">
                <a:solidFill>
                  <a:srgbClr val="00B0F0"/>
                </a:solidFill>
              </a:rPr>
              <a:t> </a:t>
            </a:r>
            <a:r>
              <a:rPr lang="en-US" sz="2400" dirty="0" smtClean="0">
                <a:solidFill>
                  <a:srgbClr val="00B0F0"/>
                </a:solidFill>
                <a:sym typeface="Symbol" pitchFamily="18" charset="2"/>
              </a:rPr>
              <a:t></a:t>
            </a:r>
            <a:r>
              <a:rPr lang="en-US" sz="2400" dirty="0" smtClean="0">
                <a:solidFill>
                  <a:srgbClr val="00B0F0"/>
                </a:solidFill>
              </a:rPr>
              <a:t> </a:t>
            </a:r>
            <a:r>
              <a:rPr lang="en-US" sz="2400" i="1" dirty="0" smtClean="0">
                <a:solidFill>
                  <a:srgbClr val="00B0F0"/>
                </a:solidFill>
              </a:rPr>
              <a:t>C</a:t>
            </a:r>
            <a:r>
              <a:rPr lang="en-US" sz="2400" dirty="0" smtClean="0">
                <a:solidFill>
                  <a:srgbClr val="00B0F0"/>
                </a:solidFill>
              </a:rPr>
              <a:t>, </a:t>
            </a:r>
            <a:r>
              <a:rPr lang="en-US" sz="2400" i="1" dirty="0" smtClean="0">
                <a:solidFill>
                  <a:srgbClr val="00B0F0"/>
                </a:solidFill>
              </a:rPr>
              <a:t>AB</a:t>
            </a:r>
            <a:r>
              <a:rPr lang="en-US" sz="2400" dirty="0" smtClean="0">
                <a:solidFill>
                  <a:srgbClr val="00B0F0"/>
                </a:solidFill>
              </a:rPr>
              <a:t> </a:t>
            </a:r>
            <a:r>
              <a:rPr lang="en-US" sz="2400" dirty="0" smtClean="0">
                <a:solidFill>
                  <a:srgbClr val="00B0F0"/>
                </a:solidFill>
                <a:sym typeface="Symbol" pitchFamily="18" charset="2"/>
              </a:rPr>
              <a:t></a:t>
            </a:r>
            <a:r>
              <a:rPr lang="en-US" sz="2400" dirty="0" smtClean="0">
                <a:solidFill>
                  <a:srgbClr val="00B0F0"/>
                </a:solidFill>
              </a:rPr>
              <a:t> </a:t>
            </a:r>
            <a:r>
              <a:rPr lang="en-US" sz="2400" i="1" dirty="0" smtClean="0">
                <a:solidFill>
                  <a:srgbClr val="00B0F0"/>
                </a:solidFill>
              </a:rPr>
              <a:t>CD}</a:t>
            </a:r>
          </a:p>
          <a:p>
            <a:pPr lvl="1">
              <a:buNone/>
            </a:pPr>
            <a:r>
              <a:rPr lang="en-US" sz="2400" dirty="0" smtClean="0"/>
              <a:t>   C is extraneous in AB </a:t>
            </a:r>
            <a:r>
              <a:rPr lang="en-US" sz="2400" dirty="0" smtClean="0">
                <a:sym typeface="Symbol" pitchFamily="18" charset="2"/>
              </a:rPr>
              <a:t></a:t>
            </a:r>
            <a:r>
              <a:rPr lang="en-US" sz="2400" dirty="0" smtClean="0"/>
              <a:t> CD since  AB </a:t>
            </a:r>
            <a:r>
              <a:rPr lang="en-US" sz="2400" dirty="0" smtClean="0">
                <a:sym typeface="Symbol" pitchFamily="18" charset="2"/>
              </a:rPr>
              <a:t></a:t>
            </a:r>
            <a:r>
              <a:rPr lang="en-US" sz="2400" dirty="0" smtClean="0"/>
              <a:t> C can be inferred even after deleting C</a:t>
            </a:r>
          </a:p>
          <a:p>
            <a:pPr algn="just"/>
            <a:endParaRPr lang="en-US" sz="2400" i="1" dirty="0" smtClean="0">
              <a:sym typeface="Wingdings" pitchFamily="2" charset="2"/>
            </a:endParaRPr>
          </a:p>
          <a:p>
            <a:pPr algn="just">
              <a:buNone/>
            </a:pPr>
            <a:r>
              <a:rPr lang="en-US" sz="2400" dirty="0" smtClean="0"/>
              <a:t> Intuitively, a canonical cover of F is a “</a:t>
            </a:r>
            <a:r>
              <a:rPr lang="en-US" sz="2400" dirty="0" smtClean="0">
                <a:solidFill>
                  <a:srgbClr val="FF3300"/>
                </a:solidFill>
              </a:rPr>
              <a:t>minimal</a:t>
            </a:r>
            <a:r>
              <a:rPr lang="en-US" sz="2400" dirty="0" smtClean="0"/>
              <a:t> </a:t>
            </a:r>
            <a:r>
              <a:rPr lang="en-US" sz="2400" dirty="0" smtClean="0">
                <a:solidFill>
                  <a:srgbClr val="FF0000"/>
                </a:solidFill>
              </a:rPr>
              <a:t>set of functional dependencies </a:t>
            </a:r>
            <a:r>
              <a:rPr lang="en-US" sz="2400" dirty="0" smtClean="0"/>
              <a:t>equivalent to F, having no redundant dependencies or redundant parts of dependencies </a:t>
            </a:r>
            <a:endParaRPr lang="en-US" sz="2400" i="1"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371600" y="914400"/>
            <a:ext cx="7477125" cy="449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cstate="print"/>
          <a:srcRect/>
          <a:stretch>
            <a:fillRect/>
          </a:stretch>
        </p:blipFill>
        <p:spPr bwMode="auto">
          <a:xfrm>
            <a:off x="1295400" y="1447800"/>
            <a:ext cx="7516931" cy="2752725"/>
          </a:xfrm>
          <a:prstGeom prst="rect">
            <a:avLst/>
          </a:prstGeom>
          <a:noFill/>
          <a:ln w="9525">
            <a:noFill/>
            <a:miter lim="800000"/>
            <a:headEnd/>
            <a:tailEnd/>
          </a:ln>
        </p:spPr>
      </p:pic>
      <p:sp>
        <p:nvSpPr>
          <p:cNvPr id="5" name="TextBox 4"/>
          <p:cNvSpPr txBox="1"/>
          <p:nvPr/>
        </p:nvSpPr>
        <p:spPr>
          <a:xfrm>
            <a:off x="1295400" y="304800"/>
            <a:ext cx="7543800" cy="830997"/>
          </a:xfrm>
          <a:prstGeom prst="rect">
            <a:avLst/>
          </a:prstGeom>
          <a:noFill/>
        </p:spPr>
        <p:txBody>
          <a:bodyPr wrap="square" rtlCol="0">
            <a:spAutoFit/>
          </a:bodyPr>
          <a:lstStyle/>
          <a:p>
            <a:pPr algn="just"/>
            <a:r>
              <a:rPr lang="en-US" sz="2400" b="1" dirty="0" smtClean="0">
                <a:solidFill>
                  <a:srgbClr val="C00000"/>
                </a:solidFill>
              </a:rPr>
              <a:t>Formal Representation of Removing Extraneous attributes/Computing Canonical Cover</a:t>
            </a:r>
            <a:endParaRPr lang="en-US" sz="2400" b="1" dirty="0">
              <a:solidFill>
                <a:srgbClr val="C00000"/>
              </a:solidFill>
            </a:endParaRPr>
          </a:p>
        </p:txBody>
      </p:sp>
      <p:sp>
        <p:nvSpPr>
          <p:cNvPr id="6" name="TextBox 5"/>
          <p:cNvSpPr txBox="1"/>
          <p:nvPr/>
        </p:nvSpPr>
        <p:spPr>
          <a:xfrm>
            <a:off x="1295400" y="4572000"/>
            <a:ext cx="7467600" cy="1366528"/>
          </a:xfrm>
          <a:prstGeom prst="rect">
            <a:avLst/>
          </a:prstGeom>
          <a:noFill/>
        </p:spPr>
        <p:txBody>
          <a:bodyPr wrap="square" rtlCol="0">
            <a:spAutoFit/>
          </a:bodyPr>
          <a:lstStyle/>
          <a:p>
            <a:pPr algn="just">
              <a:lnSpc>
                <a:spcPct val="90000"/>
              </a:lnSpc>
            </a:pPr>
            <a:r>
              <a:rPr lang="en-US" sz="2400" b="1" u="sng" dirty="0" smtClean="0">
                <a:solidFill>
                  <a:schemeClr val="hlink"/>
                </a:solidFill>
              </a:rPr>
              <a:t>Step 1:</a:t>
            </a:r>
            <a:r>
              <a:rPr lang="en-US" sz="2400" b="1" dirty="0" smtClean="0"/>
              <a:t> </a:t>
            </a:r>
            <a:r>
              <a:rPr lang="en-US" sz="2400" b="1" dirty="0" smtClean="0">
                <a:solidFill>
                  <a:schemeClr val="folHlink"/>
                </a:solidFill>
              </a:rPr>
              <a:t>Decompose all FDs in standard form</a:t>
            </a:r>
          </a:p>
          <a:p>
            <a:pPr algn="just">
              <a:lnSpc>
                <a:spcPct val="90000"/>
              </a:lnSpc>
            </a:pPr>
            <a:r>
              <a:rPr lang="en-US" sz="2400" dirty="0" smtClean="0"/>
              <a:t>Replace each FD </a:t>
            </a:r>
            <a:r>
              <a:rPr lang="en-US" sz="2400" b="1" dirty="0" smtClean="0"/>
              <a:t>X → A1A2…</a:t>
            </a:r>
            <a:r>
              <a:rPr lang="en-US" sz="2400" b="1" dirty="0" err="1" smtClean="0"/>
              <a:t>Ak</a:t>
            </a:r>
            <a:r>
              <a:rPr lang="en-US" sz="2400" b="1" dirty="0" smtClean="0"/>
              <a:t> </a:t>
            </a:r>
            <a:r>
              <a:rPr lang="en-US" sz="2400" dirty="0" smtClean="0"/>
              <a:t>in</a:t>
            </a:r>
            <a:r>
              <a:rPr lang="en-US" sz="2400" b="1" dirty="0" smtClean="0"/>
              <a:t> F </a:t>
            </a:r>
            <a:r>
              <a:rPr lang="en-US" sz="2400" dirty="0" smtClean="0"/>
              <a:t>with </a:t>
            </a:r>
          </a:p>
          <a:p>
            <a:pPr algn="just">
              <a:lnSpc>
                <a:spcPct val="90000"/>
              </a:lnSpc>
            </a:pPr>
            <a:r>
              <a:rPr lang="en-US" sz="2400" b="1" dirty="0" smtClean="0"/>
              <a:t>X→A1,  X→A2, …,  </a:t>
            </a:r>
            <a:r>
              <a:rPr lang="en-US" sz="2400" b="1" dirty="0" err="1" smtClean="0"/>
              <a:t>X→Ak</a:t>
            </a:r>
            <a:endParaRPr lang="en-US" sz="2400" dirty="0" smtClean="0"/>
          </a:p>
          <a:p>
            <a:endParaRPr lang="en-US" dirty="0"/>
          </a:p>
        </p:txBody>
      </p:sp>
      <p:sp>
        <p:nvSpPr>
          <p:cNvPr id="7" name="TextBox 6"/>
          <p:cNvSpPr txBox="1"/>
          <p:nvPr/>
        </p:nvSpPr>
        <p:spPr>
          <a:xfrm>
            <a:off x="5791200" y="2362200"/>
            <a:ext cx="1066800" cy="369332"/>
          </a:xfrm>
          <a:prstGeom prst="rect">
            <a:avLst/>
          </a:prstGeom>
          <a:noFill/>
        </p:spPr>
        <p:txBody>
          <a:bodyPr wrap="square" rtlCol="0">
            <a:spAutoFit/>
          </a:bodyPr>
          <a:lstStyle/>
          <a:p>
            <a:r>
              <a:rPr lang="en-US" dirty="0" smtClean="0"/>
              <a:t>(LHS)</a:t>
            </a:r>
            <a:endParaRPr lang="en-US" dirty="0"/>
          </a:p>
        </p:txBody>
      </p:sp>
      <p:sp>
        <p:nvSpPr>
          <p:cNvPr id="8" name="TextBox 7"/>
          <p:cNvSpPr txBox="1"/>
          <p:nvPr/>
        </p:nvSpPr>
        <p:spPr>
          <a:xfrm>
            <a:off x="5715000" y="3124200"/>
            <a:ext cx="1066800" cy="369332"/>
          </a:xfrm>
          <a:prstGeom prst="rect">
            <a:avLst/>
          </a:prstGeom>
          <a:noFill/>
        </p:spPr>
        <p:txBody>
          <a:bodyPr wrap="square" rtlCol="0">
            <a:spAutoFit/>
          </a:bodyPr>
          <a:lstStyle/>
          <a:p>
            <a:r>
              <a:rPr lang="en-US" dirty="0" smtClean="0"/>
              <a:t>(RHS)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498080" cy="4800600"/>
          </a:xfrm>
        </p:spPr>
        <p:txBody>
          <a:bodyPr>
            <a:normAutofit/>
          </a:bodyPr>
          <a:lstStyle/>
          <a:p>
            <a:pPr>
              <a:buNone/>
            </a:pPr>
            <a:r>
              <a:rPr lang="en-US" sz="2800" b="1" u="sng" dirty="0" smtClean="0">
                <a:solidFill>
                  <a:schemeClr val="hlink"/>
                </a:solidFill>
              </a:rPr>
              <a:t>Step 2:</a:t>
            </a:r>
            <a:r>
              <a:rPr lang="en-US" sz="2800" b="1" dirty="0" smtClean="0"/>
              <a:t> </a:t>
            </a:r>
            <a:r>
              <a:rPr lang="en-US" sz="2800" b="1" dirty="0" smtClean="0">
                <a:solidFill>
                  <a:schemeClr val="folHlink"/>
                </a:solidFill>
              </a:rPr>
              <a:t>Eliminate unnecessary attributes from LHS/RHS</a:t>
            </a:r>
            <a:r>
              <a:rPr lang="en-US" sz="2800" dirty="0" smtClean="0">
                <a:solidFill>
                  <a:schemeClr val="folHlink"/>
                </a:solidFill>
              </a:rPr>
              <a:t> </a:t>
            </a:r>
            <a:endParaRPr lang="en-US" sz="2800" b="1" dirty="0" smtClean="0">
              <a:solidFill>
                <a:schemeClr val="folHlink"/>
              </a:solidFill>
            </a:endParaRPr>
          </a:p>
          <a:p>
            <a:r>
              <a:rPr lang="en-US" sz="2800" dirty="0" smtClean="0"/>
              <a:t>For every FD </a:t>
            </a:r>
            <a:r>
              <a:rPr lang="en-US" sz="2800" b="1" dirty="0" smtClean="0"/>
              <a:t>X</a:t>
            </a:r>
            <a:r>
              <a:rPr lang="en-CA" sz="2800" b="1" dirty="0" smtClean="0"/>
              <a:t> </a:t>
            </a:r>
            <a:r>
              <a:rPr lang="en-US" sz="2800" b="1" dirty="0" smtClean="0">
                <a:sym typeface="Symbol" pitchFamily="18" charset="2"/>
              </a:rPr>
              <a:t></a:t>
            </a:r>
            <a:r>
              <a:rPr lang="en-CA" sz="2800" b="1" dirty="0" smtClean="0"/>
              <a:t> </a:t>
            </a:r>
            <a:r>
              <a:rPr lang="en-US" sz="2800" b="1" dirty="0" smtClean="0"/>
              <a:t>A</a:t>
            </a:r>
            <a:r>
              <a:rPr lang="en-US" sz="2800" dirty="0" smtClean="0"/>
              <a:t> in F, </a:t>
            </a:r>
            <a:r>
              <a:rPr lang="en-US" sz="2800" b="1" dirty="0" smtClean="0"/>
              <a:t>check if the closure of a subset of X determines A</a:t>
            </a:r>
            <a:r>
              <a:rPr lang="en-US" sz="2800" dirty="0" smtClean="0"/>
              <a:t>. If so, remove redundant attribute(s) from X</a:t>
            </a:r>
          </a:p>
          <a:p>
            <a:pPr>
              <a:buNone/>
            </a:pPr>
            <a:r>
              <a:rPr lang="en-US" sz="2800" b="1" u="sng" dirty="0" smtClean="0">
                <a:solidFill>
                  <a:schemeClr val="hlink"/>
                </a:solidFill>
              </a:rPr>
              <a:t>Step 3:</a:t>
            </a:r>
            <a:r>
              <a:rPr lang="en-US" sz="2800" b="1" dirty="0" smtClean="0"/>
              <a:t> </a:t>
            </a:r>
            <a:r>
              <a:rPr lang="en-US" sz="2800" b="1" dirty="0" smtClean="0">
                <a:solidFill>
                  <a:schemeClr val="folHlink"/>
                </a:solidFill>
              </a:rPr>
              <a:t>Remove redundant FD(s)</a:t>
            </a:r>
          </a:p>
          <a:p>
            <a:r>
              <a:rPr lang="en-US" sz="2800" dirty="0" smtClean="0"/>
              <a:t>For every FD </a:t>
            </a:r>
            <a:r>
              <a:rPr lang="en-US" sz="2800" b="1" dirty="0" smtClean="0"/>
              <a:t>X</a:t>
            </a:r>
            <a:r>
              <a:rPr lang="en-CA" sz="2800" b="1" dirty="0" smtClean="0"/>
              <a:t> </a:t>
            </a:r>
            <a:r>
              <a:rPr lang="en-US" sz="2800" b="1" dirty="0" smtClean="0">
                <a:sym typeface="Symbol" pitchFamily="18" charset="2"/>
              </a:rPr>
              <a:t></a:t>
            </a:r>
            <a:r>
              <a:rPr lang="en-CA" sz="2800" b="1" dirty="0" smtClean="0"/>
              <a:t> </a:t>
            </a:r>
            <a:r>
              <a:rPr lang="en-US" sz="2800" b="1" dirty="0" smtClean="0"/>
              <a:t>A </a:t>
            </a:r>
            <a:r>
              <a:rPr lang="en-US" sz="2800" dirty="0" smtClean="0"/>
              <a:t>in F </a:t>
            </a:r>
          </a:p>
          <a:p>
            <a:pPr lvl="1"/>
            <a:r>
              <a:rPr lang="en-US" dirty="0" smtClean="0"/>
              <a:t>Remove </a:t>
            </a:r>
            <a:r>
              <a:rPr lang="en-US" b="1" dirty="0" smtClean="0"/>
              <a:t>X</a:t>
            </a:r>
            <a:r>
              <a:rPr lang="en-CA" b="1" dirty="0" smtClean="0"/>
              <a:t> </a:t>
            </a:r>
            <a:r>
              <a:rPr lang="en-US" b="1" dirty="0" smtClean="0">
                <a:sym typeface="Symbol" pitchFamily="18" charset="2"/>
              </a:rPr>
              <a:t></a:t>
            </a:r>
            <a:r>
              <a:rPr lang="en-CA" b="1" dirty="0" smtClean="0"/>
              <a:t> </a:t>
            </a:r>
            <a:r>
              <a:rPr lang="en-US" b="1" dirty="0" smtClean="0"/>
              <a:t>A </a:t>
            </a:r>
            <a:r>
              <a:rPr lang="en-US" dirty="0" smtClean="0"/>
              <a:t>from F, and Compute </a:t>
            </a:r>
            <a:r>
              <a:rPr lang="en-US" b="1" dirty="0" smtClean="0"/>
              <a:t>X+</a:t>
            </a:r>
            <a:endParaRPr lang="en-US" dirty="0" smtClean="0"/>
          </a:p>
          <a:p>
            <a:pPr lvl="1"/>
            <a:r>
              <a:rPr lang="en-US" dirty="0" smtClean="0"/>
              <a:t>If </a:t>
            </a:r>
            <a:r>
              <a:rPr lang="en-US" b="1" dirty="0" smtClean="0"/>
              <a:t>A </a:t>
            </a:r>
            <a:r>
              <a:rPr lang="en-US" b="1" dirty="0" smtClean="0">
                <a:sym typeface="Symbol" pitchFamily="18" charset="2"/>
              </a:rPr>
              <a:t></a:t>
            </a:r>
            <a:r>
              <a:rPr lang="en-US" dirty="0" smtClean="0"/>
              <a:t> </a:t>
            </a:r>
            <a:r>
              <a:rPr lang="en-US" b="1" dirty="0" smtClean="0"/>
              <a:t>X+,</a:t>
            </a:r>
            <a:r>
              <a:rPr lang="en-US" dirty="0" smtClean="0"/>
              <a:t> then </a:t>
            </a:r>
            <a:r>
              <a:rPr lang="en-US" b="1" dirty="0" smtClean="0"/>
              <a:t>X</a:t>
            </a:r>
            <a:r>
              <a:rPr lang="en-CA" b="1" dirty="0" smtClean="0"/>
              <a:t> </a:t>
            </a:r>
            <a:r>
              <a:rPr lang="en-US" b="1" dirty="0" smtClean="0">
                <a:sym typeface="Symbol" pitchFamily="18" charset="2"/>
              </a:rPr>
              <a:t></a:t>
            </a:r>
            <a:r>
              <a:rPr lang="en-CA" b="1" dirty="0" smtClean="0"/>
              <a:t> </a:t>
            </a:r>
            <a:r>
              <a:rPr lang="en-US" b="1" dirty="0" smtClean="0"/>
              <a:t>A </a:t>
            </a:r>
            <a:r>
              <a:rPr lang="en-US" dirty="0" smtClean="0"/>
              <a:t>is redundant. Hence, we remove the FD </a:t>
            </a:r>
            <a:r>
              <a:rPr lang="en-US" b="1" dirty="0" smtClean="0"/>
              <a:t>X</a:t>
            </a:r>
            <a:r>
              <a:rPr lang="en-CA" b="1" dirty="0" smtClean="0"/>
              <a:t> </a:t>
            </a:r>
            <a:r>
              <a:rPr lang="en-US" b="1" dirty="0" smtClean="0">
                <a:sym typeface="Symbol" pitchFamily="18" charset="2"/>
              </a:rPr>
              <a:t></a:t>
            </a:r>
            <a:r>
              <a:rPr lang="en-CA" b="1" dirty="0" smtClean="0"/>
              <a:t> </a:t>
            </a:r>
            <a:r>
              <a:rPr lang="en-US" b="1" dirty="0" smtClean="0"/>
              <a:t>A </a:t>
            </a:r>
            <a:r>
              <a:rPr lang="en-US" dirty="0" smtClean="0"/>
              <a:t>from </a:t>
            </a:r>
            <a:r>
              <a:rPr lang="en-US" b="1" dirty="0" smtClean="0"/>
              <a:t>F</a:t>
            </a:r>
          </a:p>
          <a:p>
            <a:pPr>
              <a:lnSpc>
                <a:spcPct val="90000"/>
              </a:lnSpc>
              <a:buNone/>
            </a:pPr>
            <a:endParaRPr lang="en-US" dirty="0"/>
          </a:p>
        </p:txBody>
      </p:sp>
      <p:sp>
        <p:nvSpPr>
          <p:cNvPr id="4" name="Rectangle 3"/>
          <p:cNvSpPr/>
          <p:nvPr/>
        </p:nvSpPr>
        <p:spPr>
          <a:xfrm>
            <a:off x="1600200" y="5334000"/>
            <a:ext cx="7162800" cy="1384995"/>
          </a:xfrm>
          <a:prstGeom prst="rect">
            <a:avLst/>
          </a:prstGeom>
        </p:spPr>
        <p:txBody>
          <a:bodyPr wrap="square">
            <a:spAutoFit/>
          </a:bodyPr>
          <a:lstStyle/>
          <a:p>
            <a:r>
              <a:rPr lang="en-US" sz="2800" b="1" u="sng" dirty="0" smtClean="0">
                <a:solidFill>
                  <a:schemeClr val="hlink"/>
                </a:solidFill>
              </a:rPr>
              <a:t>Step 4:</a:t>
            </a:r>
            <a:r>
              <a:rPr lang="en-US" sz="2800" b="1" dirty="0" smtClean="0"/>
              <a:t> </a:t>
            </a:r>
            <a:r>
              <a:rPr lang="en-US" sz="2800" b="1" dirty="0" smtClean="0">
                <a:solidFill>
                  <a:schemeClr val="folHlink"/>
                </a:solidFill>
              </a:rPr>
              <a:t>Make LHS/RHS of FDs unique</a:t>
            </a:r>
          </a:p>
          <a:p>
            <a:r>
              <a:rPr lang="en-US" sz="2800" dirty="0" smtClean="0"/>
              <a:t>Replace </a:t>
            </a:r>
            <a:r>
              <a:rPr lang="en-US" sz="2800" b="1" dirty="0" smtClean="0"/>
              <a:t>X→A1,  X→A2, …,  </a:t>
            </a:r>
            <a:r>
              <a:rPr lang="en-US" sz="2800" b="1" dirty="0" err="1" smtClean="0"/>
              <a:t>X→Ak</a:t>
            </a:r>
            <a:r>
              <a:rPr lang="en-US" sz="2800" dirty="0" smtClean="0"/>
              <a:t> with </a:t>
            </a:r>
            <a:r>
              <a:rPr lang="en-US" sz="2800" b="1" dirty="0" smtClean="0"/>
              <a:t>X → A1A2…</a:t>
            </a:r>
            <a:r>
              <a:rPr lang="en-US" sz="2800" b="1" dirty="0" err="1" smtClean="0"/>
              <a:t>Ak</a:t>
            </a:r>
            <a:endParaRPr lang="en-US" sz="2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rPr>
              <a:t>Computing Canonical Cover</a:t>
            </a:r>
            <a:endParaRPr lang="en-US" sz="3200" b="1" dirty="0">
              <a:solidFill>
                <a:srgbClr val="C00000"/>
              </a:solidFill>
            </a:endParaRPr>
          </a:p>
        </p:txBody>
      </p:sp>
      <p:sp>
        <p:nvSpPr>
          <p:cNvPr id="4" name="TextBox 3"/>
          <p:cNvSpPr txBox="1"/>
          <p:nvPr/>
        </p:nvSpPr>
        <p:spPr>
          <a:xfrm>
            <a:off x="228600" y="1447800"/>
            <a:ext cx="609600" cy="3108543"/>
          </a:xfrm>
          <a:prstGeom prst="rect">
            <a:avLst/>
          </a:prstGeom>
          <a:noFill/>
        </p:spPr>
        <p:txBody>
          <a:bodyPr wrap="square" rtlCol="0">
            <a:spAutoFit/>
          </a:bodyPr>
          <a:lstStyle/>
          <a:p>
            <a:r>
              <a:rPr lang="en-US" sz="2800" b="1" dirty="0" smtClean="0"/>
              <a:t>E</a:t>
            </a:r>
          </a:p>
          <a:p>
            <a:r>
              <a:rPr lang="en-US" sz="2800" b="1" dirty="0" smtClean="0"/>
              <a:t>X</a:t>
            </a:r>
          </a:p>
          <a:p>
            <a:r>
              <a:rPr lang="en-US" sz="2800" b="1" dirty="0" smtClean="0"/>
              <a:t>A</a:t>
            </a:r>
          </a:p>
          <a:p>
            <a:r>
              <a:rPr lang="en-US" sz="2800" b="1" dirty="0" smtClean="0"/>
              <a:t>M</a:t>
            </a:r>
          </a:p>
          <a:p>
            <a:r>
              <a:rPr lang="en-US" sz="2800" b="1" dirty="0" smtClean="0"/>
              <a:t>P</a:t>
            </a:r>
          </a:p>
          <a:p>
            <a:r>
              <a:rPr lang="en-US" sz="2800" b="1" dirty="0" smtClean="0"/>
              <a:t>L</a:t>
            </a:r>
          </a:p>
          <a:p>
            <a:r>
              <a:rPr lang="en-US" sz="2800" b="1" dirty="0" smtClean="0"/>
              <a:t>E</a:t>
            </a:r>
            <a:endParaRPr lang="en-US" sz="2800" b="1" dirty="0"/>
          </a:p>
        </p:txBody>
      </p:sp>
      <p:sp>
        <p:nvSpPr>
          <p:cNvPr id="6" name="Rectangle 5"/>
          <p:cNvSpPr/>
          <p:nvPr/>
        </p:nvSpPr>
        <p:spPr>
          <a:xfrm>
            <a:off x="1828800" y="1447800"/>
            <a:ext cx="6400800" cy="4832092"/>
          </a:xfrm>
          <a:prstGeom prst="rect">
            <a:avLst/>
          </a:prstGeom>
        </p:spPr>
        <p:txBody>
          <a:bodyPr wrap="square">
            <a:spAutoFit/>
          </a:bodyPr>
          <a:lstStyle/>
          <a:p>
            <a:pPr algn="just"/>
            <a:r>
              <a:rPr lang="en-US" sz="2800" dirty="0" smtClean="0"/>
              <a:t>1.  </a:t>
            </a:r>
            <a:r>
              <a:rPr lang="en-US" sz="2800" b="1" dirty="0" smtClean="0"/>
              <a:t>Given </a:t>
            </a:r>
            <a:r>
              <a:rPr lang="en-US" sz="2800" b="1" i="1" dirty="0" smtClean="0"/>
              <a:t>F</a:t>
            </a:r>
            <a:r>
              <a:rPr lang="en-US" sz="2800" b="1" dirty="0" smtClean="0"/>
              <a:t> = {</a:t>
            </a:r>
            <a:r>
              <a:rPr lang="en-US" sz="2800" b="1" i="1" dirty="0" smtClean="0"/>
              <a:t>A</a:t>
            </a:r>
            <a:r>
              <a:rPr lang="en-US" sz="2800" b="1" dirty="0" smtClean="0"/>
              <a:t> </a:t>
            </a:r>
            <a:r>
              <a:rPr lang="en-US" sz="2800" b="1" dirty="0" smtClean="0">
                <a:sym typeface="Symbol" pitchFamily="18" charset="2"/>
              </a:rPr>
              <a:t></a:t>
            </a:r>
            <a:r>
              <a:rPr lang="en-US" sz="2800" b="1" dirty="0" smtClean="0"/>
              <a:t> </a:t>
            </a:r>
            <a:r>
              <a:rPr lang="en-US" sz="2800" b="1" i="1" dirty="0" smtClean="0"/>
              <a:t>C</a:t>
            </a:r>
            <a:r>
              <a:rPr lang="en-US" sz="2800" b="1" dirty="0" smtClean="0"/>
              <a:t>, </a:t>
            </a:r>
            <a:r>
              <a:rPr lang="en-US" sz="2800" b="1" i="1" dirty="0" smtClean="0"/>
              <a:t>AB</a:t>
            </a:r>
            <a:r>
              <a:rPr lang="en-US" sz="2800" b="1" dirty="0" smtClean="0"/>
              <a:t> </a:t>
            </a:r>
            <a:r>
              <a:rPr lang="en-US" sz="2800" b="1" dirty="0" smtClean="0">
                <a:sym typeface="Symbol" pitchFamily="18" charset="2"/>
              </a:rPr>
              <a:t></a:t>
            </a:r>
            <a:r>
              <a:rPr lang="en-US" sz="2800" b="1" dirty="0" smtClean="0"/>
              <a:t> </a:t>
            </a:r>
            <a:r>
              <a:rPr lang="en-US" sz="2800" b="1" i="1" dirty="0" smtClean="0"/>
              <a:t>C</a:t>
            </a:r>
            <a:r>
              <a:rPr lang="en-US" sz="2800" b="1" dirty="0" smtClean="0"/>
              <a:t> }</a:t>
            </a:r>
          </a:p>
          <a:p>
            <a:pPr lvl="1" algn="just"/>
            <a:r>
              <a:rPr lang="en-US" sz="2800" i="1" dirty="0" smtClean="0"/>
              <a:t>Compute A+ and AB+ </a:t>
            </a:r>
          </a:p>
          <a:p>
            <a:pPr lvl="1" algn="just"/>
            <a:r>
              <a:rPr lang="en-US" sz="2800" i="1" dirty="0" smtClean="0"/>
              <a:t>A</a:t>
            </a:r>
            <a:r>
              <a:rPr lang="en-US" sz="2800" dirty="0" smtClean="0"/>
              <a:t> is extraneous in </a:t>
            </a:r>
            <a:r>
              <a:rPr lang="en-US" sz="2800" i="1" dirty="0" smtClean="0"/>
              <a:t>AB</a:t>
            </a:r>
            <a:r>
              <a:rPr lang="en-US" sz="2800" dirty="0" smtClean="0"/>
              <a:t> </a:t>
            </a:r>
            <a:r>
              <a:rPr lang="en-US" sz="2800" dirty="0" smtClean="0">
                <a:sym typeface="Symbol" pitchFamily="18" charset="2"/>
              </a:rPr>
              <a:t></a:t>
            </a:r>
            <a:r>
              <a:rPr lang="en-US" sz="2800" i="1" dirty="0" smtClean="0"/>
              <a:t> C</a:t>
            </a:r>
            <a:r>
              <a:rPr lang="en-US" sz="2800" dirty="0" smtClean="0"/>
              <a:t>  because </a:t>
            </a:r>
          </a:p>
          <a:p>
            <a:pPr lvl="1" algn="just"/>
            <a:r>
              <a:rPr lang="en-US" sz="2800" dirty="0" smtClean="0"/>
              <a:t>{</a:t>
            </a:r>
            <a:r>
              <a:rPr lang="en-US" sz="2800" i="1" dirty="0" smtClean="0"/>
              <a:t>A</a:t>
            </a:r>
            <a:r>
              <a:rPr lang="en-US" sz="2800" dirty="0" smtClean="0"/>
              <a:t> </a:t>
            </a:r>
            <a:r>
              <a:rPr lang="en-US" sz="2800" dirty="0" smtClean="0">
                <a:sym typeface="Symbol" pitchFamily="18" charset="2"/>
              </a:rPr>
              <a:t></a:t>
            </a:r>
            <a:r>
              <a:rPr lang="en-US" sz="2800" dirty="0" smtClean="0"/>
              <a:t> </a:t>
            </a:r>
            <a:r>
              <a:rPr lang="en-US" sz="2800" i="1" dirty="0" smtClean="0"/>
              <a:t>C, AB</a:t>
            </a:r>
            <a:r>
              <a:rPr lang="en-US" sz="2800" dirty="0" smtClean="0"/>
              <a:t> </a:t>
            </a:r>
            <a:r>
              <a:rPr lang="en-US" sz="2800" dirty="0" smtClean="0">
                <a:sym typeface="Symbol" pitchFamily="18" charset="2"/>
              </a:rPr>
              <a:t></a:t>
            </a:r>
            <a:r>
              <a:rPr lang="en-US" sz="2800" i="1" dirty="0" smtClean="0"/>
              <a:t> C</a:t>
            </a:r>
            <a:r>
              <a:rPr lang="en-US" sz="2800" dirty="0" smtClean="0"/>
              <a:t>} is equivalent to </a:t>
            </a:r>
          </a:p>
          <a:p>
            <a:pPr lvl="1" algn="just"/>
            <a:r>
              <a:rPr lang="en-US" sz="2800" dirty="0" smtClean="0"/>
              <a:t>{</a:t>
            </a:r>
            <a:r>
              <a:rPr lang="en-US" sz="2800" i="1" dirty="0" smtClean="0"/>
              <a:t>A</a:t>
            </a:r>
            <a:r>
              <a:rPr lang="en-US" sz="2800" dirty="0" smtClean="0"/>
              <a:t> </a:t>
            </a:r>
            <a:r>
              <a:rPr lang="en-US" sz="2800" dirty="0" smtClean="0">
                <a:sym typeface="Symbol" pitchFamily="18" charset="2"/>
              </a:rPr>
              <a:t></a:t>
            </a:r>
            <a:r>
              <a:rPr lang="en-US" sz="2800" dirty="0" smtClean="0"/>
              <a:t> </a:t>
            </a:r>
            <a:r>
              <a:rPr lang="en-US" sz="2800" i="1" dirty="0" smtClean="0"/>
              <a:t>C</a:t>
            </a:r>
            <a:r>
              <a:rPr lang="en-US" sz="2800" dirty="0" smtClean="0"/>
              <a:t>, </a:t>
            </a:r>
            <a:r>
              <a:rPr lang="en-US" sz="2800" i="1" dirty="0" smtClean="0"/>
              <a:t>B</a:t>
            </a:r>
            <a:r>
              <a:rPr lang="en-US" sz="2800" dirty="0" smtClean="0"/>
              <a:t> </a:t>
            </a:r>
            <a:r>
              <a:rPr lang="en-US" sz="2800" dirty="0" smtClean="0">
                <a:sym typeface="Symbol" pitchFamily="18" charset="2"/>
              </a:rPr>
              <a:t></a:t>
            </a:r>
            <a:r>
              <a:rPr lang="en-US" sz="2800" dirty="0" smtClean="0"/>
              <a:t> </a:t>
            </a:r>
            <a:r>
              <a:rPr lang="en-US" sz="2800" i="1" dirty="0" smtClean="0"/>
              <a:t>C</a:t>
            </a:r>
            <a:r>
              <a:rPr lang="en-US" sz="2800" dirty="0" smtClean="0"/>
              <a:t> } </a:t>
            </a:r>
          </a:p>
          <a:p>
            <a:pPr lvl="1"/>
            <a:endParaRPr lang="en-US" sz="2800" dirty="0" smtClean="0"/>
          </a:p>
          <a:p>
            <a:pPr marL="514350" indent="-514350">
              <a:buAutoNum type="arabicPeriod" startAt="2"/>
            </a:pPr>
            <a:r>
              <a:rPr lang="en-US" sz="2800" b="1" dirty="0" smtClean="0"/>
              <a:t>Given </a:t>
            </a:r>
            <a:r>
              <a:rPr lang="en-US" sz="2800" b="1" i="1" dirty="0" smtClean="0"/>
              <a:t>F</a:t>
            </a:r>
            <a:r>
              <a:rPr lang="en-US" sz="2800" b="1" dirty="0" smtClean="0"/>
              <a:t> = {</a:t>
            </a:r>
            <a:r>
              <a:rPr lang="en-US" sz="2800" b="1" i="1" dirty="0" smtClean="0"/>
              <a:t>A</a:t>
            </a:r>
            <a:r>
              <a:rPr lang="en-US" sz="2800" b="1" dirty="0" smtClean="0"/>
              <a:t> </a:t>
            </a:r>
            <a:r>
              <a:rPr lang="en-US" sz="2800" b="1" dirty="0" smtClean="0">
                <a:sym typeface="Symbol" pitchFamily="18" charset="2"/>
              </a:rPr>
              <a:t></a:t>
            </a:r>
            <a:r>
              <a:rPr lang="en-US" sz="2800" b="1" dirty="0" smtClean="0"/>
              <a:t> </a:t>
            </a:r>
            <a:r>
              <a:rPr lang="en-US" sz="2800" b="1" i="1" dirty="0" smtClean="0"/>
              <a:t>C</a:t>
            </a:r>
            <a:r>
              <a:rPr lang="en-US" sz="2800" b="1" dirty="0" smtClean="0"/>
              <a:t>, </a:t>
            </a:r>
            <a:r>
              <a:rPr lang="en-US" sz="2800" b="1" i="1" dirty="0" smtClean="0"/>
              <a:t>AB</a:t>
            </a:r>
            <a:r>
              <a:rPr lang="en-US" sz="2800" b="1" dirty="0" smtClean="0"/>
              <a:t> </a:t>
            </a:r>
            <a:r>
              <a:rPr lang="en-US" sz="2800" b="1" dirty="0" smtClean="0">
                <a:sym typeface="Symbol" pitchFamily="18" charset="2"/>
              </a:rPr>
              <a:t></a:t>
            </a:r>
            <a:r>
              <a:rPr lang="en-US" sz="2800" b="1" dirty="0" smtClean="0"/>
              <a:t> </a:t>
            </a:r>
            <a:r>
              <a:rPr lang="en-US" sz="2800" b="1" i="1" dirty="0" smtClean="0"/>
              <a:t>CD}</a:t>
            </a:r>
          </a:p>
          <a:p>
            <a:pPr marL="514350" indent="-514350"/>
            <a:r>
              <a:rPr lang="en-US" sz="2800" b="1" i="1" dirty="0" smtClean="0"/>
              <a:t> 	</a:t>
            </a:r>
            <a:r>
              <a:rPr lang="en-US" sz="2800" i="1" dirty="0" smtClean="0"/>
              <a:t>compute closure</a:t>
            </a:r>
          </a:p>
          <a:p>
            <a:pPr lvl="1"/>
            <a:r>
              <a:rPr lang="en-US" sz="2800" i="1" dirty="0" smtClean="0"/>
              <a:t>C</a:t>
            </a:r>
            <a:r>
              <a:rPr lang="en-US" sz="2800" dirty="0" smtClean="0"/>
              <a:t> is extraneous in </a:t>
            </a:r>
            <a:r>
              <a:rPr lang="en-US" sz="2800" i="1" dirty="0" smtClean="0"/>
              <a:t>AB</a:t>
            </a:r>
            <a:r>
              <a:rPr lang="en-US" sz="2800" dirty="0" smtClean="0"/>
              <a:t> </a:t>
            </a:r>
            <a:r>
              <a:rPr lang="en-US" sz="2800" dirty="0" smtClean="0">
                <a:sym typeface="Symbol" pitchFamily="18" charset="2"/>
              </a:rPr>
              <a:t></a:t>
            </a:r>
            <a:r>
              <a:rPr lang="en-US" sz="2800" dirty="0" smtClean="0"/>
              <a:t> </a:t>
            </a:r>
            <a:r>
              <a:rPr lang="en-US" sz="2800" i="1" dirty="0" smtClean="0"/>
              <a:t>CD</a:t>
            </a:r>
            <a:r>
              <a:rPr lang="en-US" sz="2800" dirty="0" smtClean="0"/>
              <a:t>  because  {</a:t>
            </a:r>
            <a:r>
              <a:rPr lang="en-US" sz="2800" i="1" dirty="0" smtClean="0"/>
              <a:t>A</a:t>
            </a:r>
            <a:r>
              <a:rPr lang="en-US" sz="2800" dirty="0" smtClean="0"/>
              <a:t> </a:t>
            </a:r>
            <a:r>
              <a:rPr lang="en-US" sz="2800" dirty="0" smtClean="0">
                <a:sym typeface="Symbol" pitchFamily="18" charset="2"/>
              </a:rPr>
              <a:t></a:t>
            </a:r>
            <a:r>
              <a:rPr lang="en-US" sz="2800" dirty="0" smtClean="0"/>
              <a:t> </a:t>
            </a:r>
            <a:r>
              <a:rPr lang="en-US" sz="2800" i="1" dirty="0" smtClean="0"/>
              <a:t>C</a:t>
            </a:r>
            <a:r>
              <a:rPr lang="en-US" sz="2800" dirty="0" smtClean="0"/>
              <a:t>, </a:t>
            </a:r>
            <a:r>
              <a:rPr lang="en-US" sz="2800" i="1" dirty="0" smtClean="0"/>
              <a:t>AB</a:t>
            </a:r>
            <a:r>
              <a:rPr lang="en-US" sz="2800" dirty="0" smtClean="0"/>
              <a:t> </a:t>
            </a:r>
            <a:r>
              <a:rPr lang="en-US" sz="2800" dirty="0" smtClean="0">
                <a:sym typeface="Symbol" pitchFamily="18" charset="2"/>
              </a:rPr>
              <a:t></a:t>
            </a:r>
            <a:r>
              <a:rPr lang="en-US" sz="2800" dirty="0" smtClean="0"/>
              <a:t> </a:t>
            </a:r>
            <a:r>
              <a:rPr lang="en-US" sz="2800" i="1" dirty="0" smtClean="0"/>
              <a:t>CD} </a:t>
            </a:r>
            <a:r>
              <a:rPr lang="en-US" sz="2800" dirty="0" smtClean="0"/>
              <a:t>is equivalent to</a:t>
            </a:r>
          </a:p>
          <a:p>
            <a:pPr lvl="1"/>
            <a:r>
              <a:rPr lang="en-US" sz="2800" dirty="0" smtClean="0"/>
              <a:t> {</a:t>
            </a:r>
            <a:r>
              <a:rPr lang="en-US" sz="2800" i="1" dirty="0" smtClean="0"/>
              <a:t>A</a:t>
            </a:r>
            <a:r>
              <a:rPr lang="en-US" sz="2800" dirty="0" smtClean="0"/>
              <a:t> </a:t>
            </a:r>
            <a:r>
              <a:rPr lang="en-US" sz="2800" dirty="0" smtClean="0">
                <a:sym typeface="Symbol" pitchFamily="18" charset="2"/>
              </a:rPr>
              <a:t></a:t>
            </a:r>
            <a:r>
              <a:rPr lang="en-US" sz="2800" dirty="0" smtClean="0"/>
              <a:t> </a:t>
            </a:r>
            <a:r>
              <a:rPr lang="en-US" sz="2800" i="1" dirty="0" smtClean="0"/>
              <a:t>C</a:t>
            </a:r>
            <a:r>
              <a:rPr lang="en-US" sz="2800" dirty="0" smtClean="0"/>
              <a:t>, </a:t>
            </a:r>
            <a:r>
              <a:rPr lang="en-US" sz="2800" i="1" dirty="0" smtClean="0"/>
              <a:t>AB</a:t>
            </a:r>
            <a:r>
              <a:rPr lang="en-US" sz="2800" dirty="0" smtClean="0"/>
              <a:t> </a:t>
            </a:r>
            <a:r>
              <a:rPr lang="en-US" sz="2800" dirty="0" smtClean="0">
                <a:sym typeface="Symbol" pitchFamily="18" charset="2"/>
              </a:rPr>
              <a:t></a:t>
            </a:r>
            <a:r>
              <a:rPr lang="en-US" sz="2800" dirty="0" smtClean="0"/>
              <a:t> </a:t>
            </a:r>
            <a:r>
              <a:rPr lang="en-US" sz="2800" i="1" dirty="0" smtClean="0"/>
              <a:t>D}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rPr>
              <a:t>Decomposition</a:t>
            </a:r>
            <a:endParaRPr lang="en-US" sz="3200" b="1" dirty="0">
              <a:solidFill>
                <a:srgbClr val="C00000"/>
              </a:solidFill>
            </a:endParaRPr>
          </a:p>
        </p:txBody>
      </p:sp>
      <p:sp>
        <p:nvSpPr>
          <p:cNvPr id="3" name="Content Placeholder 2"/>
          <p:cNvSpPr>
            <a:spLocks noGrp="1"/>
          </p:cNvSpPr>
          <p:nvPr>
            <p:ph idx="1"/>
          </p:nvPr>
        </p:nvSpPr>
        <p:spPr/>
        <p:txBody>
          <a:bodyPr/>
          <a:lstStyle/>
          <a:p>
            <a:pPr algn="just"/>
            <a:r>
              <a:rPr lang="en-US" sz="2800" dirty="0" smtClean="0"/>
              <a:t> Decompose a relation  schema that has many attributes into several schemas with fewer attributes</a:t>
            </a:r>
          </a:p>
          <a:p>
            <a:r>
              <a:rPr lang="en-US" altLang="zh-CN" sz="2800" dirty="0" smtClean="0">
                <a:ea typeface="SimSun" pitchFamily="2" charset="-122"/>
              </a:rPr>
              <a:t> Let R be a relation schema</a:t>
            </a:r>
          </a:p>
          <a:p>
            <a:pPr>
              <a:buFont typeface="Wingdings" pitchFamily="2" charset="2"/>
              <a:buNone/>
            </a:pPr>
            <a:r>
              <a:rPr lang="en-US" altLang="zh-CN" sz="2800" dirty="0" smtClean="0">
                <a:ea typeface="SimSun" pitchFamily="2" charset="-122"/>
              </a:rPr>
              <a:t>   	A set of relation schemas { R1, R2,</a:t>
            </a:r>
            <a:r>
              <a:rPr lang="en-US" altLang="zh-CN" sz="2800" dirty="0" smtClean="0">
                <a:latin typeface="Times New Roman"/>
                <a:ea typeface="SimSun" pitchFamily="2" charset="-122"/>
              </a:rPr>
              <a:t>…</a:t>
            </a:r>
            <a:r>
              <a:rPr lang="en-US" altLang="zh-CN" sz="2800" dirty="0" smtClean="0">
                <a:ea typeface="SimSun" pitchFamily="2" charset="-122"/>
              </a:rPr>
              <a:t>, </a:t>
            </a:r>
            <a:r>
              <a:rPr lang="en-US" altLang="zh-CN" sz="2800" dirty="0" err="1" smtClean="0">
                <a:ea typeface="SimSun" pitchFamily="2" charset="-122"/>
              </a:rPr>
              <a:t>Rn</a:t>
            </a:r>
            <a:r>
              <a:rPr lang="en-US" altLang="zh-CN" sz="2800" dirty="0" smtClean="0">
                <a:ea typeface="SimSun" pitchFamily="2" charset="-122"/>
              </a:rPr>
              <a:t> } is a </a:t>
            </a:r>
            <a:r>
              <a:rPr lang="en-US" altLang="zh-CN" sz="2800" dirty="0" smtClean="0">
                <a:solidFill>
                  <a:srgbClr val="FF0000"/>
                </a:solidFill>
                <a:ea typeface="SimSun" pitchFamily="2" charset="-122"/>
              </a:rPr>
              <a:t>decomposition</a:t>
            </a:r>
            <a:r>
              <a:rPr lang="en-US" altLang="zh-CN" sz="2800" dirty="0" smtClean="0">
                <a:ea typeface="SimSun" pitchFamily="2" charset="-122"/>
              </a:rPr>
              <a:t> of R if                                                        </a:t>
            </a:r>
          </a:p>
          <a:p>
            <a:pPr lvl="2">
              <a:buFont typeface="Wingdings" pitchFamily="2" charset="2"/>
              <a:buChar char="§"/>
            </a:pPr>
            <a:r>
              <a:rPr lang="en-US" altLang="zh-CN" dirty="0" smtClean="0">
                <a:ea typeface="SimSun" pitchFamily="2" charset="-122"/>
              </a:rPr>
              <a:t>R = R1 U R2 U </a:t>
            </a:r>
            <a:r>
              <a:rPr lang="en-US" altLang="zh-CN" dirty="0" smtClean="0">
                <a:latin typeface="Times New Roman"/>
                <a:ea typeface="SimSun" pitchFamily="2" charset="-122"/>
              </a:rPr>
              <a:t>…</a:t>
            </a:r>
            <a:r>
              <a:rPr lang="en-US" altLang="zh-CN" dirty="0" smtClean="0">
                <a:ea typeface="SimSun" pitchFamily="2" charset="-122"/>
              </a:rPr>
              <a:t>..U </a:t>
            </a:r>
            <a:r>
              <a:rPr lang="en-US" altLang="zh-CN" dirty="0" err="1" smtClean="0">
                <a:ea typeface="SimSun" pitchFamily="2" charset="-122"/>
              </a:rPr>
              <a:t>Rn</a:t>
            </a:r>
            <a:endParaRPr lang="en-US" altLang="zh-CN" dirty="0" smtClean="0">
              <a:ea typeface="SimSun" pitchFamily="2" charset="-122"/>
            </a:endParaRPr>
          </a:p>
          <a:p>
            <a:pPr lvl="2">
              <a:buFont typeface="Wingdings" pitchFamily="2" charset="2"/>
              <a:buChar char="§"/>
            </a:pPr>
            <a:r>
              <a:rPr lang="en-US" altLang="zh-CN" dirty="0" smtClean="0">
                <a:ea typeface="SimSun" pitchFamily="2" charset="-122"/>
              </a:rPr>
              <a:t>each </a:t>
            </a:r>
            <a:r>
              <a:rPr lang="en-US" altLang="zh-CN" dirty="0" err="1" smtClean="0">
                <a:ea typeface="SimSun" pitchFamily="2" charset="-122"/>
              </a:rPr>
              <a:t>Ri</a:t>
            </a:r>
            <a:r>
              <a:rPr lang="en-US" altLang="zh-CN" dirty="0" smtClean="0">
                <a:ea typeface="SimSun" pitchFamily="2" charset="-122"/>
              </a:rPr>
              <a:t> is a subset of R ( for </a:t>
            </a:r>
            <a:r>
              <a:rPr lang="en-US" altLang="zh-CN" dirty="0" err="1" smtClean="0">
                <a:ea typeface="SimSun" pitchFamily="2" charset="-122"/>
              </a:rPr>
              <a:t>i</a:t>
            </a:r>
            <a:r>
              <a:rPr lang="en-US" altLang="zh-CN" dirty="0" smtClean="0">
                <a:ea typeface="SimSun" pitchFamily="2" charset="-122"/>
              </a:rPr>
              <a:t> = 1,2</a:t>
            </a:r>
            <a:r>
              <a:rPr lang="en-US" altLang="zh-CN" dirty="0" smtClean="0">
                <a:latin typeface="Times New Roman"/>
                <a:ea typeface="SimSun" pitchFamily="2" charset="-122"/>
              </a:rPr>
              <a:t>…</a:t>
            </a:r>
            <a:r>
              <a:rPr lang="en-US" altLang="zh-CN" dirty="0" smtClean="0">
                <a:ea typeface="SimSun" pitchFamily="2" charset="-122"/>
              </a:rPr>
              <a:t>,n)</a:t>
            </a:r>
          </a:p>
          <a:p>
            <a:pPr algn="just"/>
            <a:r>
              <a:rPr lang="en-US" dirty="0" smtClean="0"/>
              <a:t> </a:t>
            </a:r>
            <a:r>
              <a:rPr lang="en-US" sz="2800" dirty="0" smtClean="0"/>
              <a:t>But careless decomposition may lead to bad form of a design</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498080" cy="4800600"/>
          </a:xfrm>
        </p:spPr>
        <p:txBody>
          <a:bodyPr/>
          <a:lstStyle/>
          <a:p>
            <a:pPr algn="just">
              <a:buFont typeface="Wingdings" pitchFamily="2" charset="2"/>
              <a:buNone/>
            </a:pPr>
            <a:r>
              <a:rPr lang="en-US" sz="2800" dirty="0" smtClean="0"/>
              <a:t>For relation R(</a:t>
            </a:r>
            <a:r>
              <a:rPr lang="en-US" sz="2800" dirty="0" err="1" smtClean="0"/>
              <a:t>x,y,z</a:t>
            </a:r>
            <a:r>
              <a:rPr lang="en-US" sz="2800" dirty="0" smtClean="0"/>
              <a:t>) there can be 2 subsets:</a:t>
            </a:r>
          </a:p>
          <a:p>
            <a:pPr algn="just">
              <a:buFont typeface="Wingdings" pitchFamily="2" charset="2"/>
              <a:buNone/>
            </a:pPr>
            <a:r>
              <a:rPr lang="en-US" sz="2800" dirty="0" smtClean="0"/>
              <a:t>R1(</a:t>
            </a:r>
            <a:r>
              <a:rPr lang="en-US" sz="2800" dirty="0" err="1" smtClean="0"/>
              <a:t>x,z</a:t>
            </a:r>
            <a:r>
              <a:rPr lang="en-US" sz="2800" dirty="0" smtClean="0"/>
              <a:t>) and R2(</a:t>
            </a:r>
            <a:r>
              <a:rPr lang="en-US" sz="2800" dirty="0" err="1" smtClean="0"/>
              <a:t>y,z</a:t>
            </a:r>
            <a:r>
              <a:rPr lang="en-US" sz="2800" dirty="0" smtClean="0"/>
              <a:t>)</a:t>
            </a:r>
          </a:p>
          <a:p>
            <a:pPr algn="just">
              <a:buFont typeface="Wingdings" pitchFamily="2" charset="2"/>
              <a:buNone/>
            </a:pPr>
            <a:r>
              <a:rPr lang="en-US" sz="2800" dirty="0" smtClean="0"/>
              <a:t>If we union R1 and R2, we get R</a:t>
            </a:r>
          </a:p>
          <a:p>
            <a:pPr algn="just">
              <a:buFont typeface="Wingdings" pitchFamily="2" charset="2"/>
              <a:buNone/>
            </a:pPr>
            <a:r>
              <a:rPr lang="en-US" sz="2800" dirty="0" smtClean="0"/>
              <a:t>R = R1 U R2</a:t>
            </a:r>
          </a:p>
          <a:p>
            <a:pPr>
              <a:buNone/>
            </a:pPr>
            <a:endParaRPr lang="en-US" dirty="0"/>
          </a:p>
        </p:txBody>
      </p:sp>
      <p:sp>
        <p:nvSpPr>
          <p:cNvPr id="4" name="TextBox 3"/>
          <p:cNvSpPr txBox="1"/>
          <p:nvPr/>
        </p:nvSpPr>
        <p:spPr>
          <a:xfrm>
            <a:off x="304800" y="1371600"/>
            <a:ext cx="457200" cy="2677656"/>
          </a:xfrm>
          <a:prstGeom prst="rect">
            <a:avLst/>
          </a:prstGeom>
          <a:noFill/>
        </p:spPr>
        <p:txBody>
          <a:bodyPr wrap="square" rtlCol="0">
            <a:spAutoFit/>
          </a:bodyPr>
          <a:lstStyle/>
          <a:p>
            <a:r>
              <a:rPr lang="en-US" sz="2400" b="1" dirty="0" smtClean="0"/>
              <a:t>E</a:t>
            </a:r>
          </a:p>
          <a:p>
            <a:r>
              <a:rPr lang="en-US" sz="2400" b="1" dirty="0" smtClean="0"/>
              <a:t>X</a:t>
            </a:r>
          </a:p>
          <a:p>
            <a:r>
              <a:rPr lang="en-US" sz="2400" b="1" dirty="0" smtClean="0"/>
              <a:t>A</a:t>
            </a:r>
          </a:p>
          <a:p>
            <a:r>
              <a:rPr lang="en-US" sz="2400" b="1" dirty="0" smtClean="0"/>
              <a:t>M</a:t>
            </a:r>
          </a:p>
          <a:p>
            <a:r>
              <a:rPr lang="en-US" sz="2400" b="1" dirty="0" smtClean="0"/>
              <a:t>P</a:t>
            </a:r>
          </a:p>
          <a:p>
            <a:r>
              <a:rPr lang="en-US" sz="2400" b="1" dirty="0" smtClean="0"/>
              <a:t>L</a:t>
            </a:r>
          </a:p>
          <a:p>
            <a:r>
              <a:rPr lang="en-US" sz="2400" b="1" dirty="0" smtClean="0"/>
              <a:t>E</a:t>
            </a:r>
            <a:endParaRPr lang="en-US" sz="2400" b="1" dirty="0"/>
          </a:p>
        </p:txBody>
      </p:sp>
      <p:sp>
        <p:nvSpPr>
          <p:cNvPr id="6" name="TextBox 5"/>
          <p:cNvSpPr txBox="1"/>
          <p:nvPr/>
        </p:nvSpPr>
        <p:spPr>
          <a:xfrm>
            <a:off x="3276600" y="2895600"/>
            <a:ext cx="3733800" cy="523220"/>
          </a:xfrm>
          <a:prstGeom prst="rect">
            <a:avLst/>
          </a:prstGeom>
          <a:noFill/>
        </p:spPr>
        <p:txBody>
          <a:bodyPr wrap="square" rtlCol="0">
            <a:spAutoFit/>
          </a:bodyPr>
          <a:lstStyle/>
          <a:p>
            <a:r>
              <a:rPr lang="en-US" sz="2800" b="1" dirty="0" smtClean="0">
                <a:solidFill>
                  <a:srgbClr val="C00000"/>
                </a:solidFill>
              </a:rPr>
              <a:t>Decomposition</a:t>
            </a:r>
            <a:endParaRPr lang="en-US" sz="2800" b="1" dirty="0">
              <a:solidFill>
                <a:srgbClr val="C00000"/>
              </a:solidFill>
            </a:endParaRPr>
          </a:p>
        </p:txBody>
      </p:sp>
      <p:cxnSp>
        <p:nvCxnSpPr>
          <p:cNvPr id="8" name="Straight Arrow Connector 7"/>
          <p:cNvCxnSpPr/>
          <p:nvPr/>
        </p:nvCxnSpPr>
        <p:spPr>
          <a:xfrm flipH="1">
            <a:off x="3505200" y="3352800"/>
            <a:ext cx="533400" cy="838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0600" y="3352800"/>
            <a:ext cx="762000" cy="838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00200" y="4267200"/>
            <a:ext cx="2667000" cy="830997"/>
          </a:xfrm>
          <a:prstGeom prst="rect">
            <a:avLst/>
          </a:prstGeom>
          <a:noFill/>
        </p:spPr>
        <p:txBody>
          <a:bodyPr wrap="square" rtlCol="0">
            <a:spAutoFit/>
          </a:bodyPr>
          <a:lstStyle/>
          <a:p>
            <a:r>
              <a:rPr lang="en-US" sz="2400" b="1" dirty="0" smtClean="0">
                <a:solidFill>
                  <a:srgbClr val="002060"/>
                </a:solidFill>
              </a:rPr>
              <a:t>Loss Less Join Decomposition</a:t>
            </a:r>
            <a:endParaRPr lang="en-US" sz="2400" b="1" dirty="0">
              <a:solidFill>
                <a:srgbClr val="002060"/>
              </a:solidFill>
            </a:endParaRPr>
          </a:p>
        </p:txBody>
      </p:sp>
      <p:sp>
        <p:nvSpPr>
          <p:cNvPr id="12" name="TextBox 11"/>
          <p:cNvSpPr txBox="1"/>
          <p:nvPr/>
        </p:nvSpPr>
        <p:spPr>
          <a:xfrm>
            <a:off x="4724400" y="4343400"/>
            <a:ext cx="2667000" cy="830997"/>
          </a:xfrm>
          <a:prstGeom prst="rect">
            <a:avLst/>
          </a:prstGeom>
          <a:noFill/>
        </p:spPr>
        <p:txBody>
          <a:bodyPr wrap="square" rtlCol="0">
            <a:spAutoFit/>
          </a:bodyPr>
          <a:lstStyle/>
          <a:p>
            <a:r>
              <a:rPr lang="en-US" sz="2400" b="1" dirty="0" err="1" smtClean="0">
                <a:solidFill>
                  <a:srgbClr val="002060"/>
                </a:solidFill>
              </a:rPr>
              <a:t>Lossy</a:t>
            </a:r>
            <a:r>
              <a:rPr lang="en-US" sz="2400" b="1" dirty="0" smtClean="0">
                <a:solidFill>
                  <a:srgbClr val="002060"/>
                </a:solidFill>
              </a:rPr>
              <a:t> Join Decomposition</a:t>
            </a:r>
            <a:endParaRPr lang="en-US" sz="2400" b="1" dirty="0">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C00000"/>
                </a:solidFill>
              </a:rPr>
              <a:t>Lossy</a:t>
            </a:r>
            <a:r>
              <a:rPr lang="en-US" sz="3600" b="1" dirty="0" smtClean="0">
                <a:solidFill>
                  <a:srgbClr val="C00000"/>
                </a:solidFill>
              </a:rPr>
              <a:t> Decomposition</a:t>
            </a:r>
            <a:endParaRPr lang="en-US" sz="3600" b="1" dirty="0">
              <a:solidFill>
                <a:srgbClr val="C00000"/>
              </a:solidFill>
            </a:endParaRPr>
          </a:p>
        </p:txBody>
      </p:sp>
      <p:graphicFrame>
        <p:nvGraphicFramePr>
          <p:cNvPr id="5" name="Group 101"/>
          <p:cNvGraphicFramePr>
            <a:graphicFrameLocks/>
          </p:cNvGraphicFramePr>
          <p:nvPr/>
        </p:nvGraphicFramePr>
        <p:xfrm>
          <a:off x="2895600" y="1524000"/>
          <a:ext cx="4038600" cy="1752600"/>
        </p:xfrm>
        <a:graphic>
          <a:graphicData uri="http://schemas.openxmlformats.org/drawingml/2006/table">
            <a:tbl>
              <a:tblPr/>
              <a:tblGrid>
                <a:gridCol w="1646238"/>
                <a:gridCol w="896937"/>
                <a:gridCol w="1495425"/>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17"/>
          <p:cNvGraphicFramePr>
            <a:graphicFrameLocks/>
          </p:cNvGraphicFramePr>
          <p:nvPr/>
        </p:nvGraphicFramePr>
        <p:xfrm>
          <a:off x="1143000" y="4038600"/>
          <a:ext cx="3276600" cy="1828801"/>
        </p:xfrm>
        <a:graphic>
          <a:graphicData uri="http://schemas.openxmlformats.org/drawingml/2006/table">
            <a:tbl>
              <a:tblPr/>
              <a:tblGrid>
                <a:gridCol w="1638300"/>
                <a:gridCol w="1638300"/>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Model Name</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a11</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s20</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Nikon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a70</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138"/>
          <p:cNvGraphicFramePr>
            <a:graphicFrameLocks noGrp="1"/>
          </p:cNvGraphicFramePr>
          <p:nvPr/>
        </p:nvGraphicFramePr>
        <p:xfrm>
          <a:off x="5562600" y="4038600"/>
          <a:ext cx="3276600" cy="1828801"/>
        </p:xfrm>
        <a:graphic>
          <a:graphicData uri="http://schemas.openxmlformats.org/drawingml/2006/table">
            <a:tbl>
              <a:tblPr/>
              <a:tblGrid>
                <a:gridCol w="1638300"/>
                <a:gridCol w="1638300"/>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200</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Nikon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150</a:t>
                      </a:r>
                      <a:endParaRPr kumimoji="0" lang="en-US" sz="2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Line 139"/>
          <p:cNvSpPr>
            <a:spLocks noChangeShapeType="1"/>
          </p:cNvSpPr>
          <p:nvPr/>
        </p:nvSpPr>
        <p:spPr bwMode="auto">
          <a:xfrm>
            <a:off x="4648200" y="3352800"/>
            <a:ext cx="0" cy="457200"/>
          </a:xfrm>
          <a:prstGeom prst="line">
            <a:avLst/>
          </a:prstGeom>
          <a:noFill/>
          <a:ln w="9525">
            <a:solidFill>
              <a:schemeClr val="tx1"/>
            </a:solidFill>
            <a:round/>
            <a:headEnd/>
            <a:tailEnd type="triangle" w="med" len="med"/>
          </a:ln>
          <a:effectLst/>
        </p:spPr>
        <p:txBody>
          <a:bodyPr/>
          <a:lstStyle/>
          <a:p>
            <a:endParaRPr lang="en-US"/>
          </a:p>
        </p:txBody>
      </p:sp>
      <p:sp>
        <p:nvSpPr>
          <p:cNvPr id="9" name="TextBox 8"/>
          <p:cNvSpPr txBox="1"/>
          <p:nvPr/>
        </p:nvSpPr>
        <p:spPr>
          <a:xfrm>
            <a:off x="1828800" y="1676400"/>
            <a:ext cx="685800" cy="381000"/>
          </a:xfrm>
          <a:prstGeom prst="rect">
            <a:avLst/>
          </a:prstGeom>
          <a:noFill/>
        </p:spPr>
        <p:txBody>
          <a:bodyPr wrap="square" rtlCol="0">
            <a:spAutoFit/>
          </a:bodyPr>
          <a:lstStyle/>
          <a:p>
            <a:r>
              <a:rPr lang="en-US" b="1" dirty="0" smtClean="0"/>
              <a:t>R</a:t>
            </a:r>
            <a:endParaRPr lang="en-US" b="1" dirty="0"/>
          </a:p>
        </p:txBody>
      </p:sp>
      <p:sp>
        <p:nvSpPr>
          <p:cNvPr id="10" name="TextBox 9"/>
          <p:cNvSpPr txBox="1"/>
          <p:nvPr/>
        </p:nvSpPr>
        <p:spPr>
          <a:xfrm>
            <a:off x="1828800" y="3505200"/>
            <a:ext cx="685800" cy="381000"/>
          </a:xfrm>
          <a:prstGeom prst="rect">
            <a:avLst/>
          </a:prstGeom>
          <a:noFill/>
        </p:spPr>
        <p:txBody>
          <a:bodyPr wrap="square" rtlCol="0">
            <a:spAutoFit/>
          </a:bodyPr>
          <a:lstStyle/>
          <a:p>
            <a:r>
              <a:rPr lang="en-US" b="1" dirty="0" smtClean="0"/>
              <a:t>R1</a:t>
            </a:r>
            <a:endParaRPr lang="en-US" b="1" dirty="0"/>
          </a:p>
        </p:txBody>
      </p:sp>
      <p:sp>
        <p:nvSpPr>
          <p:cNvPr id="11" name="TextBox 10"/>
          <p:cNvSpPr txBox="1"/>
          <p:nvPr/>
        </p:nvSpPr>
        <p:spPr>
          <a:xfrm>
            <a:off x="7239000" y="3505200"/>
            <a:ext cx="685800" cy="381000"/>
          </a:xfrm>
          <a:prstGeom prst="rect">
            <a:avLst/>
          </a:prstGeom>
          <a:noFill/>
        </p:spPr>
        <p:txBody>
          <a:bodyPr wrap="square" rtlCol="0">
            <a:spAutoFit/>
          </a:bodyPr>
          <a:lstStyle/>
          <a:p>
            <a:r>
              <a:rPr lang="en-US" b="1" dirty="0" smtClean="0"/>
              <a:t>R2</a:t>
            </a:r>
            <a:endParaRPr lang="en-US" b="1" dirty="0"/>
          </a:p>
        </p:txBody>
      </p:sp>
      <p:sp>
        <p:nvSpPr>
          <p:cNvPr id="12" name="TextBox 11"/>
          <p:cNvSpPr txBox="1"/>
          <p:nvPr/>
        </p:nvSpPr>
        <p:spPr>
          <a:xfrm>
            <a:off x="3124200" y="6172200"/>
            <a:ext cx="3124200" cy="584775"/>
          </a:xfrm>
          <a:prstGeom prst="rect">
            <a:avLst/>
          </a:prstGeom>
          <a:noFill/>
        </p:spPr>
        <p:txBody>
          <a:bodyPr wrap="square" rtlCol="0">
            <a:spAutoFit/>
          </a:bodyPr>
          <a:lstStyle/>
          <a:p>
            <a:r>
              <a:rPr lang="en-US" sz="1600" dirty="0" smtClean="0"/>
              <a:t>Model name</a:t>
            </a:r>
            <a:r>
              <a:rPr lang="en-US" sz="1600" dirty="0" smtClean="0">
                <a:sym typeface="Wingdings" pitchFamily="2" charset="2"/>
              </a:rPr>
              <a:t> Category</a:t>
            </a:r>
          </a:p>
          <a:p>
            <a:r>
              <a:rPr lang="en-US" sz="1600" dirty="0" smtClean="0">
                <a:sym typeface="Wingdings" pitchFamily="2" charset="2"/>
              </a:rPr>
              <a:t>Price  category</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620000" cy="6096000"/>
          </a:xfrm>
        </p:spPr>
        <p:txBody>
          <a:bodyPr>
            <a:normAutofit fontScale="92500"/>
          </a:bodyPr>
          <a:lstStyle/>
          <a:p>
            <a:pPr algn="just"/>
            <a:r>
              <a:rPr lang="en-US" sz="3300" dirty="0" smtClean="0"/>
              <a:t> When designing a relational database, we have to make some decisions:</a:t>
            </a:r>
          </a:p>
          <a:p>
            <a:pPr lvl="2">
              <a:buFont typeface="Wingdings" pitchFamily="2" charset="2"/>
              <a:buChar char="v"/>
            </a:pPr>
            <a:r>
              <a:rPr lang="en-US" sz="2800" dirty="0" smtClean="0">
                <a:solidFill>
                  <a:srgbClr val="C00000"/>
                </a:solidFill>
              </a:rPr>
              <a:t>  </a:t>
            </a:r>
            <a:r>
              <a:rPr lang="en-US" sz="2800" dirty="0" smtClean="0">
                <a:solidFill>
                  <a:schemeClr val="accent4"/>
                </a:solidFill>
              </a:rPr>
              <a:t>Which table to create</a:t>
            </a:r>
          </a:p>
          <a:p>
            <a:pPr lvl="2">
              <a:buFont typeface="Wingdings" pitchFamily="2" charset="2"/>
              <a:buChar char="v"/>
            </a:pPr>
            <a:r>
              <a:rPr lang="en-US" sz="2800" dirty="0" smtClean="0">
                <a:solidFill>
                  <a:schemeClr val="accent4"/>
                </a:solidFill>
              </a:rPr>
              <a:t>  What columns will contain</a:t>
            </a:r>
          </a:p>
          <a:p>
            <a:pPr lvl="2">
              <a:buFont typeface="Wingdings" pitchFamily="2" charset="2"/>
              <a:buChar char="v"/>
            </a:pPr>
            <a:r>
              <a:rPr lang="en-US" sz="2800" dirty="0" smtClean="0">
                <a:solidFill>
                  <a:schemeClr val="accent4"/>
                </a:solidFill>
              </a:rPr>
              <a:t>  Relationships between tables</a:t>
            </a:r>
          </a:p>
          <a:p>
            <a:pPr lvl="2">
              <a:buNone/>
            </a:pPr>
            <a:endParaRPr lang="en-US" sz="1200" dirty="0" smtClean="0">
              <a:solidFill>
                <a:schemeClr val="accent4"/>
              </a:solidFill>
            </a:endParaRPr>
          </a:p>
          <a:p>
            <a:r>
              <a:rPr lang="en-US" sz="3300" dirty="0" smtClean="0">
                <a:solidFill>
                  <a:schemeClr val="accent4"/>
                </a:solidFill>
              </a:rPr>
              <a:t> </a:t>
            </a:r>
            <a:r>
              <a:rPr lang="en-US" sz="3300" dirty="0" smtClean="0"/>
              <a:t>Benefits of Relational Database Design:</a:t>
            </a:r>
          </a:p>
          <a:p>
            <a:pPr lvl="2" algn="just">
              <a:buFont typeface="Wingdings" pitchFamily="2" charset="2"/>
              <a:buChar char="v"/>
            </a:pPr>
            <a:r>
              <a:rPr lang="en-US" dirty="0" smtClean="0">
                <a:solidFill>
                  <a:srgbClr val="00B050"/>
                </a:solidFill>
              </a:rPr>
              <a:t> Data entry, updates and deletions will be efficient.</a:t>
            </a:r>
          </a:p>
          <a:p>
            <a:pPr lvl="2" algn="just">
              <a:buFont typeface="Wingdings" pitchFamily="2" charset="2"/>
              <a:buChar char="v"/>
            </a:pPr>
            <a:r>
              <a:rPr lang="en-US" dirty="0" smtClean="0">
                <a:solidFill>
                  <a:srgbClr val="00B050"/>
                </a:solidFill>
              </a:rPr>
              <a:t> Data retrieval, summarization and reporting will also be efficient</a:t>
            </a:r>
          </a:p>
          <a:p>
            <a:pPr lvl="2" algn="just">
              <a:buFont typeface="Wingdings" pitchFamily="2" charset="2"/>
              <a:buChar char="v"/>
            </a:pPr>
            <a:r>
              <a:rPr lang="en-US" dirty="0" smtClean="0">
                <a:solidFill>
                  <a:srgbClr val="00B050"/>
                </a:solidFill>
              </a:rPr>
              <a:t> Since much of the information is stored in the database rather than in the application, the database is somewhat self-documenting</a:t>
            </a:r>
          </a:p>
          <a:p>
            <a:pPr>
              <a:buNone/>
            </a:pPr>
            <a:endParaRPr lang="en-US" dirty="0" smtClean="0">
              <a:solidFill>
                <a:schemeClr val="accent4"/>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7"/>
          <p:cNvGraphicFramePr>
            <a:graphicFrameLocks noGrp="1"/>
          </p:cNvGraphicFramePr>
          <p:nvPr>
            <p:ph sz="quarter" idx="4294967295"/>
          </p:nvPr>
        </p:nvGraphicFramePr>
        <p:xfrm>
          <a:off x="2819400" y="1371600"/>
          <a:ext cx="4038600" cy="2346960"/>
        </p:xfrm>
        <a:graphic>
          <a:graphicData uri="http://schemas.openxmlformats.org/drawingml/2006/table">
            <a:tbl>
              <a:tblPr/>
              <a:tblGrid>
                <a:gridCol w="1646238"/>
                <a:gridCol w="896937"/>
                <a:gridCol w="1495425"/>
              </a:tblGrid>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FF0000"/>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28"/>
          <p:cNvGraphicFramePr>
            <a:graphicFrameLocks noGrp="1"/>
          </p:cNvGraphicFramePr>
          <p:nvPr>
            <p:ph sz="quarter" idx="4294967295"/>
          </p:nvPr>
        </p:nvGraphicFramePr>
        <p:xfrm>
          <a:off x="2819400" y="4267200"/>
          <a:ext cx="4038600" cy="1731964"/>
        </p:xfrm>
        <a:graphic>
          <a:graphicData uri="http://schemas.openxmlformats.org/drawingml/2006/table">
            <a:tbl>
              <a:tblPr/>
              <a:tblGrid>
                <a:gridCol w="1646238"/>
                <a:gridCol w="896937"/>
                <a:gridCol w="1495425"/>
              </a:tblGrid>
              <a:tr h="414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1447800" y="2057400"/>
            <a:ext cx="1219200" cy="369332"/>
          </a:xfrm>
          <a:prstGeom prst="rect">
            <a:avLst/>
          </a:prstGeom>
          <a:noFill/>
        </p:spPr>
        <p:txBody>
          <a:bodyPr wrap="square" rtlCol="0">
            <a:spAutoFit/>
          </a:bodyPr>
          <a:lstStyle/>
          <a:p>
            <a:r>
              <a:rPr lang="en-US" b="1" dirty="0" smtClean="0"/>
              <a:t>R1 U R2</a:t>
            </a:r>
            <a:endParaRPr lang="en-US" b="1" dirty="0"/>
          </a:p>
        </p:txBody>
      </p:sp>
      <p:sp>
        <p:nvSpPr>
          <p:cNvPr id="7" name="TextBox 6"/>
          <p:cNvSpPr txBox="1"/>
          <p:nvPr/>
        </p:nvSpPr>
        <p:spPr>
          <a:xfrm>
            <a:off x="1295400" y="4724400"/>
            <a:ext cx="1219200" cy="646331"/>
          </a:xfrm>
          <a:prstGeom prst="rect">
            <a:avLst/>
          </a:prstGeom>
          <a:noFill/>
        </p:spPr>
        <p:txBody>
          <a:bodyPr wrap="square" rtlCol="0">
            <a:spAutoFit/>
          </a:bodyPr>
          <a:lstStyle/>
          <a:p>
            <a:r>
              <a:rPr lang="en-US" b="1" dirty="0" smtClean="0"/>
              <a:t>But main R is</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0"/>
            <a:ext cx="7498080" cy="4800600"/>
          </a:xfrm>
        </p:spPr>
        <p:txBody>
          <a:bodyPr/>
          <a:lstStyle/>
          <a:p>
            <a:pPr algn="just"/>
            <a:r>
              <a:rPr lang="en-US" sz="2800" dirty="0" smtClean="0"/>
              <a:t> In previous example, additional </a:t>
            </a:r>
            <a:r>
              <a:rPr lang="en-US" sz="2800" dirty="0" err="1" smtClean="0"/>
              <a:t>tuples</a:t>
            </a:r>
            <a:r>
              <a:rPr lang="en-US" sz="2800" dirty="0" smtClean="0"/>
              <a:t> are obtained along with original </a:t>
            </a:r>
            <a:r>
              <a:rPr lang="en-US" sz="2800" dirty="0" err="1" smtClean="0"/>
              <a:t>tuples</a:t>
            </a:r>
            <a:endParaRPr lang="en-US" sz="2800" dirty="0" smtClean="0"/>
          </a:p>
          <a:p>
            <a:pPr algn="just"/>
            <a:r>
              <a:rPr lang="en-US" sz="2800" dirty="0" smtClean="0"/>
              <a:t>Although there are more </a:t>
            </a:r>
            <a:r>
              <a:rPr lang="en-US" sz="2800" dirty="0" err="1" smtClean="0"/>
              <a:t>tuples</a:t>
            </a:r>
            <a:r>
              <a:rPr lang="en-US" sz="2800" dirty="0" smtClean="0"/>
              <a:t>, this leads to less information</a:t>
            </a:r>
          </a:p>
          <a:p>
            <a:pPr algn="just"/>
            <a:r>
              <a:rPr lang="en-US" sz="2800" dirty="0" smtClean="0"/>
              <a:t>Due to the loss of information, decomposition for previous example is called </a:t>
            </a:r>
            <a:r>
              <a:rPr lang="en-US" sz="2800" dirty="0" err="1" smtClean="0">
                <a:solidFill>
                  <a:srgbClr val="FF0000"/>
                </a:solidFill>
              </a:rPr>
              <a:t>lossy</a:t>
            </a:r>
            <a:r>
              <a:rPr lang="en-US" sz="2800" dirty="0" smtClean="0">
                <a:solidFill>
                  <a:srgbClr val="FF0000"/>
                </a:solidFill>
              </a:rPr>
              <a:t> decomposition</a:t>
            </a:r>
            <a:r>
              <a:rPr lang="en-US" sz="2800" dirty="0" smtClean="0"/>
              <a:t> or </a:t>
            </a:r>
            <a:r>
              <a:rPr lang="en-US" sz="2800" dirty="0" err="1" smtClean="0"/>
              <a:t>lossy</a:t>
            </a:r>
            <a:r>
              <a:rPr lang="en-US" sz="2800" dirty="0" smtClean="0"/>
              <a:t>-join decomposition</a:t>
            </a:r>
          </a:p>
          <a:p>
            <a:endParaRPr lang="en-US" dirty="0" smtClean="0"/>
          </a:p>
          <a:p>
            <a:pPr>
              <a:buNone/>
            </a:pPr>
            <a:endParaRPr lang="en-US" dirty="0"/>
          </a:p>
        </p:txBody>
      </p:sp>
      <p:sp>
        <p:nvSpPr>
          <p:cNvPr id="5" name="Title 1"/>
          <p:cNvSpPr>
            <a:spLocks noGrp="1"/>
          </p:cNvSpPr>
          <p:nvPr>
            <p:ph type="title"/>
          </p:nvPr>
        </p:nvSpPr>
        <p:spPr>
          <a:xfrm>
            <a:off x="1435608" y="274638"/>
            <a:ext cx="7498080" cy="1143000"/>
          </a:xfrm>
        </p:spPr>
        <p:txBody>
          <a:bodyPr>
            <a:normAutofit/>
          </a:bodyPr>
          <a:lstStyle/>
          <a:p>
            <a:r>
              <a:rPr lang="en-US" sz="3600" b="1" dirty="0" err="1" smtClean="0">
                <a:solidFill>
                  <a:srgbClr val="C00000"/>
                </a:solidFill>
              </a:rPr>
              <a:t>Lossy</a:t>
            </a:r>
            <a:r>
              <a:rPr lang="en-US" sz="3600" b="1" dirty="0" smtClean="0">
                <a:solidFill>
                  <a:srgbClr val="C00000"/>
                </a:solidFill>
              </a:rPr>
              <a:t> Decomposition</a:t>
            </a:r>
            <a:endParaRPr lang="en-US" sz="3600" b="1" dirty="0">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b="1" dirty="0" err="1" smtClean="0">
                <a:solidFill>
                  <a:srgbClr val="C00000"/>
                </a:solidFill>
              </a:rPr>
              <a:t>Lossy</a:t>
            </a:r>
            <a:r>
              <a:rPr lang="en-US" sz="3600" b="1" dirty="0" smtClean="0">
                <a:solidFill>
                  <a:srgbClr val="C00000"/>
                </a:solidFill>
              </a:rPr>
              <a:t> Decomposition</a:t>
            </a:r>
            <a:endParaRPr lang="en-US" sz="3600" b="1" dirty="0">
              <a:solidFill>
                <a:srgbClr val="C00000"/>
              </a:solidFill>
            </a:endParaRPr>
          </a:p>
        </p:txBody>
      </p:sp>
      <p:sp>
        <p:nvSpPr>
          <p:cNvPr id="5" name="TextBox 4"/>
          <p:cNvSpPr txBox="1"/>
          <p:nvPr/>
        </p:nvSpPr>
        <p:spPr>
          <a:xfrm>
            <a:off x="304800" y="1981200"/>
            <a:ext cx="381000" cy="3108543"/>
          </a:xfrm>
          <a:prstGeom prst="rect">
            <a:avLst/>
          </a:prstGeom>
          <a:noFill/>
        </p:spPr>
        <p:txBody>
          <a:bodyPr wrap="square" rtlCol="0">
            <a:spAutoFit/>
          </a:bodyPr>
          <a:lstStyle/>
          <a:p>
            <a:r>
              <a:rPr lang="en-US" sz="2800" b="1" dirty="0" smtClean="0"/>
              <a:t>E</a:t>
            </a:r>
          </a:p>
          <a:p>
            <a:r>
              <a:rPr lang="en-US" sz="2800" b="1" dirty="0" smtClean="0"/>
              <a:t>X</a:t>
            </a:r>
          </a:p>
          <a:p>
            <a:r>
              <a:rPr lang="en-US" sz="2800" b="1" dirty="0" smtClean="0"/>
              <a:t>A</a:t>
            </a:r>
          </a:p>
          <a:p>
            <a:r>
              <a:rPr lang="en-US" sz="2800" b="1" dirty="0" smtClean="0"/>
              <a:t>M</a:t>
            </a:r>
          </a:p>
          <a:p>
            <a:r>
              <a:rPr lang="en-US" sz="2800" b="1" dirty="0" smtClean="0"/>
              <a:t>P</a:t>
            </a:r>
          </a:p>
          <a:p>
            <a:r>
              <a:rPr lang="en-US" sz="2800" b="1" dirty="0" smtClean="0"/>
              <a:t>L</a:t>
            </a:r>
          </a:p>
          <a:p>
            <a:r>
              <a:rPr lang="en-US" sz="2800" b="1" dirty="0" smtClean="0"/>
              <a:t>E</a:t>
            </a:r>
            <a:endParaRPr lang="en-US" sz="2800" b="1" dirty="0"/>
          </a:p>
        </p:txBody>
      </p:sp>
      <p:graphicFrame>
        <p:nvGraphicFramePr>
          <p:cNvPr id="6" name="Group 55"/>
          <p:cNvGraphicFramePr>
            <a:graphicFrameLocks noGrp="1"/>
          </p:cNvGraphicFramePr>
          <p:nvPr>
            <p:ph idx="1"/>
          </p:nvPr>
        </p:nvGraphicFramePr>
        <p:xfrm>
          <a:off x="1752600" y="1676400"/>
          <a:ext cx="5867400" cy="2377440"/>
        </p:xfrm>
        <a:graphic>
          <a:graphicData uri="http://schemas.openxmlformats.org/drawingml/2006/table">
            <a:tbl>
              <a:tblPr/>
              <a:tblGrid>
                <a:gridCol w="1752600"/>
                <a:gridCol w="2159000"/>
                <a:gridCol w="1955800"/>
              </a:tblGrid>
              <a:tr h="330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smtClean="0">
                          <a:ln>
                            <a:noFill/>
                          </a:ln>
                          <a:solidFill>
                            <a:schemeClr val="tx1"/>
                          </a:solidFill>
                          <a:effectLst/>
                          <a:latin typeface="Arial" pitchFamily="34" charset="0"/>
                          <a:ea typeface="PMingLiU" pitchFamily="18" charset="-120"/>
                        </a:rPr>
                        <a:t>Employee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smtClean="0">
                          <a:ln>
                            <a:noFill/>
                          </a:ln>
                          <a:solidFill>
                            <a:schemeClr val="tx1"/>
                          </a:solidFill>
                          <a:effectLst/>
                          <a:latin typeface="Arial" pitchFamily="34" charset="0"/>
                          <a:ea typeface="PMingLiU" pitchFamily="18" charset="-120"/>
                        </a:rPr>
                        <a:t>Project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smtClean="0">
                          <a:ln>
                            <a:noFill/>
                          </a:ln>
                          <a:solidFill>
                            <a:schemeClr val="tx1"/>
                          </a:solidFill>
                          <a:effectLst/>
                          <a:latin typeface="Arial" pitchFamily="34" charset="0"/>
                          <a:ea typeface="PMingLiU" pitchFamily="18" charset="-120"/>
                        </a:rPr>
                        <a:t>Branch </a:t>
                      </a:r>
                      <a:r>
                        <a:rPr kumimoji="0" lang="en-US" altLang="zh-TW" sz="2000" b="0" i="0" u="none" strike="noStrike" cap="none" normalizeH="0" baseline="0" smtClean="0">
                          <a:ln>
                            <a:noFill/>
                          </a:ln>
                          <a:solidFill>
                            <a:schemeClr val="tx1"/>
                          </a:solidFill>
                          <a:effectLst/>
                          <a:latin typeface="Arial" pitchFamily="34" charset="0"/>
                          <a:ea typeface="PMingLiU" pitchFamily="18" charset="-12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Jupiter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Venus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Hoskins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Hoskins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Venus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dirty="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51"/>
          <p:cNvSpPr>
            <a:spLocks noChangeArrowheads="1"/>
          </p:cNvSpPr>
          <p:nvPr/>
        </p:nvSpPr>
        <p:spPr bwMode="auto">
          <a:xfrm>
            <a:off x="1676400" y="4470400"/>
            <a:ext cx="3272050" cy="400110"/>
          </a:xfrm>
          <a:prstGeom prst="rect">
            <a:avLst/>
          </a:prstGeom>
          <a:noFill/>
          <a:ln w="9525">
            <a:noFill/>
            <a:miter lim="800000"/>
            <a:headEnd/>
            <a:tailEnd/>
          </a:ln>
          <a:effectLst/>
        </p:spPr>
        <p:txBody>
          <a:bodyPr wrap="none">
            <a:spAutoFit/>
          </a:bodyPr>
          <a:lstStyle/>
          <a:p>
            <a:pPr>
              <a:spcBef>
                <a:spcPct val="50000"/>
              </a:spcBef>
            </a:pPr>
            <a:r>
              <a:rPr kumimoji="1" lang="en-US" altLang="zh-TW" sz="2000" b="1" dirty="0">
                <a:ea typeface="PMingLiU" pitchFamily="18" charset="-120"/>
              </a:rPr>
              <a:t>Functional  dependencies:</a:t>
            </a:r>
          </a:p>
        </p:txBody>
      </p:sp>
      <p:sp>
        <p:nvSpPr>
          <p:cNvPr id="8" name="Rectangle 52"/>
          <p:cNvSpPr>
            <a:spLocks noChangeArrowheads="1"/>
          </p:cNvSpPr>
          <p:nvPr/>
        </p:nvSpPr>
        <p:spPr bwMode="auto">
          <a:xfrm>
            <a:off x="1676400" y="5080000"/>
            <a:ext cx="2784095" cy="861774"/>
          </a:xfrm>
          <a:prstGeom prst="rect">
            <a:avLst/>
          </a:prstGeom>
          <a:noFill/>
          <a:ln w="9525">
            <a:noFill/>
            <a:miter lim="800000"/>
            <a:headEnd/>
            <a:tailEnd/>
          </a:ln>
          <a:effectLst/>
        </p:spPr>
        <p:txBody>
          <a:bodyPr wrap="none">
            <a:spAutoFit/>
          </a:bodyPr>
          <a:lstStyle/>
          <a:p>
            <a:pPr>
              <a:spcBef>
                <a:spcPct val="50000"/>
              </a:spcBef>
            </a:pPr>
            <a:r>
              <a:rPr kumimoji="1" lang="en-US" altLang="zh-TW" sz="2000" dirty="0">
                <a:solidFill>
                  <a:schemeClr val="tx2"/>
                </a:solidFill>
                <a:ea typeface="PMingLiU" pitchFamily="18" charset="-120"/>
              </a:rPr>
              <a:t>Employee </a:t>
            </a:r>
            <a:r>
              <a:rPr kumimoji="1" lang="en-US" altLang="zh-TW" sz="2000" dirty="0" smtClean="0">
                <a:solidFill>
                  <a:schemeClr val="tx2"/>
                </a:solidFill>
                <a:ea typeface="PMingLiU" pitchFamily="18" charset="-120"/>
              </a:rPr>
              <a:t>       </a:t>
            </a:r>
            <a:r>
              <a:rPr kumimoji="1" lang="en-US" altLang="zh-TW" sz="2000" dirty="0">
                <a:solidFill>
                  <a:schemeClr val="tx2"/>
                </a:solidFill>
                <a:ea typeface="PMingLiU" pitchFamily="18" charset="-120"/>
              </a:rPr>
              <a:t>Branch,    </a:t>
            </a:r>
            <a:endParaRPr kumimoji="1" lang="en-US" altLang="zh-TW" sz="2000" dirty="0" smtClean="0">
              <a:solidFill>
                <a:schemeClr val="tx2"/>
              </a:solidFill>
              <a:ea typeface="PMingLiU" pitchFamily="18" charset="-120"/>
            </a:endParaRPr>
          </a:p>
          <a:p>
            <a:pPr>
              <a:spcBef>
                <a:spcPct val="50000"/>
              </a:spcBef>
            </a:pPr>
            <a:r>
              <a:rPr kumimoji="1" lang="en-US" altLang="zh-TW" sz="2000" dirty="0" smtClean="0">
                <a:solidFill>
                  <a:schemeClr val="tx2"/>
                </a:solidFill>
                <a:ea typeface="PMingLiU" pitchFamily="18" charset="-120"/>
              </a:rPr>
              <a:t>Project         </a:t>
            </a:r>
            <a:r>
              <a:rPr kumimoji="1" lang="en-US" altLang="zh-TW" sz="2000" dirty="0">
                <a:solidFill>
                  <a:schemeClr val="tx2"/>
                </a:solidFill>
                <a:ea typeface="PMingLiU" pitchFamily="18" charset="-120"/>
              </a:rPr>
              <a:t>Branch</a:t>
            </a:r>
          </a:p>
        </p:txBody>
      </p:sp>
      <p:sp>
        <p:nvSpPr>
          <p:cNvPr id="9" name="Line 53"/>
          <p:cNvSpPr>
            <a:spLocks noChangeShapeType="1"/>
          </p:cNvSpPr>
          <p:nvPr/>
        </p:nvSpPr>
        <p:spPr bwMode="auto">
          <a:xfrm>
            <a:off x="2895600" y="5257800"/>
            <a:ext cx="381000" cy="0"/>
          </a:xfrm>
          <a:prstGeom prst="line">
            <a:avLst/>
          </a:prstGeom>
          <a:noFill/>
          <a:ln w="9525">
            <a:solidFill>
              <a:schemeClr val="tx1"/>
            </a:solidFill>
            <a:round/>
            <a:headEnd/>
            <a:tailEnd type="triangle" w="med" len="med"/>
          </a:ln>
          <a:effectLst/>
        </p:spPr>
        <p:txBody>
          <a:bodyPr/>
          <a:lstStyle/>
          <a:p>
            <a:endParaRPr lang="en-US"/>
          </a:p>
        </p:txBody>
      </p:sp>
      <p:sp>
        <p:nvSpPr>
          <p:cNvPr id="10" name="Line 53"/>
          <p:cNvSpPr>
            <a:spLocks noChangeShapeType="1"/>
          </p:cNvSpPr>
          <p:nvPr/>
        </p:nvSpPr>
        <p:spPr bwMode="auto">
          <a:xfrm>
            <a:off x="2667000" y="5791200"/>
            <a:ext cx="381000" cy="0"/>
          </a:xfrm>
          <a:prstGeom prst="line">
            <a:avLst/>
          </a:prstGeom>
          <a:noFill/>
          <a:ln w="9525">
            <a:solidFill>
              <a:schemeClr val="tx1"/>
            </a:solidFill>
            <a:round/>
            <a:headEnd/>
            <a:tailEnd type="triangle" w="med" len="med"/>
          </a:ln>
          <a:effectLst/>
        </p:spPr>
        <p:txBody>
          <a:bodyPr/>
          <a:lstStyle/>
          <a:p>
            <a:endParaRPr lang="en-US"/>
          </a:p>
        </p:txBody>
      </p:sp>
      <p:sp>
        <p:nvSpPr>
          <p:cNvPr id="11" name="TextBox 10"/>
          <p:cNvSpPr txBox="1"/>
          <p:nvPr/>
        </p:nvSpPr>
        <p:spPr>
          <a:xfrm>
            <a:off x="2057400" y="1295400"/>
            <a:ext cx="990600" cy="369332"/>
          </a:xfrm>
          <a:prstGeom prst="rect">
            <a:avLst/>
          </a:prstGeom>
          <a:noFill/>
        </p:spPr>
        <p:txBody>
          <a:bodyPr wrap="square" rtlCol="0">
            <a:spAutoFit/>
          </a:bodyPr>
          <a:lstStyle/>
          <a:p>
            <a:r>
              <a:rPr lang="en-US" b="1" dirty="0" smtClean="0"/>
              <a:t>T</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9"/>
          <p:cNvGraphicFramePr>
            <a:graphicFrameLocks noGrp="1"/>
          </p:cNvGraphicFramePr>
          <p:nvPr>
            <p:ph sz="quarter" idx="4294967295"/>
          </p:nvPr>
        </p:nvGraphicFramePr>
        <p:xfrm>
          <a:off x="1066800" y="762000"/>
          <a:ext cx="3581400" cy="1905001"/>
        </p:xfrm>
        <a:graphic>
          <a:graphicData uri="http://schemas.openxmlformats.org/drawingml/2006/table">
            <a:tbl>
              <a:tblPr/>
              <a:tblGrid>
                <a:gridCol w="1839973"/>
                <a:gridCol w="1741427"/>
              </a:tblGrid>
              <a:tr h="49593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dirty="0" smtClean="0">
                          <a:ln>
                            <a:noFill/>
                          </a:ln>
                          <a:solidFill>
                            <a:schemeClr val="tx1"/>
                          </a:solidFill>
                          <a:effectLst/>
                          <a:latin typeface="Arial" pitchFamily="34" charset="0"/>
                          <a:ea typeface="PMingLiU" pitchFamily="18" charset="-120"/>
                        </a:rPr>
                        <a:t>Employee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smtClean="0">
                          <a:ln>
                            <a:noFill/>
                          </a:ln>
                          <a:solidFill>
                            <a:schemeClr val="tx1"/>
                          </a:solidFill>
                          <a:effectLst/>
                          <a:latin typeface="Arial" pitchFamily="34" charset="0"/>
                          <a:ea typeface="PMingLiU" pitchFamily="18" charset="-120"/>
                        </a:rPr>
                        <a:t>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9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49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87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Hoskins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dirty="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104"/>
          <p:cNvGraphicFramePr>
            <a:graphicFrameLocks noGrp="1"/>
          </p:cNvGraphicFramePr>
          <p:nvPr>
            <p:ph sz="quarter" idx="4294967295"/>
          </p:nvPr>
        </p:nvGraphicFramePr>
        <p:xfrm>
          <a:off x="5410200" y="762000"/>
          <a:ext cx="2971800" cy="2199640"/>
        </p:xfrm>
        <a:graphic>
          <a:graphicData uri="http://schemas.openxmlformats.org/drawingml/2006/table">
            <a:tbl>
              <a:tblPr/>
              <a:tblGrid>
                <a:gridCol w="1485900"/>
                <a:gridCol w="1485900"/>
              </a:tblGrid>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dirty="0" smtClean="0">
                          <a:ln>
                            <a:noFill/>
                          </a:ln>
                          <a:solidFill>
                            <a:schemeClr val="tx1"/>
                          </a:solidFill>
                          <a:effectLst/>
                          <a:latin typeface="Arial" pitchFamily="34" charset="0"/>
                          <a:ea typeface="PMingLiU" pitchFamily="18" charset="-120"/>
                        </a:rPr>
                        <a:t>Project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1" i="0" u="none" strike="noStrike" cap="none" normalizeH="0" baseline="0" smtClean="0">
                          <a:ln>
                            <a:noFill/>
                          </a:ln>
                          <a:solidFill>
                            <a:schemeClr val="tx1"/>
                          </a:solidFill>
                          <a:effectLst/>
                          <a:latin typeface="Arial" pitchFamily="34" charset="0"/>
                          <a:ea typeface="PMingLiU" pitchFamily="18" charset="-120"/>
                        </a:rPr>
                        <a:t>Branch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dirty="0" smtClean="0">
                          <a:ln>
                            <a:noFill/>
                          </a:ln>
                          <a:solidFill>
                            <a:schemeClr val="tx1"/>
                          </a:solidFill>
                          <a:effectLst/>
                          <a:latin typeface="Arial" pitchFamily="34" charset="0"/>
                          <a:ea typeface="PMingLiU" pitchFamily="18" charset="-12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Jupiter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Venus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dirty="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1905000" y="304800"/>
            <a:ext cx="1676400" cy="369332"/>
          </a:xfrm>
          <a:prstGeom prst="rect">
            <a:avLst/>
          </a:prstGeom>
          <a:noFill/>
        </p:spPr>
        <p:txBody>
          <a:bodyPr wrap="square" rtlCol="0">
            <a:spAutoFit/>
          </a:bodyPr>
          <a:lstStyle/>
          <a:p>
            <a:r>
              <a:rPr lang="en-US" b="1" dirty="0" smtClean="0"/>
              <a:t>T1</a:t>
            </a:r>
            <a:endParaRPr lang="en-US" b="1" dirty="0"/>
          </a:p>
        </p:txBody>
      </p:sp>
      <p:sp>
        <p:nvSpPr>
          <p:cNvPr id="7" name="TextBox 6"/>
          <p:cNvSpPr txBox="1"/>
          <p:nvPr/>
        </p:nvSpPr>
        <p:spPr>
          <a:xfrm>
            <a:off x="6400800" y="228600"/>
            <a:ext cx="1676400" cy="369332"/>
          </a:xfrm>
          <a:prstGeom prst="rect">
            <a:avLst/>
          </a:prstGeom>
          <a:noFill/>
        </p:spPr>
        <p:txBody>
          <a:bodyPr wrap="square" rtlCol="0">
            <a:spAutoFit/>
          </a:bodyPr>
          <a:lstStyle/>
          <a:p>
            <a:r>
              <a:rPr lang="en-US" b="1" dirty="0" smtClean="0"/>
              <a:t>T2</a:t>
            </a:r>
            <a:endParaRPr lang="en-US" b="1" dirty="0"/>
          </a:p>
        </p:txBody>
      </p:sp>
      <p:graphicFrame>
        <p:nvGraphicFramePr>
          <p:cNvPr id="13" name="Group 118"/>
          <p:cNvGraphicFramePr>
            <a:graphicFrameLocks noGrp="1"/>
          </p:cNvGraphicFramePr>
          <p:nvPr>
            <p:ph sz="half" idx="1"/>
          </p:nvPr>
        </p:nvGraphicFramePr>
        <p:xfrm>
          <a:off x="2895600" y="3505200"/>
          <a:ext cx="4038600" cy="3164205"/>
        </p:xfrm>
        <a:graphic>
          <a:graphicData uri="http://schemas.openxmlformats.org/drawingml/2006/table">
            <a:tbl>
              <a:tblPr/>
              <a:tblGrid>
                <a:gridCol w="1346200"/>
                <a:gridCol w="1346200"/>
                <a:gridCol w="1346200"/>
              </a:tblGrid>
              <a:tr h="3905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1800" b="1" i="0" u="none" strike="noStrike" cap="none" normalizeH="0" baseline="0" dirty="0" smtClean="0">
                          <a:ln>
                            <a:noFill/>
                          </a:ln>
                          <a:solidFill>
                            <a:schemeClr val="tx1"/>
                          </a:solidFill>
                          <a:effectLst/>
                          <a:latin typeface="Arial" pitchFamily="34" charset="0"/>
                          <a:ea typeface="PMingLiU" pitchFamily="18" charset="-120"/>
                        </a:rPr>
                        <a:t>Employee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1800" b="1" i="0" u="none" strike="noStrike" cap="none" normalizeH="0" baseline="0" smtClean="0">
                          <a:ln>
                            <a:noFill/>
                          </a:ln>
                          <a:solidFill>
                            <a:schemeClr val="tx1"/>
                          </a:solidFill>
                          <a:effectLst/>
                          <a:latin typeface="Arial" pitchFamily="34" charset="0"/>
                          <a:ea typeface="PMingLiU" pitchFamily="18" charset="-120"/>
                        </a:rPr>
                        <a:t>Project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1800" b="1" i="0" u="none" strike="noStrike" cap="none" normalizeH="0" baseline="0" smtClean="0">
                          <a:ln>
                            <a:noFill/>
                          </a:ln>
                          <a:solidFill>
                            <a:schemeClr val="tx1"/>
                          </a:solidFill>
                          <a:effectLst/>
                          <a:latin typeface="Arial" pitchFamily="34" charset="0"/>
                          <a:ea typeface="PMingLiU" pitchFamily="18" charset="-120"/>
                        </a:rPr>
                        <a:t>Branch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Brown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dirty="0" smtClean="0">
                          <a:ln>
                            <a:noFill/>
                          </a:ln>
                          <a:solidFill>
                            <a:schemeClr val="tx1"/>
                          </a:solidFill>
                          <a:effectLst/>
                          <a:latin typeface="Arial" pitchFamily="34" charset="0"/>
                          <a:ea typeface="PMingLiU" pitchFamily="18" charset="-120"/>
                        </a:rPr>
                        <a:t>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Jupiter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Venus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Hoskins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Hoskins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Venus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chemeClr val="tx1"/>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rgbClr val="FF0000"/>
                          </a:solidFill>
                          <a:effectLst/>
                          <a:latin typeface="Arial" pitchFamily="34" charset="0"/>
                          <a:ea typeface="PMingLiU" pitchFamily="18" charset="-120"/>
                        </a:rPr>
                        <a:t>Green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rgbClr val="FF0000"/>
                          </a:solidFill>
                          <a:effectLst/>
                          <a:latin typeface="Arial" pitchFamily="34" charset="0"/>
                          <a:ea typeface="PMingLiU" pitchFamily="18" charset="-120"/>
                        </a:rPr>
                        <a:t>Saturn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rgbClr val="FF0000"/>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rgbClr val="FF0000"/>
                          </a:solidFill>
                          <a:effectLst/>
                          <a:latin typeface="Arial" pitchFamily="34" charset="0"/>
                          <a:ea typeface="PMingLiU" pitchFamily="18" charset="-120"/>
                        </a:rPr>
                        <a:t>Hoskins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smtClean="0">
                          <a:ln>
                            <a:noFill/>
                          </a:ln>
                          <a:solidFill>
                            <a:srgbClr val="FF0000"/>
                          </a:solidFill>
                          <a:effectLst/>
                          <a:latin typeface="Arial" pitchFamily="34" charset="0"/>
                          <a:ea typeface="PMingLiU" pitchFamily="18" charset="-120"/>
                        </a:rPr>
                        <a:t>Jupiter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TW" sz="2000" b="0" i="0" u="none" strike="noStrike" cap="none" normalizeH="0" baseline="0" dirty="0" smtClean="0">
                          <a:ln>
                            <a:noFill/>
                          </a:ln>
                          <a:solidFill>
                            <a:srgbClr val="FF0000"/>
                          </a:solidFill>
                          <a:effectLst/>
                          <a:latin typeface="Arial" pitchFamily="34" charset="0"/>
                          <a:ea typeface="PMingLiU" pitchFamily="18" charset="-120"/>
                        </a:rPr>
                        <a:t>San Jose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4" name="Straight Arrow Connector 13"/>
          <p:cNvCxnSpPr/>
          <p:nvPr/>
        </p:nvCxnSpPr>
        <p:spPr>
          <a:xfrm flipH="1">
            <a:off x="3505200" y="2743200"/>
            <a:ext cx="4572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638800" y="3124200"/>
            <a:ext cx="2286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43000" y="4495800"/>
            <a:ext cx="1676400" cy="369332"/>
          </a:xfrm>
          <a:prstGeom prst="rect">
            <a:avLst/>
          </a:prstGeom>
          <a:noFill/>
        </p:spPr>
        <p:txBody>
          <a:bodyPr wrap="square" rtlCol="0">
            <a:spAutoFit/>
          </a:bodyPr>
          <a:lstStyle/>
          <a:p>
            <a:r>
              <a:rPr lang="en-US" b="1" dirty="0" smtClean="0"/>
              <a:t>T1 U T2</a:t>
            </a:r>
            <a:endParaRPr lang="en-US" b="1" dirty="0"/>
          </a:p>
        </p:txBody>
      </p:sp>
      <p:sp>
        <p:nvSpPr>
          <p:cNvPr id="24" name="Right Brace 23"/>
          <p:cNvSpPr/>
          <p:nvPr/>
        </p:nvSpPr>
        <p:spPr>
          <a:xfrm>
            <a:off x="7162800" y="5867400"/>
            <a:ext cx="762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p:cNvSpPr txBox="1"/>
          <p:nvPr/>
        </p:nvSpPr>
        <p:spPr>
          <a:xfrm>
            <a:off x="7315200" y="6096000"/>
            <a:ext cx="1447800" cy="381000"/>
          </a:xfrm>
          <a:prstGeom prst="rect">
            <a:avLst/>
          </a:prstGeom>
          <a:noFill/>
        </p:spPr>
        <p:txBody>
          <a:bodyPr wrap="square" rtlCol="0">
            <a:spAutoFit/>
          </a:bodyPr>
          <a:lstStyle/>
          <a:p>
            <a:r>
              <a:rPr lang="en-US" dirty="0" smtClean="0"/>
              <a:t>Loss info</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Lossless Decomposition</a:t>
            </a:r>
            <a:endParaRPr lang="en-US" sz="3600" b="1" dirty="0">
              <a:solidFill>
                <a:srgbClr val="C00000"/>
              </a:solidFill>
            </a:endParaRPr>
          </a:p>
        </p:txBody>
      </p:sp>
      <p:sp>
        <p:nvSpPr>
          <p:cNvPr id="3" name="Content Placeholder 2"/>
          <p:cNvSpPr>
            <a:spLocks noGrp="1"/>
          </p:cNvSpPr>
          <p:nvPr>
            <p:ph idx="1"/>
          </p:nvPr>
        </p:nvSpPr>
        <p:spPr/>
        <p:txBody>
          <a:bodyPr/>
          <a:lstStyle/>
          <a:p>
            <a:pPr algn="just"/>
            <a:r>
              <a:rPr lang="en-US" sz="2400" dirty="0" smtClean="0"/>
              <a:t> </a:t>
            </a:r>
            <a:r>
              <a:rPr lang="en-US" altLang="zh-CN" sz="2400" dirty="0" smtClean="0">
                <a:ea typeface="SimSun" pitchFamily="2" charset="-122"/>
              </a:rPr>
              <a:t>A decomposition {R1, R2,</a:t>
            </a:r>
            <a:r>
              <a:rPr lang="en-US" altLang="zh-CN" sz="2400" dirty="0" smtClean="0">
                <a:latin typeface="Times New Roman"/>
                <a:ea typeface="SimSun" pitchFamily="2" charset="-122"/>
              </a:rPr>
              <a:t>…</a:t>
            </a:r>
            <a:r>
              <a:rPr lang="en-US" altLang="zh-CN" sz="2400" dirty="0" smtClean="0">
                <a:ea typeface="SimSun" pitchFamily="2" charset="-122"/>
              </a:rPr>
              <a:t>, </a:t>
            </a:r>
            <a:r>
              <a:rPr lang="en-US" altLang="zh-CN" sz="2400" dirty="0" err="1" smtClean="0">
                <a:ea typeface="SimSun" pitchFamily="2" charset="-122"/>
              </a:rPr>
              <a:t>Rn</a:t>
            </a:r>
            <a:r>
              <a:rPr lang="en-US" altLang="zh-CN" sz="2400" dirty="0" smtClean="0">
                <a:ea typeface="SimSun" pitchFamily="2" charset="-122"/>
              </a:rPr>
              <a:t>} of a relation R is called a </a:t>
            </a:r>
            <a:r>
              <a:rPr lang="en-US" altLang="zh-CN" sz="2400" dirty="0" smtClean="0">
                <a:solidFill>
                  <a:srgbClr val="FF0000"/>
                </a:solidFill>
                <a:ea typeface="SimSun" pitchFamily="2" charset="-122"/>
              </a:rPr>
              <a:t>lossless</a:t>
            </a:r>
            <a:r>
              <a:rPr lang="en-US" altLang="zh-CN" sz="2400" dirty="0" smtClean="0">
                <a:ea typeface="SimSun" pitchFamily="2" charset="-122"/>
              </a:rPr>
              <a:t> </a:t>
            </a:r>
            <a:r>
              <a:rPr lang="en-US" altLang="zh-CN" sz="2400" dirty="0" smtClean="0">
                <a:solidFill>
                  <a:srgbClr val="FF0000"/>
                </a:solidFill>
                <a:ea typeface="SimSun" pitchFamily="2" charset="-122"/>
              </a:rPr>
              <a:t>decomposition</a:t>
            </a:r>
            <a:r>
              <a:rPr lang="en-US" altLang="zh-CN" sz="2400" dirty="0" smtClean="0">
                <a:ea typeface="SimSun" pitchFamily="2" charset="-122"/>
              </a:rPr>
              <a:t> for R if the join of R1, R2,</a:t>
            </a:r>
            <a:r>
              <a:rPr lang="en-US" altLang="zh-CN" sz="2400" dirty="0" smtClean="0">
                <a:latin typeface="Times New Roman"/>
                <a:ea typeface="SimSun" pitchFamily="2" charset="-122"/>
              </a:rPr>
              <a:t>…</a:t>
            </a:r>
            <a:r>
              <a:rPr lang="en-US" altLang="zh-CN" sz="2400" dirty="0" smtClean="0">
                <a:ea typeface="SimSun" pitchFamily="2" charset="-122"/>
              </a:rPr>
              <a:t>, </a:t>
            </a:r>
            <a:r>
              <a:rPr lang="en-US" altLang="zh-CN" sz="2400" dirty="0" err="1" smtClean="0">
                <a:ea typeface="SimSun" pitchFamily="2" charset="-122"/>
              </a:rPr>
              <a:t>Rn</a:t>
            </a:r>
            <a:r>
              <a:rPr lang="en-US" altLang="zh-CN" sz="2400" dirty="0" smtClean="0">
                <a:ea typeface="SimSun" pitchFamily="2" charset="-122"/>
              </a:rPr>
              <a:t> produces exactly the relation R.</a:t>
            </a:r>
            <a:endParaRPr lang="en-US" sz="2400" dirty="0" smtClean="0">
              <a:ea typeface="SimSun" pitchFamily="2" charset="-122"/>
            </a:endParaRPr>
          </a:p>
          <a:p>
            <a:r>
              <a:rPr lang="en-US" dirty="0" smtClean="0"/>
              <a:t> </a:t>
            </a:r>
            <a:endParaRPr lang="en-US" dirty="0"/>
          </a:p>
        </p:txBody>
      </p:sp>
      <p:sp>
        <p:nvSpPr>
          <p:cNvPr id="4" name="Rectangle 3"/>
          <p:cNvSpPr txBox="1">
            <a:spLocks noChangeArrowheads="1"/>
          </p:cNvSpPr>
          <p:nvPr/>
        </p:nvSpPr>
        <p:spPr>
          <a:xfrm>
            <a:off x="1905000" y="2819400"/>
            <a:ext cx="7010400" cy="2549525"/>
          </a:xfrm>
          <a:prstGeom prst="rect">
            <a:avLst/>
          </a:prstGeom>
        </p:spPr>
        <p:txBody>
          <a:bodyPr>
            <a:normAutofit fontScale="2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A decomposition is lossless if we can recover: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endPar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				R(A, B, C)</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						</a:t>
            </a:r>
            <a:r>
              <a:rPr kumimoji="0" lang="en-US" altLang="zh-TW" sz="9600" b="0" i="0" u="none" strike="noStrike" kern="1200" cap="none" spc="0" normalizeH="0" baseline="0" noProof="0" dirty="0" smtClean="0">
                <a:ln>
                  <a:noFill/>
                </a:ln>
                <a:solidFill>
                  <a:srgbClr val="FF0000"/>
                </a:solidFill>
                <a:effectLst/>
                <a:uLnTx/>
                <a:uFillTx/>
                <a:latin typeface="+mn-lt"/>
                <a:ea typeface="PMingLiU" pitchFamily="18" charset="-120"/>
                <a:cs typeface="+mn-cs"/>
              </a:rPr>
              <a:t>Decompose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			R1(A, B)   R2(A, C)</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				   		</a:t>
            </a:r>
            <a:r>
              <a:rPr kumimoji="0" lang="en-US" altLang="zh-TW" sz="9600" b="0" i="0" u="none" strike="noStrike" kern="1200" cap="none" spc="0" normalizeH="0" baseline="0" noProof="0" dirty="0" smtClean="0">
                <a:ln>
                  <a:noFill/>
                </a:ln>
                <a:solidFill>
                  <a:srgbClr val="FF0000"/>
                </a:solidFill>
                <a:effectLst/>
                <a:uLnTx/>
                <a:uFillTx/>
                <a:latin typeface="+mn-lt"/>
                <a:ea typeface="PMingLiU" pitchFamily="18" charset="-120"/>
                <a:cs typeface="+mn-cs"/>
              </a:rPr>
              <a:t>Recover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				R’(A, B, C)</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altLang="zh-TW" sz="9600" b="0" i="0" u="none" strike="noStrike" kern="1200" cap="none" spc="0" normalizeH="0" baseline="0" noProof="0" dirty="0" smtClean="0">
                <a:ln>
                  <a:noFill/>
                </a:ln>
                <a:solidFill>
                  <a:schemeClr val="tx1"/>
                </a:solidFill>
                <a:effectLst/>
                <a:uLnTx/>
                <a:uFillTx/>
                <a:latin typeface="+mn-lt"/>
                <a:ea typeface="PMingLiU" pitchFamily="18" charset="-120"/>
                <a:cs typeface="+mn-cs"/>
              </a:rPr>
              <a:t>		Thus,		R’ = 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01"/>
          <p:cNvGraphicFramePr>
            <a:graphicFrameLocks/>
          </p:cNvGraphicFramePr>
          <p:nvPr/>
        </p:nvGraphicFramePr>
        <p:xfrm>
          <a:off x="2895600" y="1524000"/>
          <a:ext cx="4038600" cy="1752600"/>
        </p:xfrm>
        <a:graphic>
          <a:graphicData uri="http://schemas.openxmlformats.org/drawingml/2006/table">
            <a:tbl>
              <a:tblPr/>
              <a:tblGrid>
                <a:gridCol w="1646238"/>
                <a:gridCol w="896937"/>
                <a:gridCol w="1495425"/>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117"/>
          <p:cNvGraphicFramePr>
            <a:graphicFrameLocks/>
          </p:cNvGraphicFramePr>
          <p:nvPr/>
        </p:nvGraphicFramePr>
        <p:xfrm>
          <a:off x="1143000" y="4038600"/>
          <a:ext cx="3276600" cy="1828801"/>
        </p:xfrm>
        <a:graphic>
          <a:graphicData uri="http://schemas.openxmlformats.org/drawingml/2006/table">
            <a:tbl>
              <a:tblPr/>
              <a:tblGrid>
                <a:gridCol w="1638300"/>
                <a:gridCol w="1638300"/>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Model Name</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a11</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100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s20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200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a70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150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38"/>
          <p:cNvGraphicFramePr>
            <a:graphicFrameLocks noGrp="1"/>
          </p:cNvGraphicFramePr>
          <p:nvPr/>
        </p:nvGraphicFramePr>
        <p:xfrm>
          <a:off x="5562600" y="4038600"/>
          <a:ext cx="3276600" cy="1828801"/>
        </p:xfrm>
        <a:graphic>
          <a:graphicData uri="http://schemas.openxmlformats.org/drawingml/2006/table">
            <a:tbl>
              <a:tblPr/>
              <a:tblGrid>
                <a:gridCol w="1638300"/>
                <a:gridCol w="1638300"/>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pitchFamily="34" charset="0"/>
                        </a:rPr>
                        <a:t>Model Name</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chemeClr val="tx1"/>
                          </a:solidFill>
                          <a:effectLst/>
                          <a:latin typeface="Arial" pitchFamily="34" charset="0"/>
                        </a:rPr>
                        <a:t>Category</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a11</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s20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Nikon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a70</a:t>
                      </a:r>
                      <a:endParaRPr kumimoji="0" lang="en-US" sz="26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Canon</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Line 139"/>
          <p:cNvSpPr>
            <a:spLocks noChangeShapeType="1"/>
          </p:cNvSpPr>
          <p:nvPr/>
        </p:nvSpPr>
        <p:spPr bwMode="auto">
          <a:xfrm>
            <a:off x="4648200" y="3352800"/>
            <a:ext cx="0" cy="457200"/>
          </a:xfrm>
          <a:prstGeom prst="line">
            <a:avLst/>
          </a:prstGeom>
          <a:noFill/>
          <a:ln w="9525">
            <a:solidFill>
              <a:schemeClr val="tx1"/>
            </a:solidFill>
            <a:round/>
            <a:headEnd/>
            <a:tailEnd type="triangle" w="med" len="med"/>
          </a:ln>
          <a:effectLst/>
        </p:spPr>
        <p:txBody>
          <a:bodyPr/>
          <a:lstStyle/>
          <a:p>
            <a:endParaRPr lang="en-US"/>
          </a:p>
        </p:txBody>
      </p:sp>
      <p:sp>
        <p:nvSpPr>
          <p:cNvPr id="8" name="TextBox 7"/>
          <p:cNvSpPr txBox="1"/>
          <p:nvPr/>
        </p:nvSpPr>
        <p:spPr>
          <a:xfrm>
            <a:off x="1828800" y="1676400"/>
            <a:ext cx="685800" cy="381000"/>
          </a:xfrm>
          <a:prstGeom prst="rect">
            <a:avLst/>
          </a:prstGeom>
          <a:noFill/>
        </p:spPr>
        <p:txBody>
          <a:bodyPr wrap="square" rtlCol="0">
            <a:spAutoFit/>
          </a:bodyPr>
          <a:lstStyle/>
          <a:p>
            <a:r>
              <a:rPr lang="en-US" b="1" dirty="0" smtClean="0"/>
              <a:t>R</a:t>
            </a:r>
            <a:endParaRPr lang="en-US" b="1" dirty="0"/>
          </a:p>
        </p:txBody>
      </p:sp>
      <p:sp>
        <p:nvSpPr>
          <p:cNvPr id="9" name="TextBox 8"/>
          <p:cNvSpPr txBox="1"/>
          <p:nvPr/>
        </p:nvSpPr>
        <p:spPr>
          <a:xfrm>
            <a:off x="1828800" y="3505200"/>
            <a:ext cx="685800" cy="381000"/>
          </a:xfrm>
          <a:prstGeom prst="rect">
            <a:avLst/>
          </a:prstGeom>
          <a:noFill/>
        </p:spPr>
        <p:txBody>
          <a:bodyPr wrap="square" rtlCol="0">
            <a:spAutoFit/>
          </a:bodyPr>
          <a:lstStyle/>
          <a:p>
            <a:r>
              <a:rPr lang="en-US" b="1" dirty="0" smtClean="0"/>
              <a:t>R1</a:t>
            </a:r>
            <a:endParaRPr lang="en-US" b="1" dirty="0"/>
          </a:p>
        </p:txBody>
      </p:sp>
      <p:sp>
        <p:nvSpPr>
          <p:cNvPr id="10" name="TextBox 9"/>
          <p:cNvSpPr txBox="1"/>
          <p:nvPr/>
        </p:nvSpPr>
        <p:spPr>
          <a:xfrm>
            <a:off x="7239000" y="3505200"/>
            <a:ext cx="685800" cy="381000"/>
          </a:xfrm>
          <a:prstGeom prst="rect">
            <a:avLst/>
          </a:prstGeom>
          <a:noFill/>
        </p:spPr>
        <p:txBody>
          <a:bodyPr wrap="square" rtlCol="0">
            <a:spAutoFit/>
          </a:bodyPr>
          <a:lstStyle/>
          <a:p>
            <a:r>
              <a:rPr lang="en-US" b="1" dirty="0" smtClean="0"/>
              <a:t>R2</a:t>
            </a:r>
            <a:endParaRPr lang="en-US" b="1" dirty="0"/>
          </a:p>
        </p:txBody>
      </p:sp>
      <p:sp>
        <p:nvSpPr>
          <p:cNvPr id="11" name="TextBox 10"/>
          <p:cNvSpPr txBox="1"/>
          <p:nvPr/>
        </p:nvSpPr>
        <p:spPr>
          <a:xfrm>
            <a:off x="304800" y="1371600"/>
            <a:ext cx="609600" cy="3108543"/>
          </a:xfrm>
          <a:prstGeom prst="rect">
            <a:avLst/>
          </a:prstGeom>
          <a:noFill/>
        </p:spPr>
        <p:txBody>
          <a:bodyPr wrap="square" rtlCol="0">
            <a:spAutoFit/>
          </a:bodyPr>
          <a:lstStyle/>
          <a:p>
            <a:r>
              <a:rPr lang="en-US" sz="2800" b="1" dirty="0" smtClean="0"/>
              <a:t>E</a:t>
            </a:r>
          </a:p>
          <a:p>
            <a:r>
              <a:rPr lang="en-US" sz="2800" b="1" dirty="0" smtClean="0"/>
              <a:t>X</a:t>
            </a:r>
          </a:p>
          <a:p>
            <a:r>
              <a:rPr lang="en-US" sz="2800" b="1" dirty="0" smtClean="0"/>
              <a:t>A</a:t>
            </a:r>
          </a:p>
          <a:p>
            <a:r>
              <a:rPr lang="en-US" sz="2800" b="1" dirty="0" smtClean="0"/>
              <a:t>M</a:t>
            </a:r>
          </a:p>
          <a:p>
            <a:r>
              <a:rPr lang="en-US" sz="2800" b="1" dirty="0" smtClean="0"/>
              <a:t>P</a:t>
            </a:r>
          </a:p>
          <a:p>
            <a:r>
              <a:rPr lang="en-US" sz="2800" b="1" dirty="0" smtClean="0"/>
              <a:t>L</a:t>
            </a:r>
          </a:p>
          <a:p>
            <a:r>
              <a:rPr lang="en-US" sz="2800" b="1" dirty="0" smtClean="0"/>
              <a:t>E</a:t>
            </a:r>
            <a:endParaRPr lang="en-US" sz="28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430213"/>
            <a:ext cx="8229600" cy="788987"/>
          </a:xfrm>
        </p:spPr>
        <p:txBody>
          <a:bodyPr>
            <a:normAutofit fontScale="90000"/>
          </a:bodyPr>
          <a:lstStyle/>
          <a:p>
            <a:r>
              <a:rPr lang="en-US" dirty="0">
                <a:solidFill>
                  <a:srgbClr val="C00000"/>
                </a:solidFill>
              </a:rPr>
              <a:t>Lossless Decomposition Property</a:t>
            </a:r>
          </a:p>
        </p:txBody>
      </p:sp>
      <p:sp>
        <p:nvSpPr>
          <p:cNvPr id="7" name="Rectangle 3"/>
          <p:cNvSpPr txBox="1">
            <a:spLocks noChangeArrowheads="1"/>
          </p:cNvSpPr>
          <p:nvPr/>
        </p:nvSpPr>
        <p:spPr>
          <a:xfrm>
            <a:off x="914400" y="1447800"/>
            <a:ext cx="8229600" cy="4835525"/>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 : relation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 : set of functional dependencies on 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lang="en-US" sz="2400" dirty="0" smtClean="0"/>
              <a:t>R1</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,R2 : decomposition of 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Decomposition is </a:t>
            </a:r>
            <a:r>
              <a:rPr kumimoji="0" lang="en-US" sz="2400" b="1" i="0" u="none" strike="noStrike" kern="1200" cap="none" spc="0" normalizeH="0" baseline="0" noProof="0" dirty="0" err="1" smtClean="0">
                <a:ln>
                  <a:noFill/>
                </a:ln>
                <a:solidFill>
                  <a:schemeClr val="tx1"/>
                </a:solidFill>
                <a:effectLst/>
                <a:uLnTx/>
                <a:uFillTx/>
                <a:latin typeface="+mn-lt"/>
                <a:ea typeface="+mn-ea"/>
                <a:cs typeface="+mn-cs"/>
              </a:rPr>
              <a:t>lossles</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if :</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lang="en-US" altLang="zh-TW" sz="2400" b="1" dirty="0" smtClean="0">
                <a:solidFill>
                  <a:srgbClr val="C00000"/>
                </a:solidFill>
                <a:ea typeface="PMingLiU" pitchFamily="18" charset="-120"/>
              </a:rPr>
              <a:t>R1</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rPr>
              <a:t> ∩ R2 </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sym typeface="Wingdings" pitchFamily="2" charset="2"/>
              </a:rPr>
              <a:t></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rPr>
              <a:t> R1, </a:t>
            </a:r>
            <a:r>
              <a:rPr kumimoji="0" lang="en-US" altLang="zh-TW" sz="2400" b="0" i="0" u="none" strike="noStrike" kern="1200" cap="none" spc="0" normalizeH="0" baseline="0" noProof="0" dirty="0" smtClean="0">
                <a:ln>
                  <a:noFill/>
                </a:ln>
                <a:solidFill>
                  <a:schemeClr val="tx1"/>
                </a:solidFill>
                <a:effectLst/>
                <a:uLnTx/>
                <a:uFillTx/>
                <a:latin typeface="+mn-lt"/>
                <a:ea typeface="PMingLiU" pitchFamily="18" charset="-120"/>
                <a:cs typeface="+mn-cs"/>
              </a:rPr>
              <a:t>that is: all attributes common to both R1 and R2 functionally determine ALL the attributes in R1      </a:t>
            </a:r>
          </a:p>
          <a:p>
            <a:pPr marL="640080" marR="0" lvl="1" indent="-237744" algn="l" defTabSz="914400" rtl="0" eaLnBrk="1" fontAlgn="auto" latinLnBrk="0" hangingPunct="1">
              <a:lnSpc>
                <a:spcPct val="100000"/>
              </a:lnSpc>
              <a:spcBef>
                <a:spcPts val="550"/>
              </a:spcBef>
              <a:spcAft>
                <a:spcPts val="0"/>
              </a:spcAft>
              <a:buClr>
                <a:schemeClr val="accent1"/>
              </a:buClr>
              <a:buSzTx/>
              <a:tabLst/>
              <a:defRPr/>
            </a:pPr>
            <a:r>
              <a:rPr lang="en-US" altLang="zh-TW" sz="2400" dirty="0" smtClean="0">
                <a:ea typeface="PMingLiU" pitchFamily="18" charset="-120"/>
              </a:rPr>
              <a:t>                       </a:t>
            </a:r>
            <a:r>
              <a:rPr kumimoji="0" lang="en-US" altLang="zh-TW" sz="2400" b="1" i="0" u="none" strike="noStrike" kern="1200" cap="none" spc="0" normalizeH="0" baseline="0" noProof="0" dirty="0" smtClean="0">
                <a:ln>
                  <a:noFill/>
                </a:ln>
                <a:solidFill>
                  <a:schemeClr val="tx1"/>
                </a:solidFill>
                <a:effectLst/>
                <a:uLnTx/>
                <a:uFillTx/>
                <a:latin typeface="+mn-lt"/>
                <a:ea typeface="PMingLiU" pitchFamily="18" charset="-120"/>
                <a:cs typeface="+mn-cs"/>
              </a:rPr>
              <a:t>OR</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lang="en-US" altLang="zh-TW" sz="2400" b="1" dirty="0" smtClean="0">
                <a:solidFill>
                  <a:srgbClr val="C00000"/>
                </a:solidFill>
                <a:ea typeface="PMingLiU" pitchFamily="18" charset="-120"/>
              </a:rPr>
              <a:t>R1</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rPr>
              <a:t> ∩ R2 </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sym typeface="Wingdings" pitchFamily="2" charset="2"/>
              </a:rPr>
              <a:t></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rPr>
              <a:t> R2,</a:t>
            </a:r>
            <a:r>
              <a:rPr kumimoji="0" lang="en-US" altLang="zh-TW" sz="2400" b="1" i="0" u="none" strike="noStrike" kern="1200" cap="none" spc="0" normalizeH="0" noProof="0" dirty="0" smtClean="0">
                <a:ln>
                  <a:noFill/>
                </a:ln>
                <a:solidFill>
                  <a:srgbClr val="C00000"/>
                </a:solidFill>
                <a:effectLst/>
                <a:uLnTx/>
                <a:uFillTx/>
                <a:latin typeface="+mn-lt"/>
                <a:ea typeface="PMingLiU" pitchFamily="18" charset="-120"/>
                <a:cs typeface="+mn-cs"/>
              </a:rPr>
              <a:t> </a:t>
            </a:r>
            <a:r>
              <a:rPr kumimoji="0" lang="en-US" altLang="zh-TW" sz="2400" b="1" i="0" u="none" strike="noStrike" kern="1200" cap="none" spc="0" normalizeH="0" baseline="0" noProof="0" dirty="0" smtClean="0">
                <a:ln>
                  <a:noFill/>
                </a:ln>
                <a:solidFill>
                  <a:srgbClr val="C00000"/>
                </a:solidFill>
                <a:effectLst/>
                <a:uLnTx/>
                <a:uFillTx/>
                <a:latin typeface="+mn-lt"/>
                <a:ea typeface="PMingLiU" pitchFamily="18" charset="-120"/>
                <a:cs typeface="+mn-cs"/>
              </a:rPr>
              <a:t> </a:t>
            </a:r>
            <a:r>
              <a:rPr kumimoji="0" lang="en-US" altLang="zh-TW" sz="2400" b="0" i="0" u="none" strike="noStrike" kern="1200" cap="none" spc="0" normalizeH="0" baseline="0" noProof="0" dirty="0" smtClean="0">
                <a:ln>
                  <a:noFill/>
                </a:ln>
                <a:solidFill>
                  <a:schemeClr val="tx1"/>
                </a:solidFill>
                <a:effectLst/>
                <a:uLnTx/>
                <a:uFillTx/>
                <a:latin typeface="+mn-lt"/>
                <a:ea typeface="PMingLiU" pitchFamily="18" charset="-120"/>
                <a:cs typeface="+mn-cs"/>
              </a:rPr>
              <a:t>that is: all attributes common to both R1 and R2 functionally determine ALL the attributes in R2</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498080" cy="5410200"/>
          </a:xfrm>
        </p:spPr>
        <p:txBody>
          <a:bodyPr>
            <a:normAutofit fontScale="70000" lnSpcReduction="20000"/>
          </a:bodyPr>
          <a:lstStyle/>
          <a:p>
            <a:pPr>
              <a:buNone/>
            </a:pPr>
            <a:r>
              <a:rPr lang="en-US" sz="2400" dirty="0" smtClean="0"/>
              <a:t> </a:t>
            </a:r>
            <a:r>
              <a:rPr lang="pt-BR" sz="2400" dirty="0" smtClean="0"/>
              <a:t>R = (A, B, C, D, E)</a:t>
            </a:r>
          </a:p>
          <a:p>
            <a:pPr>
              <a:buNone/>
            </a:pPr>
            <a:r>
              <a:rPr lang="pt-BR" sz="2400" dirty="0" smtClean="0"/>
              <a:t>  </a:t>
            </a:r>
          </a:p>
          <a:p>
            <a:pPr>
              <a:buNone/>
            </a:pPr>
            <a:endParaRPr lang="pt-BR" sz="2400" dirty="0" smtClean="0"/>
          </a:p>
          <a:p>
            <a:pPr>
              <a:buNone/>
            </a:pPr>
            <a:r>
              <a:rPr lang="pt-BR" sz="2400" dirty="0" smtClean="0"/>
              <a:t>R1 = (A, B, C)     R2 = (A, D, E)</a:t>
            </a:r>
          </a:p>
          <a:p>
            <a:pPr>
              <a:buNone/>
            </a:pPr>
            <a:r>
              <a:rPr lang="en-US" sz="2400" dirty="0" smtClean="0"/>
              <a:t>The set of </a:t>
            </a:r>
            <a:r>
              <a:rPr lang="en-US" sz="2400" smtClean="0"/>
              <a:t>functional dependencies: </a:t>
            </a:r>
            <a:endParaRPr lang="en-US" sz="2400" dirty="0" smtClean="0"/>
          </a:p>
          <a:p>
            <a:pPr>
              <a:buNone/>
            </a:pPr>
            <a:r>
              <a:rPr lang="en-US" sz="2400" dirty="0" smtClean="0"/>
              <a:t>A → BC, CD → E, B → D, E → A</a:t>
            </a:r>
          </a:p>
          <a:p>
            <a:pPr>
              <a:buNone/>
            </a:pPr>
            <a:endParaRPr lang="pt-BR" sz="2400" dirty="0" smtClean="0"/>
          </a:p>
          <a:p>
            <a:pPr>
              <a:buNone/>
            </a:pPr>
            <a:r>
              <a:rPr lang="pt-BR" sz="2400" dirty="0" smtClean="0"/>
              <a:t>1. R1 ∩ R2 = A; </a:t>
            </a:r>
          </a:p>
          <a:p>
            <a:pPr>
              <a:buNone/>
            </a:pPr>
            <a:endParaRPr lang="pt-BR" sz="2400" dirty="0" smtClean="0"/>
          </a:p>
          <a:p>
            <a:pPr>
              <a:buNone/>
            </a:pPr>
            <a:r>
              <a:rPr lang="pt-BR" sz="2400" dirty="0" smtClean="0"/>
              <a:t>2.  Compute A+</a:t>
            </a:r>
          </a:p>
          <a:p>
            <a:pPr>
              <a:buNone/>
            </a:pPr>
            <a:r>
              <a:rPr lang="pt-BR" sz="2400" dirty="0" smtClean="0"/>
              <a:t>(A → BC) </a:t>
            </a:r>
          </a:p>
          <a:p>
            <a:pPr>
              <a:buNone/>
            </a:pPr>
            <a:r>
              <a:rPr lang="pt-BR" sz="2400" dirty="0" smtClean="0"/>
              <a:t>(A → ABC) </a:t>
            </a:r>
          </a:p>
          <a:p>
            <a:pPr>
              <a:buNone/>
            </a:pPr>
            <a:r>
              <a:rPr lang="pt-BR" sz="2400" dirty="0" smtClean="0"/>
              <a:t>A</a:t>
            </a:r>
            <a:r>
              <a:rPr lang="pt-BR" sz="2400" dirty="0" smtClean="0">
                <a:sym typeface="Wingdings" pitchFamily="2" charset="2"/>
              </a:rPr>
              <a:t> ABCD</a:t>
            </a:r>
            <a:endParaRPr lang="pt-BR" sz="2400" dirty="0" smtClean="0"/>
          </a:p>
          <a:p>
            <a:pPr>
              <a:buNone/>
            </a:pPr>
            <a:r>
              <a:rPr lang="pt-BR" sz="2400" dirty="0" smtClean="0"/>
              <a:t>(A → ABCDE)</a:t>
            </a:r>
          </a:p>
          <a:p>
            <a:pPr>
              <a:buNone/>
            </a:pPr>
            <a:endParaRPr lang="pt-BR" sz="2400" dirty="0" smtClean="0"/>
          </a:p>
          <a:p>
            <a:pPr>
              <a:buNone/>
            </a:pPr>
            <a:r>
              <a:rPr lang="pt-BR" sz="2400" dirty="0" smtClean="0"/>
              <a:t>Here A contains all attributes which follows R1 and R2 relation </a:t>
            </a:r>
          </a:p>
          <a:p>
            <a:pPr>
              <a:buNone/>
            </a:pPr>
            <a:endParaRPr lang="pt-BR" sz="2400" dirty="0" smtClean="0"/>
          </a:p>
          <a:p>
            <a:pPr>
              <a:buNone/>
            </a:pPr>
            <a:r>
              <a:rPr lang="pt-BR" sz="2400" dirty="0" smtClean="0"/>
              <a:t> (R1 ∩ R2 → R1)  , (R1 ∩ R2 → R2 ) Lossless-join decomposition</a:t>
            </a:r>
          </a:p>
          <a:p>
            <a:pPr>
              <a:buNone/>
            </a:pPr>
            <a:endParaRPr lang="en-US" sz="2400" dirty="0"/>
          </a:p>
        </p:txBody>
      </p:sp>
      <p:sp>
        <p:nvSpPr>
          <p:cNvPr id="4" name="TextBox 3"/>
          <p:cNvSpPr txBox="1"/>
          <p:nvPr/>
        </p:nvSpPr>
        <p:spPr>
          <a:xfrm>
            <a:off x="304800" y="1524000"/>
            <a:ext cx="381000" cy="3108543"/>
          </a:xfrm>
          <a:prstGeom prst="rect">
            <a:avLst/>
          </a:prstGeom>
          <a:noFill/>
        </p:spPr>
        <p:txBody>
          <a:bodyPr wrap="square" rtlCol="0">
            <a:spAutoFit/>
          </a:bodyPr>
          <a:lstStyle/>
          <a:p>
            <a:r>
              <a:rPr lang="en-US" sz="2800" b="1" dirty="0" smtClean="0"/>
              <a:t>E</a:t>
            </a:r>
          </a:p>
          <a:p>
            <a:r>
              <a:rPr lang="en-US" sz="2800" b="1" dirty="0" smtClean="0"/>
              <a:t>X</a:t>
            </a:r>
          </a:p>
          <a:p>
            <a:r>
              <a:rPr lang="en-US" sz="2800" b="1" dirty="0" smtClean="0"/>
              <a:t>A</a:t>
            </a:r>
          </a:p>
          <a:p>
            <a:r>
              <a:rPr lang="en-US" sz="2800" b="1" dirty="0" smtClean="0"/>
              <a:t>M</a:t>
            </a:r>
          </a:p>
          <a:p>
            <a:r>
              <a:rPr lang="en-US" sz="2800" b="1" dirty="0" smtClean="0"/>
              <a:t>P</a:t>
            </a:r>
          </a:p>
          <a:p>
            <a:r>
              <a:rPr lang="en-US" sz="2800" b="1" dirty="0" smtClean="0"/>
              <a:t>L</a:t>
            </a:r>
          </a:p>
          <a:p>
            <a:r>
              <a:rPr lang="en-US" sz="2800" b="1" dirty="0" smtClean="0"/>
              <a:t>E</a:t>
            </a:r>
            <a:endParaRPr lang="en-US" sz="2800" b="1" dirty="0"/>
          </a:p>
        </p:txBody>
      </p:sp>
      <p:cxnSp>
        <p:nvCxnSpPr>
          <p:cNvPr id="5" name="Straight Arrow Connector 4"/>
          <p:cNvCxnSpPr/>
          <p:nvPr/>
        </p:nvCxnSpPr>
        <p:spPr>
          <a:xfrm flipH="1">
            <a:off x="2743200" y="990600"/>
            <a:ext cx="381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505200" y="990600"/>
            <a:ext cx="4572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498080" cy="5410200"/>
          </a:xfrm>
        </p:spPr>
        <p:txBody>
          <a:bodyPr>
            <a:normAutofit fontScale="85000" lnSpcReduction="20000"/>
          </a:bodyPr>
          <a:lstStyle/>
          <a:p>
            <a:pPr>
              <a:buNone/>
            </a:pPr>
            <a:r>
              <a:rPr lang="en-US" sz="2400" dirty="0" smtClean="0"/>
              <a:t> </a:t>
            </a:r>
            <a:r>
              <a:rPr lang="pt-BR" sz="2400" dirty="0" smtClean="0"/>
              <a:t>R = (A, B, C, D, E)</a:t>
            </a:r>
          </a:p>
          <a:p>
            <a:pPr>
              <a:buNone/>
            </a:pPr>
            <a:r>
              <a:rPr lang="pt-BR" sz="2400" dirty="0" smtClean="0"/>
              <a:t>  </a:t>
            </a:r>
          </a:p>
          <a:p>
            <a:pPr>
              <a:buNone/>
            </a:pPr>
            <a:endParaRPr lang="pt-BR" sz="2400" dirty="0" smtClean="0"/>
          </a:p>
          <a:p>
            <a:pPr>
              <a:buNone/>
            </a:pPr>
            <a:r>
              <a:rPr lang="pt-BR" sz="2400" dirty="0" smtClean="0"/>
              <a:t>R1 = (A, B, C)     R2 = (A, D, E)</a:t>
            </a:r>
          </a:p>
          <a:p>
            <a:pPr>
              <a:buNone/>
            </a:pPr>
            <a:r>
              <a:rPr lang="en-US" sz="2400" dirty="0" smtClean="0"/>
              <a:t>The set of functional dependencies is: </a:t>
            </a:r>
          </a:p>
          <a:p>
            <a:pPr>
              <a:buNone/>
            </a:pPr>
            <a:r>
              <a:rPr lang="en-US" sz="2400" dirty="0" smtClean="0"/>
              <a:t>A → BC, E → A</a:t>
            </a:r>
          </a:p>
          <a:p>
            <a:pPr>
              <a:buNone/>
            </a:pPr>
            <a:endParaRPr lang="pt-BR" sz="2400" dirty="0" smtClean="0"/>
          </a:p>
          <a:p>
            <a:pPr>
              <a:buNone/>
            </a:pPr>
            <a:r>
              <a:rPr lang="pt-BR" sz="2400" dirty="0" smtClean="0"/>
              <a:t>1. R1 ∩ R2 = A; </a:t>
            </a:r>
          </a:p>
          <a:p>
            <a:pPr>
              <a:buNone/>
            </a:pPr>
            <a:endParaRPr lang="pt-BR" sz="2400" dirty="0" smtClean="0"/>
          </a:p>
          <a:p>
            <a:pPr>
              <a:buNone/>
            </a:pPr>
            <a:r>
              <a:rPr lang="pt-BR" sz="2400" dirty="0" smtClean="0"/>
              <a:t>2.  Compute A+</a:t>
            </a:r>
          </a:p>
          <a:p>
            <a:pPr>
              <a:buNone/>
            </a:pPr>
            <a:r>
              <a:rPr lang="pt-BR" sz="2400" dirty="0" smtClean="0"/>
              <a:t>(A → BC) </a:t>
            </a:r>
          </a:p>
          <a:p>
            <a:pPr>
              <a:buNone/>
            </a:pPr>
            <a:r>
              <a:rPr lang="pt-BR" sz="2400" dirty="0" smtClean="0"/>
              <a:t>(A → ABC) </a:t>
            </a:r>
          </a:p>
          <a:p>
            <a:pPr>
              <a:buNone/>
            </a:pPr>
            <a:endParaRPr lang="pt-BR" sz="2400" dirty="0" smtClean="0"/>
          </a:p>
          <a:p>
            <a:pPr>
              <a:buNone/>
            </a:pPr>
            <a:r>
              <a:rPr lang="pt-BR" sz="2400" dirty="0" smtClean="0"/>
              <a:t>Here A contains all attributes which follows R1 relation </a:t>
            </a:r>
          </a:p>
          <a:p>
            <a:pPr>
              <a:buNone/>
            </a:pPr>
            <a:endParaRPr lang="pt-BR" sz="2400" dirty="0" smtClean="0"/>
          </a:p>
          <a:p>
            <a:pPr>
              <a:buNone/>
            </a:pPr>
            <a:r>
              <a:rPr lang="pt-BR" sz="2400" dirty="0" smtClean="0"/>
              <a:t> (R1 ∩ R2 → R1)  this is a lossless-join decomposition</a:t>
            </a:r>
            <a:endParaRPr lang="en-US" sz="2400" dirty="0"/>
          </a:p>
        </p:txBody>
      </p:sp>
      <p:sp>
        <p:nvSpPr>
          <p:cNvPr id="4" name="TextBox 3"/>
          <p:cNvSpPr txBox="1"/>
          <p:nvPr/>
        </p:nvSpPr>
        <p:spPr>
          <a:xfrm>
            <a:off x="304800" y="1524000"/>
            <a:ext cx="381000" cy="3108543"/>
          </a:xfrm>
          <a:prstGeom prst="rect">
            <a:avLst/>
          </a:prstGeom>
          <a:noFill/>
        </p:spPr>
        <p:txBody>
          <a:bodyPr wrap="square" rtlCol="0">
            <a:spAutoFit/>
          </a:bodyPr>
          <a:lstStyle/>
          <a:p>
            <a:r>
              <a:rPr lang="en-US" sz="2800" b="1" dirty="0" smtClean="0"/>
              <a:t>E</a:t>
            </a:r>
          </a:p>
          <a:p>
            <a:r>
              <a:rPr lang="en-US" sz="2800" b="1" dirty="0" smtClean="0"/>
              <a:t>X</a:t>
            </a:r>
          </a:p>
          <a:p>
            <a:r>
              <a:rPr lang="en-US" sz="2800" b="1" dirty="0" smtClean="0"/>
              <a:t>A</a:t>
            </a:r>
          </a:p>
          <a:p>
            <a:r>
              <a:rPr lang="en-US" sz="2800" b="1" dirty="0" smtClean="0"/>
              <a:t>M</a:t>
            </a:r>
          </a:p>
          <a:p>
            <a:r>
              <a:rPr lang="en-US" sz="2800" b="1" dirty="0" smtClean="0"/>
              <a:t>P</a:t>
            </a:r>
          </a:p>
          <a:p>
            <a:r>
              <a:rPr lang="en-US" sz="2800" b="1" dirty="0" smtClean="0"/>
              <a:t>L</a:t>
            </a:r>
          </a:p>
          <a:p>
            <a:r>
              <a:rPr lang="en-US" sz="2800" b="1" dirty="0" smtClean="0"/>
              <a:t>E</a:t>
            </a:r>
            <a:endParaRPr lang="en-US" sz="2800" b="1" dirty="0"/>
          </a:p>
        </p:txBody>
      </p:sp>
      <p:cxnSp>
        <p:nvCxnSpPr>
          <p:cNvPr id="5" name="Straight Arrow Connector 4"/>
          <p:cNvCxnSpPr/>
          <p:nvPr/>
        </p:nvCxnSpPr>
        <p:spPr>
          <a:xfrm flipH="1">
            <a:off x="2743200" y="990600"/>
            <a:ext cx="38100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505200" y="990600"/>
            <a:ext cx="45720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C00000"/>
                </a:solidFill>
              </a:rPr>
              <a:t>Dependency Preservation</a:t>
            </a:r>
            <a:endParaRPr lang="en-US" sz="3600" b="1" dirty="0">
              <a:solidFill>
                <a:srgbClr val="C00000"/>
              </a:solidFill>
            </a:endParaRPr>
          </a:p>
        </p:txBody>
      </p:sp>
      <p:sp>
        <p:nvSpPr>
          <p:cNvPr id="3" name="Content Placeholder 2"/>
          <p:cNvSpPr>
            <a:spLocks noGrp="1"/>
          </p:cNvSpPr>
          <p:nvPr>
            <p:ph idx="1"/>
          </p:nvPr>
        </p:nvSpPr>
        <p:spPr/>
        <p:txBody>
          <a:bodyPr>
            <a:normAutofit/>
          </a:bodyPr>
          <a:lstStyle/>
          <a:p>
            <a:pPr algn="just"/>
            <a:r>
              <a:rPr lang="en-US" sz="2800" dirty="0" smtClean="0"/>
              <a:t> Getting lossless decomposition is necessary so we need to get relations which contains all existing functional dependency or preserve dependencies</a:t>
            </a:r>
          </a:p>
          <a:p>
            <a:pPr algn="just">
              <a:buNone/>
            </a:pPr>
            <a:endParaRPr lang="en-US" sz="2800" dirty="0" smtClean="0"/>
          </a:p>
          <a:p>
            <a:pPr algn="just"/>
            <a:r>
              <a:rPr lang="en-US" sz="2800" dirty="0" smtClean="0"/>
              <a:t> A decomposition D = {R</a:t>
            </a:r>
            <a:r>
              <a:rPr lang="en-US" sz="2800" baseline="-25000" dirty="0" smtClean="0"/>
              <a:t>1</a:t>
            </a:r>
            <a:r>
              <a:rPr lang="en-US" sz="2800" dirty="0" smtClean="0"/>
              <a:t>, R</a:t>
            </a:r>
            <a:r>
              <a:rPr lang="en-US" sz="2800" baseline="-25000" dirty="0" smtClean="0"/>
              <a:t>2</a:t>
            </a:r>
            <a:r>
              <a:rPr lang="en-US" sz="2800" dirty="0" smtClean="0"/>
              <a:t>, ..., </a:t>
            </a:r>
            <a:r>
              <a:rPr lang="en-US" sz="2800" dirty="0" err="1" smtClean="0"/>
              <a:t>R</a:t>
            </a:r>
            <a:r>
              <a:rPr lang="en-US" sz="2800" baseline="-25000" dirty="0" err="1" smtClean="0"/>
              <a:t>n</a:t>
            </a:r>
            <a:r>
              <a:rPr lang="en-US" sz="2800" dirty="0" smtClean="0"/>
              <a:t>} of R is dependency-preserving with respect to F if the union of the projections of F on each </a:t>
            </a:r>
            <a:r>
              <a:rPr lang="en-US" sz="2800" dirty="0" err="1" smtClean="0"/>
              <a:t>R</a:t>
            </a:r>
            <a:r>
              <a:rPr lang="en-US" sz="2800" baseline="-25000" dirty="0" err="1" smtClean="0"/>
              <a:t>i</a:t>
            </a:r>
            <a:r>
              <a:rPr lang="en-US" sz="2800" dirty="0" smtClean="0"/>
              <a:t> in D is equivalent to F; that is</a:t>
            </a:r>
            <a:br>
              <a:rPr lang="en-US" sz="2800" dirty="0" smtClean="0"/>
            </a:br>
            <a:r>
              <a:rPr lang="en-US" sz="2800" dirty="0" smtClean="0"/>
              <a:t>	if         </a:t>
            </a:r>
            <a:r>
              <a:rPr lang="en-US" sz="2800" b="1" dirty="0" smtClean="0"/>
              <a:t>(</a:t>
            </a:r>
            <a:r>
              <a:rPr lang="en-US" sz="2800" b="1" i="1" dirty="0" smtClean="0"/>
              <a:t>F</a:t>
            </a:r>
            <a:r>
              <a:rPr lang="en-US" sz="2800" b="1" baseline="-25000" dirty="0" smtClean="0"/>
              <a:t>1</a:t>
            </a:r>
            <a:r>
              <a:rPr lang="en-US" sz="2800" b="1" i="1" dirty="0" smtClean="0"/>
              <a:t> </a:t>
            </a:r>
            <a:r>
              <a:rPr lang="en-US" sz="2800" b="1" dirty="0" smtClean="0">
                <a:sym typeface="Symbol" pitchFamily="18" charset="2"/>
              </a:rPr>
              <a:t></a:t>
            </a:r>
            <a:r>
              <a:rPr lang="en-US" sz="2800" b="1" i="1" dirty="0" smtClean="0">
                <a:sym typeface="Symbol" pitchFamily="18" charset="2"/>
              </a:rPr>
              <a:t> F</a:t>
            </a:r>
            <a:r>
              <a:rPr lang="en-US" sz="2800" b="1" baseline="-25000" dirty="0" smtClean="0">
                <a:sym typeface="Symbol" pitchFamily="18" charset="2"/>
              </a:rPr>
              <a:t>2 </a:t>
            </a:r>
            <a:r>
              <a:rPr lang="en-US" sz="2800" b="1" dirty="0" smtClean="0">
                <a:sym typeface="Symbol" pitchFamily="18" charset="2"/>
              </a:rPr>
              <a:t></a:t>
            </a:r>
            <a:r>
              <a:rPr lang="en-US" sz="2800" b="1" i="1" dirty="0" smtClean="0">
                <a:sym typeface="Symbol" pitchFamily="18" charset="2"/>
              </a:rPr>
              <a:t> …</a:t>
            </a:r>
            <a:r>
              <a:rPr lang="en-US" sz="2800" b="1" dirty="0" smtClean="0">
                <a:sym typeface="Symbol" pitchFamily="18" charset="2"/>
              </a:rPr>
              <a:t> </a:t>
            </a:r>
            <a:r>
              <a:rPr lang="en-US" sz="2800" b="1" i="1" dirty="0" smtClean="0">
                <a:sym typeface="Symbol" pitchFamily="18" charset="2"/>
              </a:rPr>
              <a:t> F</a:t>
            </a:r>
            <a:r>
              <a:rPr lang="en-US" sz="2800" b="1" baseline="-25000" dirty="0" smtClean="0">
                <a:sym typeface="Symbol" pitchFamily="18" charset="2"/>
              </a:rPr>
              <a:t>n </a:t>
            </a:r>
            <a:r>
              <a:rPr lang="en-US" sz="2800" b="1" dirty="0" smtClean="0">
                <a:sym typeface="Symbol" pitchFamily="18" charset="2"/>
              </a:rPr>
              <a:t>)</a:t>
            </a:r>
            <a:r>
              <a:rPr lang="en-US" sz="2800" b="1" baseline="30000" dirty="0" smtClean="0">
                <a:sym typeface="Symbol" pitchFamily="18" charset="2"/>
              </a:rPr>
              <a:t>+</a:t>
            </a:r>
            <a:r>
              <a:rPr lang="en-US" sz="2800" b="1" dirty="0" smtClean="0">
                <a:sym typeface="Symbol" pitchFamily="18" charset="2"/>
              </a:rPr>
              <a:t> = </a:t>
            </a:r>
            <a:r>
              <a:rPr lang="en-US" sz="2800" b="1" i="1" dirty="0" smtClean="0">
                <a:sym typeface="Symbol" pitchFamily="18" charset="2"/>
              </a:rPr>
              <a:t>F </a:t>
            </a:r>
            <a:r>
              <a:rPr lang="en-US" sz="2800" b="1" i="1" baseline="30000" dirty="0" smtClean="0">
                <a:sym typeface="Symbol" pitchFamily="18" charset="2"/>
              </a:rPr>
              <a:t>+</a:t>
            </a:r>
          </a:p>
          <a:p>
            <a:pPr algn="just">
              <a:buNone/>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C00000"/>
                </a:solidFill>
              </a:rPr>
              <a:t>Pitfalls in Relational Database Design</a:t>
            </a:r>
            <a:endParaRPr lang="en-US" sz="3600" b="1" dirty="0">
              <a:solidFill>
                <a:srgbClr val="C00000"/>
              </a:solidFill>
            </a:endParaRPr>
          </a:p>
        </p:txBody>
      </p:sp>
      <p:sp>
        <p:nvSpPr>
          <p:cNvPr id="3" name="Content Placeholder 2"/>
          <p:cNvSpPr>
            <a:spLocks noGrp="1"/>
          </p:cNvSpPr>
          <p:nvPr>
            <p:ph idx="1"/>
          </p:nvPr>
        </p:nvSpPr>
        <p:spPr>
          <a:xfrm>
            <a:off x="1447800" y="1371600"/>
            <a:ext cx="7498080" cy="4800600"/>
          </a:xfrm>
        </p:spPr>
        <p:txBody>
          <a:bodyPr/>
          <a:lstStyle/>
          <a:p>
            <a:pPr algn="just"/>
            <a:r>
              <a:rPr lang="en-US" sz="2800" dirty="0" smtClean="0"/>
              <a:t>Relational database design requires a </a:t>
            </a:r>
            <a:r>
              <a:rPr lang="en-US" sz="2800" i="1" dirty="0" smtClean="0"/>
              <a:t>“good” collection of relation schemas”</a:t>
            </a:r>
            <a:r>
              <a:rPr lang="en-US" sz="2800" dirty="0" smtClean="0"/>
              <a:t>. </a:t>
            </a:r>
          </a:p>
          <a:p>
            <a:pPr algn="just"/>
            <a:r>
              <a:rPr lang="en-US" dirty="0" smtClean="0"/>
              <a:t> </a:t>
            </a:r>
            <a:r>
              <a:rPr lang="en-US" sz="2800" dirty="0" smtClean="0"/>
              <a:t>A bad design may lead to :</a:t>
            </a:r>
          </a:p>
          <a:p>
            <a:pPr lvl="2" algn="just">
              <a:buNone/>
            </a:pPr>
            <a:r>
              <a:rPr lang="en-US" dirty="0" smtClean="0">
                <a:solidFill>
                  <a:srgbClr val="00B050"/>
                </a:solidFill>
              </a:rPr>
              <a:t>– Repetition of information</a:t>
            </a:r>
          </a:p>
          <a:p>
            <a:pPr lvl="2" algn="just">
              <a:buNone/>
            </a:pPr>
            <a:r>
              <a:rPr lang="en-US" dirty="0" smtClean="0">
                <a:solidFill>
                  <a:srgbClr val="00B050"/>
                </a:solidFill>
              </a:rPr>
              <a:t>– Inability to represent certain information</a:t>
            </a:r>
          </a:p>
          <a:p>
            <a:pPr algn="just"/>
            <a:r>
              <a:rPr lang="en-US" sz="2800" dirty="0" smtClean="0"/>
              <a:t> For Example-If we combine two schemas:</a:t>
            </a:r>
          </a:p>
          <a:p>
            <a:pPr lvl="2" algn="just">
              <a:buNone/>
            </a:pPr>
            <a:r>
              <a:rPr lang="en-US" dirty="0" smtClean="0">
                <a:solidFill>
                  <a:srgbClr val="002060"/>
                </a:solidFill>
              </a:rPr>
              <a:t>Instructor (ID,  Name, Salary)</a:t>
            </a:r>
          </a:p>
          <a:p>
            <a:pPr lvl="2" algn="just">
              <a:buNone/>
            </a:pPr>
            <a:r>
              <a:rPr lang="en-US" dirty="0" smtClean="0">
                <a:solidFill>
                  <a:srgbClr val="002060"/>
                </a:solidFill>
              </a:rPr>
              <a:t>Department ( </a:t>
            </a:r>
            <a:r>
              <a:rPr lang="en-US" dirty="0" err="1" smtClean="0">
                <a:solidFill>
                  <a:srgbClr val="002060"/>
                </a:solidFill>
              </a:rPr>
              <a:t>Dept_Name</a:t>
            </a:r>
            <a:r>
              <a:rPr lang="en-US" dirty="0" smtClean="0">
                <a:solidFill>
                  <a:srgbClr val="002060"/>
                </a:solidFill>
              </a:rPr>
              <a:t>, Building, Budget)</a:t>
            </a:r>
          </a:p>
          <a:p>
            <a:pPr algn="just">
              <a:buNone/>
            </a:pP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381000" y="274638"/>
            <a:ext cx="8686800" cy="1143000"/>
          </a:xfrm>
        </p:spPr>
        <p:txBody>
          <a:bodyPr/>
          <a:lstStyle/>
          <a:p>
            <a:r>
              <a:rPr lang="en-US" altLang="zh-TW" sz="4400" dirty="0" smtClean="0">
                <a:latin typeface="Times New Roman" pitchFamily="18" charset="0"/>
                <a:ea typeface="PMingLiU" pitchFamily="18" charset="-120"/>
              </a:rPr>
              <a:t>Example of Dependency Preservation</a:t>
            </a:r>
            <a:endParaRPr lang="en-US" dirty="0" smtClean="0"/>
          </a:p>
        </p:txBody>
      </p:sp>
      <p:sp>
        <p:nvSpPr>
          <p:cNvPr id="11267" name="Content Placeholder 1"/>
          <p:cNvSpPr>
            <a:spLocks noGrp="1"/>
          </p:cNvSpPr>
          <p:nvPr>
            <p:ph idx="1"/>
          </p:nvPr>
        </p:nvSpPr>
        <p:spPr>
          <a:xfrm>
            <a:off x="1676400" y="1722438"/>
            <a:ext cx="7010400" cy="4525962"/>
          </a:xfrm>
        </p:spPr>
        <p:txBody>
          <a:bodyPr/>
          <a:lstStyle/>
          <a:p>
            <a:pPr>
              <a:buNone/>
            </a:pPr>
            <a:r>
              <a:rPr lang="en-US" dirty="0" smtClean="0"/>
              <a:t>R(A B C D)</a:t>
            </a:r>
            <a:br>
              <a:rPr lang="en-US" dirty="0" smtClean="0"/>
            </a:br>
            <a:endParaRPr lang="en-US" dirty="0" smtClean="0"/>
          </a:p>
          <a:p>
            <a:r>
              <a:rPr lang="en-US" dirty="0" smtClean="0"/>
              <a:t>FD</a:t>
            </a:r>
            <a:r>
              <a:rPr lang="en-US" baseline="-25000" dirty="0" smtClean="0"/>
              <a:t>1</a:t>
            </a:r>
            <a:r>
              <a:rPr lang="en-US" dirty="0" smtClean="0"/>
              <a:t>:  </a:t>
            </a:r>
            <a:r>
              <a:rPr lang="en-US" altLang="zh-TW" dirty="0" smtClean="0"/>
              <a:t>A </a:t>
            </a:r>
            <a:r>
              <a:rPr lang="en-US" altLang="zh-TW" dirty="0" smtClean="0">
                <a:sym typeface="Wingdings" pitchFamily="2" charset="2"/>
              </a:rPr>
              <a:t></a:t>
            </a:r>
            <a:r>
              <a:rPr lang="en-US" altLang="zh-TW" dirty="0" smtClean="0"/>
              <a:t> B</a:t>
            </a:r>
          </a:p>
          <a:p>
            <a:r>
              <a:rPr lang="en-US" altLang="zh-TW" dirty="0" smtClean="0"/>
              <a:t>FD</a:t>
            </a:r>
            <a:r>
              <a:rPr lang="en-US" altLang="zh-TW" baseline="-25000" dirty="0" smtClean="0"/>
              <a:t>2</a:t>
            </a:r>
            <a:r>
              <a:rPr lang="en-US" altLang="zh-TW" dirty="0" smtClean="0"/>
              <a:t>:  B </a:t>
            </a:r>
            <a:r>
              <a:rPr lang="en-US" altLang="zh-TW" dirty="0" smtClean="0">
                <a:sym typeface="Wingdings" pitchFamily="2" charset="2"/>
              </a:rPr>
              <a:t></a:t>
            </a:r>
            <a:r>
              <a:rPr lang="en-US" altLang="zh-TW" dirty="0" smtClean="0"/>
              <a:t> C</a:t>
            </a:r>
          </a:p>
          <a:p>
            <a:r>
              <a:rPr lang="en-US" altLang="zh-TW" dirty="0" smtClean="0"/>
              <a:t>FD</a:t>
            </a:r>
            <a:r>
              <a:rPr lang="en-US" altLang="zh-TW" baseline="-25000" dirty="0" smtClean="0"/>
              <a:t>3</a:t>
            </a:r>
            <a:r>
              <a:rPr lang="en-US" altLang="zh-TW" dirty="0" smtClean="0"/>
              <a:t>:  C </a:t>
            </a:r>
            <a:r>
              <a:rPr lang="en-US" altLang="zh-TW" dirty="0" smtClean="0">
                <a:sym typeface="Wingdings" pitchFamily="2" charset="2"/>
              </a:rPr>
              <a:t></a:t>
            </a:r>
            <a:r>
              <a:rPr lang="en-US" altLang="zh-TW" dirty="0" smtClean="0"/>
              <a:t> D</a:t>
            </a:r>
            <a:br>
              <a:rPr lang="en-US" altLang="zh-TW" dirty="0" smtClean="0"/>
            </a:br>
            <a:endParaRPr lang="en-US" altLang="zh-TW" dirty="0" smtClean="0"/>
          </a:p>
          <a:p>
            <a:r>
              <a:rPr lang="en-US" dirty="0" smtClean="0">
                <a:ea typeface="PMingLiU" pitchFamily="18" charset="-120"/>
              </a:rPr>
              <a:t>Decomposition:</a:t>
            </a:r>
            <a:br>
              <a:rPr lang="en-US" dirty="0" smtClean="0">
                <a:ea typeface="PMingLiU" pitchFamily="18" charset="-120"/>
              </a:rPr>
            </a:br>
            <a:r>
              <a:rPr lang="en-US" dirty="0" smtClean="0">
                <a:ea typeface="PMingLiU" pitchFamily="18" charset="-120"/>
              </a:rPr>
              <a:t>R</a:t>
            </a:r>
            <a:r>
              <a:rPr lang="en-US" baseline="-25000" dirty="0" smtClean="0">
                <a:ea typeface="PMingLiU" pitchFamily="18" charset="-120"/>
              </a:rPr>
              <a:t>1</a:t>
            </a:r>
            <a:r>
              <a:rPr lang="en-US" dirty="0" smtClean="0">
                <a:ea typeface="PMingLiU" pitchFamily="18" charset="-120"/>
              </a:rPr>
              <a:t>(A B C)		R</a:t>
            </a:r>
            <a:r>
              <a:rPr lang="en-US" baseline="-25000" dirty="0" smtClean="0">
                <a:ea typeface="PMingLiU" pitchFamily="18" charset="-120"/>
              </a:rPr>
              <a:t>2</a:t>
            </a:r>
            <a:r>
              <a:rPr lang="en-US" dirty="0" smtClean="0">
                <a:ea typeface="PMingLiU" pitchFamily="18" charset="-120"/>
              </a:rPr>
              <a:t>(C D)</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55000" lnSpcReduction="20000"/>
          </a:bodyPr>
          <a:lstStyle/>
          <a:p>
            <a:pPr marL="274320" indent="-274320" fontAlgn="auto">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grpSp>
        <p:nvGrpSpPr>
          <p:cNvPr id="2" name="Group 41"/>
          <p:cNvGrpSpPr>
            <a:grpSpLocks/>
          </p:cNvGrpSpPr>
          <p:nvPr/>
        </p:nvGrpSpPr>
        <p:grpSpPr bwMode="auto">
          <a:xfrm>
            <a:off x="2590800" y="36576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16" name="Straight Connector 15"/>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91" name="TextBox 59"/>
          <p:cNvSpPr txBox="1">
            <a:spLocks noChangeArrowheads="1"/>
          </p:cNvSpPr>
          <p:nvPr/>
        </p:nvSpPr>
        <p:spPr bwMode="auto">
          <a:xfrm>
            <a:off x="5029200" y="3810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16392" name="TextBox 60"/>
          <p:cNvSpPr txBox="1">
            <a:spLocks noChangeArrowheads="1"/>
          </p:cNvSpPr>
          <p:nvPr/>
        </p:nvSpPr>
        <p:spPr bwMode="auto">
          <a:xfrm>
            <a:off x="6858000" y="4735513"/>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12294" name="TextBox 30"/>
          <p:cNvSpPr txBox="1">
            <a:spLocks noChangeArrowheads="1"/>
          </p:cNvSpPr>
          <p:nvPr/>
        </p:nvSpPr>
        <p:spPr bwMode="auto">
          <a:xfrm>
            <a:off x="685800" y="2209800"/>
            <a:ext cx="7558088" cy="1323975"/>
          </a:xfrm>
          <a:prstGeom prst="rect">
            <a:avLst/>
          </a:prstGeom>
          <a:noFill/>
          <a:ln w="9525">
            <a:noFill/>
            <a:miter lim="800000"/>
            <a:headEnd/>
            <a:tailEnd/>
          </a:ln>
        </p:spPr>
        <p:txBody>
          <a:bodyPr wrap="none">
            <a:spAutoFit/>
          </a:bodyPr>
          <a:lstStyle/>
          <a:p>
            <a:r>
              <a:rPr lang="en-US" sz="8000" b="1" dirty="0">
                <a:ea typeface="PMingLiU" pitchFamily="18" charset="-120"/>
              </a:rPr>
              <a:t>R</a:t>
            </a:r>
            <a:r>
              <a:rPr lang="en-US" sz="8000" b="1" baseline="-25000" dirty="0">
                <a:ea typeface="PMingLiU" pitchFamily="18" charset="-120"/>
              </a:rPr>
              <a:t>1</a:t>
            </a:r>
            <a:r>
              <a:rPr lang="en-US" sz="8000" b="1" dirty="0">
                <a:ea typeface="PMingLiU" pitchFamily="18" charset="-120"/>
              </a:rPr>
              <a:t>(  A    B    C  )</a:t>
            </a:r>
            <a:endParaRPr lang="en-US" sz="8000" b="1" dirty="0"/>
          </a:p>
        </p:txBody>
      </p:sp>
      <p:grpSp>
        <p:nvGrpSpPr>
          <p:cNvPr id="4" name="Group 41"/>
          <p:cNvGrpSpPr>
            <a:grpSpLocks/>
          </p:cNvGrpSpPr>
          <p:nvPr/>
        </p:nvGrpSpPr>
        <p:grpSpPr bwMode="auto">
          <a:xfrm>
            <a:off x="4495800" y="4572000"/>
            <a:ext cx="2287588" cy="536575"/>
            <a:chOff x="1295038" y="2970212"/>
            <a:chExt cx="2283268" cy="535783"/>
          </a:xfrm>
        </p:grpSpPr>
        <p:grpSp>
          <p:nvGrpSpPr>
            <p:cNvPr id="5" name="Group 20"/>
            <p:cNvGrpSpPr>
              <a:grpSpLocks/>
            </p:cNvGrpSpPr>
            <p:nvPr/>
          </p:nvGrpSpPr>
          <p:grpSpPr bwMode="auto">
            <a:xfrm>
              <a:off x="1295038" y="2970212"/>
              <a:ext cx="988729" cy="228262"/>
              <a:chOff x="1295038" y="3581400"/>
              <a:chExt cx="988729" cy="228262"/>
            </a:xfrm>
          </p:grpSpPr>
          <p:cxnSp>
            <p:nvCxnSpPr>
              <p:cNvPr id="28" name="Straight Connector 27"/>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wipe(down)">
                                      <p:cBhvr>
                                        <p:cTn id="10" dur="500"/>
                                        <p:tgtEl>
                                          <p:spTgt spid="1639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392"/>
                                        </p:tgtEl>
                                        <p:attrNameLst>
                                          <p:attrName>style.visibility</p:attrName>
                                        </p:attrNameLst>
                                      </p:cBhvr>
                                      <p:to>
                                        <p:strVal val="visible"/>
                                      </p:to>
                                    </p:set>
                                    <p:animEffect transition="in" filter="wipe(down)">
                                      <p:cBhvr>
                                        <p:cTn id="18"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55000" lnSpcReduction="20000"/>
          </a:bodyPr>
          <a:lstStyle/>
          <a:p>
            <a:pPr marL="274320" indent="-274320" fontAlgn="auto">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grpSp>
        <p:nvGrpSpPr>
          <p:cNvPr id="2" name="Group 41"/>
          <p:cNvGrpSpPr>
            <a:grpSpLocks/>
          </p:cNvGrpSpPr>
          <p:nvPr/>
        </p:nvGrpSpPr>
        <p:grpSpPr bwMode="auto">
          <a:xfrm>
            <a:off x="2667000" y="36576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16" name="Straight Connector 15"/>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91" name="TextBox 59"/>
          <p:cNvSpPr txBox="1">
            <a:spLocks noChangeArrowheads="1"/>
          </p:cNvSpPr>
          <p:nvPr/>
        </p:nvSpPr>
        <p:spPr bwMode="auto">
          <a:xfrm>
            <a:off x="5105400" y="3810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
        <p:nvSpPr>
          <p:cNvPr id="13317" name="TextBox 30"/>
          <p:cNvSpPr txBox="1">
            <a:spLocks noChangeArrowheads="1"/>
          </p:cNvSpPr>
          <p:nvPr/>
        </p:nvSpPr>
        <p:spPr bwMode="auto">
          <a:xfrm>
            <a:off x="685800" y="2209800"/>
            <a:ext cx="5751513" cy="1323975"/>
          </a:xfrm>
          <a:prstGeom prst="rect">
            <a:avLst/>
          </a:prstGeom>
          <a:noFill/>
          <a:ln w="9525">
            <a:noFill/>
            <a:miter lim="800000"/>
            <a:headEnd/>
            <a:tailEnd/>
          </a:ln>
        </p:spPr>
        <p:txBody>
          <a:bodyPr wrap="none">
            <a:spAutoFit/>
          </a:bodyPr>
          <a:lstStyle/>
          <a:p>
            <a:r>
              <a:rPr lang="en-US" sz="8000" b="1">
                <a:ea typeface="PMingLiU" pitchFamily="18" charset="-120"/>
              </a:rPr>
              <a:t>R</a:t>
            </a:r>
            <a:r>
              <a:rPr lang="en-US" sz="8000" b="1" baseline="-25000">
                <a:ea typeface="PMingLiU" pitchFamily="18" charset="-120"/>
              </a:rPr>
              <a:t>2</a:t>
            </a:r>
            <a:r>
              <a:rPr lang="en-US" sz="8000" b="1">
                <a:ea typeface="PMingLiU" pitchFamily="18" charset="-120"/>
              </a:rPr>
              <a:t>(  C    D  )</a:t>
            </a:r>
            <a:endParaRPr lang="en-US" sz="8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wipe(down)">
                                      <p:cBhvr>
                                        <p:cTn id="1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457200" y="304800"/>
            <a:ext cx="8229600" cy="2743200"/>
          </a:xfrm>
        </p:spPr>
        <p:txBody>
          <a:bodyPr>
            <a:normAutofit fontScale="92500" lnSpcReduction="20000"/>
          </a:bodyPr>
          <a:lstStyle/>
          <a:p>
            <a:r>
              <a:rPr lang="en-US" smtClean="0"/>
              <a:t>FD</a:t>
            </a:r>
            <a:r>
              <a:rPr lang="en-US" baseline="-25000" smtClean="0"/>
              <a:t>1</a:t>
            </a:r>
            <a:r>
              <a:rPr lang="en-US" smtClean="0"/>
              <a:t>:   </a:t>
            </a:r>
            <a:r>
              <a:rPr lang="en-US" altLang="zh-TW" smtClean="0"/>
              <a:t>A </a:t>
            </a:r>
            <a:r>
              <a:rPr lang="en-US" altLang="zh-TW" smtClean="0">
                <a:sym typeface="Wingdings" pitchFamily="2" charset="2"/>
              </a:rPr>
              <a:t></a:t>
            </a:r>
            <a:r>
              <a:rPr lang="en-US" altLang="zh-TW" smtClean="0"/>
              <a:t> B</a:t>
            </a:r>
          </a:p>
          <a:p>
            <a:r>
              <a:rPr lang="en-US" altLang="zh-TW" smtClean="0"/>
              <a:t>FD</a:t>
            </a:r>
            <a:r>
              <a:rPr lang="en-US" altLang="zh-TW" baseline="-25000" smtClean="0"/>
              <a:t>2</a:t>
            </a:r>
            <a:r>
              <a:rPr lang="en-US" altLang="zh-TW" smtClean="0"/>
              <a:t>:  B </a:t>
            </a:r>
            <a:r>
              <a:rPr lang="en-US" altLang="zh-TW" smtClean="0">
                <a:sym typeface="Wingdings" pitchFamily="2" charset="2"/>
              </a:rPr>
              <a:t></a:t>
            </a:r>
            <a:r>
              <a:rPr lang="en-US" altLang="zh-TW" smtClean="0"/>
              <a:t> C</a:t>
            </a:r>
          </a:p>
          <a:p>
            <a:r>
              <a:rPr lang="en-US" altLang="zh-TW" smtClean="0"/>
              <a:t>FD</a:t>
            </a:r>
            <a:r>
              <a:rPr lang="en-US" altLang="zh-TW" baseline="-25000" smtClean="0"/>
              <a:t>3</a:t>
            </a:r>
            <a:r>
              <a:rPr lang="en-US" altLang="zh-TW" smtClean="0"/>
              <a:t>:  C </a:t>
            </a:r>
            <a:r>
              <a:rPr lang="en-US" altLang="zh-TW" smtClean="0">
                <a:sym typeface="Wingdings" pitchFamily="2" charset="2"/>
              </a:rPr>
              <a:t></a:t>
            </a:r>
            <a:r>
              <a:rPr lang="en-US" altLang="zh-TW" smtClean="0"/>
              <a:t> D</a:t>
            </a:r>
            <a:br>
              <a:rPr lang="en-US" altLang="zh-TW" smtClean="0"/>
            </a:br>
            <a:endParaRPr lang="en-US" altLang="zh-TW" smtClean="0"/>
          </a:p>
          <a:p>
            <a:pPr>
              <a:buFont typeface="Wingdings 3" pitchFamily="18" charset="2"/>
              <a:buNone/>
            </a:pPr>
            <a:r>
              <a:rPr lang="en-US" smtClean="0">
                <a:ea typeface="PMingLiU" pitchFamily="18" charset="-120"/>
              </a:rPr>
              <a:t/>
            </a:r>
            <a:br>
              <a:rPr lang="en-US" smtClean="0">
                <a:ea typeface="PMingLiU" pitchFamily="18" charset="-120"/>
              </a:rPr>
            </a:br>
            <a:r>
              <a:rPr lang="en-US" smtClean="0">
                <a:ea typeface="PMingLiU" pitchFamily="18" charset="-120"/>
              </a:rPr>
              <a:t>R</a:t>
            </a:r>
            <a:r>
              <a:rPr lang="en-US" baseline="-25000" smtClean="0">
                <a:ea typeface="PMingLiU" pitchFamily="18" charset="-120"/>
              </a:rPr>
              <a:t>1</a:t>
            </a:r>
            <a:r>
              <a:rPr lang="en-US" smtClean="0">
                <a:ea typeface="PMingLiU" pitchFamily="18" charset="-120"/>
              </a:rPr>
              <a:t>(  A     B     C  )			R</a:t>
            </a:r>
            <a:r>
              <a:rPr lang="en-US" baseline="-25000" smtClean="0">
                <a:ea typeface="PMingLiU" pitchFamily="18" charset="-120"/>
              </a:rPr>
              <a:t>2</a:t>
            </a:r>
            <a:r>
              <a:rPr lang="en-US" smtClean="0">
                <a:ea typeface="PMingLiU" pitchFamily="18" charset="-120"/>
              </a:rPr>
              <a:t>(  C    D  )</a:t>
            </a:r>
            <a:endParaRPr lang="en-US" smtClean="0"/>
          </a:p>
          <a:p>
            <a:endParaRPr lang="en-US" smtClean="0"/>
          </a:p>
        </p:txBody>
      </p:sp>
      <p:grpSp>
        <p:nvGrpSpPr>
          <p:cNvPr id="2" name="Group 41"/>
          <p:cNvGrpSpPr>
            <a:grpSpLocks/>
          </p:cNvGrpSpPr>
          <p:nvPr/>
        </p:nvGrpSpPr>
        <p:grpSpPr bwMode="auto">
          <a:xfrm>
            <a:off x="1292225" y="2970213"/>
            <a:ext cx="841375" cy="536575"/>
            <a:chOff x="1523206" y="2970212"/>
            <a:chExt cx="839788" cy="535782"/>
          </a:xfrm>
        </p:grpSpPr>
        <p:grpSp>
          <p:nvGrpSpPr>
            <p:cNvPr id="3" name="Group 20"/>
            <p:cNvGrpSpPr>
              <a:grpSpLocks/>
            </p:cNvGrpSpPr>
            <p:nvPr/>
          </p:nvGrpSpPr>
          <p:grpSpPr bwMode="auto">
            <a:xfrm>
              <a:off x="1523206" y="2970212"/>
              <a:ext cx="381794" cy="230188"/>
              <a:chOff x="1523206" y="3581400"/>
              <a:chExt cx="381794" cy="230188"/>
            </a:xfrm>
          </p:grpSpPr>
          <p:cxnSp>
            <p:nvCxnSpPr>
              <p:cNvPr id="16" name="Straight Connector 15"/>
              <p:cNvCxnSpPr/>
              <p:nvPr/>
            </p:nvCxnSpPr>
            <p:spPr>
              <a:xfrm>
                <a:off x="1524791" y="3809662"/>
                <a:ext cx="380281"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410659" y="3695531"/>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1790148" y="3694738"/>
                <a:ext cx="228262"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4408"/>
              <a:ext cx="6845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2095897" y="3238896"/>
              <a:ext cx="532612" cy="15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a:grpSpLocks/>
          </p:cNvGrpSpPr>
          <p:nvPr/>
        </p:nvGrpSpPr>
        <p:grpSpPr bwMode="auto">
          <a:xfrm>
            <a:off x="1905000" y="3654425"/>
            <a:ext cx="839788" cy="536575"/>
            <a:chOff x="1523206" y="2970212"/>
            <a:chExt cx="839788" cy="535782"/>
          </a:xfrm>
        </p:grpSpPr>
        <p:grpSp>
          <p:nvGrpSpPr>
            <p:cNvPr id="5" name="Group 20"/>
            <p:cNvGrpSpPr>
              <a:grpSpLocks/>
            </p:cNvGrpSpPr>
            <p:nvPr/>
          </p:nvGrpSpPr>
          <p:grpSpPr bwMode="auto">
            <a:xfrm>
              <a:off x="1523206" y="2970212"/>
              <a:ext cx="381794" cy="230188"/>
              <a:chOff x="1523206" y="3581400"/>
              <a:chExt cx="381794" cy="230188"/>
            </a:xfrm>
          </p:grpSpPr>
          <p:cxnSp>
            <p:nvCxnSpPr>
              <p:cNvPr id="48" name="Straight Connector 47"/>
              <p:cNvCxnSpPr/>
              <p:nvPr/>
            </p:nvCxnSpPr>
            <p:spPr>
              <a:xfrm>
                <a:off x="1524794" y="3809662"/>
                <a:ext cx="384175"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792457" y="3693149"/>
                <a:ext cx="228262" cy="4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0"/>
          <p:cNvGrpSpPr>
            <a:grpSpLocks/>
          </p:cNvGrpSpPr>
          <p:nvPr/>
        </p:nvGrpSpPr>
        <p:grpSpPr bwMode="auto">
          <a:xfrm>
            <a:off x="5638800" y="2971800"/>
            <a:ext cx="839788" cy="536575"/>
            <a:chOff x="1523206" y="2970212"/>
            <a:chExt cx="839788" cy="535782"/>
          </a:xfrm>
        </p:grpSpPr>
        <p:grpSp>
          <p:nvGrpSpPr>
            <p:cNvPr id="7" name="Group 20"/>
            <p:cNvGrpSpPr>
              <a:grpSpLocks/>
            </p:cNvGrpSpPr>
            <p:nvPr/>
          </p:nvGrpSpPr>
          <p:grpSpPr bwMode="auto">
            <a:xfrm>
              <a:off x="1523206" y="2970212"/>
              <a:ext cx="381794" cy="230188"/>
              <a:chOff x="1523206" y="3581400"/>
              <a:chExt cx="381794" cy="230188"/>
            </a:xfrm>
          </p:grpSpPr>
          <p:cxnSp>
            <p:nvCxnSpPr>
              <p:cNvPr id="56" name="Straight Connector 55"/>
              <p:cNvCxnSpPr/>
              <p:nvPr/>
            </p:nvCxnSpPr>
            <p:spPr>
              <a:xfrm>
                <a:off x="1524794" y="3809662"/>
                <a:ext cx="384175"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1792457" y="3693149"/>
                <a:ext cx="228262" cy="4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342" name="TextBox 58"/>
          <p:cNvSpPr txBox="1">
            <a:spLocks noChangeArrowheads="1"/>
          </p:cNvSpPr>
          <p:nvPr/>
        </p:nvSpPr>
        <p:spPr bwMode="auto">
          <a:xfrm>
            <a:off x="1295400" y="4764088"/>
            <a:ext cx="6705600" cy="830262"/>
          </a:xfrm>
          <a:prstGeom prst="rect">
            <a:avLst/>
          </a:prstGeom>
          <a:noFill/>
          <a:ln w="9525">
            <a:noFill/>
            <a:miter lim="800000"/>
            <a:headEnd/>
            <a:tailEnd/>
          </a:ln>
        </p:spPr>
        <p:txBody>
          <a:bodyPr>
            <a:spAutoFit/>
          </a:bodyPr>
          <a:lstStyle/>
          <a:p>
            <a:r>
              <a:rPr lang="en-US" sz="2400" b="1">
                <a:latin typeface="Lucida Sans Unicode" pitchFamily="34" charset="0"/>
              </a:rPr>
              <a:t>Has all 3 functional dependencies!</a:t>
            </a:r>
          </a:p>
          <a:p>
            <a:r>
              <a:rPr lang="en-US" sz="2400" b="1">
                <a:latin typeface="Lucida Sans Unicode" pitchFamily="34" charset="0"/>
              </a:rPr>
              <a:t>Therefore, it’s preserving the dependencies</a:t>
            </a:r>
          </a:p>
        </p:txBody>
      </p:sp>
      <p:sp>
        <p:nvSpPr>
          <p:cNvPr id="14343" name="TextBox 59"/>
          <p:cNvSpPr txBox="1">
            <a:spLocks noChangeArrowheads="1"/>
          </p:cNvSpPr>
          <p:nvPr/>
        </p:nvSpPr>
        <p:spPr bwMode="auto">
          <a:xfrm>
            <a:off x="2133600" y="31242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14344" name="TextBox 60"/>
          <p:cNvSpPr txBox="1">
            <a:spLocks noChangeArrowheads="1"/>
          </p:cNvSpPr>
          <p:nvPr/>
        </p:nvSpPr>
        <p:spPr bwMode="auto">
          <a:xfrm>
            <a:off x="2743200" y="3821113"/>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14345" name="TextBox 61"/>
          <p:cNvSpPr txBox="1">
            <a:spLocks noChangeArrowheads="1"/>
          </p:cNvSpPr>
          <p:nvPr/>
        </p:nvSpPr>
        <p:spPr bwMode="auto">
          <a:xfrm>
            <a:off x="6477000" y="31242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81000" y="274638"/>
            <a:ext cx="9144000" cy="1143000"/>
          </a:xfrm>
        </p:spPr>
        <p:txBody>
          <a:bodyPr/>
          <a:lstStyle/>
          <a:p>
            <a:r>
              <a:rPr lang="en-US" altLang="zh-TW" sz="3800" smtClean="0">
                <a:latin typeface="Times New Roman" pitchFamily="18" charset="0"/>
                <a:ea typeface="PMingLiU" pitchFamily="18" charset="-120"/>
              </a:rPr>
              <a:t>Example of Non-Dependency Preservation</a:t>
            </a:r>
            <a:endParaRPr lang="en-US" sz="3800" smtClean="0"/>
          </a:p>
        </p:txBody>
      </p:sp>
      <p:sp>
        <p:nvSpPr>
          <p:cNvPr id="15363" name="Content Placeholder 1"/>
          <p:cNvSpPr>
            <a:spLocks noGrp="1"/>
          </p:cNvSpPr>
          <p:nvPr>
            <p:ph idx="1"/>
          </p:nvPr>
        </p:nvSpPr>
        <p:spPr/>
        <p:txBody>
          <a:bodyPr/>
          <a:lstStyle/>
          <a:p>
            <a:r>
              <a:rPr lang="en-US" smtClean="0"/>
              <a:t>R(A B C D)</a:t>
            </a:r>
            <a:br>
              <a:rPr lang="en-US" smtClean="0"/>
            </a:br>
            <a:endParaRPr lang="en-US" smtClean="0"/>
          </a:p>
          <a:p>
            <a:r>
              <a:rPr lang="en-US" smtClean="0"/>
              <a:t>FD</a:t>
            </a:r>
            <a:r>
              <a:rPr lang="en-US" baseline="-25000" smtClean="0"/>
              <a:t>1</a:t>
            </a:r>
            <a:r>
              <a:rPr lang="en-US" smtClean="0"/>
              <a:t>:  </a:t>
            </a:r>
            <a:r>
              <a:rPr lang="en-US" altLang="zh-TW" smtClean="0"/>
              <a:t>A </a:t>
            </a:r>
            <a:r>
              <a:rPr lang="en-US" altLang="zh-TW" smtClean="0">
                <a:sym typeface="Wingdings" pitchFamily="2" charset="2"/>
              </a:rPr>
              <a:t></a:t>
            </a:r>
            <a:r>
              <a:rPr lang="en-US" altLang="zh-TW" smtClean="0"/>
              <a:t> B</a:t>
            </a:r>
          </a:p>
          <a:p>
            <a:r>
              <a:rPr lang="en-US" altLang="zh-TW" smtClean="0"/>
              <a:t>FD</a:t>
            </a:r>
            <a:r>
              <a:rPr lang="en-US" altLang="zh-TW" baseline="-25000" smtClean="0"/>
              <a:t>2</a:t>
            </a:r>
            <a:r>
              <a:rPr lang="en-US" altLang="zh-TW" smtClean="0"/>
              <a:t>:  B </a:t>
            </a:r>
            <a:r>
              <a:rPr lang="en-US" altLang="zh-TW" smtClean="0">
                <a:sym typeface="Wingdings" pitchFamily="2" charset="2"/>
              </a:rPr>
              <a:t></a:t>
            </a:r>
            <a:r>
              <a:rPr lang="en-US" altLang="zh-TW" smtClean="0"/>
              <a:t> C</a:t>
            </a:r>
          </a:p>
          <a:p>
            <a:r>
              <a:rPr lang="en-US" altLang="zh-TW" smtClean="0"/>
              <a:t>FD</a:t>
            </a:r>
            <a:r>
              <a:rPr lang="en-US" altLang="zh-TW" baseline="-25000" smtClean="0"/>
              <a:t>3</a:t>
            </a:r>
            <a:r>
              <a:rPr lang="en-US" altLang="zh-TW" smtClean="0"/>
              <a:t>:  C </a:t>
            </a:r>
            <a:r>
              <a:rPr lang="en-US" altLang="zh-TW" smtClean="0">
                <a:sym typeface="Wingdings" pitchFamily="2" charset="2"/>
              </a:rPr>
              <a:t></a:t>
            </a:r>
            <a:r>
              <a:rPr lang="en-US" altLang="zh-TW" smtClean="0"/>
              <a:t> D</a:t>
            </a:r>
            <a:br>
              <a:rPr lang="en-US" altLang="zh-TW" smtClean="0"/>
            </a:br>
            <a:endParaRPr lang="en-US" altLang="zh-TW" smtClean="0"/>
          </a:p>
          <a:p>
            <a:r>
              <a:rPr lang="en-US" smtClean="0">
                <a:ea typeface="PMingLiU" pitchFamily="18" charset="-120"/>
              </a:rPr>
              <a:t>Decomposition:</a:t>
            </a:r>
            <a:br>
              <a:rPr lang="en-US" smtClean="0">
                <a:ea typeface="PMingLiU" pitchFamily="18" charset="-120"/>
              </a:rPr>
            </a:br>
            <a:r>
              <a:rPr lang="en-US" smtClean="0">
                <a:ea typeface="PMingLiU" pitchFamily="18" charset="-120"/>
              </a:rPr>
              <a:t>R</a:t>
            </a:r>
            <a:r>
              <a:rPr lang="en-US" baseline="-25000" smtClean="0">
                <a:ea typeface="PMingLiU" pitchFamily="18" charset="-120"/>
              </a:rPr>
              <a:t>1</a:t>
            </a:r>
            <a:r>
              <a:rPr lang="en-US" smtClean="0">
                <a:ea typeface="PMingLiU" pitchFamily="18" charset="-120"/>
              </a:rPr>
              <a:t>(A C D)		R</a:t>
            </a:r>
            <a:r>
              <a:rPr lang="en-US" baseline="-25000" smtClean="0">
                <a:ea typeface="PMingLiU" pitchFamily="18" charset="-120"/>
              </a:rPr>
              <a:t>2</a:t>
            </a:r>
            <a:r>
              <a:rPr lang="en-US" smtClean="0">
                <a:ea typeface="PMingLiU" pitchFamily="18" charset="-120"/>
              </a:rPr>
              <a:t>(B C)</a:t>
            </a:r>
            <a:endParaRPr lang="en-US" smtClean="0"/>
          </a:p>
          <a:p>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55000" lnSpcReduction="20000"/>
          </a:bodyPr>
          <a:lstStyle/>
          <a:p>
            <a:pPr marL="274320" indent="-274320" fontAlgn="auto">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sp>
        <p:nvSpPr>
          <p:cNvPr id="16392" name="TextBox 60"/>
          <p:cNvSpPr txBox="1">
            <a:spLocks noChangeArrowheads="1"/>
          </p:cNvSpPr>
          <p:nvPr/>
        </p:nvSpPr>
        <p:spPr bwMode="auto">
          <a:xfrm>
            <a:off x="6858000" y="36576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
        <p:nvSpPr>
          <p:cNvPr id="16388" name="TextBox 30"/>
          <p:cNvSpPr txBox="1">
            <a:spLocks noChangeArrowheads="1"/>
          </p:cNvSpPr>
          <p:nvPr/>
        </p:nvSpPr>
        <p:spPr bwMode="auto">
          <a:xfrm>
            <a:off x="685800" y="2209800"/>
            <a:ext cx="7558088" cy="1323975"/>
          </a:xfrm>
          <a:prstGeom prst="rect">
            <a:avLst/>
          </a:prstGeom>
          <a:noFill/>
          <a:ln w="9525">
            <a:noFill/>
            <a:miter lim="800000"/>
            <a:headEnd/>
            <a:tailEnd/>
          </a:ln>
        </p:spPr>
        <p:txBody>
          <a:bodyPr wrap="none">
            <a:spAutoFit/>
          </a:bodyPr>
          <a:lstStyle/>
          <a:p>
            <a:r>
              <a:rPr lang="en-US" sz="8000" b="1">
                <a:ea typeface="PMingLiU" pitchFamily="18" charset="-120"/>
              </a:rPr>
              <a:t>R</a:t>
            </a:r>
            <a:r>
              <a:rPr lang="en-US" sz="8000" b="1" baseline="-25000">
                <a:ea typeface="PMingLiU" pitchFamily="18" charset="-120"/>
              </a:rPr>
              <a:t>1</a:t>
            </a:r>
            <a:r>
              <a:rPr lang="en-US" sz="8000" b="1">
                <a:ea typeface="PMingLiU" pitchFamily="18" charset="-120"/>
              </a:rPr>
              <a:t>(  A    C    D  )</a:t>
            </a:r>
            <a:endParaRPr lang="en-US" sz="8000" b="1"/>
          </a:p>
        </p:txBody>
      </p:sp>
      <p:grpSp>
        <p:nvGrpSpPr>
          <p:cNvPr id="2" name="Group 41"/>
          <p:cNvGrpSpPr>
            <a:grpSpLocks/>
          </p:cNvGrpSpPr>
          <p:nvPr/>
        </p:nvGrpSpPr>
        <p:grpSpPr bwMode="auto">
          <a:xfrm>
            <a:off x="4495800" y="35052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28" name="Straight Connector 27"/>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wipe(down)">
                                      <p:cBhvr>
                                        <p:cTn id="10"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55000" lnSpcReduction="20000"/>
          </a:bodyPr>
          <a:lstStyle/>
          <a:p>
            <a:pPr marL="274320" indent="-274320" fontAlgn="auto">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fontAlgn="auto">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grpSp>
        <p:nvGrpSpPr>
          <p:cNvPr id="2" name="Group 41"/>
          <p:cNvGrpSpPr>
            <a:grpSpLocks/>
          </p:cNvGrpSpPr>
          <p:nvPr/>
        </p:nvGrpSpPr>
        <p:grpSpPr bwMode="auto">
          <a:xfrm>
            <a:off x="2590800" y="36576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16" name="Straight Connector 15"/>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91" name="TextBox 59"/>
          <p:cNvSpPr txBox="1">
            <a:spLocks noChangeArrowheads="1"/>
          </p:cNvSpPr>
          <p:nvPr/>
        </p:nvSpPr>
        <p:spPr bwMode="auto">
          <a:xfrm>
            <a:off x="4953000" y="3810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17413" name="TextBox 30"/>
          <p:cNvSpPr txBox="1">
            <a:spLocks noChangeArrowheads="1"/>
          </p:cNvSpPr>
          <p:nvPr/>
        </p:nvSpPr>
        <p:spPr bwMode="auto">
          <a:xfrm>
            <a:off x="685800" y="2209800"/>
            <a:ext cx="5751513" cy="1323975"/>
          </a:xfrm>
          <a:prstGeom prst="rect">
            <a:avLst/>
          </a:prstGeom>
          <a:noFill/>
          <a:ln w="9525">
            <a:noFill/>
            <a:miter lim="800000"/>
            <a:headEnd/>
            <a:tailEnd/>
          </a:ln>
        </p:spPr>
        <p:txBody>
          <a:bodyPr wrap="none">
            <a:spAutoFit/>
          </a:bodyPr>
          <a:lstStyle/>
          <a:p>
            <a:r>
              <a:rPr lang="en-US" sz="8000" b="1">
                <a:ea typeface="PMingLiU" pitchFamily="18" charset="-120"/>
              </a:rPr>
              <a:t>R</a:t>
            </a:r>
            <a:r>
              <a:rPr lang="en-US" sz="8000" b="1" baseline="-25000">
                <a:ea typeface="PMingLiU" pitchFamily="18" charset="-120"/>
              </a:rPr>
              <a:t>2</a:t>
            </a:r>
            <a:r>
              <a:rPr lang="en-US" sz="8000" b="1">
                <a:ea typeface="PMingLiU" pitchFamily="18" charset="-120"/>
              </a:rPr>
              <a:t>(  B    C  )</a:t>
            </a:r>
            <a:endParaRPr lang="en-US" sz="8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wipe(down)">
                                      <p:cBhvr>
                                        <p:cTn id="1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457200" y="304800"/>
            <a:ext cx="8229600" cy="2743200"/>
          </a:xfrm>
        </p:spPr>
        <p:txBody>
          <a:bodyPr>
            <a:normAutofit fontScale="92500" lnSpcReduction="20000"/>
          </a:bodyPr>
          <a:lstStyle/>
          <a:p>
            <a:r>
              <a:rPr lang="en-US" smtClean="0"/>
              <a:t>FD</a:t>
            </a:r>
            <a:r>
              <a:rPr lang="en-US" baseline="-25000" smtClean="0"/>
              <a:t>1</a:t>
            </a:r>
            <a:r>
              <a:rPr lang="en-US" smtClean="0"/>
              <a:t>:   </a:t>
            </a:r>
            <a:r>
              <a:rPr lang="en-US" altLang="zh-TW" smtClean="0"/>
              <a:t>A </a:t>
            </a:r>
            <a:r>
              <a:rPr lang="en-US" altLang="zh-TW" smtClean="0">
                <a:sym typeface="Wingdings" pitchFamily="2" charset="2"/>
              </a:rPr>
              <a:t></a:t>
            </a:r>
            <a:r>
              <a:rPr lang="en-US" altLang="zh-TW" smtClean="0"/>
              <a:t> B</a:t>
            </a:r>
          </a:p>
          <a:p>
            <a:r>
              <a:rPr lang="en-US" altLang="zh-TW" smtClean="0"/>
              <a:t>FD</a:t>
            </a:r>
            <a:r>
              <a:rPr lang="en-US" altLang="zh-TW" baseline="-25000" smtClean="0"/>
              <a:t>2</a:t>
            </a:r>
            <a:r>
              <a:rPr lang="en-US" altLang="zh-TW" smtClean="0"/>
              <a:t>:  B </a:t>
            </a:r>
            <a:r>
              <a:rPr lang="en-US" altLang="zh-TW" smtClean="0">
                <a:sym typeface="Wingdings" pitchFamily="2" charset="2"/>
              </a:rPr>
              <a:t></a:t>
            </a:r>
            <a:r>
              <a:rPr lang="en-US" altLang="zh-TW" smtClean="0"/>
              <a:t> C</a:t>
            </a:r>
          </a:p>
          <a:p>
            <a:r>
              <a:rPr lang="en-US" altLang="zh-TW" smtClean="0"/>
              <a:t>FD</a:t>
            </a:r>
            <a:r>
              <a:rPr lang="en-US" altLang="zh-TW" baseline="-25000" smtClean="0"/>
              <a:t>3</a:t>
            </a:r>
            <a:r>
              <a:rPr lang="en-US" altLang="zh-TW" smtClean="0"/>
              <a:t>:  C </a:t>
            </a:r>
            <a:r>
              <a:rPr lang="en-US" altLang="zh-TW" smtClean="0">
                <a:sym typeface="Wingdings" pitchFamily="2" charset="2"/>
              </a:rPr>
              <a:t></a:t>
            </a:r>
            <a:r>
              <a:rPr lang="en-US" altLang="zh-TW" smtClean="0"/>
              <a:t> D</a:t>
            </a:r>
            <a:br>
              <a:rPr lang="en-US" altLang="zh-TW" smtClean="0"/>
            </a:br>
            <a:endParaRPr lang="en-US" altLang="zh-TW" smtClean="0"/>
          </a:p>
          <a:p>
            <a:pPr>
              <a:buFont typeface="Wingdings 3" pitchFamily="18" charset="2"/>
              <a:buNone/>
            </a:pPr>
            <a:r>
              <a:rPr lang="en-US" smtClean="0">
                <a:ea typeface="PMingLiU" pitchFamily="18" charset="-120"/>
              </a:rPr>
              <a:t/>
            </a:r>
            <a:br>
              <a:rPr lang="en-US" smtClean="0">
                <a:ea typeface="PMingLiU" pitchFamily="18" charset="-120"/>
              </a:rPr>
            </a:br>
            <a:r>
              <a:rPr lang="en-US" smtClean="0">
                <a:ea typeface="PMingLiU" pitchFamily="18" charset="-120"/>
              </a:rPr>
              <a:t>R</a:t>
            </a:r>
            <a:r>
              <a:rPr lang="en-US" baseline="-25000" smtClean="0">
                <a:ea typeface="PMingLiU" pitchFamily="18" charset="-120"/>
              </a:rPr>
              <a:t>1</a:t>
            </a:r>
            <a:r>
              <a:rPr lang="en-US" smtClean="0">
                <a:ea typeface="PMingLiU" pitchFamily="18" charset="-120"/>
              </a:rPr>
              <a:t>(  A     C     D  )			R</a:t>
            </a:r>
            <a:r>
              <a:rPr lang="en-US" baseline="-25000" smtClean="0">
                <a:ea typeface="PMingLiU" pitchFamily="18" charset="-120"/>
              </a:rPr>
              <a:t>2</a:t>
            </a:r>
            <a:r>
              <a:rPr lang="en-US" smtClean="0">
                <a:ea typeface="PMingLiU" pitchFamily="18" charset="-120"/>
              </a:rPr>
              <a:t>(  B     C  )</a:t>
            </a:r>
            <a:endParaRPr lang="en-US" smtClean="0"/>
          </a:p>
          <a:p>
            <a:endParaRPr lang="en-US" smtClean="0"/>
          </a:p>
        </p:txBody>
      </p:sp>
      <p:grpSp>
        <p:nvGrpSpPr>
          <p:cNvPr id="2" name="Group 42"/>
          <p:cNvGrpSpPr>
            <a:grpSpLocks/>
          </p:cNvGrpSpPr>
          <p:nvPr/>
        </p:nvGrpSpPr>
        <p:grpSpPr bwMode="auto">
          <a:xfrm>
            <a:off x="1905000" y="2971800"/>
            <a:ext cx="839788" cy="536575"/>
            <a:chOff x="1523206" y="2970212"/>
            <a:chExt cx="839788" cy="535782"/>
          </a:xfrm>
        </p:grpSpPr>
        <p:grpSp>
          <p:nvGrpSpPr>
            <p:cNvPr id="3" name="Group 20"/>
            <p:cNvGrpSpPr>
              <a:grpSpLocks/>
            </p:cNvGrpSpPr>
            <p:nvPr/>
          </p:nvGrpSpPr>
          <p:grpSpPr bwMode="auto">
            <a:xfrm>
              <a:off x="1523206" y="2970212"/>
              <a:ext cx="381794" cy="230188"/>
              <a:chOff x="1523206" y="3581400"/>
              <a:chExt cx="381794" cy="230188"/>
            </a:xfrm>
          </p:grpSpPr>
          <p:cxnSp>
            <p:nvCxnSpPr>
              <p:cNvPr id="48" name="Straight Connector 47"/>
              <p:cNvCxnSpPr/>
              <p:nvPr/>
            </p:nvCxnSpPr>
            <p:spPr>
              <a:xfrm>
                <a:off x="1524794" y="3809662"/>
                <a:ext cx="384175"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792457" y="3693149"/>
                <a:ext cx="228262" cy="4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50"/>
          <p:cNvGrpSpPr>
            <a:grpSpLocks/>
          </p:cNvGrpSpPr>
          <p:nvPr/>
        </p:nvGrpSpPr>
        <p:grpSpPr bwMode="auto">
          <a:xfrm>
            <a:off x="5638800" y="2971800"/>
            <a:ext cx="839788" cy="536575"/>
            <a:chOff x="1523206" y="2970212"/>
            <a:chExt cx="839788" cy="535782"/>
          </a:xfrm>
        </p:grpSpPr>
        <p:grpSp>
          <p:nvGrpSpPr>
            <p:cNvPr id="5" name="Group 20"/>
            <p:cNvGrpSpPr>
              <a:grpSpLocks/>
            </p:cNvGrpSpPr>
            <p:nvPr/>
          </p:nvGrpSpPr>
          <p:grpSpPr bwMode="auto">
            <a:xfrm>
              <a:off x="1523206" y="2970212"/>
              <a:ext cx="381794" cy="230188"/>
              <a:chOff x="1523206" y="3581400"/>
              <a:chExt cx="381794" cy="230188"/>
            </a:xfrm>
          </p:grpSpPr>
          <p:cxnSp>
            <p:nvCxnSpPr>
              <p:cNvPr id="56" name="Straight Connector 55"/>
              <p:cNvCxnSpPr/>
              <p:nvPr/>
            </p:nvCxnSpPr>
            <p:spPr>
              <a:xfrm>
                <a:off x="1524794" y="3809662"/>
                <a:ext cx="384175"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1792457" y="3693149"/>
                <a:ext cx="228262" cy="47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437" name="TextBox 58"/>
          <p:cNvSpPr txBox="1">
            <a:spLocks noChangeArrowheads="1"/>
          </p:cNvSpPr>
          <p:nvPr/>
        </p:nvSpPr>
        <p:spPr bwMode="auto">
          <a:xfrm>
            <a:off x="609600" y="4343400"/>
            <a:ext cx="7848600" cy="830263"/>
          </a:xfrm>
          <a:prstGeom prst="rect">
            <a:avLst/>
          </a:prstGeom>
          <a:noFill/>
          <a:ln w="9525">
            <a:noFill/>
            <a:miter lim="800000"/>
            <a:headEnd/>
            <a:tailEnd/>
          </a:ln>
        </p:spPr>
        <p:txBody>
          <a:bodyPr>
            <a:spAutoFit/>
          </a:bodyPr>
          <a:lstStyle/>
          <a:p>
            <a:r>
              <a:rPr lang="en-US" sz="2400" b="1">
                <a:latin typeface="Lucida Sans Unicode" pitchFamily="34" charset="0"/>
              </a:rPr>
              <a:t>Does not support FD</a:t>
            </a:r>
            <a:r>
              <a:rPr lang="en-US" sz="2400" b="1" baseline="-25000">
                <a:latin typeface="Lucida Sans Unicode" pitchFamily="34" charset="0"/>
              </a:rPr>
              <a:t>1</a:t>
            </a:r>
            <a:r>
              <a:rPr lang="en-US" sz="2400" b="1">
                <a:latin typeface="Lucida Sans Unicode" pitchFamily="34" charset="0"/>
              </a:rPr>
              <a:t>: A =&gt; B</a:t>
            </a:r>
          </a:p>
          <a:p>
            <a:r>
              <a:rPr lang="en-US" sz="2400" b="1">
                <a:latin typeface="Lucida Sans Unicode" pitchFamily="34" charset="0"/>
              </a:rPr>
              <a:t>Therefore, it does not preserve the dependencies</a:t>
            </a:r>
          </a:p>
        </p:txBody>
      </p:sp>
      <p:sp>
        <p:nvSpPr>
          <p:cNvPr id="18438" name="TextBox 60"/>
          <p:cNvSpPr txBox="1">
            <a:spLocks noChangeArrowheads="1"/>
          </p:cNvSpPr>
          <p:nvPr/>
        </p:nvSpPr>
        <p:spPr bwMode="auto">
          <a:xfrm>
            <a:off x="2743200" y="3138488"/>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
        <p:nvSpPr>
          <p:cNvPr id="18439" name="TextBox 61"/>
          <p:cNvSpPr txBox="1">
            <a:spLocks noChangeArrowheads="1"/>
          </p:cNvSpPr>
          <p:nvPr/>
        </p:nvSpPr>
        <p:spPr bwMode="auto">
          <a:xfrm>
            <a:off x="6477000" y="31242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3124200" y="274638"/>
            <a:ext cx="6019800" cy="1143000"/>
          </a:xfrm>
        </p:spPr>
        <p:txBody>
          <a:bodyPr/>
          <a:lstStyle/>
          <a:p>
            <a:r>
              <a:rPr lang="en-US" altLang="zh-TW" sz="3800" smtClean="0">
                <a:latin typeface="Times New Roman" pitchFamily="18" charset="0"/>
                <a:ea typeface="PMingLiU" pitchFamily="18" charset="-120"/>
              </a:rPr>
              <a:t>More Example</a:t>
            </a:r>
            <a:endParaRPr lang="en-US" sz="3800" smtClean="0"/>
          </a:p>
        </p:txBody>
      </p:sp>
      <p:sp>
        <p:nvSpPr>
          <p:cNvPr id="19459" name="Content Placeholder 1"/>
          <p:cNvSpPr>
            <a:spLocks noGrp="1"/>
          </p:cNvSpPr>
          <p:nvPr>
            <p:ph idx="1"/>
          </p:nvPr>
        </p:nvSpPr>
        <p:spPr/>
        <p:txBody>
          <a:bodyPr/>
          <a:lstStyle/>
          <a:p>
            <a:pPr>
              <a:buNone/>
            </a:pPr>
            <a:r>
              <a:rPr lang="en-US" dirty="0" smtClean="0"/>
              <a:t>R(A B C D E)</a:t>
            </a:r>
            <a:br>
              <a:rPr lang="en-US" dirty="0" smtClean="0"/>
            </a:br>
            <a:endParaRPr lang="en-US" dirty="0" smtClean="0"/>
          </a:p>
          <a:p>
            <a:r>
              <a:rPr lang="en-US" dirty="0" smtClean="0"/>
              <a:t>FD</a:t>
            </a:r>
            <a:r>
              <a:rPr lang="en-US" baseline="-25000" dirty="0" smtClean="0"/>
              <a:t>1</a:t>
            </a:r>
            <a:r>
              <a:rPr lang="en-US" dirty="0" smtClean="0"/>
              <a:t>:  </a:t>
            </a:r>
            <a:r>
              <a:rPr lang="en-US" altLang="zh-TW" dirty="0" smtClean="0"/>
              <a:t>A </a:t>
            </a:r>
            <a:r>
              <a:rPr lang="en-US" altLang="zh-TW" dirty="0" smtClean="0">
                <a:sym typeface="Wingdings" pitchFamily="2" charset="2"/>
              </a:rPr>
              <a:t></a:t>
            </a:r>
            <a:r>
              <a:rPr lang="en-US" altLang="zh-TW" dirty="0" smtClean="0"/>
              <a:t> B</a:t>
            </a:r>
          </a:p>
          <a:p>
            <a:r>
              <a:rPr lang="en-US" altLang="zh-TW" dirty="0" smtClean="0"/>
              <a:t>FD</a:t>
            </a:r>
            <a:r>
              <a:rPr lang="en-US" altLang="zh-TW" baseline="-25000" dirty="0" smtClean="0"/>
              <a:t>2</a:t>
            </a:r>
            <a:r>
              <a:rPr lang="en-US" altLang="zh-TW" dirty="0" smtClean="0"/>
              <a:t>:  BC </a:t>
            </a:r>
            <a:r>
              <a:rPr lang="en-US" altLang="zh-TW" dirty="0" smtClean="0">
                <a:sym typeface="Wingdings" pitchFamily="2" charset="2"/>
              </a:rPr>
              <a:t></a:t>
            </a:r>
            <a:r>
              <a:rPr lang="en-US" altLang="zh-TW" dirty="0" smtClean="0"/>
              <a:t> D</a:t>
            </a:r>
            <a:br>
              <a:rPr lang="en-US" altLang="zh-TW" dirty="0" smtClean="0"/>
            </a:br>
            <a:endParaRPr lang="en-US" altLang="zh-TW" dirty="0" smtClean="0"/>
          </a:p>
          <a:p>
            <a:r>
              <a:rPr lang="en-US" dirty="0" smtClean="0">
                <a:ea typeface="PMingLiU" pitchFamily="18" charset="-120"/>
              </a:rPr>
              <a:t>Decomposition:</a:t>
            </a:r>
            <a:br>
              <a:rPr lang="en-US" dirty="0" smtClean="0">
                <a:ea typeface="PMingLiU" pitchFamily="18" charset="-120"/>
              </a:rPr>
            </a:br>
            <a:r>
              <a:rPr lang="en-US" dirty="0" smtClean="0">
                <a:ea typeface="PMingLiU" pitchFamily="18" charset="-120"/>
              </a:rPr>
              <a:t>R</a:t>
            </a:r>
            <a:r>
              <a:rPr lang="en-US" baseline="-25000" dirty="0" smtClean="0">
                <a:ea typeface="PMingLiU" pitchFamily="18" charset="-120"/>
              </a:rPr>
              <a:t>1</a:t>
            </a:r>
            <a:r>
              <a:rPr lang="en-US" dirty="0" smtClean="0">
                <a:ea typeface="PMingLiU" pitchFamily="18" charset="-120"/>
              </a:rPr>
              <a:t>(A C E)		R</a:t>
            </a:r>
            <a:r>
              <a:rPr lang="en-US" baseline="-25000" dirty="0" smtClean="0">
                <a:ea typeface="PMingLiU" pitchFamily="18" charset="-120"/>
              </a:rPr>
              <a:t>2</a:t>
            </a:r>
            <a:r>
              <a:rPr lang="en-US" dirty="0" smtClean="0">
                <a:ea typeface="PMingLiU" pitchFamily="18" charset="-120"/>
              </a:rPr>
              <a:t>(B C D)		</a:t>
            </a:r>
          </a:p>
          <a:p>
            <a:pPr>
              <a:buNone/>
            </a:pPr>
            <a:r>
              <a:rPr lang="en-US" dirty="0" smtClean="0">
                <a:ea typeface="PMingLiU" pitchFamily="18" charset="-120"/>
              </a:rPr>
              <a:t>   R</a:t>
            </a:r>
            <a:r>
              <a:rPr lang="en-US" baseline="-25000" dirty="0" smtClean="0">
                <a:ea typeface="PMingLiU" pitchFamily="18" charset="-120"/>
              </a:rPr>
              <a:t>3</a:t>
            </a:r>
            <a:r>
              <a:rPr lang="en-US" dirty="0" smtClean="0">
                <a:ea typeface="PMingLiU" pitchFamily="18" charset="-120"/>
              </a:rPr>
              <a:t>(A B)</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85800"/>
            <a:ext cx="8229600" cy="1905000"/>
          </a:xfrm>
        </p:spPr>
        <p:txBody>
          <a:bodyPr>
            <a:normAutofit fontScale="85000" lnSpcReduction="20000"/>
          </a:bodyPr>
          <a:lstStyle/>
          <a:p>
            <a:pPr marL="274320" indent="-274320" fontAlgn="auto">
              <a:spcAft>
                <a:spcPts val="0"/>
              </a:spcAft>
              <a:buClr>
                <a:schemeClr val="accent3"/>
              </a:buClr>
              <a:buFont typeface="Wingdings 2"/>
              <a:buChar char=""/>
              <a:defRPr/>
            </a:pPr>
            <a:r>
              <a:rPr lang="en-US" sz="2800" dirty="0" smtClean="0"/>
              <a:t>FD</a:t>
            </a:r>
            <a:r>
              <a:rPr lang="en-US" sz="2800" baseline="-25000" dirty="0" smtClean="0"/>
              <a:t>1</a:t>
            </a:r>
            <a:r>
              <a:rPr lang="en-US" sz="2800" dirty="0" smtClean="0"/>
              <a:t>:   </a:t>
            </a:r>
            <a:r>
              <a:rPr lang="en-US" altLang="zh-TW" sz="2800" dirty="0" smtClean="0"/>
              <a:t>A </a:t>
            </a:r>
            <a:r>
              <a:rPr lang="en-US" altLang="zh-TW" sz="2800" dirty="0" smtClean="0">
                <a:sym typeface="Wingdings" charset="2"/>
              </a:rPr>
              <a:t></a:t>
            </a:r>
            <a:r>
              <a:rPr lang="en-US" altLang="zh-TW" sz="2800" dirty="0" smtClean="0"/>
              <a:t> B</a:t>
            </a:r>
          </a:p>
          <a:p>
            <a:pPr marL="274320" indent="-274320" fontAlgn="auto">
              <a:spcAft>
                <a:spcPts val="0"/>
              </a:spcAft>
              <a:buClr>
                <a:schemeClr val="accent3"/>
              </a:buClr>
              <a:buFont typeface="Wingdings 2"/>
              <a:buChar char=""/>
              <a:defRPr/>
            </a:pPr>
            <a:r>
              <a:rPr lang="en-US" altLang="zh-TW" sz="2800" dirty="0" smtClean="0"/>
              <a:t>FD</a:t>
            </a:r>
            <a:r>
              <a:rPr lang="en-US" altLang="zh-TW" sz="2800" baseline="-25000" dirty="0" smtClean="0"/>
              <a:t>2</a:t>
            </a:r>
            <a:r>
              <a:rPr lang="en-US" altLang="zh-TW" sz="2800" dirty="0" smtClean="0"/>
              <a:t>:  BC </a:t>
            </a:r>
            <a:r>
              <a:rPr lang="en-US" altLang="zh-TW" sz="2800" dirty="0" smtClean="0">
                <a:sym typeface="Wingdings" charset="2"/>
              </a:rPr>
              <a:t></a:t>
            </a:r>
            <a:r>
              <a:rPr lang="en-US" altLang="zh-TW" sz="2800" dirty="0" smtClean="0"/>
              <a:t> D </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sp>
        <p:nvSpPr>
          <p:cNvPr id="20483" name="TextBox 30"/>
          <p:cNvSpPr txBox="1">
            <a:spLocks noChangeArrowheads="1"/>
          </p:cNvSpPr>
          <p:nvPr/>
        </p:nvSpPr>
        <p:spPr bwMode="auto">
          <a:xfrm>
            <a:off x="1143000" y="2486025"/>
            <a:ext cx="6931025" cy="1323975"/>
          </a:xfrm>
          <a:prstGeom prst="rect">
            <a:avLst/>
          </a:prstGeom>
          <a:noFill/>
          <a:ln w="9525">
            <a:noFill/>
            <a:miter lim="800000"/>
            <a:headEnd/>
            <a:tailEnd/>
          </a:ln>
        </p:spPr>
        <p:txBody>
          <a:bodyPr wrap="none">
            <a:spAutoFit/>
          </a:bodyPr>
          <a:lstStyle/>
          <a:p>
            <a:r>
              <a:rPr lang="en-US" sz="8000" b="1">
                <a:ea typeface="PMingLiU" pitchFamily="18" charset="-120"/>
              </a:rPr>
              <a:t>R</a:t>
            </a:r>
            <a:r>
              <a:rPr lang="en-US" sz="8000" b="1" baseline="-25000">
                <a:ea typeface="PMingLiU" pitchFamily="18" charset="-120"/>
              </a:rPr>
              <a:t>1</a:t>
            </a:r>
            <a:r>
              <a:rPr lang="en-US" sz="8000" b="1">
                <a:ea typeface="PMingLiU" pitchFamily="18" charset="-120"/>
              </a:rPr>
              <a:t>(  A   C   E  )</a:t>
            </a:r>
            <a:endParaRPr lang="en-US" sz="8000" b="1"/>
          </a:p>
        </p:txBody>
      </p:sp>
      <p:sp>
        <p:nvSpPr>
          <p:cNvPr id="13" name="TextBox 12"/>
          <p:cNvSpPr txBox="1">
            <a:spLocks noChangeArrowheads="1"/>
          </p:cNvSpPr>
          <p:nvPr/>
        </p:nvSpPr>
        <p:spPr bwMode="auto">
          <a:xfrm>
            <a:off x="3429000" y="4953000"/>
            <a:ext cx="3852863" cy="646113"/>
          </a:xfrm>
          <a:prstGeom prst="rect">
            <a:avLst/>
          </a:prstGeom>
          <a:noFill/>
          <a:ln w="9525">
            <a:noFill/>
            <a:miter lim="800000"/>
            <a:headEnd/>
            <a:tailEnd/>
          </a:ln>
        </p:spPr>
        <p:txBody>
          <a:bodyPr wrap="none">
            <a:spAutoFit/>
          </a:bodyPr>
          <a:lstStyle/>
          <a:p>
            <a:r>
              <a:rPr lang="en-US" sz="3600">
                <a:solidFill>
                  <a:srgbClr val="FF0000"/>
                </a:solidFill>
              </a:rPr>
              <a:t>No Dependencies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8"/>
          <p:cNvPicPr>
            <a:picLocks noGrp="1" noChangeAspect="1" noChangeArrowheads="1"/>
          </p:cNvPicPr>
          <p:nvPr>
            <p:ph idx="1"/>
          </p:nvPr>
        </p:nvPicPr>
        <p:blipFill>
          <a:blip r:embed="rId2" cstate="print"/>
          <a:srcRect/>
          <a:stretch>
            <a:fillRect/>
          </a:stretch>
        </p:blipFill>
        <p:spPr bwMode="auto">
          <a:xfrm>
            <a:off x="1361111" y="589240"/>
            <a:ext cx="5496889" cy="3296960"/>
          </a:xfrm>
          <a:prstGeom prst="rect">
            <a:avLst/>
          </a:prstGeom>
          <a:noFill/>
        </p:spPr>
      </p:pic>
      <p:sp>
        <p:nvSpPr>
          <p:cNvPr id="5" name="TextBox 4"/>
          <p:cNvSpPr txBox="1"/>
          <p:nvPr/>
        </p:nvSpPr>
        <p:spPr>
          <a:xfrm>
            <a:off x="7086600" y="1828800"/>
            <a:ext cx="2057400" cy="461665"/>
          </a:xfrm>
          <a:prstGeom prst="rect">
            <a:avLst/>
          </a:prstGeom>
          <a:noFill/>
        </p:spPr>
        <p:txBody>
          <a:bodyPr wrap="square" rtlCol="0">
            <a:spAutoFit/>
          </a:bodyPr>
          <a:lstStyle/>
          <a:p>
            <a:r>
              <a:rPr lang="en-US" sz="2400" b="1" u="sng" dirty="0" err="1" smtClean="0"/>
              <a:t>Ins_Dept</a:t>
            </a:r>
            <a:endParaRPr lang="en-US" sz="2400" b="1" u="sng" dirty="0"/>
          </a:p>
        </p:txBody>
      </p:sp>
      <p:sp>
        <p:nvSpPr>
          <p:cNvPr id="6" name="TextBox 5"/>
          <p:cNvSpPr txBox="1"/>
          <p:nvPr/>
        </p:nvSpPr>
        <p:spPr>
          <a:xfrm>
            <a:off x="1371600" y="4114800"/>
            <a:ext cx="7162800" cy="523220"/>
          </a:xfrm>
          <a:prstGeom prst="rect">
            <a:avLst/>
          </a:prstGeom>
          <a:noFill/>
        </p:spPr>
        <p:txBody>
          <a:bodyPr wrap="square" rtlCol="0">
            <a:spAutoFit/>
          </a:bodyPr>
          <a:lstStyle/>
          <a:p>
            <a:r>
              <a:rPr lang="en-US" sz="2800" dirty="0" smtClean="0"/>
              <a:t>Result is repetition of information</a:t>
            </a:r>
            <a:endParaRPr lang="en-US" sz="2800" dirty="0"/>
          </a:p>
        </p:txBody>
      </p:sp>
      <p:sp>
        <p:nvSpPr>
          <p:cNvPr id="7" name="Oval 6"/>
          <p:cNvSpPr/>
          <p:nvPr/>
        </p:nvSpPr>
        <p:spPr>
          <a:xfrm>
            <a:off x="3962400" y="990600"/>
            <a:ext cx="19812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2362200"/>
            <a:ext cx="18288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38600" y="1676400"/>
            <a:ext cx="18288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3352800"/>
            <a:ext cx="1981200" cy="304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71600" y="4800600"/>
            <a:ext cx="7162800" cy="954107"/>
          </a:xfrm>
          <a:prstGeom prst="rect">
            <a:avLst/>
          </a:prstGeom>
          <a:noFill/>
        </p:spPr>
        <p:txBody>
          <a:bodyPr wrap="square" rtlCol="0">
            <a:spAutoFit/>
          </a:bodyPr>
          <a:lstStyle/>
          <a:p>
            <a:pPr>
              <a:buFont typeface="Arial" pitchFamily="34" charset="0"/>
              <a:buChar char="•"/>
            </a:pPr>
            <a:r>
              <a:rPr lang="en-US" sz="2800" dirty="0" smtClean="0"/>
              <a:t> It is difficult to update in </a:t>
            </a:r>
            <a:r>
              <a:rPr lang="en-US" sz="2800" dirty="0" err="1" smtClean="0"/>
              <a:t>tuples</a:t>
            </a:r>
            <a:r>
              <a:rPr lang="en-US" sz="2800" dirty="0" smtClean="0"/>
              <a:t> because need to update all respective </a:t>
            </a:r>
            <a:r>
              <a:rPr lang="en-US" sz="2800" dirty="0" err="1" smtClean="0"/>
              <a:t>tuples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85800"/>
            <a:ext cx="8229600" cy="1905000"/>
          </a:xfrm>
        </p:spPr>
        <p:txBody>
          <a:bodyPr>
            <a:normAutofit fontScale="85000" lnSpcReduction="20000"/>
          </a:bodyPr>
          <a:lstStyle/>
          <a:p>
            <a:pPr marL="274320" indent="-274320" fontAlgn="auto">
              <a:spcAft>
                <a:spcPts val="0"/>
              </a:spcAft>
              <a:buClr>
                <a:schemeClr val="accent3"/>
              </a:buClr>
              <a:buFont typeface="Wingdings 2"/>
              <a:buChar char=""/>
              <a:defRPr/>
            </a:pPr>
            <a:r>
              <a:rPr lang="en-US" sz="2800" dirty="0" smtClean="0"/>
              <a:t>FD</a:t>
            </a:r>
            <a:r>
              <a:rPr lang="en-US" sz="2800" baseline="-25000" dirty="0" smtClean="0"/>
              <a:t>1</a:t>
            </a:r>
            <a:r>
              <a:rPr lang="en-US" sz="2800" dirty="0" smtClean="0"/>
              <a:t>:   </a:t>
            </a:r>
            <a:r>
              <a:rPr lang="en-US" altLang="zh-TW" sz="2800" dirty="0" smtClean="0"/>
              <a:t>A </a:t>
            </a:r>
            <a:r>
              <a:rPr lang="en-US" altLang="zh-TW" sz="2800" dirty="0" smtClean="0">
                <a:sym typeface="Wingdings" charset="2"/>
              </a:rPr>
              <a:t></a:t>
            </a:r>
            <a:r>
              <a:rPr lang="en-US" altLang="zh-TW" sz="2800" dirty="0" smtClean="0"/>
              <a:t> B</a:t>
            </a:r>
          </a:p>
          <a:p>
            <a:pPr marL="274320" indent="-274320" fontAlgn="auto">
              <a:spcAft>
                <a:spcPts val="0"/>
              </a:spcAft>
              <a:buClr>
                <a:schemeClr val="accent3"/>
              </a:buClr>
              <a:buFont typeface="Wingdings 2"/>
              <a:buChar char=""/>
              <a:defRPr/>
            </a:pPr>
            <a:r>
              <a:rPr lang="en-US" altLang="zh-TW" sz="2800" dirty="0" smtClean="0"/>
              <a:t>FD</a:t>
            </a:r>
            <a:r>
              <a:rPr lang="en-US" altLang="zh-TW" sz="2800" baseline="-25000" dirty="0" smtClean="0"/>
              <a:t>2</a:t>
            </a:r>
            <a:r>
              <a:rPr lang="en-US" altLang="zh-TW" sz="2800" dirty="0" smtClean="0"/>
              <a:t>:  BC </a:t>
            </a:r>
            <a:r>
              <a:rPr lang="en-US" altLang="zh-TW" sz="2800" dirty="0" smtClean="0">
                <a:sym typeface="Wingdings" charset="2"/>
              </a:rPr>
              <a:t></a:t>
            </a:r>
            <a:r>
              <a:rPr lang="en-US" altLang="zh-TW" sz="2800" dirty="0" smtClean="0"/>
              <a:t> D </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sp>
        <p:nvSpPr>
          <p:cNvPr id="16392" name="TextBox 60"/>
          <p:cNvSpPr txBox="1">
            <a:spLocks noChangeArrowheads="1"/>
          </p:cNvSpPr>
          <p:nvPr/>
        </p:nvSpPr>
        <p:spPr bwMode="auto">
          <a:xfrm>
            <a:off x="6556375" y="40386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21508" name="TextBox 30"/>
          <p:cNvSpPr txBox="1">
            <a:spLocks noChangeArrowheads="1"/>
          </p:cNvSpPr>
          <p:nvPr/>
        </p:nvSpPr>
        <p:spPr bwMode="auto">
          <a:xfrm>
            <a:off x="917575" y="2486025"/>
            <a:ext cx="7007225" cy="1323975"/>
          </a:xfrm>
          <a:prstGeom prst="rect">
            <a:avLst/>
          </a:prstGeom>
          <a:noFill/>
          <a:ln w="9525">
            <a:noFill/>
            <a:miter lim="800000"/>
            <a:headEnd/>
            <a:tailEnd/>
          </a:ln>
        </p:spPr>
        <p:txBody>
          <a:bodyPr wrap="none">
            <a:spAutoFit/>
          </a:bodyPr>
          <a:lstStyle/>
          <a:p>
            <a:r>
              <a:rPr lang="en-US" sz="8000" b="1">
                <a:ea typeface="PMingLiU" pitchFamily="18" charset="-120"/>
              </a:rPr>
              <a:t>R</a:t>
            </a:r>
            <a:r>
              <a:rPr lang="en-US" sz="8000" b="1" baseline="-25000">
                <a:ea typeface="PMingLiU" pitchFamily="18" charset="-120"/>
              </a:rPr>
              <a:t>2</a:t>
            </a:r>
            <a:r>
              <a:rPr lang="en-US" sz="8000" b="1">
                <a:ea typeface="PMingLiU" pitchFamily="18" charset="-120"/>
              </a:rPr>
              <a:t>(  B   C   D  )</a:t>
            </a:r>
            <a:endParaRPr lang="en-US" sz="8000" b="1"/>
          </a:p>
        </p:txBody>
      </p:sp>
      <p:grpSp>
        <p:nvGrpSpPr>
          <p:cNvPr id="2" name="Group 41"/>
          <p:cNvGrpSpPr>
            <a:grpSpLocks/>
          </p:cNvGrpSpPr>
          <p:nvPr/>
        </p:nvGrpSpPr>
        <p:grpSpPr bwMode="auto">
          <a:xfrm>
            <a:off x="2822575" y="3886200"/>
            <a:ext cx="3659188" cy="536575"/>
            <a:chOff x="1295038" y="2970212"/>
            <a:chExt cx="3652276" cy="535783"/>
          </a:xfrm>
        </p:grpSpPr>
        <p:grpSp>
          <p:nvGrpSpPr>
            <p:cNvPr id="3" name="Group 20"/>
            <p:cNvGrpSpPr>
              <a:grpSpLocks/>
            </p:cNvGrpSpPr>
            <p:nvPr/>
          </p:nvGrpSpPr>
          <p:grpSpPr bwMode="auto">
            <a:xfrm>
              <a:off x="1295038" y="2970212"/>
              <a:ext cx="2511435" cy="228262"/>
              <a:chOff x="1295038" y="3581400"/>
              <a:chExt cx="2511435" cy="228262"/>
            </a:xfrm>
          </p:grpSpPr>
          <p:cxnSp>
            <p:nvCxnSpPr>
              <p:cNvPr id="28" name="Straight Connector 27"/>
              <p:cNvCxnSpPr/>
              <p:nvPr/>
            </p:nvCxnSpPr>
            <p:spPr>
              <a:xfrm>
                <a:off x="1295038" y="3809663"/>
                <a:ext cx="25098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3691549" y="3694739"/>
                <a:ext cx="228263"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2436609" y="3353027"/>
              <a:ext cx="304350"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87991" y="3502825"/>
              <a:ext cx="2357738"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4680215"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wipe(down)">
                                      <p:cBhvr>
                                        <p:cTn id="10"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85800"/>
            <a:ext cx="8229600" cy="1905000"/>
          </a:xfrm>
        </p:spPr>
        <p:txBody>
          <a:bodyPr>
            <a:normAutofit fontScale="85000" lnSpcReduction="20000"/>
          </a:bodyPr>
          <a:lstStyle/>
          <a:p>
            <a:pPr marL="274320" indent="-274320" fontAlgn="auto">
              <a:spcAft>
                <a:spcPts val="0"/>
              </a:spcAft>
              <a:buClr>
                <a:schemeClr val="accent3"/>
              </a:buClr>
              <a:buFont typeface="Wingdings 2"/>
              <a:buChar char=""/>
              <a:defRPr/>
            </a:pPr>
            <a:r>
              <a:rPr lang="en-US" sz="2800" dirty="0" smtClean="0"/>
              <a:t>FD</a:t>
            </a:r>
            <a:r>
              <a:rPr lang="en-US" sz="2800" baseline="-25000" dirty="0" smtClean="0"/>
              <a:t>1</a:t>
            </a:r>
            <a:r>
              <a:rPr lang="en-US" sz="2800" dirty="0" smtClean="0"/>
              <a:t>:   </a:t>
            </a:r>
            <a:r>
              <a:rPr lang="en-US" altLang="zh-TW" sz="2800" dirty="0" smtClean="0"/>
              <a:t>A </a:t>
            </a:r>
            <a:r>
              <a:rPr lang="en-US" altLang="zh-TW" sz="2800" dirty="0" smtClean="0">
                <a:sym typeface="Wingdings" charset="2"/>
              </a:rPr>
              <a:t></a:t>
            </a:r>
            <a:r>
              <a:rPr lang="en-US" altLang="zh-TW" sz="2800" dirty="0" smtClean="0"/>
              <a:t> B</a:t>
            </a:r>
          </a:p>
          <a:p>
            <a:pPr marL="274320" indent="-274320" fontAlgn="auto">
              <a:spcAft>
                <a:spcPts val="0"/>
              </a:spcAft>
              <a:buClr>
                <a:schemeClr val="accent3"/>
              </a:buClr>
              <a:buFont typeface="Wingdings 2"/>
              <a:buChar char=""/>
              <a:defRPr/>
            </a:pPr>
            <a:r>
              <a:rPr lang="en-US" altLang="zh-TW" sz="2800" dirty="0" smtClean="0"/>
              <a:t>FD</a:t>
            </a:r>
            <a:r>
              <a:rPr lang="en-US" altLang="zh-TW" sz="2800" baseline="-25000" dirty="0" smtClean="0"/>
              <a:t>2</a:t>
            </a:r>
            <a:r>
              <a:rPr lang="en-US" altLang="zh-TW" sz="2800" dirty="0" smtClean="0"/>
              <a:t>:  BC </a:t>
            </a:r>
            <a:r>
              <a:rPr lang="en-US" altLang="zh-TW" sz="2800" dirty="0" smtClean="0">
                <a:sym typeface="Wingdings" charset="2"/>
              </a:rPr>
              <a:t></a:t>
            </a:r>
            <a:r>
              <a:rPr lang="en-US" altLang="zh-TW" sz="2800" dirty="0" smtClean="0"/>
              <a:t> D </a:t>
            </a:r>
            <a:r>
              <a:rPr lang="en-US" altLang="zh-TW" dirty="0" smtClean="0"/>
              <a:t/>
            </a:r>
            <a:br>
              <a:rPr lang="en-US" altLang="zh-TW" dirty="0" smtClean="0"/>
            </a:br>
            <a:endParaRPr lang="en-US" altLang="zh-TW" dirty="0" smtClean="0"/>
          </a:p>
          <a:p>
            <a:pPr marL="274320" indent="-274320" fontAlgn="auto">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fontAlgn="auto">
              <a:spcAft>
                <a:spcPts val="0"/>
              </a:spcAft>
              <a:buClr>
                <a:schemeClr val="accent3"/>
              </a:buClr>
              <a:buFont typeface="Wingdings 2"/>
              <a:buChar char=""/>
              <a:defRPr/>
            </a:pPr>
            <a:endParaRPr lang="en-US" dirty="0" smtClean="0"/>
          </a:p>
        </p:txBody>
      </p:sp>
      <p:sp>
        <p:nvSpPr>
          <p:cNvPr id="16392" name="TextBox 60"/>
          <p:cNvSpPr txBox="1">
            <a:spLocks noChangeArrowheads="1"/>
          </p:cNvSpPr>
          <p:nvPr/>
        </p:nvSpPr>
        <p:spPr bwMode="auto">
          <a:xfrm>
            <a:off x="5715000" y="40386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22532" name="TextBox 30"/>
          <p:cNvSpPr txBox="1">
            <a:spLocks noChangeArrowheads="1"/>
          </p:cNvSpPr>
          <p:nvPr/>
        </p:nvSpPr>
        <p:spPr bwMode="auto">
          <a:xfrm>
            <a:off x="1619250" y="2486025"/>
            <a:ext cx="5391150" cy="1323975"/>
          </a:xfrm>
          <a:prstGeom prst="rect">
            <a:avLst/>
          </a:prstGeom>
          <a:noFill/>
          <a:ln w="9525">
            <a:noFill/>
            <a:miter lim="800000"/>
            <a:headEnd/>
            <a:tailEnd/>
          </a:ln>
        </p:spPr>
        <p:txBody>
          <a:bodyPr wrap="none">
            <a:spAutoFit/>
          </a:bodyPr>
          <a:lstStyle/>
          <a:p>
            <a:r>
              <a:rPr lang="en-US" sz="8000" b="1">
                <a:ea typeface="PMingLiU" pitchFamily="18" charset="-120"/>
              </a:rPr>
              <a:t>R</a:t>
            </a:r>
            <a:r>
              <a:rPr lang="en-US" sz="8000" b="1" baseline="-25000">
                <a:ea typeface="PMingLiU" pitchFamily="18" charset="-120"/>
              </a:rPr>
              <a:t>3</a:t>
            </a:r>
            <a:r>
              <a:rPr lang="en-US" sz="8000" b="1">
                <a:ea typeface="PMingLiU" pitchFamily="18" charset="-120"/>
              </a:rPr>
              <a:t>(  A   B  )</a:t>
            </a:r>
            <a:endParaRPr lang="en-US" sz="8000" b="1"/>
          </a:p>
        </p:txBody>
      </p:sp>
      <p:grpSp>
        <p:nvGrpSpPr>
          <p:cNvPr id="2" name="Group 41"/>
          <p:cNvGrpSpPr>
            <a:grpSpLocks/>
          </p:cNvGrpSpPr>
          <p:nvPr/>
        </p:nvGrpSpPr>
        <p:grpSpPr bwMode="auto">
          <a:xfrm>
            <a:off x="3429000" y="3886200"/>
            <a:ext cx="2211388" cy="536575"/>
            <a:chOff x="2740103" y="2970212"/>
            <a:chExt cx="2207211" cy="535783"/>
          </a:xfrm>
        </p:grpSpPr>
        <p:grpSp>
          <p:nvGrpSpPr>
            <p:cNvPr id="3" name="Group 20"/>
            <p:cNvGrpSpPr>
              <a:grpSpLocks/>
            </p:cNvGrpSpPr>
            <p:nvPr/>
          </p:nvGrpSpPr>
          <p:grpSpPr bwMode="auto">
            <a:xfrm>
              <a:off x="2740103" y="2970212"/>
              <a:ext cx="1140841" cy="228262"/>
              <a:chOff x="2740103" y="3581400"/>
              <a:chExt cx="1140841" cy="228262"/>
            </a:xfrm>
          </p:grpSpPr>
          <p:cxnSp>
            <p:nvCxnSpPr>
              <p:cNvPr id="28" name="Straight Connector 27"/>
              <p:cNvCxnSpPr/>
              <p:nvPr/>
            </p:nvCxnSpPr>
            <p:spPr>
              <a:xfrm>
                <a:off x="2740103" y="3809663"/>
                <a:ext cx="11408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2627557"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3766021"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3121113" y="3353027"/>
              <a:ext cx="304350"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72495" y="3502825"/>
              <a:ext cx="1673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4680215"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wipe(down)">
                                      <p:cBhvr>
                                        <p:cTn id="10"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1447800" y="457200"/>
            <a:ext cx="7696200" cy="2743200"/>
          </a:xfrm>
        </p:spPr>
        <p:txBody>
          <a:bodyPr>
            <a:normAutofit fontScale="92500"/>
          </a:bodyPr>
          <a:lstStyle/>
          <a:p>
            <a:r>
              <a:rPr lang="en-US" dirty="0" smtClean="0"/>
              <a:t>FD</a:t>
            </a:r>
            <a:r>
              <a:rPr lang="en-US" baseline="-25000" dirty="0" smtClean="0"/>
              <a:t>1</a:t>
            </a:r>
            <a:r>
              <a:rPr lang="en-US" dirty="0" smtClean="0"/>
              <a:t>:   </a:t>
            </a:r>
            <a:r>
              <a:rPr lang="en-US" altLang="zh-TW" dirty="0" smtClean="0"/>
              <a:t>A </a:t>
            </a:r>
            <a:r>
              <a:rPr lang="en-US" altLang="zh-TW" dirty="0" smtClean="0">
                <a:sym typeface="Wingdings" pitchFamily="2" charset="2"/>
              </a:rPr>
              <a:t></a:t>
            </a:r>
            <a:r>
              <a:rPr lang="en-US" altLang="zh-TW" dirty="0" smtClean="0"/>
              <a:t> B</a:t>
            </a:r>
          </a:p>
          <a:p>
            <a:r>
              <a:rPr lang="en-US" altLang="zh-TW" dirty="0" smtClean="0"/>
              <a:t>FD</a:t>
            </a:r>
            <a:r>
              <a:rPr lang="en-US" altLang="zh-TW" baseline="-25000" dirty="0" smtClean="0"/>
              <a:t>2</a:t>
            </a:r>
            <a:r>
              <a:rPr lang="en-US" altLang="zh-TW" dirty="0" smtClean="0"/>
              <a:t>:  BC </a:t>
            </a:r>
            <a:r>
              <a:rPr lang="en-US" altLang="zh-TW" dirty="0" smtClean="0">
                <a:sym typeface="Wingdings" pitchFamily="2" charset="2"/>
              </a:rPr>
              <a:t></a:t>
            </a:r>
            <a:r>
              <a:rPr lang="en-US" altLang="zh-TW" dirty="0" smtClean="0"/>
              <a:t> D</a:t>
            </a:r>
            <a:br>
              <a:rPr lang="en-US" altLang="zh-TW" dirty="0" smtClean="0"/>
            </a:br>
            <a:endParaRPr lang="en-US" altLang="zh-TW" dirty="0" smtClean="0"/>
          </a:p>
          <a:p>
            <a:pPr>
              <a:buFont typeface="Wingdings 3" pitchFamily="18" charset="2"/>
              <a:buNone/>
            </a:pPr>
            <a:r>
              <a:rPr lang="en-US" dirty="0" smtClean="0">
                <a:ea typeface="PMingLiU" pitchFamily="18" charset="-120"/>
              </a:rPr>
              <a:t/>
            </a:r>
            <a:br>
              <a:rPr lang="en-US" dirty="0" smtClean="0">
                <a:ea typeface="PMingLiU" pitchFamily="18" charset="-120"/>
              </a:rPr>
            </a:br>
            <a:r>
              <a:rPr lang="en-US" b="1" dirty="0" smtClean="0">
                <a:ea typeface="PMingLiU" pitchFamily="18" charset="-120"/>
              </a:rPr>
              <a:t>R</a:t>
            </a:r>
            <a:r>
              <a:rPr lang="en-US" b="1" baseline="-25000" dirty="0" smtClean="0">
                <a:ea typeface="PMingLiU" pitchFamily="18" charset="-120"/>
              </a:rPr>
              <a:t>1</a:t>
            </a:r>
            <a:r>
              <a:rPr lang="en-US" b="1" dirty="0" smtClean="0">
                <a:ea typeface="PMingLiU" pitchFamily="18" charset="-120"/>
              </a:rPr>
              <a:t>(  A    C    E  )		R</a:t>
            </a:r>
            <a:r>
              <a:rPr lang="en-US" b="1" baseline="-25000" dirty="0" smtClean="0">
                <a:ea typeface="PMingLiU" pitchFamily="18" charset="-120"/>
              </a:rPr>
              <a:t>2</a:t>
            </a:r>
            <a:r>
              <a:rPr lang="en-US" b="1" dirty="0" smtClean="0">
                <a:ea typeface="PMingLiU" pitchFamily="18" charset="-120"/>
              </a:rPr>
              <a:t>(  B    C    D  )</a:t>
            </a:r>
            <a:endParaRPr lang="en-US" b="1" dirty="0" smtClean="0"/>
          </a:p>
          <a:p>
            <a:endParaRPr lang="en-US" dirty="0" smtClean="0"/>
          </a:p>
        </p:txBody>
      </p:sp>
      <p:grpSp>
        <p:nvGrpSpPr>
          <p:cNvPr id="2" name="Group 42"/>
          <p:cNvGrpSpPr>
            <a:grpSpLocks/>
          </p:cNvGrpSpPr>
          <p:nvPr/>
        </p:nvGrpSpPr>
        <p:grpSpPr bwMode="auto">
          <a:xfrm>
            <a:off x="1676400" y="3810000"/>
            <a:ext cx="687388" cy="536575"/>
            <a:chOff x="1523206" y="2970212"/>
            <a:chExt cx="687388" cy="535782"/>
          </a:xfrm>
        </p:grpSpPr>
        <p:grpSp>
          <p:nvGrpSpPr>
            <p:cNvPr id="3" name="Group 20"/>
            <p:cNvGrpSpPr>
              <a:grpSpLocks/>
            </p:cNvGrpSpPr>
            <p:nvPr/>
          </p:nvGrpSpPr>
          <p:grpSpPr bwMode="auto">
            <a:xfrm>
              <a:off x="1523206" y="2970212"/>
              <a:ext cx="381794" cy="230188"/>
              <a:chOff x="1523206" y="3581400"/>
              <a:chExt cx="381794" cy="230188"/>
            </a:xfrm>
          </p:grpSpPr>
          <p:cxnSp>
            <p:nvCxnSpPr>
              <p:cNvPr id="48" name="Straight Connector 47"/>
              <p:cNvCxnSpPr/>
              <p:nvPr/>
            </p:nvCxnSpPr>
            <p:spPr>
              <a:xfrm>
                <a:off x="1524794" y="3809662"/>
                <a:ext cx="381000"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790869" y="3694737"/>
                <a:ext cx="2282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7194" y="3502824"/>
              <a:ext cx="53181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19434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bwMode="auto">
          <a:xfrm rot="5400000" flipH="1" flipV="1">
            <a:off x="7315994" y="3428206"/>
            <a:ext cx="304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bwMode="auto">
          <a:xfrm rot="5400000" flipH="1" flipV="1">
            <a:off x="8039894" y="3313906"/>
            <a:ext cx="5334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0" name="TextBox 58"/>
          <p:cNvSpPr txBox="1">
            <a:spLocks noChangeArrowheads="1"/>
          </p:cNvSpPr>
          <p:nvPr/>
        </p:nvSpPr>
        <p:spPr bwMode="auto">
          <a:xfrm>
            <a:off x="1219200" y="5105400"/>
            <a:ext cx="6858000" cy="830263"/>
          </a:xfrm>
          <a:prstGeom prst="rect">
            <a:avLst/>
          </a:prstGeom>
          <a:noFill/>
          <a:ln w="9525">
            <a:noFill/>
            <a:miter lim="800000"/>
            <a:headEnd/>
            <a:tailEnd/>
          </a:ln>
        </p:spPr>
        <p:txBody>
          <a:bodyPr>
            <a:spAutoFit/>
          </a:bodyPr>
          <a:lstStyle/>
          <a:p>
            <a:r>
              <a:rPr lang="en-US" sz="2400" b="1">
                <a:latin typeface="Lucida Sans Unicode" pitchFamily="34" charset="0"/>
              </a:rPr>
              <a:t>Has all 2 functional dependencies!</a:t>
            </a:r>
          </a:p>
          <a:p>
            <a:r>
              <a:rPr lang="en-US" sz="2400" b="1">
                <a:latin typeface="Lucida Sans Unicode" pitchFamily="34" charset="0"/>
              </a:rPr>
              <a:t>Therefore, it’s preserving the dependencies</a:t>
            </a:r>
          </a:p>
        </p:txBody>
      </p:sp>
      <p:sp>
        <p:nvSpPr>
          <p:cNvPr id="23561" name="TextBox 60"/>
          <p:cNvSpPr txBox="1">
            <a:spLocks noChangeArrowheads="1"/>
          </p:cNvSpPr>
          <p:nvPr/>
        </p:nvSpPr>
        <p:spPr bwMode="auto">
          <a:xfrm>
            <a:off x="2362200" y="3976688"/>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23562" name="TextBox 61"/>
          <p:cNvSpPr txBox="1">
            <a:spLocks noChangeArrowheads="1"/>
          </p:cNvSpPr>
          <p:nvPr/>
        </p:nvSpPr>
        <p:spPr bwMode="auto">
          <a:xfrm>
            <a:off x="8305800" y="3200400"/>
            <a:ext cx="838200" cy="369888"/>
          </a:xfrm>
          <a:prstGeom prst="rect">
            <a:avLst/>
          </a:prstGeom>
          <a:noFill/>
          <a:ln w="9525">
            <a:noFill/>
            <a:miter lim="800000"/>
            <a:headEnd/>
            <a:tailEnd/>
          </a:ln>
        </p:spPr>
        <p:txBody>
          <a:bodyPr>
            <a:spAutoFit/>
          </a:bodyPr>
          <a:lstStyle/>
          <a:p>
            <a:r>
              <a:rPr lang="en-US" dirty="0">
                <a:latin typeface="Lucida Sans Unicode" pitchFamily="34" charset="0"/>
              </a:rPr>
              <a:t>FD</a:t>
            </a:r>
            <a:r>
              <a:rPr lang="en-US" baseline="-25000" dirty="0">
                <a:latin typeface="Lucida Sans Unicode" pitchFamily="34" charset="0"/>
              </a:rPr>
              <a:t>2</a:t>
            </a:r>
          </a:p>
        </p:txBody>
      </p:sp>
      <p:sp>
        <p:nvSpPr>
          <p:cNvPr id="22" name="TextBox 21"/>
          <p:cNvSpPr txBox="1"/>
          <p:nvPr/>
        </p:nvSpPr>
        <p:spPr>
          <a:xfrm>
            <a:off x="990600" y="3352800"/>
            <a:ext cx="2954338" cy="508000"/>
          </a:xfrm>
          <a:prstGeom prst="rect">
            <a:avLst/>
          </a:prstGeom>
          <a:noFill/>
        </p:spPr>
        <p:txBody>
          <a:bodyPr wrap="none">
            <a:spAutoFit/>
          </a:bodyPr>
          <a:lstStyle/>
          <a:p>
            <a:pPr>
              <a:defRPr/>
            </a:pPr>
            <a:r>
              <a:rPr lang="en-US" sz="2700" b="1" dirty="0">
                <a:latin typeface="+mn-lt"/>
                <a:ea typeface="新細明體" pitchFamily="18" charset="-120"/>
                <a:cs typeface="Arial" charset="0"/>
              </a:rPr>
              <a:t>R</a:t>
            </a:r>
            <a:r>
              <a:rPr lang="en-US" sz="2700" b="1" baseline="-25000" dirty="0">
                <a:latin typeface="+mn-lt"/>
                <a:ea typeface="新細明體" pitchFamily="18" charset="-120"/>
                <a:cs typeface="Arial" charset="0"/>
              </a:rPr>
              <a:t>3</a:t>
            </a:r>
            <a:r>
              <a:rPr lang="en-US" sz="2700" b="1" dirty="0">
                <a:latin typeface="+mn-lt"/>
                <a:ea typeface="新細明體" pitchFamily="18" charset="-120"/>
                <a:cs typeface="Arial" charset="0"/>
              </a:rPr>
              <a:t>(  A    B  )</a:t>
            </a:r>
            <a:r>
              <a:rPr lang="en-US" sz="2700" dirty="0">
                <a:latin typeface="+mn-lt"/>
                <a:ea typeface="新細明體" pitchFamily="18" charset="-120"/>
                <a:cs typeface="Arial" charset="0"/>
              </a:rPr>
              <a:t>	</a:t>
            </a:r>
            <a:endParaRPr lang="en-US" sz="2700" dirty="0">
              <a:latin typeface="+mn-lt"/>
              <a:cs typeface="Arial" charset="0"/>
            </a:endParaRPr>
          </a:p>
        </p:txBody>
      </p:sp>
      <p:grpSp>
        <p:nvGrpSpPr>
          <p:cNvPr id="23" name="Group 20"/>
          <p:cNvGrpSpPr>
            <a:grpSpLocks/>
          </p:cNvGrpSpPr>
          <p:nvPr/>
        </p:nvGrpSpPr>
        <p:grpSpPr bwMode="auto">
          <a:xfrm>
            <a:off x="7010400" y="3048000"/>
            <a:ext cx="915988" cy="230188"/>
            <a:chOff x="1597819" y="3581408"/>
            <a:chExt cx="915987" cy="229848"/>
          </a:xfrm>
        </p:grpSpPr>
        <p:cxnSp>
          <p:nvCxnSpPr>
            <p:cNvPr id="24" name="Straight Connector 23"/>
            <p:cNvCxnSpPr/>
            <p:nvPr/>
          </p:nvCxnSpPr>
          <p:spPr>
            <a:xfrm>
              <a:off x="1599407" y="3809670"/>
              <a:ext cx="914399"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485275" y="3695538"/>
              <a:ext cx="22667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2398881" y="3694745"/>
              <a:ext cx="2282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bwMode="auto">
          <a:xfrm>
            <a:off x="7467600" y="3581400"/>
            <a:ext cx="838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Types of FD’s</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539496" indent="-457200">
              <a:buAutoNum type="arabicParenR"/>
            </a:pPr>
            <a:r>
              <a:rPr lang="en-US" sz="2400" dirty="0" smtClean="0"/>
              <a:t>Partial FD   2) Transitive FD  3) Fully Functional FD</a:t>
            </a:r>
          </a:p>
          <a:p>
            <a:pPr marL="539496" indent="-457200">
              <a:buAutoNum type="arabicParenR"/>
            </a:pPr>
            <a:endParaRPr lang="en-US" sz="2400" dirty="0" smtClean="0"/>
          </a:p>
          <a:p>
            <a:pPr marL="539496" indent="-457200">
              <a:buNone/>
            </a:pPr>
            <a:r>
              <a:rPr lang="en-US" sz="2400" b="1" dirty="0" smtClean="0"/>
              <a:t>Partial FD:</a:t>
            </a:r>
          </a:p>
          <a:p>
            <a:pPr marL="539496" indent="-457200" algn="just"/>
            <a:r>
              <a:rPr lang="en-US" sz="2400" dirty="0" smtClean="0"/>
              <a:t> All non-key (non-prime) attributes should be dependent on primary key (prime) attributes</a:t>
            </a:r>
          </a:p>
          <a:p>
            <a:pPr marL="539496" indent="-457200" algn="just"/>
            <a:r>
              <a:rPr lang="en-US" sz="2400" dirty="0" smtClean="0"/>
              <a:t> but if non-key attribute is dependent on the part of the primary key so it is called partial FD.</a:t>
            </a:r>
          </a:p>
          <a:p>
            <a:pPr marL="539496" indent="-457200" algn="just">
              <a:buNone/>
            </a:pPr>
            <a:endParaRPr lang="en-US" sz="900" dirty="0" smtClean="0"/>
          </a:p>
          <a:p>
            <a:pPr marL="539496" indent="-457200">
              <a:buNone/>
            </a:pPr>
            <a:r>
              <a:rPr lang="en-US" sz="2400" b="1" dirty="0" smtClean="0"/>
              <a:t> Example:    </a:t>
            </a:r>
            <a:r>
              <a:rPr lang="en-US" sz="2400" dirty="0" smtClean="0">
                <a:solidFill>
                  <a:srgbClr val="FF0000"/>
                </a:solidFill>
              </a:rPr>
              <a:t>R(ABCD)</a:t>
            </a:r>
          </a:p>
          <a:p>
            <a:pPr marL="539496" indent="-457200">
              <a:buNone/>
            </a:pPr>
            <a:r>
              <a:rPr lang="en-US" sz="2400" dirty="0" smtClean="0">
                <a:solidFill>
                  <a:srgbClr val="00B0F0"/>
                </a:solidFill>
              </a:rPr>
              <a:t>AB</a:t>
            </a:r>
            <a:r>
              <a:rPr lang="en-US" sz="2400" dirty="0" smtClean="0">
                <a:solidFill>
                  <a:srgbClr val="00B0F0"/>
                </a:solidFill>
                <a:sym typeface="Wingdings" pitchFamily="2" charset="2"/>
              </a:rPr>
              <a:t> CD ,                       B  D</a:t>
            </a:r>
          </a:p>
          <a:p>
            <a:pPr marL="539496" indent="-457200">
              <a:buNone/>
            </a:pPr>
            <a:endParaRPr lang="en-US" sz="2400" dirty="0">
              <a:solidFill>
                <a:srgbClr val="00B0F0"/>
              </a:solidFill>
            </a:endParaRPr>
          </a:p>
        </p:txBody>
      </p:sp>
      <p:sp>
        <p:nvSpPr>
          <p:cNvPr id="4" name="Rounded Rectangular Callout 3"/>
          <p:cNvSpPr/>
          <p:nvPr/>
        </p:nvSpPr>
        <p:spPr>
          <a:xfrm>
            <a:off x="990600" y="5791200"/>
            <a:ext cx="1371600" cy="457200"/>
          </a:xfrm>
          <a:prstGeom prst="wedgeRoundRectCallout">
            <a:avLst>
              <a:gd name="adj1" fmla="val 10188"/>
              <a:gd name="adj2" fmla="val -14057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Prime Attributes</a:t>
            </a:r>
            <a:endParaRPr lang="en-US" sz="1200" dirty="0"/>
          </a:p>
        </p:txBody>
      </p:sp>
      <p:sp>
        <p:nvSpPr>
          <p:cNvPr id="5" name="Rounded Rectangular Callout 4"/>
          <p:cNvSpPr/>
          <p:nvPr/>
        </p:nvSpPr>
        <p:spPr>
          <a:xfrm>
            <a:off x="2667000" y="5715000"/>
            <a:ext cx="1371600" cy="457200"/>
          </a:xfrm>
          <a:prstGeom prst="wedgeRoundRectCallout">
            <a:avLst>
              <a:gd name="adj1" fmla="val -57504"/>
              <a:gd name="adj2" fmla="val -11903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Non-Prime Attribute</a:t>
            </a:r>
            <a:endParaRPr lang="en-US" sz="1200" dirty="0"/>
          </a:p>
        </p:txBody>
      </p:sp>
      <p:sp>
        <p:nvSpPr>
          <p:cNvPr id="6" name="Rounded Rectangular Callout 5"/>
          <p:cNvSpPr/>
          <p:nvPr/>
        </p:nvSpPr>
        <p:spPr>
          <a:xfrm>
            <a:off x="4648200" y="5791200"/>
            <a:ext cx="1371600" cy="457200"/>
          </a:xfrm>
          <a:prstGeom prst="wedgeRoundRectCallout">
            <a:avLst>
              <a:gd name="adj1" fmla="val -40068"/>
              <a:gd name="adj2" fmla="val -14057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Partial FD</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Transitive FD</a:t>
            </a:r>
            <a:endParaRPr lang="en-US" sz="3200" b="1" dirty="0"/>
          </a:p>
        </p:txBody>
      </p:sp>
      <p:sp>
        <p:nvSpPr>
          <p:cNvPr id="3" name="Content Placeholder 2"/>
          <p:cNvSpPr>
            <a:spLocks noGrp="1"/>
          </p:cNvSpPr>
          <p:nvPr>
            <p:ph idx="1"/>
          </p:nvPr>
        </p:nvSpPr>
        <p:spPr/>
        <p:txBody>
          <a:bodyPr>
            <a:normAutofit/>
          </a:bodyPr>
          <a:lstStyle/>
          <a:p>
            <a:r>
              <a:rPr lang="en-US" sz="2400" dirty="0" smtClean="0"/>
              <a:t> It follows Transitive relation</a:t>
            </a:r>
          </a:p>
          <a:p>
            <a:r>
              <a:rPr lang="en-US" sz="2400" dirty="0" smtClean="0"/>
              <a:t> If there is relationships among non-key attributes</a:t>
            </a:r>
          </a:p>
          <a:p>
            <a:pPr>
              <a:buNone/>
            </a:pPr>
            <a:r>
              <a:rPr lang="en-US" sz="2400" dirty="0" smtClean="0"/>
              <a:t>         NON-KEY </a:t>
            </a:r>
            <a:r>
              <a:rPr lang="en-US" sz="2400" dirty="0" smtClean="0">
                <a:sym typeface="Wingdings" pitchFamily="2" charset="2"/>
              </a:rPr>
              <a:t> NON-KEY</a:t>
            </a:r>
            <a:endParaRPr lang="en-US" sz="2400" dirty="0" smtClean="0"/>
          </a:p>
          <a:p>
            <a:pPr>
              <a:buNone/>
            </a:pPr>
            <a:endParaRPr lang="en-US" sz="2400" dirty="0" smtClean="0"/>
          </a:p>
          <a:p>
            <a:pPr>
              <a:buNone/>
            </a:pPr>
            <a:r>
              <a:rPr lang="en-US" sz="2400" dirty="0" smtClean="0"/>
              <a:t>Example: </a:t>
            </a:r>
          </a:p>
          <a:p>
            <a:pPr>
              <a:buNone/>
            </a:pPr>
            <a:r>
              <a:rPr lang="en-US" sz="2400" dirty="0" smtClean="0"/>
              <a:t>R(ABCD)</a:t>
            </a:r>
          </a:p>
          <a:p>
            <a:pPr>
              <a:buNone/>
            </a:pPr>
            <a:r>
              <a:rPr lang="en-US" sz="2400" dirty="0" smtClean="0"/>
              <a:t>AB</a:t>
            </a:r>
            <a:r>
              <a:rPr lang="en-US" sz="2400" dirty="0" smtClean="0">
                <a:sym typeface="Wingdings" pitchFamily="2" charset="2"/>
              </a:rPr>
              <a:t> C</a:t>
            </a:r>
          </a:p>
          <a:p>
            <a:pPr>
              <a:buNone/>
            </a:pPr>
            <a:r>
              <a:rPr lang="en-US" sz="2400" dirty="0" smtClean="0">
                <a:sym typeface="Wingdings" pitchFamily="2" charset="2"/>
              </a:rPr>
              <a:t>CD </a:t>
            </a:r>
          </a:p>
          <a:p>
            <a:pPr>
              <a:buNone/>
            </a:pPr>
            <a:endParaRPr lang="en-US" sz="800" dirty="0" smtClean="0">
              <a:effectLst>
                <a:outerShdw blurRad="38100" dist="38100" dir="2700000" algn="tl">
                  <a:srgbClr val="000000">
                    <a:alpha val="43137"/>
                  </a:srgbClr>
                </a:outerShdw>
              </a:effectLst>
              <a:sym typeface="Wingdings" pitchFamily="2" charset="2"/>
            </a:endParaRPr>
          </a:p>
          <a:p>
            <a:pPr>
              <a:buNone/>
            </a:pPr>
            <a:r>
              <a:rPr lang="en-US" sz="2400" dirty="0" smtClean="0">
                <a:sym typeface="Wingdings" pitchFamily="2" charset="2"/>
              </a:rPr>
              <a:t>B C</a:t>
            </a:r>
          </a:p>
          <a:p>
            <a:pPr>
              <a:buNone/>
            </a:pPr>
            <a:endParaRPr lang="en-US" sz="2400" dirty="0"/>
          </a:p>
        </p:txBody>
      </p:sp>
      <p:sp>
        <p:nvSpPr>
          <p:cNvPr id="4" name="Oval 3"/>
          <p:cNvSpPr/>
          <p:nvPr/>
        </p:nvSpPr>
        <p:spPr>
          <a:xfrm>
            <a:off x="1447800" y="4495800"/>
            <a:ext cx="1219200" cy="6096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0" y="4648200"/>
            <a:ext cx="1676400" cy="369332"/>
          </a:xfrm>
          <a:prstGeom prst="rect">
            <a:avLst/>
          </a:prstGeom>
          <a:noFill/>
        </p:spPr>
        <p:txBody>
          <a:bodyPr wrap="square" rtlCol="0">
            <a:spAutoFit/>
          </a:bodyPr>
          <a:lstStyle/>
          <a:p>
            <a:r>
              <a:rPr lang="en-US" dirty="0" smtClean="0"/>
              <a:t>Transitivity</a:t>
            </a:r>
            <a:endParaRPr lang="en-US" dirty="0"/>
          </a:p>
        </p:txBody>
      </p:sp>
      <p:sp>
        <p:nvSpPr>
          <p:cNvPr id="6" name="Oval 5"/>
          <p:cNvSpPr/>
          <p:nvPr/>
        </p:nvSpPr>
        <p:spPr>
          <a:xfrm>
            <a:off x="1447800" y="5181600"/>
            <a:ext cx="1219200" cy="609600"/>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43200" y="5334000"/>
            <a:ext cx="1676400" cy="369332"/>
          </a:xfrm>
          <a:prstGeom prst="rect">
            <a:avLst/>
          </a:prstGeom>
          <a:noFill/>
          <a:ln>
            <a:noFill/>
          </a:ln>
        </p:spPr>
        <p:txBody>
          <a:bodyPr wrap="square" rtlCol="0">
            <a:spAutoFit/>
          </a:bodyPr>
          <a:lstStyle/>
          <a:p>
            <a:r>
              <a:rPr lang="en-US" dirty="0" smtClean="0"/>
              <a:t>Partial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rPr>
              <a:t>Fully Functional Dependency</a:t>
            </a:r>
            <a:endParaRPr lang="en-US" sz="3200" b="1" dirty="0">
              <a:solidFill>
                <a:srgbClr val="C00000"/>
              </a:solidFill>
            </a:endParaRPr>
          </a:p>
        </p:txBody>
      </p:sp>
      <p:sp>
        <p:nvSpPr>
          <p:cNvPr id="3" name="Content Placeholder 2"/>
          <p:cNvSpPr>
            <a:spLocks noGrp="1"/>
          </p:cNvSpPr>
          <p:nvPr>
            <p:ph idx="1"/>
          </p:nvPr>
        </p:nvSpPr>
        <p:spPr/>
        <p:txBody>
          <a:bodyPr>
            <a:normAutofit/>
          </a:bodyPr>
          <a:lstStyle/>
          <a:p>
            <a:r>
              <a:rPr lang="en-US" sz="2800" dirty="0" smtClean="0"/>
              <a:t>If dependency is the form of</a:t>
            </a:r>
          </a:p>
          <a:p>
            <a:pPr>
              <a:buNone/>
            </a:pPr>
            <a:r>
              <a:rPr lang="en-US" sz="2800" dirty="0" smtClean="0"/>
              <a:t>    X </a:t>
            </a:r>
            <a:r>
              <a:rPr lang="en-US" sz="2800" dirty="0" smtClean="0">
                <a:sym typeface="Wingdings" pitchFamily="2" charset="2"/>
              </a:rPr>
              <a:t> Y</a:t>
            </a:r>
          </a:p>
          <a:p>
            <a:pPr>
              <a:buNone/>
            </a:pPr>
            <a:r>
              <a:rPr lang="en-US" sz="2800" dirty="0" smtClean="0">
                <a:sym typeface="Wingdings" pitchFamily="2" charset="2"/>
              </a:rPr>
              <a:t>is considered as FFD if removal of an attribute from X,</a:t>
            </a:r>
            <a:r>
              <a:rPr lang="en-US" sz="2800" dirty="0" smtClean="0"/>
              <a:t>  makes X</a:t>
            </a:r>
            <a:r>
              <a:rPr lang="en-US" sz="2800" dirty="0" smtClean="0">
                <a:sym typeface="Wingdings" pitchFamily="2" charset="2"/>
              </a:rPr>
              <a:t>Y invalid</a:t>
            </a:r>
          </a:p>
          <a:p>
            <a:pPr>
              <a:buNone/>
            </a:pPr>
            <a:endParaRPr lang="en-US" sz="800" dirty="0" smtClean="0">
              <a:sym typeface="Wingdings" pitchFamily="2" charset="2"/>
            </a:endParaRPr>
          </a:p>
          <a:p>
            <a:pPr>
              <a:buNone/>
            </a:pPr>
            <a:r>
              <a:rPr lang="en-US" b="1" dirty="0" smtClean="0">
                <a:solidFill>
                  <a:srgbClr val="C00000"/>
                </a:solidFill>
                <a:sym typeface="Wingdings" pitchFamily="2" charset="2"/>
              </a:rPr>
              <a:t>Trivial Functional Dependency</a:t>
            </a:r>
          </a:p>
          <a:p>
            <a:pPr>
              <a:buNone/>
            </a:pPr>
            <a:r>
              <a:rPr lang="en-US" sz="2800" dirty="0" smtClean="0">
                <a:sym typeface="Wingdings" pitchFamily="2" charset="2"/>
              </a:rPr>
              <a:t>If XY then Y is a subset of X</a:t>
            </a:r>
          </a:p>
          <a:p>
            <a:pPr>
              <a:buNone/>
            </a:pPr>
            <a:r>
              <a:rPr lang="en-US" sz="2800" dirty="0" smtClean="0">
                <a:sym typeface="Wingdings" pitchFamily="2" charset="2"/>
              </a:rPr>
              <a:t>(</a:t>
            </a:r>
            <a:r>
              <a:rPr lang="en-US" sz="2800" dirty="0" err="1" smtClean="0">
                <a:sym typeface="Wingdings" pitchFamily="2" charset="2"/>
              </a:rPr>
              <a:t>ssn</a:t>
            </a:r>
            <a:r>
              <a:rPr lang="en-US" sz="2800" dirty="0" smtClean="0">
                <a:sym typeface="Wingdings" pitchFamily="2" charset="2"/>
              </a:rPr>
              <a:t>, name) name (trivial FD)</a:t>
            </a:r>
          </a:p>
          <a:p>
            <a:pPr>
              <a:buNone/>
            </a:pPr>
            <a:r>
              <a:rPr lang="en-US" sz="2800" dirty="0" smtClean="0">
                <a:sym typeface="Wingdings" pitchFamily="2" charset="2"/>
              </a:rPr>
              <a:t>(</a:t>
            </a:r>
            <a:r>
              <a:rPr lang="en-US" sz="2800" dirty="0" err="1" smtClean="0">
                <a:sym typeface="Wingdings" pitchFamily="2" charset="2"/>
              </a:rPr>
              <a:t>ssn,name</a:t>
            </a:r>
            <a:r>
              <a:rPr lang="en-US" sz="2800" dirty="0" smtClean="0">
                <a:sym typeface="Wingdings" pitchFamily="2" charset="2"/>
              </a:rPr>
              <a:t>) marks (non-trivial FD)</a:t>
            </a:r>
            <a:endParaRPr lang="en-US"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Normalization</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 </a:t>
            </a:r>
            <a:r>
              <a:rPr lang="en-US" sz="2800" dirty="0" smtClean="0"/>
              <a:t>Normalization refers to the process of structuring data in order to minimize duplicity and inconsistency.</a:t>
            </a:r>
          </a:p>
          <a:p>
            <a:pPr algn="just"/>
            <a:r>
              <a:rPr lang="en-US" sz="2800" dirty="0" smtClean="0"/>
              <a:t> it is a step by step decomposition of relation which is lossless</a:t>
            </a:r>
          </a:p>
          <a:p>
            <a:pPr algn="just"/>
            <a:r>
              <a:rPr lang="en-US" dirty="0" smtClean="0"/>
              <a:t> </a:t>
            </a:r>
            <a:r>
              <a:rPr lang="en-US" sz="2800" dirty="0" smtClean="0"/>
              <a:t>The sets of rules used in normalization are called </a:t>
            </a:r>
            <a:r>
              <a:rPr lang="en-US" sz="2800" i="1" dirty="0" smtClean="0">
                <a:solidFill>
                  <a:srgbClr val="00B050"/>
                </a:solidFill>
              </a:rPr>
              <a:t>normal forms</a:t>
            </a:r>
            <a:r>
              <a:rPr lang="en-US" sz="2800" i="1" dirty="0" smtClean="0"/>
              <a:t>.</a:t>
            </a:r>
          </a:p>
          <a:p>
            <a:pPr algn="just"/>
            <a:r>
              <a:rPr lang="en-US" sz="2800" i="1" dirty="0" smtClean="0"/>
              <a:t> </a:t>
            </a:r>
            <a:r>
              <a:rPr lang="en-US" sz="2800" dirty="0" smtClean="0"/>
              <a:t>If database design follows the first set of rules, it’s considered in the </a:t>
            </a:r>
            <a:r>
              <a:rPr lang="en-US" sz="2800" i="1" dirty="0" smtClean="0">
                <a:solidFill>
                  <a:srgbClr val="00B050"/>
                </a:solidFill>
              </a:rPr>
              <a:t>first normal form</a:t>
            </a:r>
            <a:r>
              <a:rPr lang="en-US" sz="2800" i="1" dirty="0" smtClean="0"/>
              <a:t>. </a:t>
            </a:r>
          </a:p>
          <a:p>
            <a:pPr algn="just"/>
            <a:r>
              <a:rPr lang="en-US" sz="2800" i="1" dirty="0" smtClean="0"/>
              <a:t>If the first </a:t>
            </a:r>
            <a:r>
              <a:rPr lang="en-US" sz="2800" dirty="0" smtClean="0"/>
              <a:t>three sets of rules of normalization are followed, database is said to be in the</a:t>
            </a:r>
          </a:p>
          <a:p>
            <a:pPr algn="just">
              <a:buNone/>
            </a:pPr>
            <a:r>
              <a:rPr lang="en-US" sz="2800" i="1" dirty="0" smtClean="0">
                <a:solidFill>
                  <a:srgbClr val="00B050"/>
                </a:solidFill>
              </a:rPr>
              <a:t>third normal form and so on.</a:t>
            </a:r>
            <a:endParaRPr lang="en-US" sz="2800" dirty="0">
              <a:solidFill>
                <a:srgbClr val="00B05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normalization</a:t>
            </a:r>
            <a:endParaRPr lang="en-US" dirty="0"/>
          </a:p>
        </p:txBody>
      </p:sp>
      <p:sp>
        <p:nvSpPr>
          <p:cNvPr id="3" name="Content Placeholder 2"/>
          <p:cNvSpPr>
            <a:spLocks noGrp="1"/>
          </p:cNvSpPr>
          <p:nvPr>
            <p:ph idx="1"/>
          </p:nvPr>
        </p:nvSpPr>
        <p:spPr/>
        <p:txBody>
          <a:bodyPr/>
          <a:lstStyle/>
          <a:p>
            <a:r>
              <a:rPr lang="en-US" dirty="0" smtClean="0"/>
              <a:t> ensures data integrity</a:t>
            </a:r>
          </a:p>
          <a:p>
            <a:r>
              <a:rPr lang="en-US" dirty="0" smtClean="0"/>
              <a:t> prevents redundancy data</a:t>
            </a:r>
          </a:p>
          <a:p>
            <a:r>
              <a:rPr lang="en-US" dirty="0" smtClean="0"/>
              <a:t> to avoid data anomaly:</a:t>
            </a:r>
          </a:p>
          <a:p>
            <a:pPr lvl="1"/>
            <a:r>
              <a:rPr lang="en-US" dirty="0" smtClean="0"/>
              <a:t> update anomaly</a:t>
            </a:r>
          </a:p>
          <a:p>
            <a:pPr lvl="1"/>
            <a:r>
              <a:rPr lang="en-US" dirty="0" smtClean="0"/>
              <a:t> insertion anomaly</a:t>
            </a:r>
          </a:p>
          <a:p>
            <a:pPr lvl="1"/>
            <a:r>
              <a:rPr lang="en-US" dirty="0" smtClean="0"/>
              <a:t> deletion anomaly</a:t>
            </a:r>
          </a:p>
          <a:p>
            <a:pPr lvl="1"/>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First Normal Form</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r>
              <a:rPr lang="en-US" sz="2800" dirty="0" smtClean="0"/>
              <a:t> Eliminating redundancy is the first step in normalization</a:t>
            </a:r>
          </a:p>
          <a:p>
            <a:pPr algn="just"/>
            <a:r>
              <a:rPr lang="en-US" sz="2800" i="1" dirty="0" smtClean="0">
                <a:solidFill>
                  <a:srgbClr val="FF0000"/>
                </a:solidFill>
              </a:rPr>
              <a:t>The rules for the first normal form are as follows:</a:t>
            </a:r>
          </a:p>
          <a:p>
            <a:pPr lvl="1" algn="just"/>
            <a:r>
              <a:rPr lang="en-US" dirty="0" smtClean="0"/>
              <a:t>Each table has a primary key: minimal set of attributes which can uniquely identify a record</a:t>
            </a:r>
          </a:p>
          <a:p>
            <a:pPr lvl="1" algn="just"/>
            <a:r>
              <a:rPr lang="en-US" dirty="0" smtClean="0"/>
              <a:t>The values in each column of a table are atomic (No multi-value attributes allowed).</a:t>
            </a:r>
          </a:p>
          <a:p>
            <a:pPr lvl="1" algn="just"/>
            <a:r>
              <a:rPr lang="en-US" dirty="0" smtClean="0"/>
              <a:t>There are no repeating groups: two columns do not store similar information in the same table.</a:t>
            </a:r>
          </a:p>
          <a:p>
            <a:pPr lvl="2">
              <a:buNone/>
            </a:pPr>
            <a:endParaRPr lang="en-US" dirty="0">
              <a:solidFill>
                <a:srgbClr val="00B05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cstate="print"/>
          <a:srcRect/>
          <a:stretch>
            <a:fillRect/>
          </a:stretch>
        </p:blipFill>
        <p:spPr bwMode="auto">
          <a:xfrm>
            <a:off x="2209800" y="550997"/>
            <a:ext cx="5562600" cy="52882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Relational Database Design Goals</a:t>
            </a:r>
            <a:endParaRPr lang="en-US" dirty="0">
              <a:solidFill>
                <a:srgbClr val="C00000"/>
              </a:solidFill>
            </a:endParaRPr>
          </a:p>
        </p:txBody>
      </p:sp>
      <p:sp>
        <p:nvSpPr>
          <p:cNvPr id="3" name="Content Placeholder 2"/>
          <p:cNvSpPr>
            <a:spLocks noGrp="1"/>
          </p:cNvSpPr>
          <p:nvPr>
            <p:ph idx="1"/>
          </p:nvPr>
        </p:nvSpPr>
        <p:spPr>
          <a:xfrm>
            <a:off x="1435608" y="1447800"/>
            <a:ext cx="7498080" cy="457200"/>
          </a:xfrm>
        </p:spPr>
        <p:txBody>
          <a:bodyPr>
            <a:normAutofit fontScale="92500" lnSpcReduction="20000"/>
          </a:bodyPr>
          <a:lstStyle/>
          <a:p>
            <a:r>
              <a:rPr lang="en-US" dirty="0" smtClean="0"/>
              <a:t> Avoid redundant data </a:t>
            </a:r>
            <a:endParaRPr lang="en-US" dirty="0"/>
          </a:p>
        </p:txBody>
      </p:sp>
      <p:sp>
        <p:nvSpPr>
          <p:cNvPr id="4" name="Content Placeholder 2"/>
          <p:cNvSpPr txBox="1">
            <a:spLocks/>
          </p:cNvSpPr>
          <p:nvPr/>
        </p:nvSpPr>
        <p:spPr>
          <a:xfrm>
            <a:off x="1447800" y="1981200"/>
            <a:ext cx="7498080" cy="457200"/>
          </a:xfrm>
          <a:prstGeom prst="rect">
            <a:avLst/>
          </a:prstGeom>
        </p:spPr>
        <p:txBody>
          <a:bodyPr>
            <a:normAutofit fontScale="925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Ensure to relationships among attributes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1371600" y="2514600"/>
            <a:ext cx="7498080" cy="990600"/>
          </a:xfrm>
          <a:prstGeom prst="rect">
            <a:avLst/>
          </a:prstGeom>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 Checking updates for ensuring  integrity constraints</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1143000" y="3810000"/>
            <a:ext cx="754380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n-US" sz="2800" dirty="0" smtClean="0"/>
              <a:t>To ensure designing goals, removal of duplicate records and for efficient database, we will use “</a:t>
            </a:r>
            <a:r>
              <a:rPr lang="en-US" sz="2800" b="1" i="1" dirty="0" smtClean="0">
                <a:solidFill>
                  <a:srgbClr val="00B050"/>
                </a:solidFill>
              </a:rPr>
              <a:t>Normalization</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cstate="print"/>
          <a:srcRect/>
          <a:stretch>
            <a:fillRect/>
          </a:stretch>
        </p:blipFill>
        <p:spPr bwMode="auto">
          <a:xfrm>
            <a:off x="1981200" y="122980"/>
            <a:ext cx="4419600" cy="2696419"/>
          </a:xfrm>
          <a:prstGeom prst="rect">
            <a:avLst/>
          </a:prstGeom>
          <a:noFill/>
          <a:ln w="9525">
            <a:noFill/>
            <a:miter lim="800000"/>
            <a:headEnd/>
            <a:tailEnd/>
          </a:ln>
        </p:spPr>
      </p:pic>
      <p:pic>
        <p:nvPicPr>
          <p:cNvPr id="35843" name="Picture 3"/>
          <p:cNvPicPr>
            <a:picLocks noChangeAspect="1" noChangeArrowheads="1"/>
          </p:cNvPicPr>
          <p:nvPr/>
        </p:nvPicPr>
        <p:blipFill>
          <a:blip r:embed="rId3" cstate="print"/>
          <a:srcRect/>
          <a:stretch>
            <a:fillRect/>
          </a:stretch>
        </p:blipFill>
        <p:spPr bwMode="auto">
          <a:xfrm>
            <a:off x="1295400" y="3352800"/>
            <a:ext cx="6226006" cy="3171250"/>
          </a:xfrm>
          <a:prstGeom prst="rect">
            <a:avLst/>
          </a:prstGeom>
          <a:noFill/>
          <a:ln w="9525">
            <a:noFill/>
            <a:miter lim="800000"/>
            <a:headEnd/>
            <a:tailEnd/>
          </a:ln>
        </p:spPr>
      </p:pic>
      <p:cxnSp>
        <p:nvCxnSpPr>
          <p:cNvPr id="7" name="Straight Arrow Connector 6"/>
          <p:cNvCxnSpPr/>
          <p:nvPr/>
        </p:nvCxnSpPr>
        <p:spPr>
          <a:xfrm flipH="1">
            <a:off x="3429000" y="28956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19600" y="2895600"/>
            <a:ext cx="1066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8400" y="1219200"/>
            <a:ext cx="2362200" cy="369332"/>
          </a:xfrm>
          <a:prstGeom prst="rect">
            <a:avLst/>
          </a:prstGeom>
          <a:noFill/>
        </p:spPr>
        <p:txBody>
          <a:bodyPr wrap="square" rtlCol="0">
            <a:spAutoFit/>
          </a:bodyPr>
          <a:lstStyle/>
          <a:p>
            <a:r>
              <a:rPr lang="en-US" dirty="0" err="1" smtClean="0"/>
              <a:t>Unnormalized</a:t>
            </a:r>
            <a:r>
              <a:rPr lang="en-US" dirty="0" smtClean="0"/>
              <a:t> Data</a:t>
            </a:r>
            <a:endParaRPr lang="en-US" dirty="0"/>
          </a:p>
        </p:txBody>
      </p:sp>
      <p:sp>
        <p:nvSpPr>
          <p:cNvPr id="12" name="TextBox 11"/>
          <p:cNvSpPr txBox="1"/>
          <p:nvPr/>
        </p:nvSpPr>
        <p:spPr>
          <a:xfrm>
            <a:off x="7162800" y="4572000"/>
            <a:ext cx="2362200" cy="369332"/>
          </a:xfrm>
          <a:prstGeom prst="rect">
            <a:avLst/>
          </a:prstGeom>
          <a:noFill/>
        </p:spPr>
        <p:txBody>
          <a:bodyPr wrap="square" rtlCol="0">
            <a:spAutoFit/>
          </a:bodyPr>
          <a:lstStyle/>
          <a:p>
            <a:r>
              <a:rPr lang="en-US" dirty="0" smtClean="0"/>
              <a:t>Normalized Data</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Second Normal Form</a:t>
            </a:r>
            <a:endParaRPr lang="en-US" b="1" dirty="0">
              <a:solidFill>
                <a:srgbClr val="C00000"/>
              </a:solidFill>
            </a:endParaRPr>
          </a:p>
        </p:txBody>
      </p:sp>
      <p:sp>
        <p:nvSpPr>
          <p:cNvPr id="3" name="Content Placeholder 2"/>
          <p:cNvSpPr>
            <a:spLocks noGrp="1"/>
          </p:cNvSpPr>
          <p:nvPr>
            <p:ph idx="1"/>
          </p:nvPr>
        </p:nvSpPr>
        <p:spPr>
          <a:xfrm>
            <a:off x="990600" y="1447800"/>
            <a:ext cx="7943088" cy="4648200"/>
          </a:xfrm>
        </p:spPr>
        <p:txBody>
          <a:bodyPr>
            <a:normAutofit fontScale="25000" lnSpcReduction="20000"/>
          </a:bodyPr>
          <a:lstStyle/>
          <a:p>
            <a:pPr algn="just"/>
            <a:r>
              <a:rPr lang="en-US" sz="9600" dirty="0" smtClean="0">
                <a:latin typeface="Calibri" pitchFamily="34" charset="0"/>
                <a:cs typeface="Calibri" pitchFamily="34" charset="0"/>
              </a:rPr>
              <a:t> A relation R is in second normal form (2NF) </a:t>
            </a:r>
            <a:r>
              <a:rPr lang="en-US" sz="9600" dirty="0" err="1" smtClean="0">
                <a:latin typeface="Calibri" pitchFamily="34" charset="0"/>
                <a:cs typeface="Calibri" pitchFamily="34" charset="0"/>
              </a:rPr>
              <a:t>iff</a:t>
            </a:r>
            <a:endParaRPr lang="en-US" sz="9600" dirty="0" smtClean="0">
              <a:latin typeface="Calibri" pitchFamily="34" charset="0"/>
              <a:cs typeface="Calibri" pitchFamily="34" charset="0"/>
            </a:endParaRPr>
          </a:p>
          <a:p>
            <a:pPr marL="1106424" lvl="2" indent="-457200" algn="just">
              <a:buFont typeface="+mj-lt"/>
              <a:buAutoNum type="arabicPeriod"/>
            </a:pPr>
            <a:r>
              <a:rPr lang="en-US" sz="9600" dirty="0" smtClean="0">
                <a:solidFill>
                  <a:srgbClr val="002060"/>
                </a:solidFill>
                <a:latin typeface="Calibri" pitchFamily="34" charset="0"/>
                <a:cs typeface="Calibri" pitchFamily="34" charset="0"/>
              </a:rPr>
              <a:t>It is in 1NF and </a:t>
            </a:r>
          </a:p>
          <a:p>
            <a:pPr marL="1106424" lvl="2" indent="-457200" algn="just">
              <a:buFont typeface="+mj-lt"/>
              <a:buAutoNum type="arabicPeriod"/>
            </a:pPr>
            <a:r>
              <a:rPr lang="en-US" sz="9600" dirty="0" smtClean="0">
                <a:solidFill>
                  <a:srgbClr val="002060"/>
                </a:solidFill>
                <a:latin typeface="Calibri" pitchFamily="34" charset="0"/>
                <a:cs typeface="Calibri" pitchFamily="34" charset="0"/>
              </a:rPr>
              <a:t>every non-key attribute is fully dependent on the primary key</a:t>
            </a:r>
          </a:p>
          <a:p>
            <a:pPr>
              <a:buNone/>
            </a:pPr>
            <a:endParaRPr lang="en-US" sz="9600" b="1" dirty="0" smtClean="0">
              <a:latin typeface="Calibri" pitchFamily="34" charset="0"/>
              <a:cs typeface="Calibri" pitchFamily="34" charset="0"/>
            </a:endParaRPr>
          </a:p>
          <a:p>
            <a:pPr>
              <a:buNone/>
            </a:pPr>
            <a:r>
              <a:rPr lang="en-US" sz="9600" dirty="0" smtClean="0">
                <a:latin typeface="Calibri" pitchFamily="34" charset="0"/>
                <a:cs typeface="Calibri" pitchFamily="34" charset="0"/>
              </a:rPr>
              <a:t>	In a table, if attribute B is functionally dependent on A, but is not functionally dependent on a proper subset of A, then B is considered fully functional dependent on A. Hence, in a 2NF table, all non-key attributes cannot be dependent on a subset of the primary key. Note that if the primary key is not a composite key, all non-key attributes are always fully functional dependent on the primary key.</a:t>
            </a:r>
            <a:endParaRPr lang="en-US" sz="9600" b="1" dirty="0" smtClean="0">
              <a:latin typeface="Calibri" pitchFamily="34" charset="0"/>
              <a:cs typeface="Calibri" pitchFamily="34" charset="0"/>
            </a:endParaRPr>
          </a:p>
          <a:p>
            <a:pPr>
              <a:buNone/>
            </a:pPr>
            <a:endParaRPr lang="en-US" sz="2800" b="1" dirty="0" smtClean="0"/>
          </a:p>
          <a:p>
            <a:pPr>
              <a:buNone/>
            </a:pPr>
            <a:endParaRPr lang="en-US" sz="2800" b="1" dirty="0" smtClean="0"/>
          </a:p>
          <a:p>
            <a:pPr>
              <a:buNone/>
            </a:pPr>
            <a:endParaRPr lang="en-US" sz="2800" b="1" dirty="0" smtClean="0"/>
          </a:p>
          <a:p>
            <a:pPr>
              <a:buNone/>
            </a:pPr>
            <a:endParaRPr lang="en-US" sz="2400" dirty="0" smtClean="0">
              <a:solidFill>
                <a:srgbClr val="FF0000"/>
              </a:solidFill>
            </a:endParaRPr>
          </a:p>
          <a:p>
            <a:pPr>
              <a:buNone/>
            </a:pPr>
            <a:r>
              <a:rPr lang="en-US" sz="2400" dirty="0" smtClean="0">
                <a:solidFill>
                  <a:srgbClr val="FF0000"/>
                </a:solidFill>
              </a:rPr>
              <a:t>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0" y="0"/>
            <a:ext cx="6324600" cy="3280886"/>
          </a:xfrm>
          <a:prstGeom prst="rect">
            <a:avLst/>
          </a:prstGeom>
          <a:noFill/>
          <a:ln w="9525">
            <a:noFill/>
            <a:miter lim="800000"/>
            <a:headEnd/>
            <a:tailEnd/>
          </a:ln>
        </p:spPr>
      </p:pic>
      <p:sp>
        <p:nvSpPr>
          <p:cNvPr id="5" name="TextBox 4"/>
          <p:cNvSpPr txBox="1"/>
          <p:nvPr/>
        </p:nvSpPr>
        <p:spPr>
          <a:xfrm>
            <a:off x="6096000" y="304800"/>
            <a:ext cx="3048000" cy="1754326"/>
          </a:xfrm>
          <a:prstGeom prst="rect">
            <a:avLst/>
          </a:prstGeom>
          <a:noFill/>
        </p:spPr>
        <p:txBody>
          <a:bodyPr wrap="square" rtlCol="0">
            <a:spAutoFit/>
          </a:bodyPr>
          <a:lstStyle/>
          <a:p>
            <a:r>
              <a:rPr lang="en-US" dirty="0" smtClean="0"/>
              <a:t>(</a:t>
            </a:r>
            <a:r>
              <a:rPr lang="en-US" dirty="0" err="1" smtClean="0"/>
              <a:t>customer_Id</a:t>
            </a:r>
            <a:r>
              <a:rPr lang="en-US" dirty="0" smtClean="0"/>
              <a:t>, </a:t>
            </a:r>
            <a:r>
              <a:rPr lang="en-US" dirty="0" err="1" smtClean="0"/>
              <a:t>Store_id</a:t>
            </a:r>
            <a:r>
              <a:rPr lang="en-US" dirty="0" smtClean="0">
                <a:sym typeface="Wingdings" pitchFamily="2" charset="2"/>
              </a:rPr>
              <a:t>)- </a:t>
            </a:r>
            <a:r>
              <a:rPr lang="en-US" dirty="0" err="1" smtClean="0">
                <a:sym typeface="Wingdings" pitchFamily="2" charset="2"/>
              </a:rPr>
              <a:t>purchase_location</a:t>
            </a:r>
            <a:endParaRPr lang="en-US" dirty="0" smtClean="0">
              <a:sym typeface="Wingdings" pitchFamily="2" charset="2"/>
            </a:endParaRPr>
          </a:p>
          <a:p>
            <a:endParaRPr lang="en-US" dirty="0" smtClean="0">
              <a:sym typeface="Wingdings" pitchFamily="2" charset="2"/>
            </a:endParaRPr>
          </a:p>
          <a:p>
            <a:r>
              <a:rPr lang="en-US" dirty="0" err="1" smtClean="0">
                <a:sym typeface="Wingdings" pitchFamily="2" charset="2"/>
              </a:rPr>
              <a:t>Store_id</a:t>
            </a:r>
            <a:r>
              <a:rPr lang="en-US" dirty="0" smtClean="0">
                <a:sym typeface="Wingdings" pitchFamily="2" charset="2"/>
              </a:rPr>
              <a:t> purchase-location</a:t>
            </a:r>
          </a:p>
          <a:p>
            <a:endParaRPr lang="en-US" dirty="0" smtClean="0">
              <a:sym typeface="Wingdings" pitchFamily="2" charset="2"/>
            </a:endParaRPr>
          </a:p>
          <a:p>
            <a:r>
              <a:rPr lang="en-US" dirty="0" err="1" smtClean="0">
                <a:sym typeface="Wingdings" pitchFamily="2" charset="2"/>
              </a:rPr>
              <a:t>Unnormalized</a:t>
            </a:r>
            <a:r>
              <a:rPr lang="en-US" dirty="0" smtClean="0">
                <a:sym typeface="Wingdings" pitchFamily="2" charset="2"/>
              </a:rPr>
              <a:t> Data</a:t>
            </a:r>
            <a:endParaRPr lang="en-US" dirty="0"/>
          </a:p>
        </p:txBody>
      </p:sp>
      <p:pic>
        <p:nvPicPr>
          <p:cNvPr id="36867" name="Picture 3"/>
          <p:cNvPicPr>
            <a:picLocks noChangeAspect="1" noChangeArrowheads="1"/>
          </p:cNvPicPr>
          <p:nvPr/>
        </p:nvPicPr>
        <p:blipFill>
          <a:blip r:embed="rId3" cstate="print"/>
          <a:srcRect/>
          <a:stretch>
            <a:fillRect/>
          </a:stretch>
        </p:blipFill>
        <p:spPr bwMode="auto">
          <a:xfrm>
            <a:off x="457200" y="3886200"/>
            <a:ext cx="5482333" cy="2219325"/>
          </a:xfrm>
          <a:prstGeom prst="rect">
            <a:avLst/>
          </a:prstGeom>
          <a:noFill/>
          <a:ln w="9525">
            <a:noFill/>
            <a:miter lim="800000"/>
            <a:headEnd/>
            <a:tailEnd/>
          </a:ln>
        </p:spPr>
      </p:pic>
      <p:cxnSp>
        <p:nvCxnSpPr>
          <p:cNvPr id="8" name="Straight Arrow Connector 7"/>
          <p:cNvCxnSpPr/>
          <p:nvPr/>
        </p:nvCxnSpPr>
        <p:spPr>
          <a:xfrm flipH="1">
            <a:off x="2209800" y="3276600"/>
            <a:ext cx="533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71800" y="33528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6211669"/>
            <a:ext cx="8077200" cy="646331"/>
          </a:xfrm>
          <a:prstGeom prst="rect">
            <a:avLst/>
          </a:prstGeom>
          <a:noFill/>
        </p:spPr>
        <p:txBody>
          <a:bodyPr wrap="square" rtlCol="0">
            <a:spAutoFit/>
          </a:bodyPr>
          <a:lstStyle/>
          <a:p>
            <a:r>
              <a:rPr lang="en-US" dirty="0" smtClean="0"/>
              <a:t>Now, in the table [TABLE_STORE], the column [Purchase Location] is fully dependent on the primary key of that table, which is [Store ID].</a:t>
            </a:r>
            <a:endParaRPr lang="en-US" dirty="0"/>
          </a:p>
        </p:txBody>
      </p:sp>
      <p:sp>
        <p:nvSpPr>
          <p:cNvPr id="12" name="TextBox 11"/>
          <p:cNvSpPr txBox="1"/>
          <p:nvPr/>
        </p:nvSpPr>
        <p:spPr>
          <a:xfrm>
            <a:off x="6477000" y="4343400"/>
            <a:ext cx="2362200" cy="369332"/>
          </a:xfrm>
          <a:prstGeom prst="rect">
            <a:avLst/>
          </a:prstGeom>
          <a:noFill/>
        </p:spPr>
        <p:txBody>
          <a:bodyPr wrap="square" rtlCol="0">
            <a:spAutoFit/>
          </a:bodyPr>
          <a:lstStyle/>
          <a:p>
            <a:r>
              <a:rPr lang="en-US" dirty="0" smtClean="0"/>
              <a:t>Normalized Data</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1752600" y="2590800"/>
            <a:ext cx="5211760" cy="1558290"/>
          </a:xfrm>
          <a:prstGeom prst="rect">
            <a:avLst/>
          </a:prstGeom>
          <a:noFill/>
          <a:ln w="9525">
            <a:noFill/>
            <a:miter lim="800000"/>
            <a:headEnd/>
            <a:tailEnd/>
          </a:ln>
        </p:spPr>
      </p:pic>
      <p:sp>
        <p:nvSpPr>
          <p:cNvPr id="5" name="Rectangle 4"/>
          <p:cNvSpPr/>
          <p:nvPr/>
        </p:nvSpPr>
        <p:spPr>
          <a:xfrm>
            <a:off x="1295400" y="1600200"/>
            <a:ext cx="7010400" cy="677108"/>
          </a:xfrm>
          <a:prstGeom prst="rect">
            <a:avLst/>
          </a:prstGeom>
        </p:spPr>
        <p:txBody>
          <a:bodyPr wrap="square">
            <a:spAutoFit/>
          </a:bodyPr>
          <a:lstStyle/>
          <a:p>
            <a:pPr>
              <a:buNone/>
            </a:pPr>
            <a:r>
              <a:rPr lang="en-US" sz="2000" b="1" dirty="0" smtClean="0"/>
              <a:t>Example:  </a:t>
            </a:r>
            <a:r>
              <a:rPr lang="en-US" dirty="0" smtClean="0">
                <a:solidFill>
                  <a:srgbClr val="FF0000"/>
                </a:solidFill>
              </a:rPr>
              <a:t>Student (</a:t>
            </a:r>
            <a:r>
              <a:rPr lang="en-US" dirty="0" err="1" smtClean="0">
                <a:solidFill>
                  <a:srgbClr val="FF0000"/>
                </a:solidFill>
              </a:rPr>
              <a:t>IDSt</a:t>
            </a:r>
            <a:r>
              <a:rPr lang="en-US" dirty="0" smtClean="0">
                <a:solidFill>
                  <a:srgbClr val="FF0000"/>
                </a:solidFill>
              </a:rPr>
              <a:t>, </a:t>
            </a:r>
            <a:r>
              <a:rPr lang="en-US" dirty="0" err="1" smtClean="0">
                <a:solidFill>
                  <a:srgbClr val="FF0000"/>
                </a:solidFill>
              </a:rPr>
              <a:t>StudentName</a:t>
            </a:r>
            <a:r>
              <a:rPr lang="en-US" dirty="0" smtClean="0">
                <a:solidFill>
                  <a:srgbClr val="FF0000"/>
                </a:solidFill>
              </a:rPr>
              <a:t>, </a:t>
            </a:r>
            <a:r>
              <a:rPr lang="en-US" dirty="0" err="1" smtClean="0">
                <a:solidFill>
                  <a:srgbClr val="FF0000"/>
                </a:solidFill>
              </a:rPr>
              <a:t>IDProf</a:t>
            </a:r>
            <a:r>
              <a:rPr lang="en-US" dirty="0" smtClean="0">
                <a:solidFill>
                  <a:srgbClr val="FF0000"/>
                </a:solidFill>
              </a:rPr>
              <a:t>, </a:t>
            </a:r>
            <a:r>
              <a:rPr lang="en-US" dirty="0" err="1" smtClean="0">
                <a:solidFill>
                  <a:srgbClr val="FF0000"/>
                </a:solidFill>
              </a:rPr>
              <a:t>ProfessorName</a:t>
            </a:r>
            <a:r>
              <a:rPr lang="en-US" dirty="0" smtClean="0">
                <a:solidFill>
                  <a:srgbClr val="FF0000"/>
                </a:solidFill>
              </a:rPr>
              <a:t>, Grade)</a:t>
            </a:r>
          </a:p>
        </p:txBody>
      </p:sp>
      <p:sp>
        <p:nvSpPr>
          <p:cNvPr id="6" name="TextBox 5"/>
          <p:cNvSpPr txBox="1"/>
          <p:nvPr/>
        </p:nvSpPr>
        <p:spPr>
          <a:xfrm>
            <a:off x="1828800" y="4419600"/>
            <a:ext cx="6172200" cy="369332"/>
          </a:xfrm>
          <a:prstGeom prst="rect">
            <a:avLst/>
          </a:prstGeom>
          <a:noFill/>
        </p:spPr>
        <p:txBody>
          <a:bodyPr wrap="square" rtlCol="0">
            <a:spAutoFit/>
          </a:bodyPr>
          <a:lstStyle/>
          <a:p>
            <a:r>
              <a:rPr lang="en-US" b="1" dirty="0" smtClean="0">
                <a:solidFill>
                  <a:srgbClr val="00B0F0"/>
                </a:solidFill>
              </a:rPr>
              <a:t>  It is in 1NF:  all attributes are having single values</a:t>
            </a:r>
            <a:endParaRPr lang="en-US"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85800"/>
            <a:ext cx="7498080" cy="4800600"/>
          </a:xfrm>
        </p:spPr>
        <p:txBody>
          <a:bodyPr>
            <a:noAutofit/>
          </a:bodyPr>
          <a:lstStyle/>
          <a:p>
            <a:pPr algn="just"/>
            <a:r>
              <a:rPr lang="en-US" sz="2400" dirty="0" smtClean="0"/>
              <a:t> The table in this example is in first normal form (1NF) since all attributes are single valued. But it is not yet in 2NF. </a:t>
            </a:r>
          </a:p>
          <a:p>
            <a:pPr algn="just"/>
            <a:r>
              <a:rPr lang="en-US" sz="2400" dirty="0" smtClean="0"/>
              <a:t>If student 1 leaves university and the </a:t>
            </a:r>
            <a:r>
              <a:rPr lang="en-US" sz="2400" dirty="0" err="1" smtClean="0"/>
              <a:t>tuple</a:t>
            </a:r>
            <a:r>
              <a:rPr lang="en-US" sz="2400" dirty="0" smtClean="0"/>
              <a:t> is deleted, then we loose all information about professor, since this attribute is fully functional dependent on the primary key </a:t>
            </a:r>
            <a:r>
              <a:rPr lang="en-US" sz="2400" dirty="0" err="1" smtClean="0"/>
              <a:t>IDSt</a:t>
            </a:r>
            <a:r>
              <a:rPr lang="en-US" sz="2400" dirty="0" smtClean="0"/>
              <a:t>. </a:t>
            </a:r>
          </a:p>
          <a:p>
            <a:pPr algn="just"/>
            <a:r>
              <a:rPr lang="en-US" sz="2400" dirty="0" smtClean="0"/>
              <a:t>To solve this problem, we must create a new table Professor with the attribute Professor (the name) and the key </a:t>
            </a:r>
            <a:r>
              <a:rPr lang="en-US" sz="2400" dirty="0" err="1" smtClean="0"/>
              <a:t>IDProf</a:t>
            </a:r>
            <a:r>
              <a:rPr lang="en-US" sz="2400" dirty="0" smtClean="0"/>
              <a:t>. </a:t>
            </a:r>
          </a:p>
          <a:p>
            <a:pPr algn="just"/>
            <a:r>
              <a:rPr lang="en-US" sz="2400" dirty="0" smtClean="0"/>
              <a:t>The third table Grade is necessary for combining the two relations Student and Professor and to manage the grades. Besides the grade it contains only the two IDs of the student and the professor. If now a student is deleted, we do not loose the information about the professor.</a:t>
            </a:r>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33400"/>
            <a:ext cx="7498080" cy="1447800"/>
          </a:xfrm>
        </p:spPr>
        <p:txBody>
          <a:bodyPr>
            <a:normAutofit fontScale="70000" lnSpcReduction="20000"/>
          </a:bodyPr>
          <a:lstStyle/>
          <a:p>
            <a:r>
              <a:rPr lang="en-US" sz="2400" dirty="0" smtClean="0"/>
              <a:t>The following FD’s exist</a:t>
            </a:r>
          </a:p>
          <a:p>
            <a:pPr>
              <a:buNone/>
            </a:pPr>
            <a:r>
              <a:rPr lang="en-US" sz="2400" dirty="0" err="1" smtClean="0"/>
              <a:t>IDProf</a:t>
            </a:r>
            <a:r>
              <a:rPr lang="en-US" sz="2400" dirty="0" smtClean="0"/>
              <a:t> --&gt; </a:t>
            </a:r>
            <a:r>
              <a:rPr lang="en-US" sz="2400" dirty="0" err="1" smtClean="0"/>
              <a:t>ProfessorName</a:t>
            </a:r>
            <a:endParaRPr lang="en-US" sz="2400" dirty="0" smtClean="0"/>
          </a:p>
          <a:p>
            <a:pPr>
              <a:buNone/>
            </a:pPr>
            <a:r>
              <a:rPr lang="en-US" sz="2400" dirty="0" err="1" smtClean="0"/>
              <a:t>IDSt</a:t>
            </a:r>
            <a:r>
              <a:rPr lang="en-US" sz="2400" dirty="0" smtClean="0"/>
              <a:t> --&gt; </a:t>
            </a:r>
            <a:r>
              <a:rPr lang="en-US" sz="2400" dirty="0" err="1" smtClean="0"/>
              <a:t>StudentName</a:t>
            </a:r>
            <a:endParaRPr lang="en-US" sz="2400" dirty="0" smtClean="0"/>
          </a:p>
          <a:p>
            <a:pPr>
              <a:buNone/>
            </a:pPr>
            <a:r>
              <a:rPr lang="en-US" sz="2400" dirty="0" err="1" smtClean="0"/>
              <a:t>IDSt</a:t>
            </a:r>
            <a:r>
              <a:rPr lang="en-US" sz="2400" dirty="0" smtClean="0"/>
              <a:t>, </a:t>
            </a:r>
            <a:r>
              <a:rPr lang="en-US" sz="2400" dirty="0" err="1" smtClean="0"/>
              <a:t>IDProf</a:t>
            </a:r>
            <a:r>
              <a:rPr lang="en-US" sz="2400" dirty="0" smtClean="0"/>
              <a:t> --&gt; Grade</a:t>
            </a:r>
          </a:p>
          <a:p>
            <a:pPr>
              <a:buNone/>
            </a:pPr>
            <a:r>
              <a:rPr lang="en-US" sz="2000" dirty="0" smtClean="0"/>
              <a:t> </a:t>
            </a:r>
            <a:endParaRPr lang="en-US" sz="2000" dirty="0"/>
          </a:p>
        </p:txBody>
      </p:sp>
      <p:pic>
        <p:nvPicPr>
          <p:cNvPr id="41988" name="Picture 4"/>
          <p:cNvPicPr>
            <a:picLocks noChangeAspect="1" noChangeArrowheads="1"/>
          </p:cNvPicPr>
          <p:nvPr/>
        </p:nvPicPr>
        <p:blipFill>
          <a:blip r:embed="rId2" cstate="print"/>
          <a:srcRect/>
          <a:stretch>
            <a:fillRect/>
          </a:stretch>
        </p:blipFill>
        <p:spPr bwMode="auto">
          <a:xfrm>
            <a:off x="1981200" y="1904999"/>
            <a:ext cx="5105400" cy="4590089"/>
          </a:xfrm>
          <a:prstGeom prst="rect">
            <a:avLst/>
          </a:prstGeom>
          <a:noFill/>
          <a:ln w="9525">
            <a:noFill/>
            <a:miter lim="800000"/>
            <a:headEnd/>
            <a:tailEnd/>
          </a:ln>
        </p:spPr>
      </p:pic>
      <p:sp>
        <p:nvSpPr>
          <p:cNvPr id="9" name="TextBox 8"/>
          <p:cNvSpPr txBox="1"/>
          <p:nvPr/>
        </p:nvSpPr>
        <p:spPr>
          <a:xfrm>
            <a:off x="5029200" y="5181600"/>
            <a:ext cx="609600" cy="261610"/>
          </a:xfrm>
          <a:prstGeom prst="rect">
            <a:avLst/>
          </a:prstGeom>
          <a:noFill/>
        </p:spPr>
        <p:txBody>
          <a:bodyPr wrap="square" rtlCol="0">
            <a:spAutoFit/>
          </a:bodyPr>
          <a:lstStyle/>
          <a:p>
            <a:r>
              <a:rPr lang="en-US" sz="1100" b="1" dirty="0" smtClean="0"/>
              <a:t>Grade</a:t>
            </a:r>
            <a:endParaRPr lang="en-US" sz="1100" b="1" dirty="0"/>
          </a:p>
        </p:txBody>
      </p:sp>
      <p:sp>
        <p:nvSpPr>
          <p:cNvPr id="10" name="Rectangle 9"/>
          <p:cNvSpPr/>
          <p:nvPr/>
        </p:nvSpPr>
        <p:spPr>
          <a:xfrm>
            <a:off x="4343400" y="5181601"/>
            <a:ext cx="685800" cy="276999"/>
          </a:xfrm>
          <a:prstGeom prst="rect">
            <a:avLst/>
          </a:prstGeom>
        </p:spPr>
        <p:txBody>
          <a:bodyPr wrap="square">
            <a:spAutoFit/>
          </a:bodyPr>
          <a:lstStyle/>
          <a:p>
            <a:r>
              <a:rPr lang="en-US" sz="1200" b="1" dirty="0" err="1" smtClean="0"/>
              <a:t>IDProf</a:t>
            </a:r>
            <a:endParaRPr lang="en-US" sz="1200"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639762"/>
          </a:xfrm>
        </p:spPr>
        <p:txBody>
          <a:bodyPr>
            <a:normAutofit fontScale="90000"/>
          </a:bodyPr>
          <a:lstStyle/>
          <a:p>
            <a:r>
              <a:rPr lang="en-US" dirty="0" smtClean="0"/>
              <a:t>Another Example of 2NF</a:t>
            </a:r>
            <a:endParaRPr lang="en-US" dirty="0"/>
          </a:p>
        </p:txBody>
      </p:sp>
      <p:pic>
        <p:nvPicPr>
          <p:cNvPr id="43010" name="Picture 2"/>
          <p:cNvPicPr>
            <a:picLocks noGrp="1" noChangeAspect="1" noChangeArrowheads="1"/>
          </p:cNvPicPr>
          <p:nvPr>
            <p:ph idx="1"/>
          </p:nvPr>
        </p:nvPicPr>
        <p:blipFill>
          <a:blip r:embed="rId2" cstate="print"/>
          <a:srcRect/>
          <a:stretch>
            <a:fillRect/>
          </a:stretch>
        </p:blipFill>
        <p:spPr bwMode="auto">
          <a:xfrm>
            <a:off x="1219200" y="1066800"/>
            <a:ext cx="6629400" cy="2075688"/>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381000" y="3613673"/>
            <a:ext cx="4343399" cy="3244327"/>
          </a:xfrm>
          <a:prstGeom prst="rect">
            <a:avLst/>
          </a:prstGeom>
          <a:noFill/>
          <a:ln w="9525">
            <a:noFill/>
            <a:miter lim="800000"/>
            <a:headEnd/>
            <a:tailEnd/>
          </a:ln>
        </p:spPr>
      </p:pic>
      <p:pic>
        <p:nvPicPr>
          <p:cNvPr id="43012" name="Picture 4"/>
          <p:cNvPicPr>
            <a:picLocks noChangeAspect="1" noChangeArrowheads="1"/>
          </p:cNvPicPr>
          <p:nvPr/>
        </p:nvPicPr>
        <p:blipFill>
          <a:blip r:embed="rId4" cstate="print"/>
          <a:srcRect/>
          <a:stretch>
            <a:fillRect/>
          </a:stretch>
        </p:blipFill>
        <p:spPr bwMode="auto">
          <a:xfrm>
            <a:off x="5105400" y="3886200"/>
            <a:ext cx="3657599" cy="2373923"/>
          </a:xfrm>
          <a:prstGeom prst="rect">
            <a:avLst/>
          </a:prstGeom>
          <a:noFill/>
          <a:ln w="9525">
            <a:noFill/>
            <a:miter lim="800000"/>
            <a:headEnd/>
            <a:tailEnd/>
          </a:ln>
        </p:spPr>
      </p:pic>
      <p:sp>
        <p:nvSpPr>
          <p:cNvPr id="7" name="Down Arrow 6"/>
          <p:cNvSpPr/>
          <p:nvPr/>
        </p:nvSpPr>
        <p:spPr>
          <a:xfrm>
            <a:off x="3581400" y="3124200"/>
            <a:ext cx="533400" cy="6858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4419600" y="3276600"/>
            <a:ext cx="2590800" cy="369332"/>
          </a:xfrm>
          <a:prstGeom prst="rect">
            <a:avLst/>
          </a:prstGeom>
          <a:noFill/>
        </p:spPr>
        <p:txBody>
          <a:bodyPr wrap="square" rtlCol="0">
            <a:spAutoFit/>
          </a:bodyPr>
          <a:lstStyle/>
          <a:p>
            <a:r>
              <a:rPr lang="en-US" b="1" dirty="0" smtClean="0"/>
              <a:t>After Normalization</a:t>
            </a:r>
            <a:endParaRPr 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Third Normal Form</a:t>
            </a:r>
            <a:endParaRPr lang="en-US" b="1" dirty="0">
              <a:solidFill>
                <a:srgbClr val="C00000"/>
              </a:solidFill>
            </a:endParaRPr>
          </a:p>
        </p:txBody>
      </p:sp>
      <p:sp>
        <p:nvSpPr>
          <p:cNvPr id="3" name="Content Placeholder 2"/>
          <p:cNvSpPr>
            <a:spLocks noGrp="1"/>
          </p:cNvSpPr>
          <p:nvPr>
            <p:ph idx="1"/>
          </p:nvPr>
        </p:nvSpPr>
        <p:spPr/>
        <p:txBody>
          <a:bodyPr/>
          <a:lstStyle/>
          <a:p>
            <a:pPr algn="just"/>
            <a:r>
              <a:rPr lang="en-US" sz="2800" dirty="0" smtClean="0"/>
              <a:t>It is in 1NF and 2NF </a:t>
            </a:r>
          </a:p>
          <a:p>
            <a:pPr algn="just"/>
            <a:r>
              <a:rPr lang="en-US" sz="2800" dirty="0" smtClean="0"/>
              <a:t>All non prime fields are dependent on the primary key (No Transitive FD)</a:t>
            </a:r>
          </a:p>
          <a:p>
            <a:pPr algn="just"/>
            <a:r>
              <a:rPr lang="en-US" sz="2800" dirty="0" smtClean="0"/>
              <a:t> A relation may have more than one candidate key or composite key</a:t>
            </a:r>
          </a:p>
          <a:p>
            <a:pPr>
              <a:buNone/>
            </a:pPr>
            <a:r>
              <a:rPr lang="en-US" b="1" dirty="0" smtClean="0"/>
              <a:t>Example: </a:t>
            </a:r>
          </a:p>
          <a:p>
            <a:pPr>
              <a:buNone/>
            </a:pPr>
            <a:endParaRPr lang="en-US" b="1" dirty="0"/>
          </a:p>
        </p:txBody>
      </p:sp>
      <p:sp>
        <p:nvSpPr>
          <p:cNvPr id="4" name="TextBox 3"/>
          <p:cNvSpPr txBox="1"/>
          <p:nvPr/>
        </p:nvSpPr>
        <p:spPr>
          <a:xfrm>
            <a:off x="1447800" y="4549676"/>
            <a:ext cx="4038600" cy="2585323"/>
          </a:xfrm>
          <a:prstGeom prst="rect">
            <a:avLst/>
          </a:prstGeom>
          <a:noFill/>
        </p:spPr>
        <p:txBody>
          <a:bodyPr wrap="square" rtlCol="0">
            <a:spAutoFit/>
          </a:bodyPr>
          <a:lstStyle/>
          <a:p>
            <a:r>
              <a:rPr lang="en-US" dirty="0" smtClean="0"/>
              <a:t>1)    AB</a:t>
            </a:r>
            <a:r>
              <a:rPr lang="en-US" dirty="0" smtClean="0">
                <a:sym typeface="Wingdings" pitchFamily="2" charset="2"/>
              </a:rPr>
              <a:t> C</a:t>
            </a:r>
          </a:p>
          <a:p>
            <a:r>
              <a:rPr lang="en-US" dirty="0" smtClean="0">
                <a:sym typeface="Wingdings" pitchFamily="2" charset="2"/>
              </a:rPr>
              <a:t>       E D</a:t>
            </a:r>
          </a:p>
          <a:p>
            <a:endParaRPr lang="en-US" dirty="0" smtClean="0">
              <a:sym typeface="Wingdings" pitchFamily="2" charset="2"/>
            </a:endParaRPr>
          </a:p>
          <a:p>
            <a:pPr marL="342900" indent="-342900">
              <a:buAutoNum type="arabicParenR" startAt="2"/>
            </a:pPr>
            <a:r>
              <a:rPr lang="en-US" dirty="0" smtClean="0">
                <a:sym typeface="Wingdings" pitchFamily="2" charset="2"/>
              </a:rPr>
              <a:t>ACB</a:t>
            </a:r>
          </a:p>
          <a:p>
            <a:pPr marL="342900" indent="-342900"/>
            <a:r>
              <a:rPr lang="en-US" dirty="0" smtClean="0">
                <a:sym typeface="Wingdings" pitchFamily="2" charset="2"/>
              </a:rPr>
              <a:t>      DE</a:t>
            </a:r>
          </a:p>
          <a:p>
            <a:pPr marL="342900" indent="-342900"/>
            <a:r>
              <a:rPr lang="en-US" dirty="0" smtClean="0">
                <a:sym typeface="Wingdings" pitchFamily="2" charset="2"/>
              </a:rPr>
              <a:t>      BF</a:t>
            </a:r>
          </a:p>
          <a:p>
            <a:pPr marL="342900" indent="-342900"/>
            <a:r>
              <a:rPr lang="en-US" dirty="0" smtClean="0">
                <a:sym typeface="Wingdings" pitchFamily="2" charset="2"/>
              </a:rPr>
              <a:t>      HGF</a:t>
            </a:r>
          </a:p>
          <a:p>
            <a:pPr marL="342900" indent="-342900"/>
            <a:r>
              <a:rPr lang="en-US" dirty="0" smtClean="0">
                <a:sym typeface="Wingdings" pitchFamily="2" charset="2"/>
              </a:rPr>
              <a:t>      </a:t>
            </a:r>
          </a:p>
          <a:p>
            <a:endParaRPr lang="en-US" dirty="0"/>
          </a:p>
        </p:txBody>
      </p:sp>
      <p:sp>
        <p:nvSpPr>
          <p:cNvPr id="5" name="TextBox 4"/>
          <p:cNvSpPr txBox="1"/>
          <p:nvPr/>
        </p:nvSpPr>
        <p:spPr>
          <a:xfrm>
            <a:off x="2819400" y="5715000"/>
            <a:ext cx="4343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Not in 3NF due to Transitive Dependency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cstate="print"/>
          <a:srcRect/>
          <a:stretch>
            <a:fillRect/>
          </a:stretch>
        </p:blipFill>
        <p:spPr bwMode="auto">
          <a:xfrm>
            <a:off x="990599" y="457200"/>
            <a:ext cx="5067543" cy="2028825"/>
          </a:xfrm>
          <a:prstGeom prst="rect">
            <a:avLst/>
          </a:prstGeom>
          <a:noFill/>
          <a:ln w="9525">
            <a:noFill/>
            <a:miter lim="800000"/>
            <a:headEnd/>
            <a:tailEnd/>
          </a:ln>
        </p:spPr>
      </p:pic>
      <p:sp>
        <p:nvSpPr>
          <p:cNvPr id="5" name="TextBox 4"/>
          <p:cNvSpPr txBox="1"/>
          <p:nvPr/>
        </p:nvSpPr>
        <p:spPr>
          <a:xfrm>
            <a:off x="6096000" y="1143000"/>
            <a:ext cx="2895600" cy="923330"/>
          </a:xfrm>
          <a:prstGeom prst="rect">
            <a:avLst/>
          </a:prstGeom>
          <a:noFill/>
        </p:spPr>
        <p:txBody>
          <a:bodyPr wrap="square" rtlCol="0">
            <a:spAutoFit/>
          </a:bodyPr>
          <a:lstStyle/>
          <a:p>
            <a:r>
              <a:rPr lang="en-US" dirty="0" smtClean="0">
                <a:solidFill>
                  <a:srgbClr val="C00000"/>
                </a:solidFill>
              </a:rPr>
              <a:t>Given FD’s</a:t>
            </a:r>
          </a:p>
          <a:p>
            <a:r>
              <a:rPr lang="en-US" dirty="0" smtClean="0"/>
              <a:t>Tournament, year</a:t>
            </a:r>
            <a:r>
              <a:rPr lang="en-US" dirty="0" smtClean="0">
                <a:sym typeface="Wingdings" pitchFamily="2" charset="2"/>
              </a:rPr>
              <a:t> winner</a:t>
            </a:r>
          </a:p>
          <a:p>
            <a:r>
              <a:rPr lang="en-US" dirty="0" smtClean="0">
                <a:sym typeface="Wingdings" pitchFamily="2" charset="2"/>
              </a:rPr>
              <a:t>  winner  winner DOB</a:t>
            </a:r>
            <a:endParaRPr lang="en-US" dirty="0"/>
          </a:p>
        </p:txBody>
      </p:sp>
      <p:sp>
        <p:nvSpPr>
          <p:cNvPr id="6" name="TextBox 5"/>
          <p:cNvSpPr txBox="1"/>
          <p:nvPr/>
        </p:nvSpPr>
        <p:spPr>
          <a:xfrm>
            <a:off x="6172200" y="2133600"/>
            <a:ext cx="2514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It is not in 3NF due to transitive dependency</a:t>
            </a:r>
            <a:endParaRPr lang="en-US" dirty="0"/>
          </a:p>
        </p:txBody>
      </p:sp>
      <p:sp>
        <p:nvSpPr>
          <p:cNvPr id="7" name="Down Arrow 6"/>
          <p:cNvSpPr/>
          <p:nvPr/>
        </p:nvSpPr>
        <p:spPr>
          <a:xfrm>
            <a:off x="2667000" y="2362200"/>
            <a:ext cx="533400" cy="6858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3505200" y="2514600"/>
            <a:ext cx="2590800" cy="369332"/>
          </a:xfrm>
          <a:prstGeom prst="rect">
            <a:avLst/>
          </a:prstGeom>
          <a:noFill/>
        </p:spPr>
        <p:txBody>
          <a:bodyPr wrap="square" rtlCol="0">
            <a:spAutoFit/>
          </a:bodyPr>
          <a:lstStyle/>
          <a:p>
            <a:r>
              <a:rPr lang="en-US" b="1" dirty="0" smtClean="0"/>
              <a:t>After Normalization</a:t>
            </a:r>
            <a:endParaRPr lang="en-US" b="1" dirty="0"/>
          </a:p>
        </p:txBody>
      </p:sp>
      <p:pic>
        <p:nvPicPr>
          <p:cNvPr id="34819" name="Picture 3"/>
          <p:cNvPicPr>
            <a:picLocks noChangeAspect="1" noChangeArrowheads="1"/>
          </p:cNvPicPr>
          <p:nvPr/>
        </p:nvPicPr>
        <p:blipFill>
          <a:blip r:embed="rId3" cstate="print"/>
          <a:srcRect/>
          <a:stretch>
            <a:fillRect/>
          </a:stretch>
        </p:blipFill>
        <p:spPr bwMode="auto">
          <a:xfrm>
            <a:off x="1143000" y="3276600"/>
            <a:ext cx="6337573" cy="2009775"/>
          </a:xfrm>
          <a:prstGeom prst="rect">
            <a:avLst/>
          </a:prstGeom>
          <a:noFill/>
          <a:ln w="9525">
            <a:noFill/>
            <a:miter lim="800000"/>
            <a:headEnd/>
            <a:tailEnd/>
          </a:ln>
        </p:spPr>
      </p:pic>
      <p:sp>
        <p:nvSpPr>
          <p:cNvPr id="10" name="TextBox 9"/>
          <p:cNvSpPr txBox="1"/>
          <p:nvPr/>
        </p:nvSpPr>
        <p:spPr>
          <a:xfrm>
            <a:off x="1295400" y="5486400"/>
            <a:ext cx="4876800" cy="646331"/>
          </a:xfrm>
          <a:prstGeom prst="rect">
            <a:avLst/>
          </a:prstGeom>
          <a:noFill/>
        </p:spPr>
        <p:txBody>
          <a:bodyPr wrap="square" rtlCol="0">
            <a:spAutoFit/>
          </a:bodyPr>
          <a:lstStyle/>
          <a:p>
            <a:r>
              <a:rPr lang="en-US" dirty="0" smtClean="0"/>
              <a:t>Tournament, year </a:t>
            </a:r>
            <a:r>
              <a:rPr lang="en-US" dirty="0" smtClean="0">
                <a:sym typeface="Wingdings" pitchFamily="2" charset="2"/>
              </a:rPr>
              <a:t> winner</a:t>
            </a:r>
          </a:p>
          <a:p>
            <a:r>
              <a:rPr lang="en-US" dirty="0" smtClean="0">
                <a:sym typeface="Wingdings" pitchFamily="2" charset="2"/>
              </a:rPr>
              <a:t>Player  DOB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819"/>
                                        </p:tgtEl>
                                        <p:attrNameLst>
                                          <p:attrName>style.visibility</p:attrName>
                                        </p:attrNameLst>
                                      </p:cBhvr>
                                      <p:to>
                                        <p:strVal val="visible"/>
                                      </p:to>
                                    </p:set>
                                    <p:animEffect transition="in" filter="blinds(horizontal)">
                                      <p:cBhvr>
                                        <p:cTn id="20" dur="500"/>
                                        <p:tgtEl>
                                          <p:spTgt spid="3481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pPr>
              <a:buNone/>
            </a:pPr>
            <a:r>
              <a:rPr lang="en-US" dirty="0" err="1" smtClean="0"/>
              <a:t>Emp</a:t>
            </a:r>
            <a:endParaRPr lang="en-US" dirty="0" smtClean="0"/>
          </a:p>
          <a:p>
            <a:pPr>
              <a:buNone/>
            </a:pPr>
            <a:endParaRPr lang="en-US" dirty="0"/>
          </a:p>
        </p:txBody>
      </p:sp>
      <p:graphicFrame>
        <p:nvGraphicFramePr>
          <p:cNvPr id="4" name="Table 3"/>
          <p:cNvGraphicFramePr>
            <a:graphicFrameLocks noGrp="1"/>
          </p:cNvGraphicFramePr>
          <p:nvPr/>
        </p:nvGraphicFramePr>
        <p:xfrm>
          <a:off x="1524000" y="1397000"/>
          <a:ext cx="6096000" cy="1483360"/>
        </p:xfrm>
        <a:graphic>
          <a:graphicData uri="http://schemas.openxmlformats.org/drawingml/2006/table">
            <a:tbl>
              <a:tblPr firstRow="1" bandRow="1">
                <a:tableStyleId>{616DA210-FB5B-4158-B5E0-FEB733F419BA}</a:tableStyleId>
              </a:tblPr>
              <a:tblGrid>
                <a:gridCol w="1219200"/>
                <a:gridCol w="1219200"/>
                <a:gridCol w="1219200"/>
                <a:gridCol w="1219200"/>
                <a:gridCol w="1219200"/>
              </a:tblGrid>
              <a:tr h="370840">
                <a:tc>
                  <a:txBody>
                    <a:bodyPr/>
                    <a:lstStyle/>
                    <a:p>
                      <a:r>
                        <a:rPr lang="en-US" dirty="0" err="1" smtClean="0"/>
                        <a:t>Emp_id</a:t>
                      </a:r>
                      <a:endParaRPr lang="en-US" dirty="0"/>
                    </a:p>
                  </a:txBody>
                  <a:tcPr/>
                </a:tc>
                <a:tc>
                  <a:txBody>
                    <a:bodyPr/>
                    <a:lstStyle/>
                    <a:p>
                      <a:r>
                        <a:rPr lang="en-US" dirty="0" err="1" smtClean="0"/>
                        <a:t>Ename</a:t>
                      </a:r>
                      <a:endParaRPr lang="en-US" dirty="0"/>
                    </a:p>
                  </a:txBody>
                  <a:tcPr/>
                </a:tc>
                <a:tc>
                  <a:txBody>
                    <a:bodyPr/>
                    <a:lstStyle/>
                    <a:p>
                      <a:r>
                        <a:rPr lang="en-US" dirty="0" smtClean="0"/>
                        <a:t>Salary</a:t>
                      </a:r>
                      <a:endParaRPr lang="en-US" dirty="0"/>
                    </a:p>
                  </a:txBody>
                  <a:tcPr/>
                </a:tc>
                <a:tc>
                  <a:txBody>
                    <a:bodyPr/>
                    <a:lstStyle/>
                    <a:p>
                      <a:r>
                        <a:rPr lang="en-US" dirty="0" err="1" smtClean="0"/>
                        <a:t>Dept_id</a:t>
                      </a:r>
                      <a:endParaRPr lang="en-US" dirty="0"/>
                    </a:p>
                  </a:txBody>
                  <a:tcPr/>
                </a:tc>
                <a:tc>
                  <a:txBody>
                    <a:bodyPr/>
                    <a:lstStyle/>
                    <a:p>
                      <a:r>
                        <a:rPr lang="en-US" dirty="0" err="1" smtClean="0"/>
                        <a:t>Dname</a:t>
                      </a:r>
                      <a:endParaRPr lang="en-US" dirty="0"/>
                    </a:p>
                  </a:txBody>
                  <a:tcPr/>
                </a:tc>
              </a:tr>
              <a:tr h="370840">
                <a:tc>
                  <a:txBody>
                    <a:bodyPr/>
                    <a:lstStyle/>
                    <a:p>
                      <a:r>
                        <a:rPr lang="en-US" dirty="0" smtClean="0"/>
                        <a:t>10</a:t>
                      </a:r>
                      <a:endParaRPr lang="en-US" dirty="0"/>
                    </a:p>
                  </a:txBody>
                  <a:tcPr/>
                </a:tc>
                <a:tc>
                  <a:txBody>
                    <a:bodyPr/>
                    <a:lstStyle/>
                    <a:p>
                      <a:r>
                        <a:rPr lang="en-US" dirty="0" smtClean="0"/>
                        <a:t>John</a:t>
                      </a:r>
                      <a:endParaRPr lang="en-US" dirty="0"/>
                    </a:p>
                  </a:txBody>
                  <a:tcPr/>
                </a:tc>
                <a:tc>
                  <a:txBody>
                    <a:bodyPr/>
                    <a:lstStyle/>
                    <a:p>
                      <a:r>
                        <a:rPr lang="en-US" dirty="0" smtClean="0"/>
                        <a:t>2000</a:t>
                      </a:r>
                      <a:endParaRPr lang="en-US" dirty="0"/>
                    </a:p>
                  </a:txBody>
                  <a:tcPr/>
                </a:tc>
                <a:tc>
                  <a:txBody>
                    <a:bodyPr/>
                    <a:lstStyle/>
                    <a:p>
                      <a:r>
                        <a:rPr lang="en-US" dirty="0" smtClean="0"/>
                        <a:t>C1</a:t>
                      </a:r>
                      <a:endParaRPr lang="en-US" dirty="0"/>
                    </a:p>
                  </a:txBody>
                  <a:tcPr/>
                </a:tc>
                <a:tc>
                  <a:txBody>
                    <a:bodyPr/>
                    <a:lstStyle/>
                    <a:p>
                      <a:r>
                        <a:rPr lang="en-US" dirty="0" smtClean="0"/>
                        <a:t>IT</a:t>
                      </a:r>
                      <a:endParaRPr lang="en-US" dirty="0"/>
                    </a:p>
                  </a:txBody>
                  <a:tcPr/>
                </a:tc>
              </a:tr>
              <a:tr h="370840">
                <a:tc>
                  <a:txBody>
                    <a:bodyPr/>
                    <a:lstStyle/>
                    <a:p>
                      <a:r>
                        <a:rPr lang="en-US" dirty="0" smtClean="0"/>
                        <a:t>12</a:t>
                      </a:r>
                      <a:endParaRPr lang="en-US" dirty="0"/>
                    </a:p>
                  </a:txBody>
                  <a:tcPr/>
                </a:tc>
                <a:tc>
                  <a:txBody>
                    <a:bodyPr/>
                    <a:lstStyle/>
                    <a:p>
                      <a:r>
                        <a:rPr lang="en-US" dirty="0" smtClean="0"/>
                        <a:t>Marry</a:t>
                      </a:r>
                      <a:endParaRPr lang="en-US" dirty="0"/>
                    </a:p>
                  </a:txBody>
                  <a:tcPr/>
                </a:tc>
                <a:tc>
                  <a:txBody>
                    <a:bodyPr/>
                    <a:lstStyle/>
                    <a:p>
                      <a:r>
                        <a:rPr lang="en-US" dirty="0" smtClean="0"/>
                        <a:t>2000</a:t>
                      </a:r>
                      <a:endParaRPr lang="en-US" dirty="0"/>
                    </a:p>
                  </a:txBody>
                  <a:tcPr/>
                </a:tc>
                <a:tc>
                  <a:txBody>
                    <a:bodyPr/>
                    <a:lstStyle/>
                    <a:p>
                      <a:r>
                        <a:rPr lang="en-US" dirty="0" smtClean="0"/>
                        <a:t>E1</a:t>
                      </a:r>
                      <a:endParaRPr lang="en-US" dirty="0"/>
                    </a:p>
                  </a:txBody>
                  <a:tcPr/>
                </a:tc>
                <a:tc>
                  <a:txBody>
                    <a:bodyPr/>
                    <a:lstStyle/>
                    <a:p>
                      <a:r>
                        <a:rPr lang="en-US" dirty="0" smtClean="0"/>
                        <a:t>HR</a:t>
                      </a:r>
                      <a:endParaRPr lang="en-US" dirty="0"/>
                    </a:p>
                  </a:txBody>
                  <a:tcPr/>
                </a:tc>
              </a:tr>
              <a:tr h="370840">
                <a:tc>
                  <a:txBody>
                    <a:bodyPr/>
                    <a:lstStyle/>
                    <a:p>
                      <a:r>
                        <a:rPr lang="en-US" dirty="0" smtClean="0"/>
                        <a:t>15</a:t>
                      </a:r>
                      <a:endParaRPr lang="en-US" dirty="0"/>
                    </a:p>
                  </a:txBody>
                  <a:tcPr/>
                </a:tc>
                <a:tc>
                  <a:txBody>
                    <a:bodyPr/>
                    <a:lstStyle/>
                    <a:p>
                      <a:r>
                        <a:rPr lang="en-US" dirty="0" smtClean="0"/>
                        <a:t>John</a:t>
                      </a:r>
                      <a:endParaRPr lang="en-US" dirty="0"/>
                    </a:p>
                  </a:txBody>
                  <a:tcPr/>
                </a:tc>
                <a:tc>
                  <a:txBody>
                    <a:bodyPr/>
                    <a:lstStyle/>
                    <a:p>
                      <a:r>
                        <a:rPr lang="en-US" dirty="0" smtClean="0"/>
                        <a:t>3000</a:t>
                      </a:r>
                      <a:endParaRPr lang="en-US" dirty="0"/>
                    </a:p>
                  </a:txBody>
                  <a:tcPr/>
                </a:tc>
                <a:tc>
                  <a:txBody>
                    <a:bodyPr/>
                    <a:lstStyle/>
                    <a:p>
                      <a:r>
                        <a:rPr lang="en-US" dirty="0" smtClean="0"/>
                        <a:t>C1</a:t>
                      </a:r>
                      <a:endParaRPr lang="en-US" dirty="0"/>
                    </a:p>
                  </a:txBody>
                  <a:tcPr/>
                </a:tc>
                <a:tc>
                  <a:txBody>
                    <a:bodyPr/>
                    <a:lstStyle/>
                    <a:p>
                      <a:r>
                        <a:rPr lang="en-US" dirty="0" smtClean="0"/>
                        <a:t>IT</a:t>
                      </a:r>
                      <a:endParaRPr lang="en-US" dirty="0"/>
                    </a:p>
                  </a:txBody>
                  <a:tcPr/>
                </a:tc>
              </a:tr>
            </a:tbl>
          </a:graphicData>
        </a:graphic>
      </p:graphicFrame>
      <p:sp>
        <p:nvSpPr>
          <p:cNvPr id="5" name="TextBox 4"/>
          <p:cNvSpPr txBox="1"/>
          <p:nvPr/>
        </p:nvSpPr>
        <p:spPr>
          <a:xfrm>
            <a:off x="1600200" y="3276600"/>
            <a:ext cx="2590800" cy="923330"/>
          </a:xfrm>
          <a:prstGeom prst="rect">
            <a:avLst/>
          </a:prstGeom>
          <a:noFill/>
        </p:spPr>
        <p:txBody>
          <a:bodyPr wrap="square" rtlCol="0">
            <a:spAutoFit/>
          </a:bodyPr>
          <a:lstStyle/>
          <a:p>
            <a:r>
              <a:rPr lang="en-US" dirty="0" err="1" smtClean="0"/>
              <a:t>Emp_id</a:t>
            </a:r>
            <a:r>
              <a:rPr lang="en-US" dirty="0" smtClean="0"/>
              <a:t>-&gt; </a:t>
            </a:r>
            <a:r>
              <a:rPr lang="en-US" dirty="0" err="1" smtClean="0"/>
              <a:t>ename</a:t>
            </a:r>
            <a:r>
              <a:rPr lang="en-US" dirty="0" smtClean="0"/>
              <a:t>, salary</a:t>
            </a:r>
          </a:p>
          <a:p>
            <a:r>
              <a:rPr lang="en-US" dirty="0" err="1" smtClean="0"/>
              <a:t>Empid</a:t>
            </a:r>
            <a:r>
              <a:rPr lang="en-US" dirty="0" smtClean="0"/>
              <a:t>-&gt; dept-id</a:t>
            </a:r>
          </a:p>
          <a:p>
            <a:r>
              <a:rPr lang="en-US" dirty="0" err="1" smtClean="0"/>
              <a:t>Dept_id</a:t>
            </a:r>
            <a:r>
              <a:rPr lang="en-US" dirty="0" smtClean="0"/>
              <a:t>-&gt;</a:t>
            </a:r>
            <a:r>
              <a:rPr lang="en-US" dirty="0" err="1" smtClean="0"/>
              <a:t>Dname</a:t>
            </a:r>
            <a:endParaRPr lang="en-US" dirty="0"/>
          </a:p>
        </p:txBody>
      </p:sp>
      <p:sp>
        <p:nvSpPr>
          <p:cNvPr id="6" name="TextBox 5"/>
          <p:cNvSpPr txBox="1"/>
          <p:nvPr/>
        </p:nvSpPr>
        <p:spPr>
          <a:xfrm>
            <a:off x="4343400" y="3352800"/>
            <a:ext cx="3505200" cy="369332"/>
          </a:xfrm>
          <a:prstGeom prst="rect">
            <a:avLst/>
          </a:prstGeom>
          <a:noFill/>
        </p:spPr>
        <p:txBody>
          <a:bodyPr wrap="square" rtlCol="0">
            <a:spAutoFit/>
          </a:bodyPr>
          <a:lstStyle/>
          <a:p>
            <a:r>
              <a:rPr lang="en-US" dirty="0" smtClean="0"/>
              <a:t>Not in 3NF due to transitivity rule</a:t>
            </a:r>
            <a:endParaRPr lang="en-US" dirty="0"/>
          </a:p>
        </p:txBody>
      </p:sp>
      <p:graphicFrame>
        <p:nvGraphicFramePr>
          <p:cNvPr id="7" name="Table 6"/>
          <p:cNvGraphicFramePr>
            <a:graphicFrameLocks noGrp="1"/>
          </p:cNvGraphicFramePr>
          <p:nvPr/>
        </p:nvGraphicFramePr>
        <p:xfrm>
          <a:off x="1219200" y="4495800"/>
          <a:ext cx="2590800" cy="2560320"/>
        </p:xfrm>
        <a:graphic>
          <a:graphicData uri="http://schemas.openxmlformats.org/drawingml/2006/table">
            <a:tbl>
              <a:tblPr firstRow="1" bandRow="1">
                <a:tableStyleId>{5C22544A-7EE6-4342-B048-85BDC9FD1C3A}</a:tableStyleId>
              </a:tblPr>
              <a:tblGrid>
                <a:gridCol w="647700"/>
                <a:gridCol w="647700"/>
                <a:gridCol w="647700"/>
                <a:gridCol w="647700"/>
              </a:tblGrid>
              <a:tr h="438150">
                <a:tc>
                  <a:txBody>
                    <a:bodyPr/>
                    <a:lstStyle/>
                    <a:p>
                      <a:r>
                        <a:rPr lang="en-US" dirty="0" err="1" smtClean="0"/>
                        <a:t>EmpID</a:t>
                      </a:r>
                      <a:endParaRPr lang="en-US" dirty="0"/>
                    </a:p>
                  </a:txBody>
                  <a:tcPr/>
                </a:tc>
                <a:tc>
                  <a:txBody>
                    <a:bodyPr/>
                    <a:lstStyle/>
                    <a:p>
                      <a:r>
                        <a:rPr lang="en-US" dirty="0" err="1" smtClean="0"/>
                        <a:t>Ename</a:t>
                      </a:r>
                      <a:endParaRPr lang="en-US" dirty="0"/>
                    </a:p>
                  </a:txBody>
                  <a:tcPr/>
                </a:tc>
                <a:tc>
                  <a:txBody>
                    <a:bodyPr/>
                    <a:lstStyle/>
                    <a:p>
                      <a:r>
                        <a:rPr lang="en-US" dirty="0" smtClean="0"/>
                        <a:t>Salary</a:t>
                      </a:r>
                      <a:endParaRPr lang="en-US" dirty="0"/>
                    </a:p>
                  </a:txBody>
                  <a:tcPr/>
                </a:tc>
                <a:tc>
                  <a:txBody>
                    <a:bodyPr/>
                    <a:lstStyle/>
                    <a:p>
                      <a:r>
                        <a:rPr lang="en-US" dirty="0" err="1" smtClean="0"/>
                        <a:t>Dept_id</a:t>
                      </a:r>
                      <a:endParaRPr lang="en-US" dirty="0"/>
                    </a:p>
                  </a:txBody>
                  <a:tcPr/>
                </a:tc>
              </a:tr>
              <a:tr h="438150">
                <a:tc>
                  <a:txBody>
                    <a:bodyPr/>
                    <a:lstStyle/>
                    <a:p>
                      <a:r>
                        <a:rPr lang="en-US" dirty="0" smtClean="0"/>
                        <a:t>10</a:t>
                      </a:r>
                      <a:endParaRPr lang="en-US" dirty="0"/>
                    </a:p>
                  </a:txBody>
                  <a:tcPr/>
                </a:tc>
                <a:tc>
                  <a:txBody>
                    <a:bodyPr/>
                    <a:lstStyle/>
                    <a:p>
                      <a:r>
                        <a:rPr lang="en-US" dirty="0" smtClean="0"/>
                        <a:t>John</a:t>
                      </a:r>
                      <a:endParaRPr lang="en-US" dirty="0"/>
                    </a:p>
                  </a:txBody>
                  <a:tcPr/>
                </a:tc>
                <a:tc>
                  <a:txBody>
                    <a:bodyPr/>
                    <a:lstStyle/>
                    <a:p>
                      <a:r>
                        <a:rPr lang="en-US" dirty="0" smtClean="0"/>
                        <a:t>2000</a:t>
                      </a:r>
                      <a:endParaRPr lang="en-US" dirty="0"/>
                    </a:p>
                  </a:txBody>
                  <a:tcPr/>
                </a:tc>
                <a:tc>
                  <a:txBody>
                    <a:bodyPr/>
                    <a:lstStyle/>
                    <a:p>
                      <a:r>
                        <a:rPr lang="en-US" dirty="0" smtClean="0"/>
                        <a:t>C1</a:t>
                      </a:r>
                      <a:endParaRPr lang="en-US" dirty="0"/>
                    </a:p>
                  </a:txBody>
                  <a:tcPr/>
                </a:tc>
              </a:tr>
              <a:tr h="438150">
                <a:tc>
                  <a:txBody>
                    <a:bodyPr/>
                    <a:lstStyle/>
                    <a:p>
                      <a:r>
                        <a:rPr lang="en-US" dirty="0" smtClean="0"/>
                        <a:t>12</a:t>
                      </a:r>
                      <a:endParaRPr lang="en-US" dirty="0"/>
                    </a:p>
                  </a:txBody>
                  <a:tcPr/>
                </a:tc>
                <a:tc>
                  <a:txBody>
                    <a:bodyPr/>
                    <a:lstStyle/>
                    <a:p>
                      <a:r>
                        <a:rPr lang="en-US" dirty="0" smtClean="0"/>
                        <a:t>Marry</a:t>
                      </a:r>
                      <a:endParaRPr lang="en-US" dirty="0"/>
                    </a:p>
                  </a:txBody>
                  <a:tcPr/>
                </a:tc>
                <a:tc>
                  <a:txBody>
                    <a:bodyPr/>
                    <a:lstStyle/>
                    <a:p>
                      <a:r>
                        <a:rPr lang="en-US" dirty="0" smtClean="0"/>
                        <a:t>2000</a:t>
                      </a:r>
                      <a:endParaRPr lang="en-US" dirty="0"/>
                    </a:p>
                  </a:txBody>
                  <a:tcPr/>
                </a:tc>
                <a:tc>
                  <a:txBody>
                    <a:bodyPr/>
                    <a:lstStyle/>
                    <a:p>
                      <a:r>
                        <a:rPr lang="en-US" dirty="0" smtClean="0"/>
                        <a:t>E1</a:t>
                      </a:r>
                      <a:endParaRPr lang="en-US" dirty="0"/>
                    </a:p>
                  </a:txBody>
                  <a:tcPr/>
                </a:tc>
              </a:tr>
              <a:tr h="438150">
                <a:tc>
                  <a:txBody>
                    <a:bodyPr/>
                    <a:lstStyle/>
                    <a:p>
                      <a:r>
                        <a:rPr lang="en-US" dirty="0" smtClean="0"/>
                        <a:t>15</a:t>
                      </a:r>
                      <a:endParaRPr lang="en-US" dirty="0"/>
                    </a:p>
                  </a:txBody>
                  <a:tcPr/>
                </a:tc>
                <a:tc>
                  <a:txBody>
                    <a:bodyPr/>
                    <a:lstStyle/>
                    <a:p>
                      <a:r>
                        <a:rPr lang="en-US" dirty="0" smtClean="0"/>
                        <a:t>John</a:t>
                      </a:r>
                      <a:endParaRPr lang="en-US" dirty="0"/>
                    </a:p>
                  </a:txBody>
                  <a:tcPr/>
                </a:tc>
                <a:tc>
                  <a:txBody>
                    <a:bodyPr/>
                    <a:lstStyle/>
                    <a:p>
                      <a:r>
                        <a:rPr lang="en-US" dirty="0" smtClean="0"/>
                        <a:t>3000</a:t>
                      </a:r>
                      <a:endParaRPr lang="en-US" dirty="0"/>
                    </a:p>
                  </a:txBody>
                  <a:tcPr/>
                </a:tc>
                <a:tc>
                  <a:txBody>
                    <a:bodyPr/>
                    <a:lstStyle/>
                    <a:p>
                      <a:r>
                        <a:rPr lang="en-US" dirty="0" smtClean="0"/>
                        <a:t>C1</a:t>
                      </a:r>
                      <a:endParaRPr lang="en-US" dirty="0"/>
                    </a:p>
                  </a:txBody>
                  <a:tcPr/>
                </a:tc>
              </a:tr>
            </a:tbl>
          </a:graphicData>
        </a:graphic>
      </p:graphicFrame>
      <p:graphicFrame>
        <p:nvGraphicFramePr>
          <p:cNvPr id="8" name="Table 7"/>
          <p:cNvGraphicFramePr>
            <a:graphicFrameLocks noGrp="1"/>
          </p:cNvGraphicFramePr>
          <p:nvPr/>
        </p:nvGraphicFramePr>
        <p:xfrm>
          <a:off x="4724400" y="4572000"/>
          <a:ext cx="2438400" cy="1112520"/>
        </p:xfrm>
        <a:graphic>
          <a:graphicData uri="http://schemas.openxmlformats.org/drawingml/2006/table">
            <a:tbl>
              <a:tblPr firstRow="1" bandRow="1">
                <a:tableStyleId>{5C22544A-7EE6-4342-B048-85BDC9FD1C3A}</a:tableStyleId>
              </a:tblPr>
              <a:tblGrid>
                <a:gridCol w="1219200"/>
                <a:gridCol w="1219200"/>
              </a:tblGrid>
              <a:tr h="370840">
                <a:tc>
                  <a:txBody>
                    <a:bodyPr/>
                    <a:lstStyle/>
                    <a:p>
                      <a:r>
                        <a:rPr lang="en-US" dirty="0" err="1" smtClean="0"/>
                        <a:t>Dept_id</a:t>
                      </a:r>
                      <a:endParaRPr lang="en-US" dirty="0"/>
                    </a:p>
                  </a:txBody>
                  <a:tcPr/>
                </a:tc>
                <a:tc>
                  <a:txBody>
                    <a:bodyPr/>
                    <a:lstStyle/>
                    <a:p>
                      <a:r>
                        <a:rPr lang="en-US" dirty="0" err="1" smtClean="0"/>
                        <a:t>Dname</a:t>
                      </a:r>
                      <a:endParaRPr lang="en-US" dirty="0"/>
                    </a:p>
                  </a:txBody>
                  <a:tcPr/>
                </a:tc>
              </a:tr>
              <a:tr h="370840">
                <a:tc>
                  <a:txBody>
                    <a:bodyPr/>
                    <a:lstStyle/>
                    <a:p>
                      <a:r>
                        <a:rPr lang="en-US" dirty="0" smtClean="0"/>
                        <a:t>C1</a:t>
                      </a:r>
                      <a:endParaRPr lang="en-US" dirty="0"/>
                    </a:p>
                  </a:txBody>
                  <a:tcPr/>
                </a:tc>
                <a:tc>
                  <a:txBody>
                    <a:bodyPr/>
                    <a:lstStyle/>
                    <a:p>
                      <a:r>
                        <a:rPr lang="en-US" dirty="0" smtClean="0"/>
                        <a:t>IT</a:t>
                      </a:r>
                      <a:endParaRPr lang="en-US" dirty="0"/>
                    </a:p>
                  </a:txBody>
                  <a:tcPr/>
                </a:tc>
              </a:tr>
              <a:tr h="370840">
                <a:tc>
                  <a:txBody>
                    <a:bodyPr/>
                    <a:lstStyle/>
                    <a:p>
                      <a:r>
                        <a:rPr lang="en-US" dirty="0" smtClean="0"/>
                        <a:t>E1</a:t>
                      </a:r>
                      <a:endParaRPr lang="en-US" dirty="0"/>
                    </a:p>
                  </a:txBody>
                  <a:tcPr/>
                </a:tc>
                <a:tc>
                  <a:txBody>
                    <a:bodyPr/>
                    <a:lstStyle/>
                    <a:p>
                      <a:r>
                        <a:rPr lang="en-US" dirty="0" smtClean="0"/>
                        <a:t>HR</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Functional Dependencies</a:t>
            </a:r>
            <a:endParaRPr lang="en-US" b="1" dirty="0">
              <a:solidFill>
                <a:srgbClr val="C00000"/>
              </a:solidFill>
            </a:endParaRPr>
          </a:p>
        </p:txBody>
      </p:sp>
      <p:sp>
        <p:nvSpPr>
          <p:cNvPr id="3" name="Content Placeholder 2"/>
          <p:cNvSpPr>
            <a:spLocks noGrp="1"/>
          </p:cNvSpPr>
          <p:nvPr>
            <p:ph idx="1"/>
          </p:nvPr>
        </p:nvSpPr>
        <p:spPr>
          <a:xfrm>
            <a:off x="1447800" y="1600200"/>
            <a:ext cx="7498080" cy="4343400"/>
          </a:xfrm>
        </p:spPr>
        <p:txBody>
          <a:bodyPr>
            <a:normAutofit/>
          </a:bodyPr>
          <a:lstStyle/>
          <a:p>
            <a:pPr algn="just"/>
            <a:r>
              <a:rPr lang="en-US" sz="2400" dirty="0" smtClean="0"/>
              <a:t> Functional dependencies play a key role in differentiating good database designs from bad database designs</a:t>
            </a:r>
          </a:p>
          <a:p>
            <a:pPr algn="just"/>
            <a:r>
              <a:rPr lang="en-US" sz="2400" dirty="0" smtClean="0"/>
              <a:t> A functional dependency is a </a:t>
            </a:r>
            <a:r>
              <a:rPr lang="en-US" sz="2400" b="1" dirty="0" smtClean="0"/>
              <a:t>type of constraint</a:t>
            </a:r>
            <a:r>
              <a:rPr lang="en-US" sz="2400" dirty="0" smtClean="0"/>
              <a:t> that is a generalization of the notion of key and apply on the set of legal relations</a:t>
            </a:r>
          </a:p>
          <a:p>
            <a:pPr algn="just"/>
            <a:r>
              <a:rPr lang="en-US" sz="2400" i="1" dirty="0" smtClean="0"/>
              <a:t> “</a:t>
            </a:r>
            <a:r>
              <a:rPr lang="en-US" sz="2400" b="1" dirty="0" smtClean="0">
                <a:solidFill>
                  <a:srgbClr val="00B050"/>
                </a:solidFill>
              </a:rPr>
              <a:t>A functional dependency is defined as a constraint between two sets of attributes in a relation from a database”</a:t>
            </a:r>
          </a:p>
          <a:p>
            <a:pPr algn="just">
              <a:buNone/>
            </a:pPr>
            <a:endParaRPr lang="en-US" sz="2400" b="1" dirty="0" smtClean="0">
              <a:solidFill>
                <a:srgbClr val="00B050"/>
              </a:solidFill>
            </a:endParaRPr>
          </a:p>
          <a:p>
            <a:endParaRPr lang="en-US" sz="2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143000"/>
          </a:xfrm>
        </p:spPr>
        <p:txBody>
          <a:bodyPr>
            <a:normAutofit fontScale="90000"/>
          </a:bodyPr>
          <a:lstStyle/>
          <a:p>
            <a:r>
              <a:rPr lang="en-US" sz="3600" b="1" dirty="0" smtClean="0">
                <a:solidFill>
                  <a:srgbClr val="C00000"/>
                </a:solidFill>
              </a:rPr>
              <a:t>BCNF - Boyce-</a:t>
            </a:r>
            <a:r>
              <a:rPr lang="en-US" sz="3600" b="1" dirty="0" err="1" smtClean="0">
                <a:solidFill>
                  <a:srgbClr val="C00000"/>
                </a:solidFill>
              </a:rPr>
              <a:t>Codd</a:t>
            </a:r>
            <a:r>
              <a:rPr lang="en-US" sz="3600" b="1" dirty="0" smtClean="0">
                <a:solidFill>
                  <a:srgbClr val="C00000"/>
                </a:solidFill>
              </a:rPr>
              <a:t> Normal Form</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t>When a relation has more than one overlapping candidate keys </a:t>
            </a:r>
          </a:p>
          <a:p>
            <a:pPr algn="just">
              <a:buNone/>
            </a:pPr>
            <a:r>
              <a:rPr lang="en-US" sz="2800" dirty="0" smtClean="0"/>
              <a:t> </a:t>
            </a:r>
            <a:r>
              <a:rPr lang="en-US" sz="2800" dirty="0" smtClean="0">
                <a:solidFill>
                  <a:srgbClr val="0070C0"/>
                </a:solidFill>
              </a:rPr>
              <a:t>Example:  </a:t>
            </a:r>
            <a:r>
              <a:rPr lang="en-US" sz="2800" dirty="0" smtClean="0"/>
              <a:t>R( A, B, C, D, E)</a:t>
            </a:r>
          </a:p>
          <a:p>
            <a:pPr algn="just">
              <a:buNone/>
            </a:pPr>
            <a:r>
              <a:rPr lang="en-US" sz="2800" dirty="0" smtClean="0">
                <a:sym typeface="Wingdings" pitchFamily="2" charset="2"/>
              </a:rPr>
              <a:t>ACB, CGF,  DE, CFD, GA</a:t>
            </a:r>
          </a:p>
          <a:p>
            <a:pPr algn="just">
              <a:buNone/>
            </a:pPr>
            <a:endParaRPr lang="en-US" sz="800" dirty="0" smtClean="0">
              <a:sym typeface="Wingdings" pitchFamily="2" charset="2"/>
            </a:endParaRPr>
          </a:p>
          <a:p>
            <a:pPr algn="just">
              <a:buNone/>
            </a:pPr>
            <a:r>
              <a:rPr lang="en-US" sz="2800" dirty="0" smtClean="0">
                <a:sym typeface="Wingdings" pitchFamily="2" charset="2"/>
              </a:rPr>
              <a:t>Here AC, CG are candidate keys </a:t>
            </a:r>
            <a:r>
              <a:rPr lang="en-US" sz="2800" smtClean="0">
                <a:sym typeface="Wingdings" pitchFamily="2" charset="2"/>
              </a:rPr>
              <a:t>but overlapped so BCNF</a:t>
            </a:r>
            <a:endParaRPr lang="en-US" sz="2800" dirty="0" smtClean="0">
              <a:sym typeface="Wingdings" pitchFamily="2" charset="2"/>
            </a:endParaRPr>
          </a:p>
          <a:p>
            <a:pPr>
              <a:buNone/>
            </a:pPr>
            <a:r>
              <a:rPr lang="pt-BR" sz="2800" dirty="0" smtClean="0"/>
              <a:t> </a:t>
            </a:r>
            <a:r>
              <a:rPr lang="pt-BR" sz="2800" dirty="0" smtClean="0">
                <a:solidFill>
                  <a:srgbClr val="0070C0"/>
                </a:solidFill>
              </a:rPr>
              <a:t>Example: </a:t>
            </a:r>
            <a:r>
              <a:rPr lang="pt-BR" sz="2800" dirty="0" smtClean="0"/>
              <a:t>R(</a:t>
            </a:r>
            <a:r>
              <a:rPr lang="pt-BR" sz="2800" u="sng" dirty="0" smtClean="0"/>
              <a:t>a,b</a:t>
            </a:r>
            <a:r>
              <a:rPr lang="pt-BR" sz="2800" dirty="0" smtClean="0"/>
              <a:t>,c,d)</a:t>
            </a:r>
            <a:br>
              <a:rPr lang="pt-BR" sz="2800" dirty="0" smtClean="0"/>
            </a:br>
            <a:r>
              <a:rPr lang="pt-BR" sz="2800" dirty="0" smtClean="0"/>
              <a:t>         a,c -&gt; b</a:t>
            </a:r>
            <a:br>
              <a:rPr lang="pt-BR" sz="2800" dirty="0" smtClean="0"/>
            </a:br>
            <a:r>
              <a:rPr lang="pt-BR" sz="2800" dirty="0" smtClean="0"/>
              <a:t>         d -&gt; b</a:t>
            </a:r>
          </a:p>
          <a:p>
            <a:pPr>
              <a:buNone/>
            </a:pPr>
            <a:r>
              <a:rPr lang="pt-BR" sz="2800" dirty="0" smtClean="0"/>
              <a:t>These candidate keys are not overlapped so given relation is in 3NF but not in BCNF</a:t>
            </a:r>
            <a:endParaRPr lang="en-US" sz="2800" dirty="0"/>
          </a:p>
        </p:txBody>
      </p:sp>
      <p:sp>
        <p:nvSpPr>
          <p:cNvPr id="4" name="Rectangle 3"/>
          <p:cNvSpPr/>
          <p:nvPr/>
        </p:nvSpPr>
        <p:spPr>
          <a:xfrm>
            <a:off x="1600200" y="2743200"/>
            <a:ext cx="2286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3124200"/>
            <a:ext cx="2971800" cy="381000"/>
          </a:xfrm>
          <a:prstGeom prst="rect">
            <a:avLst/>
          </a:prstGeom>
          <a:noFill/>
        </p:spPr>
        <p:txBody>
          <a:bodyPr wrap="square" rtlCol="0">
            <a:spAutoFit/>
          </a:bodyPr>
          <a:lstStyle/>
          <a:p>
            <a:r>
              <a:rPr lang="en-US" dirty="0" smtClean="0">
                <a:solidFill>
                  <a:srgbClr val="0070C0"/>
                </a:solidFill>
              </a:rPr>
              <a:t>Overlapping Candidate Keys</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Rules</a:t>
            </a:r>
            <a:endParaRPr lang="en-US" dirty="0"/>
          </a:p>
        </p:txBody>
      </p:sp>
      <p:sp>
        <p:nvSpPr>
          <p:cNvPr id="3" name="Content Placeholder 2"/>
          <p:cNvSpPr>
            <a:spLocks noGrp="1"/>
          </p:cNvSpPr>
          <p:nvPr>
            <p:ph idx="1"/>
          </p:nvPr>
        </p:nvSpPr>
        <p:spPr/>
        <p:txBody>
          <a:bodyPr>
            <a:normAutofit/>
          </a:bodyPr>
          <a:lstStyle/>
          <a:p>
            <a:pPr algn="just"/>
            <a:r>
              <a:rPr lang="en-US" sz="2800" dirty="0" smtClean="0"/>
              <a:t> It should be 1,2,3 NF</a:t>
            </a:r>
          </a:p>
          <a:p>
            <a:pPr algn="just"/>
            <a:r>
              <a:rPr lang="en-US" sz="2800" dirty="0" smtClean="0"/>
              <a:t>A relational schema </a:t>
            </a:r>
            <a:r>
              <a:rPr lang="en-US" sz="2800" i="1" dirty="0" smtClean="0"/>
              <a:t>R</a:t>
            </a:r>
            <a:r>
              <a:rPr lang="en-US" sz="2800" dirty="0" smtClean="0"/>
              <a:t> is in Boyce–</a:t>
            </a:r>
            <a:r>
              <a:rPr lang="en-US" sz="2800" dirty="0" err="1" smtClean="0"/>
              <a:t>Codd</a:t>
            </a:r>
            <a:r>
              <a:rPr lang="en-US" sz="2800" dirty="0" smtClean="0"/>
              <a:t> normal form if and only if for every one of its dependencies </a:t>
            </a:r>
            <a:r>
              <a:rPr lang="en-US" sz="2800" i="1" dirty="0" smtClean="0"/>
              <a:t>X → Y</a:t>
            </a:r>
            <a:r>
              <a:rPr lang="en-US" sz="2800" dirty="0" smtClean="0"/>
              <a:t>, at least one of the following conditions hold</a:t>
            </a:r>
          </a:p>
          <a:p>
            <a:pPr lvl="2" algn="just"/>
            <a:r>
              <a:rPr lang="en-US" sz="2800" i="1" dirty="0" smtClean="0"/>
              <a:t>X → Y</a:t>
            </a:r>
            <a:r>
              <a:rPr lang="en-US" sz="2800" dirty="0" smtClean="0"/>
              <a:t> is a trivial functional dependency </a:t>
            </a:r>
          </a:p>
          <a:p>
            <a:pPr lvl="2" algn="just">
              <a:buNone/>
            </a:pPr>
            <a:r>
              <a:rPr lang="en-US" sz="2800" dirty="0" smtClean="0"/>
              <a:t>           (Y ⊆ X)</a:t>
            </a:r>
          </a:p>
          <a:p>
            <a:pPr lvl="2" algn="just"/>
            <a:r>
              <a:rPr lang="en-US" sz="2800" i="1" dirty="0" smtClean="0"/>
              <a:t>X</a:t>
            </a:r>
            <a:r>
              <a:rPr lang="en-US" sz="2800" dirty="0" smtClean="0"/>
              <a:t> is a </a:t>
            </a:r>
            <a:r>
              <a:rPr lang="en-US" sz="2800" dirty="0" err="1" smtClean="0">
                <a:hlinkClick r:id="rId2" tooltip="Superkey"/>
              </a:rPr>
              <a:t>superkey</a:t>
            </a:r>
            <a:r>
              <a:rPr lang="en-US" sz="2800" dirty="0" smtClean="0"/>
              <a:t> for schema </a:t>
            </a:r>
            <a:r>
              <a:rPr lang="en-US" sz="2800" i="1" dirty="0" smtClean="0"/>
              <a:t>R</a:t>
            </a:r>
            <a:endParaRPr lang="en-US" sz="2800" dirty="0" smtClean="0"/>
          </a:p>
          <a:p>
            <a:pPr>
              <a:buNone/>
            </a:pPr>
            <a:endParaRPr lang="en-US" sz="2800" i="1" dirty="0" smtClean="0"/>
          </a:p>
          <a:p>
            <a:pPr>
              <a:buNone/>
            </a:pPr>
            <a:endParaRPr 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498080" cy="4800600"/>
          </a:xfrm>
        </p:spPr>
        <p:txBody>
          <a:bodyPr>
            <a:normAutofit lnSpcReduction="10000"/>
          </a:bodyPr>
          <a:lstStyle/>
          <a:p>
            <a:r>
              <a:rPr lang="en-US" sz="2800" dirty="0" smtClean="0"/>
              <a:t> R (A, B, C , D)</a:t>
            </a:r>
          </a:p>
          <a:p>
            <a:pPr>
              <a:buNone/>
            </a:pPr>
            <a:r>
              <a:rPr lang="en-US" sz="2800" dirty="0" smtClean="0"/>
              <a:t>  AB</a:t>
            </a:r>
            <a:r>
              <a:rPr lang="en-US" sz="2800" dirty="0" smtClean="0">
                <a:sym typeface="Wingdings" pitchFamily="2" charset="2"/>
              </a:rPr>
              <a:t> C</a:t>
            </a:r>
          </a:p>
          <a:p>
            <a:pPr>
              <a:buNone/>
            </a:pPr>
            <a:r>
              <a:rPr lang="en-US" sz="2800" dirty="0" smtClean="0">
                <a:sym typeface="Wingdings" pitchFamily="2" charset="2"/>
              </a:rPr>
              <a:t>  B DA</a:t>
            </a:r>
          </a:p>
          <a:p>
            <a:pPr>
              <a:buNone/>
            </a:pPr>
            <a:r>
              <a:rPr lang="en-US" sz="2800" dirty="0" smtClean="0">
                <a:sym typeface="Wingdings" pitchFamily="2" charset="2"/>
              </a:rPr>
              <a:t>  A C B</a:t>
            </a:r>
          </a:p>
          <a:p>
            <a:pPr>
              <a:buNone/>
            </a:pPr>
            <a:r>
              <a:rPr lang="en-US" sz="2800" dirty="0" smtClean="0">
                <a:sym typeface="Wingdings" pitchFamily="2" charset="2"/>
              </a:rPr>
              <a:t>Here all L.H.S are super key so it is in BCNF</a:t>
            </a:r>
          </a:p>
          <a:p>
            <a:pPr>
              <a:buNone/>
            </a:pPr>
            <a:endParaRPr lang="en-US" sz="2800" dirty="0" smtClean="0">
              <a:sym typeface="Wingdings" pitchFamily="2" charset="2"/>
            </a:endParaRPr>
          </a:p>
          <a:p>
            <a:r>
              <a:rPr lang="en-US" sz="2800" dirty="0" smtClean="0">
                <a:sym typeface="Wingdings" pitchFamily="2" charset="2"/>
              </a:rPr>
              <a:t> </a:t>
            </a:r>
            <a:r>
              <a:rPr lang="en-US" sz="2800" dirty="0" smtClean="0"/>
              <a:t>R (A, B, C , D)</a:t>
            </a:r>
          </a:p>
          <a:p>
            <a:pPr>
              <a:buNone/>
            </a:pPr>
            <a:r>
              <a:rPr lang="en-US" sz="2800" dirty="0" smtClean="0"/>
              <a:t>  AB</a:t>
            </a:r>
            <a:r>
              <a:rPr lang="en-US" sz="2800" dirty="0" smtClean="0">
                <a:sym typeface="Wingdings" pitchFamily="2" charset="2"/>
              </a:rPr>
              <a:t> C</a:t>
            </a:r>
          </a:p>
          <a:p>
            <a:pPr>
              <a:buNone/>
            </a:pPr>
            <a:r>
              <a:rPr lang="en-US" sz="2800" dirty="0" smtClean="0">
                <a:sym typeface="Wingdings" pitchFamily="2" charset="2"/>
              </a:rPr>
              <a:t>  B DA</a:t>
            </a:r>
          </a:p>
          <a:p>
            <a:pPr>
              <a:buNone/>
            </a:pPr>
            <a:r>
              <a:rPr lang="en-US" sz="2800" dirty="0" smtClean="0">
                <a:sym typeface="Wingdings" pitchFamily="2" charset="2"/>
              </a:rPr>
              <a:t>Here  all L.H.S are super key so it is in BCNF</a:t>
            </a:r>
          </a:p>
          <a:p>
            <a:endParaRPr lang="en-US" sz="2800" dirty="0" smtClean="0">
              <a:sym typeface="Wingdings" pitchFamily="2" charset="2"/>
            </a:endParaRPr>
          </a:p>
          <a:p>
            <a:pPr>
              <a:buNone/>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C00000"/>
                </a:solidFill>
              </a:rPr>
              <a:t>Multivalued</a:t>
            </a:r>
            <a:r>
              <a:rPr lang="en-US" sz="3600" b="1" dirty="0" smtClean="0">
                <a:solidFill>
                  <a:srgbClr val="C00000"/>
                </a:solidFill>
              </a:rPr>
              <a:t> Dependency</a:t>
            </a:r>
            <a:endParaRPr lang="en-US" sz="3600"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just"/>
            <a:r>
              <a:rPr lang="en-US" sz="2800" dirty="0" smtClean="0"/>
              <a:t> </a:t>
            </a:r>
            <a:r>
              <a:rPr lang="en-US" sz="2800" dirty="0" err="1" smtClean="0"/>
              <a:t>Multivalued</a:t>
            </a:r>
            <a:r>
              <a:rPr lang="en-US" sz="2800" dirty="0" smtClean="0"/>
              <a:t> dependencies are referred to as </a:t>
            </a:r>
            <a:r>
              <a:rPr lang="en-US" sz="2800" b="1" dirty="0" err="1" smtClean="0"/>
              <a:t>tuple</a:t>
            </a:r>
            <a:r>
              <a:rPr lang="en-US" sz="2800" b="1" dirty="0" smtClean="0"/>
              <a:t> generating dependencies</a:t>
            </a:r>
          </a:p>
          <a:p>
            <a:pPr algn="just"/>
            <a:r>
              <a:rPr lang="en-US" sz="2800" b="1" dirty="0" smtClean="0"/>
              <a:t> </a:t>
            </a:r>
            <a:r>
              <a:rPr lang="en-US" sz="2800" dirty="0" smtClean="0"/>
              <a:t>Let </a:t>
            </a:r>
            <a:r>
              <a:rPr lang="en-US" sz="2800" i="1" dirty="0" smtClean="0"/>
              <a:t>R be a relation schema and let α ⊆ R and β ⊆ R. The </a:t>
            </a:r>
            <a:r>
              <a:rPr lang="en-US" sz="2800" b="1" i="1" dirty="0" err="1" smtClean="0"/>
              <a:t>multivalued</a:t>
            </a:r>
            <a:r>
              <a:rPr lang="en-US" sz="2800" b="1" i="1" dirty="0" smtClean="0"/>
              <a:t> dependency</a:t>
            </a:r>
          </a:p>
          <a:p>
            <a:pPr algn="just">
              <a:buNone/>
            </a:pPr>
            <a:r>
              <a:rPr lang="en-US" sz="2800" i="1" dirty="0" smtClean="0"/>
              <a:t>                  </a:t>
            </a:r>
            <a:r>
              <a:rPr lang="el-GR" sz="2800" i="1" dirty="0" smtClean="0"/>
              <a:t>α →→ </a:t>
            </a:r>
            <a:r>
              <a:rPr lang="en-US" sz="2800" i="1" dirty="0" smtClean="0"/>
              <a:t>β</a:t>
            </a:r>
          </a:p>
          <a:p>
            <a:pPr algn="just"/>
            <a:r>
              <a:rPr lang="en-US" sz="2800" i="1" dirty="0" smtClean="0"/>
              <a:t> </a:t>
            </a:r>
            <a:r>
              <a:rPr lang="en-US" sz="2800" b="1" i="1" dirty="0" smtClean="0">
                <a:solidFill>
                  <a:srgbClr val="00B050"/>
                </a:solidFill>
              </a:rPr>
              <a:t>Example: A person can have more than one telephone no. so telephone no is </a:t>
            </a:r>
            <a:r>
              <a:rPr lang="en-US" sz="2800" b="1" i="1" dirty="0" err="1" smtClean="0">
                <a:solidFill>
                  <a:srgbClr val="00B050"/>
                </a:solidFill>
              </a:rPr>
              <a:t>multivalued</a:t>
            </a:r>
            <a:endParaRPr lang="en-US" sz="2800" b="1" i="1" dirty="0" smtClean="0">
              <a:solidFill>
                <a:srgbClr val="00B050"/>
              </a:solidFill>
            </a:endParaRPr>
          </a:p>
          <a:p>
            <a:pPr algn="just"/>
            <a:r>
              <a:rPr lang="en-US" sz="2800" b="1" i="1" dirty="0" smtClean="0">
                <a:solidFill>
                  <a:srgbClr val="00B050"/>
                </a:solidFill>
              </a:rPr>
              <a:t> </a:t>
            </a:r>
            <a:r>
              <a:rPr lang="en-US" sz="2800" dirty="0" smtClean="0"/>
              <a:t>From the definition of </a:t>
            </a:r>
            <a:r>
              <a:rPr lang="en-US" sz="2800" dirty="0" err="1" smtClean="0"/>
              <a:t>multivalued</a:t>
            </a:r>
            <a:r>
              <a:rPr lang="en-US" sz="2800" dirty="0" smtClean="0"/>
              <a:t> dependency, we can derive the following rule:</a:t>
            </a:r>
          </a:p>
          <a:p>
            <a:pPr algn="just">
              <a:buNone/>
            </a:pPr>
            <a:r>
              <a:rPr lang="en-US" sz="2800" i="1" dirty="0" smtClean="0"/>
              <a:t>                If         α → β, then α →→ β.</a:t>
            </a:r>
          </a:p>
          <a:p>
            <a:pPr algn="just"/>
            <a:r>
              <a:rPr lang="en-US" sz="2800" dirty="0" smtClean="0"/>
              <a:t>In other words, every functional dependency is also a </a:t>
            </a:r>
            <a:r>
              <a:rPr lang="en-US" sz="2800" dirty="0" err="1" smtClean="0"/>
              <a:t>multivalued</a:t>
            </a:r>
            <a:r>
              <a:rPr lang="en-US" sz="2800" dirty="0" smtClean="0"/>
              <a:t> dependency</a:t>
            </a:r>
            <a:endParaRPr lang="en-US" sz="2800" b="1" i="1" dirty="0" smtClean="0">
              <a:solidFill>
                <a:srgbClr val="00B050"/>
              </a:solidFill>
            </a:endParaRPr>
          </a:p>
          <a:p>
            <a:pPr>
              <a:buNone/>
            </a:pPr>
            <a:endParaRPr lang="en-US" b="1" dirty="0">
              <a:solidFill>
                <a:srgbClr val="00B05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Multivalued</a:t>
            </a:r>
            <a:r>
              <a:rPr lang="en-US" dirty="0" smtClean="0"/>
              <a:t> Dependency</a:t>
            </a:r>
            <a:endParaRPr lang="en-US" dirty="0"/>
          </a:p>
        </p:txBody>
      </p:sp>
      <p:grpSp>
        <p:nvGrpSpPr>
          <p:cNvPr id="4" name="Group 23"/>
          <p:cNvGrpSpPr>
            <a:grpSpLocks noGrp="1"/>
          </p:cNvGrpSpPr>
          <p:nvPr>
            <p:ph idx="1"/>
          </p:nvPr>
        </p:nvGrpSpPr>
        <p:grpSpPr bwMode="auto">
          <a:xfrm>
            <a:off x="1447800" y="457200"/>
            <a:ext cx="6400800" cy="4191000"/>
            <a:chOff x="816" y="1104"/>
            <a:chExt cx="3696" cy="2760"/>
          </a:xfrm>
        </p:grpSpPr>
        <p:sp>
          <p:nvSpPr>
            <p:cNvPr id="5" name="AutoShape 5"/>
            <p:cNvSpPr>
              <a:spLocks noChangeAspect="1" noChangeArrowheads="1"/>
            </p:cNvSpPr>
            <p:nvPr/>
          </p:nvSpPr>
          <p:spPr bwMode="auto">
            <a:xfrm>
              <a:off x="816" y="1104"/>
              <a:ext cx="3456" cy="2448"/>
            </a:xfrm>
            <a:prstGeom prst="rect">
              <a:avLst/>
            </a:prstGeom>
            <a:noFill/>
            <a:ln w="9525">
              <a:noFill/>
              <a:miter lim="800000"/>
              <a:headEnd/>
              <a:tailEnd/>
            </a:ln>
          </p:spPr>
          <p:txBody>
            <a:bodyPr/>
            <a:lstStyle/>
            <a:p>
              <a:endParaRPr lang="en-US"/>
            </a:p>
          </p:txBody>
        </p:sp>
        <p:sp>
          <p:nvSpPr>
            <p:cNvPr id="6" name="Oval 6"/>
            <p:cNvSpPr>
              <a:spLocks noChangeArrowheads="1"/>
            </p:cNvSpPr>
            <p:nvPr/>
          </p:nvSpPr>
          <p:spPr bwMode="auto">
            <a:xfrm>
              <a:off x="1104" y="1632"/>
              <a:ext cx="1008" cy="1655"/>
            </a:xfrm>
            <a:prstGeom prst="ellipse">
              <a:avLst/>
            </a:prstGeom>
            <a:noFill/>
            <a:ln w="9525">
              <a:solidFill>
                <a:schemeClr val="tx1"/>
              </a:solidFill>
              <a:round/>
              <a:headEnd/>
              <a:tailEnd/>
            </a:ln>
          </p:spPr>
          <p:txBody>
            <a:bodyPr/>
            <a:lstStyle/>
            <a:p>
              <a:endParaRPr lang="en-US"/>
            </a:p>
          </p:txBody>
        </p:sp>
        <p:sp>
          <p:nvSpPr>
            <p:cNvPr id="7" name="Oval 7"/>
            <p:cNvSpPr>
              <a:spLocks noChangeArrowheads="1"/>
            </p:cNvSpPr>
            <p:nvPr/>
          </p:nvSpPr>
          <p:spPr bwMode="auto">
            <a:xfrm>
              <a:off x="3120" y="1560"/>
              <a:ext cx="1080" cy="2088"/>
            </a:xfrm>
            <a:prstGeom prst="ellipse">
              <a:avLst/>
            </a:prstGeom>
            <a:noFill/>
            <a:ln w="9525">
              <a:solidFill>
                <a:schemeClr val="tx1"/>
              </a:solidFill>
              <a:round/>
              <a:headEnd/>
              <a:tailEnd/>
            </a:ln>
          </p:spPr>
          <p:txBody>
            <a:bodyPr/>
            <a:lstStyle/>
            <a:p>
              <a:endParaRPr lang="en-US"/>
            </a:p>
          </p:txBody>
        </p:sp>
        <p:sp>
          <p:nvSpPr>
            <p:cNvPr id="8" name="Text Box 8"/>
            <p:cNvSpPr txBox="1">
              <a:spLocks noChangeArrowheads="1"/>
            </p:cNvSpPr>
            <p:nvPr/>
          </p:nvSpPr>
          <p:spPr bwMode="auto">
            <a:xfrm>
              <a:off x="1320" y="1992"/>
              <a:ext cx="504" cy="216"/>
            </a:xfrm>
            <a:prstGeom prst="rect">
              <a:avLst/>
            </a:prstGeom>
            <a:noFill/>
            <a:ln w="9525">
              <a:noFill/>
              <a:miter lim="800000"/>
              <a:headEnd/>
              <a:tailEnd/>
            </a:ln>
          </p:spPr>
          <p:txBody>
            <a:bodyPr/>
            <a:lstStyle/>
            <a:p>
              <a:r>
                <a:rPr lang="en-US"/>
                <a:t>Smith</a:t>
              </a:r>
            </a:p>
          </p:txBody>
        </p:sp>
        <p:sp>
          <p:nvSpPr>
            <p:cNvPr id="9" name="Text Box 9"/>
            <p:cNvSpPr txBox="1">
              <a:spLocks noChangeArrowheads="1"/>
            </p:cNvSpPr>
            <p:nvPr/>
          </p:nvSpPr>
          <p:spPr bwMode="auto">
            <a:xfrm>
              <a:off x="1296" y="2424"/>
              <a:ext cx="504" cy="216"/>
            </a:xfrm>
            <a:prstGeom prst="rect">
              <a:avLst/>
            </a:prstGeom>
            <a:noFill/>
            <a:ln w="9525">
              <a:noFill/>
              <a:miter lim="800000"/>
              <a:headEnd/>
              <a:tailEnd/>
            </a:ln>
          </p:spPr>
          <p:txBody>
            <a:bodyPr/>
            <a:lstStyle/>
            <a:p>
              <a:r>
                <a:rPr lang="en-US"/>
                <a:t>Jones</a:t>
              </a:r>
            </a:p>
          </p:txBody>
        </p:sp>
        <p:sp>
          <p:nvSpPr>
            <p:cNvPr id="10" name="Text Box 10"/>
            <p:cNvSpPr txBox="1">
              <a:spLocks noChangeArrowheads="1"/>
            </p:cNvSpPr>
            <p:nvPr/>
          </p:nvSpPr>
          <p:spPr bwMode="auto">
            <a:xfrm>
              <a:off x="1200" y="2856"/>
              <a:ext cx="672" cy="216"/>
            </a:xfrm>
            <a:prstGeom prst="rect">
              <a:avLst/>
            </a:prstGeom>
            <a:noFill/>
            <a:ln w="9525">
              <a:noFill/>
              <a:miter lim="800000"/>
              <a:headEnd/>
              <a:tailEnd/>
            </a:ln>
          </p:spPr>
          <p:txBody>
            <a:bodyPr/>
            <a:lstStyle/>
            <a:p>
              <a:r>
                <a:rPr lang="en-US"/>
                <a:t>Cooper</a:t>
              </a:r>
            </a:p>
          </p:txBody>
        </p:sp>
        <p:sp>
          <p:nvSpPr>
            <p:cNvPr id="11" name="Text Box 11"/>
            <p:cNvSpPr txBox="1">
              <a:spLocks noChangeArrowheads="1"/>
            </p:cNvSpPr>
            <p:nvPr/>
          </p:nvSpPr>
          <p:spPr bwMode="auto">
            <a:xfrm>
              <a:off x="3408" y="1776"/>
              <a:ext cx="576" cy="216"/>
            </a:xfrm>
            <a:prstGeom prst="rect">
              <a:avLst/>
            </a:prstGeom>
            <a:noFill/>
            <a:ln w="9525">
              <a:noFill/>
              <a:miter lim="800000"/>
              <a:headEnd/>
              <a:tailEnd/>
            </a:ln>
          </p:spPr>
          <p:txBody>
            <a:bodyPr/>
            <a:lstStyle/>
            <a:p>
              <a:r>
                <a:rPr lang="en-US"/>
                <a:t>Anna</a:t>
              </a:r>
            </a:p>
          </p:txBody>
        </p:sp>
        <p:sp>
          <p:nvSpPr>
            <p:cNvPr id="12" name="Text Box 12"/>
            <p:cNvSpPr txBox="1">
              <a:spLocks noChangeArrowheads="1"/>
            </p:cNvSpPr>
            <p:nvPr/>
          </p:nvSpPr>
          <p:spPr bwMode="auto">
            <a:xfrm>
              <a:off x="3408" y="2136"/>
              <a:ext cx="528" cy="216"/>
            </a:xfrm>
            <a:prstGeom prst="rect">
              <a:avLst/>
            </a:prstGeom>
            <a:noFill/>
            <a:ln w="9525">
              <a:noFill/>
              <a:miter lim="800000"/>
              <a:headEnd/>
              <a:tailEnd/>
            </a:ln>
          </p:spPr>
          <p:txBody>
            <a:bodyPr/>
            <a:lstStyle/>
            <a:p>
              <a:r>
                <a:rPr lang="en-US"/>
                <a:t>John</a:t>
              </a:r>
            </a:p>
          </p:txBody>
        </p:sp>
        <p:sp>
          <p:nvSpPr>
            <p:cNvPr id="13" name="Text Box 13"/>
            <p:cNvSpPr txBox="1">
              <a:spLocks noChangeArrowheads="1"/>
            </p:cNvSpPr>
            <p:nvPr/>
          </p:nvSpPr>
          <p:spPr bwMode="auto">
            <a:xfrm>
              <a:off x="3336" y="2568"/>
              <a:ext cx="504" cy="216"/>
            </a:xfrm>
            <a:prstGeom prst="rect">
              <a:avLst/>
            </a:prstGeom>
            <a:noFill/>
            <a:ln w="9525">
              <a:noFill/>
              <a:miter lim="800000"/>
              <a:headEnd/>
              <a:tailEnd/>
            </a:ln>
          </p:spPr>
          <p:txBody>
            <a:bodyPr/>
            <a:lstStyle/>
            <a:p>
              <a:r>
                <a:rPr lang="en-US"/>
                <a:t>Lila</a:t>
              </a:r>
            </a:p>
          </p:txBody>
        </p:sp>
        <p:sp>
          <p:nvSpPr>
            <p:cNvPr id="14" name="Text Box 14"/>
            <p:cNvSpPr txBox="1">
              <a:spLocks noChangeArrowheads="1"/>
            </p:cNvSpPr>
            <p:nvPr/>
          </p:nvSpPr>
          <p:spPr bwMode="auto">
            <a:xfrm>
              <a:off x="3624" y="3000"/>
              <a:ext cx="456" cy="216"/>
            </a:xfrm>
            <a:prstGeom prst="rect">
              <a:avLst/>
            </a:prstGeom>
            <a:noFill/>
            <a:ln w="9525">
              <a:noFill/>
              <a:miter lim="800000"/>
              <a:headEnd/>
              <a:tailEnd/>
            </a:ln>
          </p:spPr>
          <p:txBody>
            <a:bodyPr/>
            <a:lstStyle/>
            <a:p>
              <a:r>
                <a:rPr lang="en-US"/>
                <a:t>Elsa</a:t>
              </a:r>
            </a:p>
          </p:txBody>
        </p:sp>
        <p:sp>
          <p:nvSpPr>
            <p:cNvPr id="15" name="Text Box 15"/>
            <p:cNvSpPr txBox="1">
              <a:spLocks noChangeArrowheads="1"/>
            </p:cNvSpPr>
            <p:nvPr/>
          </p:nvSpPr>
          <p:spPr bwMode="auto">
            <a:xfrm>
              <a:off x="3408" y="3264"/>
              <a:ext cx="624" cy="217"/>
            </a:xfrm>
            <a:prstGeom prst="rect">
              <a:avLst/>
            </a:prstGeom>
            <a:noFill/>
            <a:ln w="9525">
              <a:noFill/>
              <a:miter lim="800000"/>
              <a:headEnd/>
              <a:tailEnd/>
            </a:ln>
          </p:spPr>
          <p:txBody>
            <a:bodyPr/>
            <a:lstStyle/>
            <a:p>
              <a:r>
                <a:rPr lang="en-US"/>
                <a:t>Chris</a:t>
              </a:r>
            </a:p>
          </p:txBody>
        </p:sp>
        <p:sp>
          <p:nvSpPr>
            <p:cNvPr id="16" name="Line 16"/>
            <p:cNvSpPr>
              <a:spLocks noChangeShapeType="1"/>
            </p:cNvSpPr>
            <p:nvPr/>
          </p:nvSpPr>
          <p:spPr bwMode="auto">
            <a:xfrm flipV="1">
              <a:off x="1680" y="1920"/>
              <a:ext cx="1656" cy="144"/>
            </a:xfrm>
            <a:prstGeom prst="line">
              <a:avLst/>
            </a:prstGeom>
            <a:noFill/>
            <a:ln w="9525">
              <a:solidFill>
                <a:schemeClr val="tx1"/>
              </a:solidFill>
              <a:round/>
              <a:headEnd/>
              <a:tailEnd type="triangle" w="med" len="med"/>
            </a:ln>
          </p:spPr>
          <p:txBody>
            <a:bodyPr/>
            <a:lstStyle/>
            <a:p>
              <a:endParaRPr lang="en-US"/>
            </a:p>
          </p:txBody>
        </p:sp>
        <p:sp>
          <p:nvSpPr>
            <p:cNvPr id="17" name="Line 17"/>
            <p:cNvSpPr>
              <a:spLocks noChangeShapeType="1"/>
            </p:cNvSpPr>
            <p:nvPr/>
          </p:nvSpPr>
          <p:spPr bwMode="auto">
            <a:xfrm>
              <a:off x="1680" y="2136"/>
              <a:ext cx="1728" cy="72"/>
            </a:xfrm>
            <a:prstGeom prst="line">
              <a:avLst/>
            </a:prstGeom>
            <a:noFill/>
            <a:ln w="9525">
              <a:solidFill>
                <a:schemeClr val="tx1"/>
              </a:solidFill>
              <a:round/>
              <a:headEnd/>
              <a:tailEnd type="triangle" w="med" len="med"/>
            </a:ln>
          </p:spPr>
          <p:txBody>
            <a:bodyPr/>
            <a:lstStyle/>
            <a:p>
              <a:endParaRPr lang="en-US"/>
            </a:p>
          </p:txBody>
        </p:sp>
        <p:sp>
          <p:nvSpPr>
            <p:cNvPr id="18" name="Line 18"/>
            <p:cNvSpPr>
              <a:spLocks noChangeShapeType="1"/>
            </p:cNvSpPr>
            <p:nvPr/>
          </p:nvSpPr>
          <p:spPr bwMode="auto">
            <a:xfrm>
              <a:off x="1680" y="2496"/>
              <a:ext cx="1584" cy="144"/>
            </a:xfrm>
            <a:prstGeom prst="line">
              <a:avLst/>
            </a:prstGeom>
            <a:noFill/>
            <a:ln w="9525">
              <a:solidFill>
                <a:schemeClr val="tx1"/>
              </a:solidFill>
              <a:round/>
              <a:headEnd/>
              <a:tailEnd type="triangle" w="med" len="med"/>
            </a:ln>
          </p:spPr>
          <p:txBody>
            <a:bodyPr/>
            <a:lstStyle/>
            <a:p>
              <a:endParaRPr lang="en-US"/>
            </a:p>
          </p:txBody>
        </p:sp>
        <p:sp>
          <p:nvSpPr>
            <p:cNvPr id="19" name="Line 19"/>
            <p:cNvSpPr>
              <a:spLocks noChangeShapeType="1"/>
            </p:cNvSpPr>
            <p:nvPr/>
          </p:nvSpPr>
          <p:spPr bwMode="auto">
            <a:xfrm>
              <a:off x="1608" y="2568"/>
              <a:ext cx="2016" cy="503"/>
            </a:xfrm>
            <a:prstGeom prst="line">
              <a:avLst/>
            </a:prstGeom>
            <a:noFill/>
            <a:ln w="9525">
              <a:solidFill>
                <a:schemeClr val="tx1"/>
              </a:solidFill>
              <a:round/>
              <a:headEnd/>
              <a:tailEnd type="triangle" w="med" len="med"/>
            </a:ln>
          </p:spPr>
          <p:txBody>
            <a:bodyPr/>
            <a:lstStyle/>
            <a:p>
              <a:endParaRPr lang="en-US"/>
            </a:p>
          </p:txBody>
        </p:sp>
        <p:sp>
          <p:nvSpPr>
            <p:cNvPr id="20" name="Line 20"/>
            <p:cNvSpPr>
              <a:spLocks noChangeShapeType="1"/>
            </p:cNvSpPr>
            <p:nvPr/>
          </p:nvSpPr>
          <p:spPr bwMode="auto">
            <a:xfrm>
              <a:off x="1752" y="3000"/>
              <a:ext cx="1656" cy="360"/>
            </a:xfrm>
            <a:prstGeom prst="line">
              <a:avLst/>
            </a:prstGeom>
            <a:noFill/>
            <a:ln w="9525">
              <a:solidFill>
                <a:schemeClr val="tx1"/>
              </a:solidFill>
              <a:round/>
              <a:headEnd/>
              <a:tailEnd type="triangle" w="med" len="med"/>
            </a:ln>
          </p:spPr>
          <p:txBody>
            <a:bodyPr/>
            <a:lstStyle/>
            <a:p>
              <a:endParaRPr lang="en-US"/>
            </a:p>
          </p:txBody>
        </p:sp>
        <p:sp>
          <p:nvSpPr>
            <p:cNvPr id="21" name="Text Box 21"/>
            <p:cNvSpPr txBox="1">
              <a:spLocks noChangeArrowheads="1"/>
            </p:cNvSpPr>
            <p:nvPr/>
          </p:nvSpPr>
          <p:spPr bwMode="auto">
            <a:xfrm>
              <a:off x="1176" y="3432"/>
              <a:ext cx="1008" cy="216"/>
            </a:xfrm>
            <a:prstGeom prst="rect">
              <a:avLst/>
            </a:prstGeom>
            <a:noFill/>
            <a:ln w="9525">
              <a:noFill/>
              <a:miter lim="800000"/>
              <a:headEnd/>
              <a:tailEnd/>
            </a:ln>
          </p:spPr>
          <p:txBody>
            <a:bodyPr/>
            <a:lstStyle/>
            <a:p>
              <a:r>
                <a:rPr lang="en-US"/>
                <a:t>Employee (X)</a:t>
              </a:r>
            </a:p>
          </p:txBody>
        </p:sp>
        <p:sp>
          <p:nvSpPr>
            <p:cNvPr id="22" name="Text Box 22"/>
            <p:cNvSpPr txBox="1">
              <a:spLocks noChangeArrowheads="1"/>
            </p:cNvSpPr>
            <p:nvPr/>
          </p:nvSpPr>
          <p:spPr bwMode="auto">
            <a:xfrm>
              <a:off x="3336" y="3648"/>
              <a:ext cx="1176" cy="216"/>
            </a:xfrm>
            <a:prstGeom prst="rect">
              <a:avLst/>
            </a:prstGeom>
            <a:noFill/>
            <a:ln w="9525">
              <a:noFill/>
              <a:miter lim="800000"/>
              <a:headEnd/>
              <a:tailEnd/>
            </a:ln>
          </p:spPr>
          <p:txBody>
            <a:bodyPr/>
            <a:lstStyle/>
            <a:p>
              <a:r>
                <a:rPr lang="en-US"/>
                <a:t>Dependent (Y)</a:t>
              </a:r>
            </a:p>
          </p:txBody>
        </p:sp>
      </p:grpSp>
      <p:sp>
        <p:nvSpPr>
          <p:cNvPr id="26" name="TextBox 25"/>
          <p:cNvSpPr txBox="1"/>
          <p:nvPr/>
        </p:nvSpPr>
        <p:spPr>
          <a:xfrm>
            <a:off x="1600200" y="5257800"/>
            <a:ext cx="1828800" cy="381000"/>
          </a:xfrm>
          <a:prstGeom prst="rect">
            <a:avLst/>
          </a:prstGeom>
          <a:noFill/>
        </p:spPr>
        <p:txBody>
          <a:bodyPr wrap="square" rtlCol="0">
            <a:spAutoFit/>
          </a:bodyPr>
          <a:lstStyle/>
          <a:p>
            <a:r>
              <a:rPr lang="en-US" dirty="0" smtClean="0"/>
              <a:t>Employee Name</a:t>
            </a:r>
            <a:endParaRPr lang="en-US" dirty="0"/>
          </a:p>
        </p:txBody>
      </p:sp>
      <p:sp>
        <p:nvSpPr>
          <p:cNvPr id="27" name="TextBox 26"/>
          <p:cNvSpPr txBox="1"/>
          <p:nvPr/>
        </p:nvSpPr>
        <p:spPr>
          <a:xfrm>
            <a:off x="3657600" y="5257800"/>
            <a:ext cx="1828800" cy="381000"/>
          </a:xfrm>
          <a:prstGeom prst="rect">
            <a:avLst/>
          </a:prstGeom>
          <a:noFill/>
        </p:spPr>
        <p:txBody>
          <a:bodyPr wrap="square" rtlCol="0">
            <a:spAutoFit/>
          </a:bodyPr>
          <a:lstStyle/>
          <a:p>
            <a:r>
              <a:rPr lang="en-US" dirty="0" smtClean="0"/>
              <a:t>Dependent</a:t>
            </a:r>
            <a:endParaRPr lang="en-US" dirty="0"/>
          </a:p>
        </p:txBody>
      </p:sp>
      <p:sp>
        <p:nvSpPr>
          <p:cNvPr id="28" name="TextBox 27"/>
          <p:cNvSpPr txBox="1"/>
          <p:nvPr/>
        </p:nvSpPr>
        <p:spPr>
          <a:xfrm>
            <a:off x="1676400" y="5715000"/>
            <a:ext cx="1828800" cy="381000"/>
          </a:xfrm>
          <a:prstGeom prst="rect">
            <a:avLst/>
          </a:prstGeom>
          <a:noFill/>
        </p:spPr>
        <p:txBody>
          <a:bodyPr wrap="square" rtlCol="0">
            <a:spAutoFit/>
          </a:bodyPr>
          <a:lstStyle/>
          <a:p>
            <a:r>
              <a:rPr lang="en-US" dirty="0" smtClean="0"/>
              <a:t>Smith</a:t>
            </a:r>
            <a:endParaRPr lang="en-US" dirty="0"/>
          </a:p>
        </p:txBody>
      </p:sp>
      <p:sp>
        <p:nvSpPr>
          <p:cNvPr id="29" name="TextBox 28"/>
          <p:cNvSpPr txBox="1"/>
          <p:nvPr/>
        </p:nvSpPr>
        <p:spPr>
          <a:xfrm>
            <a:off x="3657600" y="5638800"/>
            <a:ext cx="1828800" cy="381000"/>
          </a:xfrm>
          <a:prstGeom prst="rect">
            <a:avLst/>
          </a:prstGeom>
          <a:noFill/>
        </p:spPr>
        <p:txBody>
          <a:bodyPr wrap="square" rtlCol="0">
            <a:spAutoFit/>
          </a:bodyPr>
          <a:lstStyle/>
          <a:p>
            <a:r>
              <a:rPr lang="en-US" dirty="0" smtClean="0"/>
              <a:t>Anna</a:t>
            </a:r>
            <a:endParaRPr lang="en-US" dirty="0"/>
          </a:p>
        </p:txBody>
      </p:sp>
      <p:sp>
        <p:nvSpPr>
          <p:cNvPr id="30" name="TextBox 29"/>
          <p:cNvSpPr txBox="1"/>
          <p:nvPr/>
        </p:nvSpPr>
        <p:spPr>
          <a:xfrm>
            <a:off x="1676400" y="6096000"/>
            <a:ext cx="1828800" cy="381000"/>
          </a:xfrm>
          <a:prstGeom prst="rect">
            <a:avLst/>
          </a:prstGeom>
          <a:noFill/>
        </p:spPr>
        <p:txBody>
          <a:bodyPr wrap="square" rtlCol="0">
            <a:spAutoFit/>
          </a:bodyPr>
          <a:lstStyle/>
          <a:p>
            <a:r>
              <a:rPr lang="en-US" dirty="0" smtClean="0"/>
              <a:t>Smith</a:t>
            </a:r>
            <a:endParaRPr lang="en-US" dirty="0"/>
          </a:p>
        </p:txBody>
      </p:sp>
      <p:sp>
        <p:nvSpPr>
          <p:cNvPr id="31" name="TextBox 30"/>
          <p:cNvSpPr txBox="1"/>
          <p:nvPr/>
        </p:nvSpPr>
        <p:spPr>
          <a:xfrm>
            <a:off x="3429000" y="6019800"/>
            <a:ext cx="1828800" cy="381000"/>
          </a:xfrm>
          <a:prstGeom prst="rect">
            <a:avLst/>
          </a:prstGeom>
          <a:noFill/>
        </p:spPr>
        <p:txBody>
          <a:bodyPr wrap="square" rtlCol="0">
            <a:spAutoFit/>
          </a:bodyPr>
          <a:lstStyle/>
          <a:p>
            <a:r>
              <a:rPr lang="en-US" dirty="0" smtClean="0"/>
              <a:t>John</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Fourth Normal Form</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smtClean="0"/>
              <a:t>A relation schema </a:t>
            </a:r>
            <a:r>
              <a:rPr lang="en-US" sz="2400" i="1" dirty="0" smtClean="0"/>
              <a:t>R is in </a:t>
            </a:r>
            <a:r>
              <a:rPr lang="en-US" sz="2400" b="1" i="1" dirty="0" smtClean="0"/>
              <a:t>fourth normal form (4NF) </a:t>
            </a:r>
            <a:r>
              <a:rPr lang="en-US" sz="2400" i="1" dirty="0" smtClean="0"/>
              <a:t>with respect to a set D of</a:t>
            </a:r>
            <a:r>
              <a:rPr lang="en-US" sz="2400" dirty="0" smtClean="0"/>
              <a:t>  functional and </a:t>
            </a:r>
            <a:r>
              <a:rPr lang="en-US" sz="2400" dirty="0" err="1" smtClean="0"/>
              <a:t>multivalued</a:t>
            </a:r>
            <a:r>
              <a:rPr lang="en-US" sz="2400" dirty="0" smtClean="0"/>
              <a:t> dependencies if, for all </a:t>
            </a:r>
            <a:r>
              <a:rPr lang="en-US" sz="2400" dirty="0" err="1" smtClean="0"/>
              <a:t>multivalued</a:t>
            </a:r>
            <a:r>
              <a:rPr lang="en-US" sz="2400" dirty="0" smtClean="0"/>
              <a:t> dependencies in </a:t>
            </a:r>
            <a:r>
              <a:rPr lang="en-US" sz="2400" i="1" dirty="0" smtClean="0"/>
              <a:t>D+</a:t>
            </a:r>
          </a:p>
          <a:p>
            <a:pPr algn="just">
              <a:buNone/>
            </a:pPr>
            <a:r>
              <a:rPr lang="en-US" sz="2400" dirty="0" smtClean="0"/>
              <a:t>   of the form </a:t>
            </a:r>
            <a:r>
              <a:rPr lang="en-US" sz="2400" i="1" dirty="0" smtClean="0"/>
              <a:t>α →→ β, where α ⊆ R and β ⊆ R, </a:t>
            </a:r>
          </a:p>
          <a:p>
            <a:pPr algn="just">
              <a:buNone/>
            </a:pPr>
            <a:r>
              <a:rPr lang="en-US" sz="2400" i="1" dirty="0" smtClean="0"/>
              <a:t>   </a:t>
            </a:r>
            <a:r>
              <a:rPr lang="en-US" sz="2400" i="1" dirty="0" smtClean="0">
                <a:solidFill>
                  <a:srgbClr val="C00000"/>
                </a:solidFill>
              </a:rPr>
              <a:t>at least one of the following holds:</a:t>
            </a:r>
          </a:p>
          <a:p>
            <a:pPr algn="just">
              <a:buNone/>
            </a:pPr>
            <a:r>
              <a:rPr lang="en-US" sz="2400" i="1" dirty="0" smtClean="0">
                <a:solidFill>
                  <a:srgbClr val="0070C0"/>
                </a:solidFill>
              </a:rPr>
              <a:t>• α →→ β is a trivial </a:t>
            </a:r>
            <a:r>
              <a:rPr lang="en-US" sz="2400" i="1" dirty="0" err="1" smtClean="0">
                <a:solidFill>
                  <a:srgbClr val="0070C0"/>
                </a:solidFill>
              </a:rPr>
              <a:t>multivalued</a:t>
            </a:r>
            <a:r>
              <a:rPr lang="en-US" sz="2400" i="1" dirty="0" smtClean="0">
                <a:solidFill>
                  <a:srgbClr val="0070C0"/>
                </a:solidFill>
              </a:rPr>
              <a:t> dependency.</a:t>
            </a:r>
          </a:p>
          <a:p>
            <a:pPr algn="just">
              <a:buNone/>
            </a:pPr>
            <a:r>
              <a:rPr lang="en-US" sz="2400" i="1" dirty="0" smtClean="0">
                <a:solidFill>
                  <a:srgbClr val="0070C0"/>
                </a:solidFill>
              </a:rPr>
              <a:t>• α is a </a:t>
            </a:r>
            <a:r>
              <a:rPr lang="en-US" sz="2400" i="1" dirty="0" err="1" smtClean="0">
                <a:solidFill>
                  <a:srgbClr val="0070C0"/>
                </a:solidFill>
              </a:rPr>
              <a:t>superkey</a:t>
            </a:r>
            <a:r>
              <a:rPr lang="en-US" sz="2400" i="1" dirty="0" smtClean="0">
                <a:solidFill>
                  <a:srgbClr val="0070C0"/>
                </a:solidFill>
              </a:rPr>
              <a:t> for schema R</a:t>
            </a:r>
            <a:endParaRPr lang="en-US" sz="2400" dirty="0">
              <a:solidFill>
                <a:srgbClr val="0070C0"/>
              </a:solidFill>
            </a:endParaRPr>
          </a:p>
        </p:txBody>
      </p:sp>
      <p:sp>
        <p:nvSpPr>
          <p:cNvPr id="4" name="TextBox 3"/>
          <p:cNvSpPr txBox="1"/>
          <p:nvPr/>
        </p:nvSpPr>
        <p:spPr>
          <a:xfrm>
            <a:off x="1295400" y="4724400"/>
            <a:ext cx="74676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400" dirty="0" smtClean="0"/>
              <a:t>Note that the definition of 4NF differs from the definition of BCNF in only the use of </a:t>
            </a:r>
            <a:r>
              <a:rPr lang="en-US" sz="2400" dirty="0" err="1" smtClean="0"/>
              <a:t>multivalued</a:t>
            </a:r>
            <a:r>
              <a:rPr lang="en-US" sz="2400" dirty="0" smtClean="0"/>
              <a:t> dependencies instead of functional dependencies. Every 4NF schema is in BCNF.</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cstate="print"/>
          <a:srcRect/>
          <a:stretch>
            <a:fillRect/>
          </a:stretch>
        </p:blipFill>
        <p:spPr bwMode="auto">
          <a:xfrm>
            <a:off x="1143000" y="1143000"/>
            <a:ext cx="3104812" cy="3352800"/>
          </a:xfrm>
          <a:prstGeom prst="rect">
            <a:avLst/>
          </a:prstGeom>
          <a:noFill/>
          <a:ln w="9525">
            <a:noFill/>
            <a:miter lim="800000"/>
            <a:headEnd/>
            <a:tailEnd/>
          </a:ln>
        </p:spPr>
      </p:pic>
      <p:pic>
        <p:nvPicPr>
          <p:cNvPr id="34822" name="Picture 6"/>
          <p:cNvPicPr>
            <a:picLocks noChangeAspect="1" noChangeArrowheads="1"/>
          </p:cNvPicPr>
          <p:nvPr/>
        </p:nvPicPr>
        <p:blipFill>
          <a:blip r:embed="rId3" cstate="print"/>
          <a:srcRect/>
          <a:stretch>
            <a:fillRect/>
          </a:stretch>
        </p:blipFill>
        <p:spPr bwMode="auto">
          <a:xfrm>
            <a:off x="1219200" y="5181600"/>
            <a:ext cx="2879217" cy="628650"/>
          </a:xfrm>
          <a:prstGeom prst="rect">
            <a:avLst/>
          </a:prstGeom>
          <a:noFill/>
          <a:ln w="9525">
            <a:noFill/>
            <a:miter lim="800000"/>
            <a:headEnd/>
            <a:tailEnd/>
          </a:ln>
        </p:spPr>
      </p:pic>
      <p:pic>
        <p:nvPicPr>
          <p:cNvPr id="34823" name="Picture 7"/>
          <p:cNvPicPr>
            <a:picLocks noChangeAspect="1" noChangeArrowheads="1"/>
          </p:cNvPicPr>
          <p:nvPr/>
        </p:nvPicPr>
        <p:blipFill>
          <a:blip r:embed="rId4" cstate="print"/>
          <a:srcRect/>
          <a:stretch>
            <a:fillRect/>
          </a:stretch>
        </p:blipFill>
        <p:spPr bwMode="auto">
          <a:xfrm>
            <a:off x="5486400" y="914400"/>
            <a:ext cx="2390775" cy="2127474"/>
          </a:xfrm>
          <a:prstGeom prst="rect">
            <a:avLst/>
          </a:prstGeom>
          <a:noFill/>
          <a:ln w="9525">
            <a:noFill/>
            <a:miter lim="800000"/>
            <a:headEnd/>
            <a:tailEnd/>
          </a:ln>
        </p:spPr>
      </p:pic>
      <p:pic>
        <p:nvPicPr>
          <p:cNvPr id="34824" name="Picture 8"/>
          <p:cNvPicPr>
            <a:picLocks noChangeAspect="1" noChangeArrowheads="1"/>
          </p:cNvPicPr>
          <p:nvPr/>
        </p:nvPicPr>
        <p:blipFill>
          <a:blip r:embed="rId5" cstate="print"/>
          <a:srcRect/>
          <a:stretch>
            <a:fillRect/>
          </a:stretch>
        </p:blipFill>
        <p:spPr bwMode="auto">
          <a:xfrm>
            <a:off x="5562599" y="3200400"/>
            <a:ext cx="2409873" cy="2028825"/>
          </a:xfrm>
          <a:prstGeom prst="rect">
            <a:avLst/>
          </a:prstGeom>
          <a:noFill/>
          <a:ln w="9525">
            <a:noFill/>
            <a:miter lim="800000"/>
            <a:headEnd/>
            <a:tailEnd/>
          </a:ln>
        </p:spPr>
      </p:pic>
      <p:cxnSp>
        <p:nvCxnSpPr>
          <p:cNvPr id="12" name="Straight Arrow Connector 11"/>
          <p:cNvCxnSpPr/>
          <p:nvPr/>
        </p:nvCxnSpPr>
        <p:spPr>
          <a:xfrm flipV="1">
            <a:off x="4267200" y="2286000"/>
            <a:ext cx="12192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267200" y="3581400"/>
            <a:ext cx="12192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Fifth Normal Form</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r>
              <a:rPr lang="en-US" sz="2800" dirty="0" smtClean="0"/>
              <a:t> Fifth normal form (5NF), also known as project-join normal form (PJ/NF) is a level of database normalization designed to reduce redundancy in relational databases</a:t>
            </a:r>
          </a:p>
          <a:p>
            <a:pPr algn="just"/>
            <a:r>
              <a:rPr lang="en-US" sz="2800" dirty="0" smtClean="0"/>
              <a:t> A table is said to be in the 5NF if and only if every join dependency in it is implied by the candidate keys</a:t>
            </a:r>
          </a:p>
          <a:p>
            <a:pPr algn="just"/>
            <a:r>
              <a:rPr lang="en-US" sz="2800" dirty="0" smtClean="0"/>
              <a:t> A join dependency {A, B, … Z} on R is implied by the candidate key(s) of R if and only if each of A, B, …, Z is a </a:t>
            </a:r>
            <a:r>
              <a:rPr lang="en-US" sz="2800" dirty="0" err="1" smtClean="0">
                <a:hlinkClick r:id="rId2" tooltip="Superkey"/>
              </a:rPr>
              <a:t>superkey</a:t>
            </a:r>
            <a:r>
              <a:rPr lang="en-US" sz="2800" dirty="0" smtClean="0"/>
              <a:t> for R</a:t>
            </a:r>
          </a:p>
          <a:p>
            <a:pPr algn="just"/>
            <a:r>
              <a:rPr lang="en-US" sz="2800" dirty="0" smtClean="0"/>
              <a:t> Fifth normal form follows the rule </a:t>
            </a:r>
            <a:r>
              <a:rPr lang="en-US" sz="2800" dirty="0" err="1" smtClean="0"/>
              <a:t>upto</a:t>
            </a:r>
            <a:r>
              <a:rPr lang="en-US" sz="2800" dirty="0" smtClean="0"/>
              <a:t> 4</a:t>
            </a:r>
            <a:r>
              <a:rPr lang="en-US" sz="2800" baseline="30000" dirty="0" smtClean="0"/>
              <a:t>th</a:t>
            </a:r>
            <a:r>
              <a:rPr lang="en-US" sz="2800" dirty="0" smtClean="0"/>
              <a:t> normal form</a:t>
            </a:r>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jpg"/>
          <p:cNvPicPr>
            <a:picLocks noChangeAspect="1"/>
          </p:cNvPicPr>
          <p:nvPr/>
        </p:nvPicPr>
        <p:blipFill>
          <a:blip r:embed="rId2" cstate="print"/>
          <a:stretch>
            <a:fillRect/>
          </a:stretch>
        </p:blipFill>
        <p:spPr>
          <a:xfrm>
            <a:off x="1600200" y="1143000"/>
            <a:ext cx="6755984" cy="4495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498080" cy="6096000"/>
          </a:xfrm>
        </p:spPr>
        <p:txBody>
          <a:bodyPr>
            <a:normAutofit/>
          </a:bodyPr>
          <a:lstStyle/>
          <a:p>
            <a:pPr algn="just"/>
            <a:r>
              <a:rPr lang="en-US" sz="2400" dirty="0" smtClean="0"/>
              <a:t> Given a relation </a:t>
            </a:r>
            <a:r>
              <a:rPr lang="en-US" sz="2400" i="1" dirty="0" smtClean="0"/>
              <a:t>R</a:t>
            </a:r>
            <a:r>
              <a:rPr lang="en-US" sz="2400" dirty="0" smtClean="0"/>
              <a:t>, a set of </a:t>
            </a:r>
            <a:r>
              <a:rPr lang="en-US" sz="2400" dirty="0" smtClean="0">
                <a:solidFill>
                  <a:srgbClr val="C00000"/>
                </a:solidFill>
                <a:hlinkClick r:id="rId2" tooltip="Attributes"/>
              </a:rPr>
              <a:t>attributes</a:t>
            </a:r>
            <a:r>
              <a:rPr lang="en-US" sz="2400" dirty="0" smtClean="0"/>
              <a:t> </a:t>
            </a:r>
            <a:r>
              <a:rPr lang="en-US" sz="2400" i="1" dirty="0" smtClean="0"/>
              <a:t>X</a:t>
            </a:r>
            <a:r>
              <a:rPr lang="en-US" sz="2400" dirty="0" smtClean="0"/>
              <a:t> in </a:t>
            </a:r>
            <a:r>
              <a:rPr lang="en-US" sz="2400" i="1" dirty="0" smtClean="0"/>
              <a:t>R</a:t>
            </a:r>
            <a:r>
              <a:rPr lang="en-US" sz="2400" dirty="0" smtClean="0"/>
              <a:t> is said to </a:t>
            </a:r>
            <a:r>
              <a:rPr lang="en-US" sz="2400" b="1" dirty="0" smtClean="0"/>
              <a:t>functionally determine</a:t>
            </a:r>
            <a:r>
              <a:rPr lang="en-US" sz="2400" dirty="0" smtClean="0"/>
              <a:t> another attribute </a:t>
            </a:r>
            <a:r>
              <a:rPr lang="en-US" sz="2400" i="1" dirty="0" smtClean="0"/>
              <a:t>Y</a:t>
            </a:r>
            <a:r>
              <a:rPr lang="en-US" sz="2400" dirty="0" smtClean="0"/>
              <a:t> which is also in </a:t>
            </a:r>
            <a:r>
              <a:rPr lang="en-US" sz="2400" i="1" dirty="0" smtClean="0"/>
              <a:t>R</a:t>
            </a:r>
            <a:r>
              <a:rPr lang="en-US" sz="2400" dirty="0" smtClean="0"/>
              <a:t>, then it can be written as </a:t>
            </a:r>
          </a:p>
          <a:p>
            <a:pPr algn="just">
              <a:buNone/>
            </a:pPr>
            <a:endParaRPr lang="en-US" sz="1000" dirty="0" smtClean="0"/>
          </a:p>
          <a:p>
            <a:pPr algn="just">
              <a:buNone/>
            </a:pPr>
            <a:r>
              <a:rPr lang="en-US" sz="2400" dirty="0" smtClean="0"/>
              <a:t>                                    </a:t>
            </a:r>
            <a:r>
              <a:rPr lang="en-US" sz="2400" b="1" i="1" dirty="0" smtClean="0">
                <a:solidFill>
                  <a:srgbClr val="C00000"/>
                </a:solidFill>
              </a:rPr>
              <a:t>X</a:t>
            </a:r>
            <a:r>
              <a:rPr lang="en-US" sz="2400" b="1" dirty="0" smtClean="0">
                <a:solidFill>
                  <a:srgbClr val="C00000"/>
                </a:solidFill>
              </a:rPr>
              <a:t> → </a:t>
            </a:r>
            <a:r>
              <a:rPr lang="en-US" sz="2400" b="1" i="1" dirty="0" smtClean="0">
                <a:solidFill>
                  <a:srgbClr val="C00000"/>
                </a:solidFill>
              </a:rPr>
              <a:t>Y</a:t>
            </a:r>
          </a:p>
          <a:p>
            <a:pPr algn="just">
              <a:buNone/>
            </a:pPr>
            <a:endParaRPr lang="en-US" sz="1000" b="1" dirty="0" smtClean="0">
              <a:solidFill>
                <a:srgbClr val="C00000"/>
              </a:solidFill>
            </a:endParaRPr>
          </a:p>
          <a:p>
            <a:pPr algn="just">
              <a:buNone/>
            </a:pPr>
            <a:r>
              <a:rPr lang="en-US" sz="2400" dirty="0" err="1" smtClean="0"/>
              <a:t>Iff</a:t>
            </a:r>
            <a:r>
              <a:rPr lang="en-US" sz="2400" dirty="0" smtClean="0"/>
              <a:t> each </a:t>
            </a:r>
            <a:r>
              <a:rPr lang="en-US" sz="2400" i="1" dirty="0" smtClean="0"/>
              <a:t>X</a:t>
            </a:r>
            <a:r>
              <a:rPr lang="en-US" sz="2400" dirty="0" smtClean="0"/>
              <a:t> value is associated with </a:t>
            </a:r>
            <a:r>
              <a:rPr lang="en-US" sz="2400" dirty="0" smtClean="0">
                <a:solidFill>
                  <a:srgbClr val="C00000"/>
                </a:solidFill>
              </a:rPr>
              <a:t>at most one </a:t>
            </a:r>
            <a:r>
              <a:rPr lang="en-US" sz="2400" i="1" dirty="0" smtClean="0"/>
              <a:t>Y</a:t>
            </a:r>
            <a:r>
              <a:rPr lang="en-US" sz="2400" dirty="0" smtClean="0"/>
              <a:t> value. </a:t>
            </a:r>
          </a:p>
          <a:p>
            <a:pPr algn="just">
              <a:buNone/>
            </a:pPr>
            <a:endParaRPr lang="en-US" sz="1100" dirty="0" smtClean="0"/>
          </a:p>
          <a:p>
            <a:pPr algn="just">
              <a:buNone/>
            </a:pPr>
            <a:r>
              <a:rPr lang="en-US" sz="2400" i="1" dirty="0" smtClean="0"/>
              <a:t>    X</a:t>
            </a:r>
            <a:r>
              <a:rPr lang="en-US" sz="2400" dirty="0" smtClean="0"/>
              <a:t> = </a:t>
            </a:r>
            <a:r>
              <a:rPr lang="en-US" sz="2400" i="1" dirty="0" smtClean="0">
                <a:solidFill>
                  <a:srgbClr val="C00000"/>
                </a:solidFill>
              </a:rPr>
              <a:t>determinant set</a:t>
            </a:r>
            <a:endParaRPr lang="en-US" sz="2400" dirty="0" smtClean="0"/>
          </a:p>
          <a:p>
            <a:pPr algn="just">
              <a:buNone/>
            </a:pPr>
            <a:r>
              <a:rPr lang="en-US" sz="2400" i="1" dirty="0" smtClean="0"/>
              <a:t>    Y</a:t>
            </a:r>
            <a:r>
              <a:rPr lang="en-US" sz="2400" dirty="0" smtClean="0"/>
              <a:t> = </a:t>
            </a:r>
            <a:r>
              <a:rPr lang="en-US" sz="2400" i="1" dirty="0" smtClean="0">
                <a:solidFill>
                  <a:srgbClr val="C00000"/>
                </a:solidFill>
              </a:rPr>
              <a:t>dependent attribute</a:t>
            </a:r>
            <a:endParaRPr lang="en-US" sz="2400" dirty="0" smtClean="0"/>
          </a:p>
          <a:p>
            <a:pPr algn="just">
              <a:buNone/>
            </a:pPr>
            <a:endParaRPr lang="en-US" sz="2400" dirty="0" smtClean="0"/>
          </a:p>
          <a:p>
            <a:pPr algn="just">
              <a:buNone/>
            </a:pPr>
            <a:r>
              <a:rPr lang="en-US" sz="2400" dirty="0" smtClean="0"/>
              <a:t>     Thus, given a </a:t>
            </a:r>
            <a:r>
              <a:rPr lang="en-US" sz="2400" dirty="0" err="1" smtClean="0">
                <a:hlinkClick r:id="rId3" tooltip="Tuple"/>
              </a:rPr>
              <a:t>tuple</a:t>
            </a:r>
            <a:r>
              <a:rPr lang="en-US" sz="2400" dirty="0" smtClean="0"/>
              <a:t> and the values of the attributes in </a:t>
            </a:r>
            <a:r>
              <a:rPr lang="en-US" sz="2400" i="1" dirty="0" smtClean="0"/>
              <a:t>X</a:t>
            </a:r>
            <a:r>
              <a:rPr lang="en-US" sz="2400" dirty="0" smtClean="0"/>
              <a:t>, one can determine the corresponding value of the </a:t>
            </a:r>
            <a:r>
              <a:rPr lang="en-US" sz="2400" i="1" dirty="0" smtClean="0"/>
              <a:t>Y</a:t>
            </a:r>
            <a:r>
              <a:rPr lang="en-US" sz="2400" dirty="0" smtClean="0"/>
              <a:t> attribute. </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714488" cy="3886200"/>
          </a:xfrm>
        </p:spPr>
        <p:txBody>
          <a:bodyPr/>
          <a:lstStyle/>
          <a:p>
            <a:pPr>
              <a:buNone/>
            </a:pPr>
            <a:r>
              <a:rPr lang="en-US" dirty="0" smtClean="0"/>
              <a:t> </a:t>
            </a:r>
            <a:endParaRPr lang="en-US" dirty="0"/>
          </a:p>
        </p:txBody>
      </p:sp>
      <p:graphicFrame>
        <p:nvGraphicFramePr>
          <p:cNvPr id="4" name="Table 3"/>
          <p:cNvGraphicFramePr>
            <a:graphicFrameLocks noGrp="1"/>
          </p:cNvGraphicFramePr>
          <p:nvPr/>
        </p:nvGraphicFramePr>
        <p:xfrm>
          <a:off x="1981200" y="1295400"/>
          <a:ext cx="6096000" cy="1483360"/>
        </p:xfrm>
        <a:graphic>
          <a:graphicData uri="http://schemas.openxmlformats.org/drawingml/2006/table">
            <a:tbl>
              <a:tblPr firstRow="1" bandRow="1">
                <a:tableStyleId>{7DF18680-E054-41AD-8BC1-D1AEF772440D}</a:tableStyleId>
              </a:tblPr>
              <a:tblGrid>
                <a:gridCol w="2032000"/>
                <a:gridCol w="2032000"/>
                <a:gridCol w="2032000"/>
              </a:tblGrid>
              <a:tr h="370840">
                <a:tc>
                  <a:txBody>
                    <a:bodyPr/>
                    <a:lstStyle/>
                    <a:p>
                      <a:r>
                        <a:rPr lang="en-US" dirty="0" smtClean="0"/>
                        <a:t>SSN</a:t>
                      </a:r>
                      <a:endParaRPr lang="en-US" dirty="0"/>
                    </a:p>
                  </a:txBody>
                  <a:tcPr/>
                </a:tc>
                <a:tc>
                  <a:txBody>
                    <a:bodyPr/>
                    <a:lstStyle/>
                    <a:p>
                      <a:r>
                        <a:rPr lang="en-US" dirty="0" smtClean="0"/>
                        <a:t>Name</a:t>
                      </a:r>
                      <a:endParaRPr lang="en-US" dirty="0"/>
                    </a:p>
                  </a:txBody>
                  <a:tcPr/>
                </a:tc>
                <a:tc>
                  <a:txBody>
                    <a:bodyPr/>
                    <a:lstStyle/>
                    <a:p>
                      <a:r>
                        <a:rPr lang="en-US" dirty="0" err="1" smtClean="0"/>
                        <a:t>Job_Type</a:t>
                      </a:r>
                      <a:endParaRPr lang="en-US" dirty="0"/>
                    </a:p>
                  </a:txBody>
                  <a:tcPr/>
                </a:tc>
              </a:tr>
              <a:tr h="370840">
                <a:tc>
                  <a:txBody>
                    <a:bodyPr/>
                    <a:lstStyle/>
                    <a:p>
                      <a:r>
                        <a:rPr lang="en-US" dirty="0" smtClean="0"/>
                        <a:t>12543</a:t>
                      </a:r>
                      <a:endParaRPr lang="en-US" dirty="0"/>
                    </a:p>
                  </a:txBody>
                  <a:tcPr/>
                </a:tc>
                <a:tc>
                  <a:txBody>
                    <a:bodyPr/>
                    <a:lstStyle/>
                    <a:p>
                      <a:r>
                        <a:rPr lang="en-US" dirty="0" smtClean="0"/>
                        <a:t>Smith</a:t>
                      </a:r>
                      <a:endParaRPr lang="en-US" dirty="0"/>
                    </a:p>
                  </a:txBody>
                  <a:tcPr/>
                </a:tc>
                <a:tc>
                  <a:txBody>
                    <a:bodyPr/>
                    <a:lstStyle/>
                    <a:p>
                      <a:r>
                        <a:rPr lang="en-US" dirty="0" smtClean="0"/>
                        <a:t>Accountant</a:t>
                      </a:r>
                      <a:endParaRPr lang="en-US" dirty="0"/>
                    </a:p>
                  </a:txBody>
                  <a:tcPr/>
                </a:tc>
              </a:tr>
              <a:tr h="370840">
                <a:tc>
                  <a:txBody>
                    <a:bodyPr/>
                    <a:lstStyle/>
                    <a:p>
                      <a:r>
                        <a:rPr lang="en-US" dirty="0" smtClean="0"/>
                        <a:t>23145</a:t>
                      </a:r>
                      <a:endParaRPr lang="en-US" dirty="0"/>
                    </a:p>
                  </a:txBody>
                  <a:tcPr/>
                </a:tc>
                <a:tc>
                  <a:txBody>
                    <a:bodyPr/>
                    <a:lstStyle/>
                    <a:p>
                      <a:r>
                        <a:rPr lang="en-US" dirty="0" smtClean="0"/>
                        <a:t>John</a:t>
                      </a:r>
                      <a:endParaRPr lang="en-US" dirty="0"/>
                    </a:p>
                  </a:txBody>
                  <a:tcPr/>
                </a:tc>
                <a:tc>
                  <a:txBody>
                    <a:bodyPr/>
                    <a:lstStyle/>
                    <a:p>
                      <a:r>
                        <a:rPr lang="en-US" dirty="0" smtClean="0"/>
                        <a:t>Accountant</a:t>
                      </a:r>
                      <a:endParaRPr lang="en-US" dirty="0"/>
                    </a:p>
                  </a:txBody>
                  <a:tcPr/>
                </a:tc>
              </a:tr>
              <a:tr h="370840">
                <a:tc>
                  <a:txBody>
                    <a:bodyPr/>
                    <a:lstStyle/>
                    <a:p>
                      <a:r>
                        <a:rPr lang="en-US" dirty="0" smtClean="0"/>
                        <a:t>67543</a:t>
                      </a:r>
                      <a:endParaRPr lang="en-US" dirty="0"/>
                    </a:p>
                  </a:txBody>
                  <a:tcPr/>
                </a:tc>
                <a:tc>
                  <a:txBody>
                    <a:bodyPr/>
                    <a:lstStyle/>
                    <a:p>
                      <a:r>
                        <a:rPr lang="en-US" dirty="0" smtClean="0"/>
                        <a:t>Smith</a:t>
                      </a:r>
                      <a:endParaRPr lang="en-US" dirty="0"/>
                    </a:p>
                  </a:txBody>
                  <a:tcPr/>
                </a:tc>
                <a:tc>
                  <a:txBody>
                    <a:bodyPr/>
                    <a:lstStyle/>
                    <a:p>
                      <a:r>
                        <a:rPr lang="en-US" dirty="0" smtClean="0"/>
                        <a:t>Engineer</a:t>
                      </a:r>
                      <a:endParaRPr lang="en-US" dirty="0"/>
                    </a:p>
                  </a:txBody>
                  <a:tcPr/>
                </a:tc>
              </a:tr>
            </a:tbl>
          </a:graphicData>
        </a:graphic>
      </p:graphicFrame>
      <p:sp>
        <p:nvSpPr>
          <p:cNvPr id="5" name="TextBox 4"/>
          <p:cNvSpPr txBox="1"/>
          <p:nvPr/>
        </p:nvSpPr>
        <p:spPr>
          <a:xfrm>
            <a:off x="3962400" y="838200"/>
            <a:ext cx="2286000" cy="369332"/>
          </a:xfrm>
          <a:prstGeom prst="rect">
            <a:avLst/>
          </a:prstGeom>
          <a:noFill/>
        </p:spPr>
        <p:txBody>
          <a:bodyPr wrap="square" rtlCol="0">
            <a:spAutoFit/>
          </a:bodyPr>
          <a:lstStyle/>
          <a:p>
            <a:r>
              <a:rPr lang="en-US" b="1" dirty="0" smtClean="0"/>
              <a:t>Employee</a:t>
            </a:r>
            <a:endParaRPr lang="en-US" b="1" dirty="0"/>
          </a:p>
        </p:txBody>
      </p:sp>
      <p:sp>
        <p:nvSpPr>
          <p:cNvPr id="6" name="TextBox 5"/>
          <p:cNvSpPr txBox="1"/>
          <p:nvPr/>
        </p:nvSpPr>
        <p:spPr>
          <a:xfrm>
            <a:off x="228600" y="1371600"/>
            <a:ext cx="533400" cy="3539430"/>
          </a:xfrm>
          <a:prstGeom prst="rect">
            <a:avLst/>
          </a:prstGeom>
          <a:noFill/>
        </p:spPr>
        <p:txBody>
          <a:bodyPr wrap="square" rtlCol="0">
            <a:spAutoFit/>
          </a:bodyPr>
          <a:lstStyle/>
          <a:p>
            <a:r>
              <a:rPr lang="en-US" sz="3200" b="1" dirty="0" smtClean="0">
                <a:solidFill>
                  <a:srgbClr val="C00000"/>
                </a:solidFill>
              </a:rPr>
              <a:t>E</a:t>
            </a:r>
          </a:p>
          <a:p>
            <a:r>
              <a:rPr lang="en-US" sz="3200" b="1" dirty="0" smtClean="0">
                <a:solidFill>
                  <a:srgbClr val="C00000"/>
                </a:solidFill>
              </a:rPr>
              <a:t>X</a:t>
            </a:r>
          </a:p>
          <a:p>
            <a:r>
              <a:rPr lang="en-US" sz="3200" b="1" dirty="0" smtClean="0">
                <a:solidFill>
                  <a:srgbClr val="C00000"/>
                </a:solidFill>
              </a:rPr>
              <a:t>A</a:t>
            </a:r>
          </a:p>
          <a:p>
            <a:r>
              <a:rPr lang="en-US" sz="3200" b="1" dirty="0" smtClean="0">
                <a:solidFill>
                  <a:srgbClr val="C00000"/>
                </a:solidFill>
              </a:rPr>
              <a:t>M</a:t>
            </a:r>
          </a:p>
          <a:p>
            <a:r>
              <a:rPr lang="en-US" sz="3200" b="1" dirty="0" smtClean="0">
                <a:solidFill>
                  <a:srgbClr val="C00000"/>
                </a:solidFill>
              </a:rPr>
              <a:t>P</a:t>
            </a:r>
          </a:p>
          <a:p>
            <a:r>
              <a:rPr lang="en-US" sz="3200" b="1" dirty="0" smtClean="0">
                <a:solidFill>
                  <a:srgbClr val="C00000"/>
                </a:solidFill>
              </a:rPr>
              <a:t>L</a:t>
            </a:r>
          </a:p>
          <a:p>
            <a:r>
              <a:rPr lang="en-US" sz="3200" b="1" dirty="0" smtClean="0">
                <a:solidFill>
                  <a:srgbClr val="C00000"/>
                </a:solidFill>
              </a:rPr>
              <a:t>E</a:t>
            </a:r>
            <a:endParaRPr lang="en-US" sz="3200" b="1" dirty="0">
              <a:solidFill>
                <a:srgbClr val="C00000"/>
              </a:solidFill>
            </a:endParaRPr>
          </a:p>
        </p:txBody>
      </p:sp>
      <p:sp>
        <p:nvSpPr>
          <p:cNvPr id="7" name="TextBox 6"/>
          <p:cNvSpPr txBox="1"/>
          <p:nvPr/>
        </p:nvSpPr>
        <p:spPr>
          <a:xfrm>
            <a:off x="1447800" y="3276600"/>
            <a:ext cx="7315200" cy="1200329"/>
          </a:xfrm>
          <a:prstGeom prst="rect">
            <a:avLst/>
          </a:prstGeom>
          <a:noFill/>
        </p:spPr>
        <p:txBody>
          <a:bodyPr wrap="square" rtlCol="0">
            <a:spAutoFit/>
          </a:bodyPr>
          <a:lstStyle/>
          <a:p>
            <a:pPr algn="just"/>
            <a:r>
              <a:rPr lang="en-US" sz="2400" dirty="0" smtClean="0"/>
              <a:t>Here, </a:t>
            </a:r>
            <a:r>
              <a:rPr lang="en-US" sz="2400" i="1" dirty="0" smtClean="0">
                <a:solidFill>
                  <a:srgbClr val="FF0000"/>
                </a:solidFill>
              </a:rPr>
              <a:t>Name</a:t>
            </a:r>
            <a:r>
              <a:rPr lang="en-US" sz="2400" dirty="0" smtClean="0"/>
              <a:t> is functionally dependent on </a:t>
            </a:r>
            <a:r>
              <a:rPr lang="en-US" sz="2400" i="1" dirty="0" smtClean="0">
                <a:solidFill>
                  <a:srgbClr val="FF0000"/>
                </a:solidFill>
              </a:rPr>
              <a:t>SSN</a:t>
            </a:r>
            <a:r>
              <a:rPr lang="en-US" sz="2400" dirty="0" smtClean="0"/>
              <a:t> because an employee’s name can be uniquely determined from their SSN. </a:t>
            </a:r>
            <a:endParaRPr lang="en-US" dirty="0"/>
          </a:p>
        </p:txBody>
      </p:sp>
      <p:sp>
        <p:nvSpPr>
          <p:cNvPr id="11" name="TextBox 10"/>
          <p:cNvSpPr txBox="1"/>
          <p:nvPr/>
        </p:nvSpPr>
        <p:spPr>
          <a:xfrm>
            <a:off x="3505200" y="4495800"/>
            <a:ext cx="3124200" cy="369332"/>
          </a:xfrm>
          <a:prstGeom prst="rect">
            <a:avLst/>
          </a:prstGeom>
          <a:noFill/>
        </p:spPr>
        <p:txBody>
          <a:bodyPr wrap="square" rtlCol="0">
            <a:spAutoFit/>
          </a:bodyPr>
          <a:lstStyle/>
          <a:p>
            <a:r>
              <a:rPr lang="en-US" dirty="0" smtClean="0"/>
              <a:t> </a:t>
            </a:r>
            <a:r>
              <a:rPr lang="en-US" b="1" i="1" dirty="0" smtClean="0">
                <a:solidFill>
                  <a:srgbClr val="C00000"/>
                </a:solidFill>
              </a:rPr>
              <a:t>SSN        Name</a:t>
            </a:r>
            <a:endParaRPr lang="en-US" dirty="0"/>
          </a:p>
        </p:txBody>
      </p:sp>
      <p:cxnSp>
        <p:nvCxnSpPr>
          <p:cNvPr id="13" name="Straight Arrow Connector 12"/>
          <p:cNvCxnSpPr/>
          <p:nvPr/>
        </p:nvCxnSpPr>
        <p:spPr>
          <a:xfrm>
            <a:off x="4191000" y="4724400"/>
            <a:ext cx="304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6019800" y="5029200"/>
            <a:ext cx="1676400" cy="609600"/>
          </a:xfrm>
          <a:prstGeom prst="wedgeRoundRectCallout">
            <a:avLst>
              <a:gd name="adj1" fmla="val -107580"/>
              <a:gd name="adj2" fmla="val -9136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Determined Attributes</a:t>
            </a:r>
            <a:endParaRPr lang="en-US" dirty="0"/>
          </a:p>
        </p:txBody>
      </p:sp>
      <p:sp>
        <p:nvSpPr>
          <p:cNvPr id="15" name="Rounded Rectangular Callout 14"/>
          <p:cNvSpPr/>
          <p:nvPr/>
        </p:nvSpPr>
        <p:spPr>
          <a:xfrm>
            <a:off x="1905000" y="5334000"/>
            <a:ext cx="1905000" cy="533400"/>
          </a:xfrm>
          <a:prstGeom prst="wedgeRoundRectCallout">
            <a:avLst>
              <a:gd name="adj1" fmla="val 46860"/>
              <a:gd name="adj2" fmla="val -15300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Determinant Set</a:t>
            </a:r>
            <a:endParaRPr lang="en-US" dirty="0"/>
          </a:p>
        </p:txBody>
      </p:sp>
      <p:sp>
        <p:nvSpPr>
          <p:cNvPr id="16" name="TextBox 15"/>
          <p:cNvSpPr txBox="1"/>
          <p:nvPr/>
        </p:nvSpPr>
        <p:spPr>
          <a:xfrm>
            <a:off x="1524000" y="6172200"/>
            <a:ext cx="7315200" cy="461665"/>
          </a:xfrm>
          <a:prstGeom prst="rect">
            <a:avLst/>
          </a:prstGeom>
          <a:noFill/>
        </p:spPr>
        <p:txBody>
          <a:bodyPr wrap="square" rtlCol="0">
            <a:spAutoFit/>
          </a:bodyPr>
          <a:lstStyle/>
          <a:p>
            <a:r>
              <a:rPr lang="en-US" sz="2400" dirty="0" smtClean="0"/>
              <a:t>FD’s uniquely determine the records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2609</TotalTime>
  <Words>3739</Words>
  <Application>Microsoft Office PowerPoint</Application>
  <PresentationFormat>On-screen Show (4:3)</PresentationFormat>
  <Paragraphs>880</Paragraphs>
  <Slides>78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Solstice</vt:lpstr>
      <vt:lpstr>Equation</vt:lpstr>
      <vt:lpstr>UNIT - VI</vt:lpstr>
      <vt:lpstr>The Importance of Good Relational Database Design: </vt:lpstr>
      <vt:lpstr>Slide 3</vt:lpstr>
      <vt:lpstr>Pitfalls in Relational Database Design</vt:lpstr>
      <vt:lpstr>Slide 5</vt:lpstr>
      <vt:lpstr>Relational Database Design Goals</vt:lpstr>
      <vt:lpstr>Functional Dependencies</vt:lpstr>
      <vt:lpstr>Slide 8</vt:lpstr>
      <vt:lpstr>Slide 9</vt:lpstr>
      <vt:lpstr>Slide 10</vt:lpstr>
      <vt:lpstr>Slide 11</vt:lpstr>
      <vt:lpstr>Armstrong’s Axioms</vt:lpstr>
      <vt:lpstr>Slide 13</vt:lpstr>
      <vt:lpstr>Slide 14</vt:lpstr>
      <vt:lpstr>Slide 15</vt:lpstr>
      <vt:lpstr>Closure of Attribute Sets</vt:lpstr>
      <vt:lpstr>Steps to Compute Closure Sets</vt:lpstr>
      <vt:lpstr>Slide 18</vt:lpstr>
      <vt:lpstr>Slide 19</vt:lpstr>
      <vt:lpstr>Slide 20</vt:lpstr>
      <vt:lpstr>Canonical Cover</vt:lpstr>
      <vt:lpstr>Extraneous Attributes</vt:lpstr>
      <vt:lpstr>Slide 23</vt:lpstr>
      <vt:lpstr>Slide 24</vt:lpstr>
      <vt:lpstr>Slide 25</vt:lpstr>
      <vt:lpstr>Computing Canonical Cover</vt:lpstr>
      <vt:lpstr>Decomposition</vt:lpstr>
      <vt:lpstr>Slide 28</vt:lpstr>
      <vt:lpstr>Lossy Decomposition</vt:lpstr>
      <vt:lpstr>Slide 30</vt:lpstr>
      <vt:lpstr>Lossy Decomposition</vt:lpstr>
      <vt:lpstr>Lossy Decomposition</vt:lpstr>
      <vt:lpstr>Slide 33</vt:lpstr>
      <vt:lpstr>Lossless Decomposition</vt:lpstr>
      <vt:lpstr>Slide 35</vt:lpstr>
      <vt:lpstr>Lossless Decomposition Property</vt:lpstr>
      <vt:lpstr>Slide 37</vt:lpstr>
      <vt:lpstr>Slide 38</vt:lpstr>
      <vt:lpstr>Dependency Preservation</vt:lpstr>
      <vt:lpstr>Example of Dependency Preservation</vt:lpstr>
      <vt:lpstr>Slide 41</vt:lpstr>
      <vt:lpstr>Slide 42</vt:lpstr>
      <vt:lpstr>Slide 43</vt:lpstr>
      <vt:lpstr>Example of Non-Dependency Preservation</vt:lpstr>
      <vt:lpstr>Slide 45</vt:lpstr>
      <vt:lpstr>Slide 46</vt:lpstr>
      <vt:lpstr>Slide 47</vt:lpstr>
      <vt:lpstr>More Example</vt:lpstr>
      <vt:lpstr>Slide 49</vt:lpstr>
      <vt:lpstr>Slide 50</vt:lpstr>
      <vt:lpstr>Slide 51</vt:lpstr>
      <vt:lpstr>Slide 52</vt:lpstr>
      <vt:lpstr>Types of FD’s</vt:lpstr>
      <vt:lpstr>Transitive FD</vt:lpstr>
      <vt:lpstr>Fully Functional Dependency</vt:lpstr>
      <vt:lpstr>Normalization</vt:lpstr>
      <vt:lpstr>Goals of normalization</vt:lpstr>
      <vt:lpstr>First Normal Form</vt:lpstr>
      <vt:lpstr>Slide 59</vt:lpstr>
      <vt:lpstr>Slide 60</vt:lpstr>
      <vt:lpstr>Second Normal Form</vt:lpstr>
      <vt:lpstr>Slide 62</vt:lpstr>
      <vt:lpstr>Slide 63</vt:lpstr>
      <vt:lpstr>Slide 64</vt:lpstr>
      <vt:lpstr>Slide 65</vt:lpstr>
      <vt:lpstr>Another Example of 2NF</vt:lpstr>
      <vt:lpstr>Third Normal Form</vt:lpstr>
      <vt:lpstr>Slide 68</vt:lpstr>
      <vt:lpstr>Slide 69</vt:lpstr>
      <vt:lpstr>BCNF - Boyce-Codd Normal Form </vt:lpstr>
      <vt:lpstr>BCNF Rules</vt:lpstr>
      <vt:lpstr>Slide 72</vt:lpstr>
      <vt:lpstr>Multivalued Dependency</vt:lpstr>
      <vt:lpstr>Multivalued Dependency</vt:lpstr>
      <vt:lpstr>Fourth Normal Form</vt:lpstr>
      <vt:lpstr>Slide 76</vt:lpstr>
      <vt:lpstr>Fifth Normal Form</vt:lpstr>
      <vt:lpstr>Slide 78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VI</dc:title>
  <dc:creator>Supriya Agrawal</dc:creator>
  <cp:lastModifiedBy>ANKUR</cp:lastModifiedBy>
  <cp:revision>226</cp:revision>
  <dcterms:created xsi:type="dcterms:W3CDTF">2006-08-16T00:00:00Z</dcterms:created>
  <dcterms:modified xsi:type="dcterms:W3CDTF">2021-02-23T13:05:56Z</dcterms:modified>
</cp:coreProperties>
</file>