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0"/>
  </p:notesMasterIdLst>
  <p:sldIdLst>
    <p:sldId id="256" r:id="rId2"/>
    <p:sldId id="267" r:id="rId3"/>
    <p:sldId id="259" r:id="rId4"/>
    <p:sldId id="260" r:id="rId5"/>
    <p:sldId id="273" r:id="rId6"/>
    <p:sldId id="264" r:id="rId7"/>
    <p:sldId id="265" r:id="rId8"/>
    <p:sldId id="405" r:id="rId9"/>
    <p:sldId id="266" r:id="rId10"/>
    <p:sldId id="406" r:id="rId11"/>
    <p:sldId id="407" r:id="rId12"/>
    <p:sldId id="408" r:id="rId13"/>
    <p:sldId id="409" r:id="rId14"/>
    <p:sldId id="410" r:id="rId15"/>
    <p:sldId id="269" r:id="rId16"/>
    <p:sldId id="404" r:id="rId17"/>
    <p:sldId id="411" r:id="rId18"/>
    <p:sldId id="443" r:id="rId19"/>
    <p:sldId id="271" r:id="rId20"/>
    <p:sldId id="270" r:id="rId21"/>
    <p:sldId id="272" r:id="rId22"/>
    <p:sldId id="274" r:id="rId23"/>
    <p:sldId id="275" r:id="rId24"/>
    <p:sldId id="280" r:id="rId25"/>
    <p:sldId id="281" r:id="rId26"/>
    <p:sldId id="282" r:id="rId27"/>
    <p:sldId id="283" r:id="rId28"/>
    <p:sldId id="279" r:id="rId29"/>
    <p:sldId id="277" r:id="rId30"/>
    <p:sldId id="287" r:id="rId31"/>
    <p:sldId id="288" r:id="rId32"/>
    <p:sldId id="289" r:id="rId33"/>
    <p:sldId id="290" r:id="rId34"/>
    <p:sldId id="413" r:id="rId35"/>
    <p:sldId id="414" r:id="rId36"/>
    <p:sldId id="415" r:id="rId37"/>
    <p:sldId id="416" r:id="rId38"/>
    <p:sldId id="427" r:id="rId39"/>
    <p:sldId id="417" r:id="rId40"/>
    <p:sldId id="418" r:id="rId41"/>
    <p:sldId id="419" r:id="rId42"/>
    <p:sldId id="420" r:id="rId43"/>
    <p:sldId id="421" r:id="rId44"/>
    <p:sldId id="447" r:id="rId45"/>
    <p:sldId id="422" r:id="rId46"/>
    <p:sldId id="444" r:id="rId47"/>
    <p:sldId id="423" r:id="rId48"/>
    <p:sldId id="445" r:id="rId49"/>
    <p:sldId id="425" r:id="rId50"/>
    <p:sldId id="446" r:id="rId51"/>
    <p:sldId id="426" r:id="rId52"/>
    <p:sldId id="317" r:id="rId53"/>
    <p:sldId id="318" r:id="rId54"/>
    <p:sldId id="302" r:id="rId55"/>
    <p:sldId id="303" r:id="rId56"/>
    <p:sldId id="304" r:id="rId57"/>
    <p:sldId id="305" r:id="rId58"/>
    <p:sldId id="306" r:id="rId59"/>
    <p:sldId id="311" r:id="rId60"/>
    <p:sldId id="312" r:id="rId61"/>
    <p:sldId id="313" r:id="rId62"/>
    <p:sldId id="314" r:id="rId63"/>
    <p:sldId id="319" r:id="rId64"/>
    <p:sldId id="307" r:id="rId65"/>
    <p:sldId id="308" r:id="rId66"/>
    <p:sldId id="309" r:id="rId67"/>
    <p:sldId id="310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329" r:id="rId77"/>
    <p:sldId id="330" r:id="rId78"/>
    <p:sldId id="333" r:id="rId79"/>
    <p:sldId id="332" r:id="rId80"/>
    <p:sldId id="331" r:id="rId81"/>
    <p:sldId id="336" r:id="rId82"/>
    <p:sldId id="335" r:id="rId83"/>
    <p:sldId id="334" r:id="rId84"/>
    <p:sldId id="337" r:id="rId85"/>
    <p:sldId id="340" r:id="rId86"/>
    <p:sldId id="439" r:id="rId87"/>
    <p:sldId id="339" r:id="rId88"/>
    <p:sldId id="341" r:id="rId89"/>
    <p:sldId id="438" r:id="rId90"/>
    <p:sldId id="338" r:id="rId91"/>
    <p:sldId id="343" r:id="rId92"/>
    <p:sldId id="442" r:id="rId93"/>
    <p:sldId id="342" r:id="rId94"/>
    <p:sldId id="440" r:id="rId95"/>
    <p:sldId id="441" r:id="rId96"/>
    <p:sldId id="344" r:id="rId97"/>
    <p:sldId id="362" r:id="rId98"/>
    <p:sldId id="363" r:id="rId99"/>
    <p:sldId id="364" r:id="rId100"/>
    <p:sldId id="366" r:id="rId101"/>
    <p:sldId id="367" r:id="rId102"/>
    <p:sldId id="323" r:id="rId103"/>
    <p:sldId id="321" r:id="rId104"/>
    <p:sldId id="324" r:id="rId105"/>
    <p:sldId id="325" r:id="rId106"/>
    <p:sldId id="328" r:id="rId107"/>
    <p:sldId id="327" r:id="rId108"/>
    <p:sldId id="326" r:id="rId109"/>
    <p:sldId id="345" r:id="rId110"/>
    <p:sldId id="347" r:id="rId111"/>
    <p:sldId id="346" r:id="rId112"/>
    <p:sldId id="350" r:id="rId113"/>
    <p:sldId id="349" r:id="rId114"/>
    <p:sldId id="348" r:id="rId115"/>
    <p:sldId id="351" r:id="rId116"/>
    <p:sldId id="353" r:id="rId117"/>
    <p:sldId id="354" r:id="rId118"/>
    <p:sldId id="352" r:id="rId119"/>
    <p:sldId id="355" r:id="rId120"/>
    <p:sldId id="356" r:id="rId121"/>
    <p:sldId id="436" r:id="rId122"/>
    <p:sldId id="437" r:id="rId123"/>
    <p:sldId id="376" r:id="rId124"/>
    <p:sldId id="378" r:id="rId125"/>
    <p:sldId id="380" r:id="rId126"/>
    <p:sldId id="412" r:id="rId127"/>
    <p:sldId id="379" r:id="rId128"/>
    <p:sldId id="381" r:id="rId129"/>
    <p:sldId id="383" r:id="rId130"/>
    <p:sldId id="382" r:id="rId131"/>
    <p:sldId id="386" r:id="rId132"/>
    <p:sldId id="384" r:id="rId133"/>
    <p:sldId id="403" r:id="rId134"/>
    <p:sldId id="387" r:id="rId135"/>
    <p:sldId id="401" r:id="rId136"/>
    <p:sldId id="388" r:id="rId137"/>
    <p:sldId id="385" r:id="rId138"/>
    <p:sldId id="389" r:id="rId139"/>
    <p:sldId id="391" r:id="rId140"/>
    <p:sldId id="390" r:id="rId141"/>
    <p:sldId id="394" r:id="rId142"/>
    <p:sldId id="393" r:id="rId143"/>
    <p:sldId id="392" r:id="rId144"/>
    <p:sldId id="397" r:id="rId145"/>
    <p:sldId id="396" r:id="rId146"/>
    <p:sldId id="395" r:id="rId147"/>
    <p:sldId id="400" r:id="rId148"/>
    <p:sldId id="398" r:id="rId1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972F0-6B8D-4758-8708-7B995A1BCC3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3DCB-B425-4DB6-90D1-6DAA824ED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64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BB471-0069-4AC0-A77B-33FD0289EE30}" type="slidenum">
              <a:rPr lang="en-US"/>
              <a:pPr/>
              <a:t>20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420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BB471-0069-4AC0-A77B-33FD0289EE30}" type="slidenum">
              <a:rPr lang="en-US"/>
              <a:pPr/>
              <a:t>21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38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3DCB-B425-4DB6-90D1-6DAA824ED16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13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Basic Introduction to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SQL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(2) </a:t>
            </a:r>
            <a:r>
              <a:rPr lang="en-US" sz="3200" b="1" u="sng" dirty="0" smtClean="0">
                <a:solidFill>
                  <a:srgbClr val="C00000"/>
                </a:solidFill>
              </a:rPr>
              <a:t>Alter Command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0772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Modify the structure of a table: </a:t>
            </a:r>
            <a:r>
              <a:rPr lang="en-US" sz="2400" dirty="0" smtClean="0">
                <a:solidFill>
                  <a:srgbClr val="0070C0"/>
                </a:solidFill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delete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0070C0"/>
                </a:solidFill>
              </a:rPr>
              <a:t>rename the table name,</a:t>
            </a:r>
            <a:r>
              <a:rPr lang="en-US" sz="2400" dirty="0" smtClean="0"/>
              <a:t> also </a:t>
            </a:r>
            <a:r>
              <a:rPr lang="en-US" sz="2400" dirty="0" smtClean="0">
                <a:solidFill>
                  <a:srgbClr val="0070C0"/>
                </a:solidFill>
              </a:rPr>
              <a:t>change the </a:t>
            </a:r>
            <a:r>
              <a:rPr lang="en-US" sz="2400" dirty="0" err="1" smtClean="0">
                <a:solidFill>
                  <a:srgbClr val="0070C0"/>
                </a:solidFill>
              </a:rPr>
              <a:t>datatype</a:t>
            </a:r>
            <a:r>
              <a:rPr lang="en-US" sz="2400" dirty="0" smtClean="0">
                <a:solidFill>
                  <a:srgbClr val="0070C0"/>
                </a:solidFill>
              </a:rPr>
              <a:t> of existing column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457200" indent="-457200" algn="just">
              <a:buAutoNum type="alphaLcParenR"/>
            </a:pPr>
            <a:r>
              <a:rPr lang="en-US" sz="2400" dirty="0" smtClean="0">
                <a:solidFill>
                  <a:srgbClr val="FF0000"/>
                </a:solidFill>
              </a:rPr>
              <a:t>Adding a new column: </a:t>
            </a:r>
          </a:p>
          <a:p>
            <a:pPr marL="457200" indent="-457200" algn="just"/>
            <a:r>
              <a:rPr lang="en-US" sz="2400" b="1" i="1" dirty="0" smtClean="0"/>
              <a:t>Syntax: </a:t>
            </a:r>
          </a:p>
          <a:p>
            <a:pPr marL="457200" indent="-457200" algn="just"/>
            <a:endParaRPr lang="en-US" sz="1000" dirty="0" smtClean="0">
              <a:solidFill>
                <a:srgbClr val="0070C0"/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rgbClr val="0070C0"/>
                </a:solidFill>
              </a:rPr>
              <a:t>Alter table &lt;table name&gt;  ADD ( &lt; NewColumn1&gt; &lt;</a:t>
            </a:r>
            <a:r>
              <a:rPr lang="en-US" sz="2400" dirty="0" err="1" smtClean="0">
                <a:solidFill>
                  <a:srgbClr val="0070C0"/>
                </a:solidFill>
              </a:rPr>
              <a:t>Datatype</a:t>
            </a:r>
            <a:r>
              <a:rPr lang="en-US" sz="2400" dirty="0" smtClean="0">
                <a:solidFill>
                  <a:srgbClr val="0070C0"/>
                </a:solidFill>
              </a:rPr>
              <a:t>&gt; (size), ….. &lt; </a:t>
            </a:r>
            <a:r>
              <a:rPr lang="en-US" sz="2400" dirty="0" err="1" smtClean="0">
                <a:solidFill>
                  <a:srgbClr val="0070C0"/>
                </a:solidFill>
              </a:rPr>
              <a:t>NewColumnN</a:t>
            </a:r>
            <a:r>
              <a:rPr lang="en-US" sz="2400" dirty="0" smtClean="0">
                <a:solidFill>
                  <a:srgbClr val="0070C0"/>
                </a:solidFill>
              </a:rPr>
              <a:t>&gt; &lt;</a:t>
            </a:r>
            <a:r>
              <a:rPr lang="en-US" sz="2400" dirty="0" err="1" smtClean="0">
                <a:solidFill>
                  <a:srgbClr val="0070C0"/>
                </a:solidFill>
              </a:rPr>
              <a:t>Datatype</a:t>
            </a:r>
            <a:r>
              <a:rPr lang="en-US" sz="2400" dirty="0" smtClean="0">
                <a:solidFill>
                  <a:srgbClr val="0070C0"/>
                </a:solidFill>
              </a:rPr>
              <a:t>&gt; (size) );</a:t>
            </a:r>
          </a:p>
          <a:p>
            <a:pPr marL="457200" indent="-457200" algn="just"/>
            <a:endParaRPr lang="en-US" sz="2400" dirty="0" smtClean="0">
              <a:solidFill>
                <a:srgbClr val="0070C0"/>
              </a:solidFill>
            </a:endParaRPr>
          </a:p>
          <a:p>
            <a:pPr marL="457200" indent="-457200" algn="just"/>
            <a:r>
              <a:rPr lang="en-US" sz="2400" i="1" dirty="0" smtClean="0"/>
              <a:t>For Example: </a:t>
            </a:r>
          </a:p>
          <a:p>
            <a:pPr marL="457200" indent="-457200" algn="just"/>
            <a:r>
              <a:rPr lang="en-US" sz="2400" dirty="0" smtClean="0">
                <a:solidFill>
                  <a:srgbClr val="0070C0"/>
                </a:solidFill>
              </a:rPr>
              <a:t>Alter table  Student  ADD ( Marks  number(5))</a:t>
            </a:r>
          </a:p>
          <a:p>
            <a:pPr marL="457200" indent="-457200" algn="just"/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5410200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1447800"/>
          <a:ext cx="6096000" cy="140208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EMP-ID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Jane Anderson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5750</a:t>
                      </a:r>
                      <a:endParaRPr lang="en-US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Brad Everest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71000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steven</a:t>
                      </a:r>
                      <a:endParaRPr lang="en-US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57890</a:t>
                      </a:r>
                      <a:endParaRPr lang="en-US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810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Return the employee records whose employee name contains the letter ‘s’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Select * from employee where Name Like ‘%s%’;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24200"/>
            <a:ext cx="83820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 Return the employee records whose salary is of 4 digits and starting with 57</a:t>
            </a:r>
          </a:p>
          <a:p>
            <a:pPr algn="just"/>
            <a:endParaRPr lang="en-US" sz="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 smtClean="0"/>
              <a:t>Select * from employee where salary LIKE ‘57__’;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3962400"/>
          <a:ext cx="6096000" cy="70104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EMP-ID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Anderson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5750</a:t>
                      </a:r>
                      <a:endParaRPr lang="en-US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105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employee where salary LIKE ’57%’;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5638800"/>
          <a:ext cx="6096000" cy="105156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EMP-ID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Anderson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5750</a:t>
                      </a:r>
                      <a:endParaRPr lang="en-US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Steven</a:t>
                      </a:r>
                      <a:endParaRPr lang="en-US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57890</a:t>
                      </a:r>
                      <a:endParaRPr lang="en-US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57200" y="480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Return the employee records whose salary starts with 57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Not LIKE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53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Using the NOT keyword allows you to select records that does NOT match the pattern.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Syntax:  </a:t>
            </a:r>
            <a:r>
              <a:rPr lang="en-US" sz="2400" dirty="0" smtClean="0">
                <a:solidFill>
                  <a:srgbClr val="7030A0"/>
                </a:solidFill>
              </a:rPr>
              <a:t>SELECT </a:t>
            </a:r>
            <a:r>
              <a:rPr lang="en-US" sz="2400" i="1" dirty="0" err="1" smtClean="0">
                <a:solidFill>
                  <a:srgbClr val="7030A0"/>
                </a:solidFill>
              </a:rPr>
              <a:t>column_name</a:t>
            </a:r>
            <a:r>
              <a:rPr lang="en-US" sz="2400" i="1" dirty="0" smtClean="0">
                <a:solidFill>
                  <a:srgbClr val="7030A0"/>
                </a:solidFill>
              </a:rPr>
              <a:t>(s) </a:t>
            </a:r>
            <a:r>
              <a:rPr lang="en-US" sz="2400" dirty="0" smtClean="0">
                <a:solidFill>
                  <a:srgbClr val="7030A0"/>
                </a:solidFill>
              </a:rPr>
              <a:t>FROM </a:t>
            </a:r>
            <a:r>
              <a:rPr lang="en-US" sz="2400" i="1" dirty="0" err="1" smtClean="0">
                <a:solidFill>
                  <a:srgbClr val="7030A0"/>
                </a:solidFill>
              </a:rPr>
              <a:t>table_name</a:t>
            </a:r>
            <a:r>
              <a:rPr lang="en-US" sz="2400" i="1" dirty="0" smtClean="0">
                <a:solidFill>
                  <a:srgbClr val="7030A0"/>
                </a:solidFill>
              </a:rPr>
              <a:t> W</a:t>
            </a:r>
            <a:r>
              <a:rPr lang="en-US" sz="2400" dirty="0" smtClean="0">
                <a:solidFill>
                  <a:srgbClr val="7030A0"/>
                </a:solidFill>
              </a:rPr>
              <a:t>HERE </a:t>
            </a:r>
            <a:r>
              <a:rPr lang="en-US" sz="2400" i="1" dirty="0" err="1" smtClean="0">
                <a:solidFill>
                  <a:srgbClr val="7030A0"/>
                </a:solidFill>
              </a:rPr>
              <a:t>column_name</a:t>
            </a:r>
            <a:r>
              <a:rPr lang="en-US" sz="2400" dirty="0" smtClean="0">
                <a:solidFill>
                  <a:srgbClr val="7030A0"/>
                </a:solidFill>
              </a:rPr>
              <a:t>  NOT  LIKE  </a:t>
            </a:r>
            <a:r>
              <a:rPr lang="en-US" sz="2400" i="1" dirty="0" smtClean="0">
                <a:solidFill>
                  <a:srgbClr val="7030A0"/>
                </a:solidFill>
              </a:rPr>
              <a:t>pattern</a:t>
            </a:r>
            <a:r>
              <a:rPr lang="en-US" sz="2400" dirty="0" smtClean="0">
                <a:solidFill>
                  <a:srgbClr val="7030A0"/>
                </a:solidFill>
              </a:rPr>
              <a:t>; </a:t>
            </a:r>
            <a:r>
              <a:rPr lang="en-US" sz="2400" i="1" dirty="0" smtClean="0">
                <a:solidFill>
                  <a:srgbClr val="7030A0"/>
                </a:solidFill>
              </a:rPr>
              <a:t>( or &lt;&gt; LIKE pattern)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Retrieve the customers records whose names do not start with ‘J’</a:t>
            </a:r>
          </a:p>
          <a:p>
            <a:pPr algn="just"/>
            <a:r>
              <a:rPr lang="en-US" sz="2400" dirty="0" smtClean="0"/>
              <a:t> select </a:t>
            </a:r>
            <a:r>
              <a:rPr lang="en-US" sz="2400" dirty="0" err="1" smtClean="0"/>
              <a:t>Cust_ID</a:t>
            </a:r>
            <a:r>
              <a:rPr lang="en-US" sz="2400" dirty="0" smtClean="0"/>
              <a:t>, Name from customer where Name Not LIKE ‘J%’ ; 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Retrieve the customers records whose names do not have pattern  ‘oh’</a:t>
            </a:r>
          </a:p>
          <a:p>
            <a:pPr algn="just"/>
            <a:r>
              <a:rPr lang="en-US" sz="2400" dirty="0" smtClean="0"/>
              <a:t> select </a:t>
            </a:r>
            <a:r>
              <a:rPr lang="en-US" sz="2400" dirty="0" err="1" smtClean="0"/>
              <a:t>Cust_ID</a:t>
            </a:r>
            <a:r>
              <a:rPr lang="en-US" sz="2400" dirty="0" smtClean="0"/>
              <a:t>, Name from customer where Name  NOT LIKE ‘%oh%’ ;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The Oracle Table- DUAL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45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DUAL is a dummy table owned by system.  System has its own data dictionary and DUAL is a part of this dictionary.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DUAL is a oracle table which contains a single row and single column.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buAutoNum type="alphaLcParenR"/>
            </a:pPr>
            <a:r>
              <a:rPr lang="en-US" sz="2400" b="1" dirty="0" smtClean="0"/>
              <a:t>For viewing table structure</a:t>
            </a:r>
          </a:p>
          <a:p>
            <a:pPr marL="457200" indent="-457200" algn="just"/>
            <a:r>
              <a:rPr lang="en-US" sz="2400" b="1" dirty="0" smtClean="0">
                <a:solidFill>
                  <a:srgbClr val="00B0F0"/>
                </a:solidFill>
              </a:rPr>
              <a:t>                    DESC  DUAL ;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/>
            <a:r>
              <a:rPr lang="en-US" sz="2400" b="1" dirty="0" smtClean="0"/>
              <a:t>b)  For retrieving records from DUAL table</a:t>
            </a:r>
          </a:p>
          <a:p>
            <a:pPr marL="457200" indent="-457200" algn="just"/>
            <a:r>
              <a:rPr lang="en-US" sz="2400" b="1" dirty="0" smtClean="0">
                <a:solidFill>
                  <a:srgbClr val="00B0F0"/>
                </a:solidFill>
              </a:rPr>
              <a:t>                 Select  * from  DUAL;</a:t>
            </a:r>
          </a:p>
          <a:p>
            <a:pPr marL="457200" indent="-457200" algn="just"/>
            <a:endParaRPr lang="en-US" sz="2400" b="1" dirty="0" smtClean="0">
              <a:solidFill>
                <a:srgbClr val="00B0F0"/>
              </a:solidFill>
            </a:endParaRPr>
          </a:p>
          <a:p>
            <a:pPr marL="457200" indent="-457200" algn="just">
              <a:buAutoNum type="alphaLcParenR"/>
            </a:pPr>
            <a:endParaRPr lang="en-US" sz="2400" b="1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lphaLcParenR" startAt="3"/>
            </a:pPr>
            <a:r>
              <a:rPr lang="en-US" sz="2400" b="1" dirty="0" smtClean="0"/>
              <a:t>Apply Arithmetic Operation</a:t>
            </a:r>
          </a:p>
          <a:p>
            <a:pPr marL="457200" indent="-457200" algn="just"/>
            <a:r>
              <a:rPr lang="en-US" sz="2400" b="1" dirty="0" smtClean="0">
                <a:solidFill>
                  <a:srgbClr val="00B0F0"/>
                </a:solidFill>
              </a:rPr>
              <a:t>                 Select 2*2 from DUAL;</a:t>
            </a:r>
          </a:p>
          <a:p>
            <a:pPr marL="457200" indent="-457200" algn="just"/>
            <a:endParaRPr lang="en-US" sz="2400" b="1" dirty="0" smtClean="0">
              <a:solidFill>
                <a:srgbClr val="00B0F0"/>
              </a:solidFill>
            </a:endParaRPr>
          </a:p>
          <a:p>
            <a:pPr marL="457200" indent="-457200" algn="just"/>
            <a:r>
              <a:rPr lang="en-US" sz="2400" b="1" dirty="0" smtClean="0">
                <a:solidFill>
                  <a:srgbClr val="00B0F0"/>
                </a:solidFill>
              </a:rPr>
              <a:t>                Select ¾ from DUAL;</a:t>
            </a:r>
          </a:p>
          <a:p>
            <a:pPr marL="457200" indent="-457200" algn="just"/>
            <a:endParaRPr lang="en-US" sz="2400" b="1" dirty="0" smtClean="0">
              <a:solidFill>
                <a:srgbClr val="00B0F0"/>
              </a:solidFill>
            </a:endParaRPr>
          </a:p>
          <a:p>
            <a:pPr marL="457200" indent="-457200" algn="just"/>
            <a:endParaRPr lang="en-US" sz="2400" b="1" dirty="0" smtClean="0">
              <a:solidFill>
                <a:srgbClr val="00B0F0"/>
              </a:solidFill>
            </a:endParaRPr>
          </a:p>
          <a:p>
            <a:pPr marL="457200" indent="-457200" algn="just">
              <a:buAutoNum type="alphaLcParenR" startAt="4"/>
            </a:pPr>
            <a:r>
              <a:rPr lang="en-US" sz="2400" b="1" dirty="0" smtClean="0"/>
              <a:t>SYSDATE</a:t>
            </a:r>
          </a:p>
          <a:p>
            <a:pPr marL="457200" indent="-457200" algn="just">
              <a:buAutoNum type="alphaLcParenR" startAt="4"/>
            </a:pPr>
            <a:endParaRPr lang="en-US" sz="2400" b="1" dirty="0" smtClean="0"/>
          </a:p>
          <a:p>
            <a:pPr marL="457200" indent="-457200" algn="just"/>
            <a:r>
              <a:rPr lang="en-US" sz="2400" b="1" dirty="0" smtClean="0"/>
              <a:t>            </a:t>
            </a:r>
            <a:r>
              <a:rPr lang="en-US" sz="2400" b="1" dirty="0" smtClean="0">
                <a:solidFill>
                  <a:srgbClr val="00B0F0"/>
                </a:solidFill>
              </a:rPr>
              <a:t>Select SYSDATE  from DUAL</a:t>
            </a:r>
            <a:r>
              <a:rPr lang="en-US" b="1" dirty="0" smtClean="0">
                <a:solidFill>
                  <a:srgbClr val="00B0F0"/>
                </a:solidFill>
              </a:rPr>
              <a:t>;</a:t>
            </a:r>
          </a:p>
          <a:p>
            <a:pPr marL="457200" indent="-457200" algn="just"/>
            <a:endParaRPr lang="en-US" b="1" dirty="0" smtClean="0">
              <a:solidFill>
                <a:srgbClr val="00B0F0"/>
              </a:solidFill>
            </a:endParaRPr>
          </a:p>
          <a:p>
            <a:pPr marL="457200" indent="-457200" algn="just"/>
            <a:endParaRPr lang="en-US" b="1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Numeric  Functions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3058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/>
              <a:t> ABS </a:t>
            </a:r>
            <a:r>
              <a:rPr lang="en-US" sz="2400" dirty="0" smtClean="0"/>
              <a:t>: Returns absolute value on ‘n’ from either DUAL or created Table.</a:t>
            </a:r>
          </a:p>
          <a:p>
            <a:pPr marL="342900" indent="-342900" algn="just"/>
            <a:endParaRPr lang="en-US" sz="800" i="1" dirty="0" smtClean="0">
              <a:solidFill>
                <a:srgbClr val="00B0F0"/>
              </a:solidFill>
            </a:endParaRPr>
          </a:p>
          <a:p>
            <a:pPr marL="342900" indent="-342900" algn="just"/>
            <a:r>
              <a:rPr lang="en-US" sz="2400" i="1" dirty="0" smtClean="0">
                <a:solidFill>
                  <a:srgbClr val="00B0F0"/>
                </a:solidFill>
              </a:rPr>
              <a:t>Syntax:  ABS(n)</a:t>
            </a:r>
          </a:p>
          <a:p>
            <a:pPr marL="342900" indent="-342900" algn="just"/>
            <a:endParaRPr lang="en-US" sz="800" dirty="0" smtClean="0"/>
          </a:p>
          <a:p>
            <a:pPr marL="342900" indent="-342900" algn="just"/>
            <a:r>
              <a:rPr lang="en-US" sz="2400" dirty="0" smtClean="0"/>
              <a:t>Select ABS(-20) “Absolute” from DUAL;</a:t>
            </a:r>
          </a:p>
          <a:p>
            <a:pPr marL="342900" indent="-342900" algn="just"/>
            <a:endParaRPr lang="en-US" sz="900" dirty="0" smtClean="0"/>
          </a:p>
          <a:p>
            <a:pPr marL="342900" indent="-342900" algn="just"/>
            <a:r>
              <a:rPr lang="en-US" sz="2000" dirty="0" smtClean="0"/>
              <a:t>Output:  Absolute</a:t>
            </a:r>
          </a:p>
          <a:p>
            <a:pPr marL="342900" indent="-342900" algn="just"/>
            <a:r>
              <a:rPr lang="en-U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-----------------------------------</a:t>
            </a:r>
          </a:p>
          <a:p>
            <a:pPr marL="342900" indent="-342900" algn="just"/>
            <a:r>
              <a:rPr lang="en-US" sz="900" dirty="0" smtClean="0"/>
              <a:t>                                             </a:t>
            </a:r>
            <a:r>
              <a:rPr lang="en-US" sz="2000" dirty="0" smtClean="0"/>
              <a:t>20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pPr marL="342900" indent="-342900" algn="just"/>
            <a:endParaRPr lang="en-US" sz="2400" dirty="0" smtClean="0"/>
          </a:p>
          <a:p>
            <a:pPr marL="342900" indent="-342900" algn="just"/>
            <a:r>
              <a:rPr lang="en-US" sz="2400" b="1" dirty="0" smtClean="0"/>
              <a:t>2. POWER </a:t>
            </a:r>
            <a:r>
              <a:rPr lang="en-US" sz="2400" dirty="0" smtClean="0"/>
              <a:t>: Returns </a:t>
            </a:r>
            <a:r>
              <a:rPr lang="en-US" sz="2400" b="1" dirty="0" smtClean="0"/>
              <a:t>m </a:t>
            </a:r>
            <a:r>
              <a:rPr lang="en-US" sz="2400" dirty="0" smtClean="0"/>
              <a:t>raised to the </a:t>
            </a:r>
            <a:r>
              <a:rPr lang="en-US" sz="2400" b="1" dirty="0" smtClean="0"/>
              <a:t>nth</a:t>
            </a:r>
            <a:r>
              <a:rPr lang="en-US" sz="2400" dirty="0" smtClean="0"/>
              <a:t> power. N must be an integer.</a:t>
            </a:r>
          </a:p>
          <a:p>
            <a:pPr marL="342900" indent="-342900" algn="just"/>
            <a:r>
              <a:rPr lang="en-US" sz="2400" i="1" dirty="0" smtClean="0">
                <a:solidFill>
                  <a:srgbClr val="00B0F0"/>
                </a:solidFill>
              </a:rPr>
              <a:t>Syntax:  POWER( m, n)</a:t>
            </a:r>
          </a:p>
          <a:p>
            <a:pPr marL="342900" indent="-342900" algn="just"/>
            <a:endParaRPr lang="en-US" sz="800" dirty="0" smtClean="0"/>
          </a:p>
          <a:p>
            <a:pPr marL="342900" indent="-342900" algn="just"/>
            <a:r>
              <a:rPr lang="en-US" sz="2400" dirty="0" smtClean="0"/>
              <a:t>Select POWER(3, 2) “Power” from DUAL;</a:t>
            </a:r>
          </a:p>
          <a:p>
            <a:pPr marL="342900" indent="-342900" algn="just"/>
            <a:r>
              <a:rPr lang="en-US" sz="2000" dirty="0" smtClean="0"/>
              <a:t>Output:   power</a:t>
            </a:r>
          </a:p>
          <a:p>
            <a:pPr marL="342900" indent="-342900" algn="just"/>
            <a:r>
              <a:rPr lang="en-US" sz="800" dirty="0" smtClean="0"/>
              <a:t>                                        -------------------------------</a:t>
            </a:r>
          </a:p>
          <a:p>
            <a:pPr marL="342900" indent="-342900" algn="just"/>
            <a:r>
              <a:rPr lang="en-US" sz="800" dirty="0" smtClean="0"/>
              <a:t>                                                 </a:t>
            </a:r>
            <a:r>
              <a:rPr lang="en-US" sz="2000" dirty="0" smtClean="0"/>
              <a:t>9</a:t>
            </a:r>
          </a:p>
          <a:p>
            <a:pPr marL="342900" indent="-342900" algn="just"/>
            <a:endParaRPr lang="en-US" sz="2400" dirty="0" smtClean="0"/>
          </a:p>
          <a:p>
            <a:pPr marL="342900" indent="-342900"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85800"/>
            <a:ext cx="8382000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2000" b="1" dirty="0" smtClean="0"/>
              <a:t>ROUND</a:t>
            </a:r>
            <a:r>
              <a:rPr lang="en-US" sz="2000" dirty="0" smtClean="0"/>
              <a:t>:  Returns rounded value</a:t>
            </a:r>
          </a:p>
          <a:p>
            <a:pPr marL="342900" indent="-342900" algn="just"/>
            <a:r>
              <a:rPr lang="en-US" sz="2000" i="1" dirty="0" smtClean="0">
                <a:solidFill>
                  <a:srgbClr val="00B0F0"/>
                </a:solidFill>
              </a:rPr>
              <a:t>Syntax:  ROUND(n[m])</a:t>
            </a:r>
          </a:p>
          <a:p>
            <a:pPr marL="342900" indent="-342900" algn="just"/>
            <a:endParaRPr lang="en-US" sz="900" dirty="0" smtClean="0"/>
          </a:p>
          <a:p>
            <a:pPr marL="342900" indent="-342900" algn="just"/>
            <a:r>
              <a:rPr lang="en-US" sz="2000" dirty="0" smtClean="0"/>
              <a:t>Select ROUND(23.66, 1) “ROUND” from DUAL;</a:t>
            </a:r>
          </a:p>
          <a:p>
            <a:pPr marL="342900" indent="-342900" algn="just"/>
            <a:endParaRPr lang="en-US" sz="800" dirty="0" smtClean="0"/>
          </a:p>
          <a:p>
            <a:pPr marL="342900" indent="-342900" algn="just"/>
            <a:r>
              <a:rPr lang="en-US" sz="2000" dirty="0" smtClean="0"/>
              <a:t>Round</a:t>
            </a:r>
          </a:p>
          <a:p>
            <a:pPr marL="342900" indent="-342900" algn="just"/>
            <a:r>
              <a:rPr lang="en-US" sz="800" dirty="0" smtClean="0"/>
              <a:t>---------------------------</a:t>
            </a:r>
          </a:p>
          <a:p>
            <a:pPr marL="342900" indent="-342900" algn="just"/>
            <a:r>
              <a:rPr lang="en-US" sz="2000" dirty="0" smtClean="0"/>
              <a:t>23.7</a:t>
            </a:r>
          </a:p>
          <a:p>
            <a:pPr marL="342900" indent="-342900" algn="just"/>
            <a:endParaRPr lang="en-US" sz="2000" dirty="0" smtClean="0"/>
          </a:p>
          <a:p>
            <a:pPr marL="342900" indent="-342900" algn="just"/>
            <a:r>
              <a:rPr lang="en-US" sz="2000" b="1" dirty="0" smtClean="0"/>
              <a:t>4. SQRT</a:t>
            </a:r>
            <a:r>
              <a:rPr lang="en-US" sz="2000" dirty="0" smtClean="0"/>
              <a:t>: Return square root on n.</a:t>
            </a:r>
          </a:p>
          <a:p>
            <a:pPr marL="342900" indent="-342900" algn="just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/>
            <a:r>
              <a:rPr lang="en-US" sz="2000" i="1" dirty="0" smtClean="0">
                <a:solidFill>
                  <a:srgbClr val="00B0F0"/>
                </a:solidFill>
              </a:rPr>
              <a:t>Syntax:  SQRT(n)</a:t>
            </a:r>
          </a:p>
          <a:p>
            <a:pPr marL="342900" indent="-342900" algn="just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/>
            <a:r>
              <a:rPr lang="en-US" sz="2000" dirty="0" smtClean="0"/>
              <a:t>Select SQRT(16) “Square Root” from DUAL;</a:t>
            </a:r>
          </a:p>
          <a:p>
            <a:pPr marL="342900" indent="-342900" algn="just"/>
            <a:endParaRPr lang="en-US" sz="1000" dirty="0" smtClean="0"/>
          </a:p>
          <a:p>
            <a:pPr marL="342900" indent="-342900" algn="just"/>
            <a:r>
              <a:rPr lang="en-US" sz="2000" dirty="0" smtClean="0"/>
              <a:t>Square Root</a:t>
            </a:r>
          </a:p>
          <a:p>
            <a:pPr marL="342900" indent="-342900" algn="just"/>
            <a:r>
              <a:rPr lang="en-US" sz="800" dirty="0" smtClean="0"/>
              <a:t>---------------------------------------------</a:t>
            </a:r>
          </a:p>
          <a:p>
            <a:pPr marL="342900" indent="-342900" algn="just"/>
            <a:r>
              <a:rPr lang="en-US" sz="2000" dirty="0" smtClean="0"/>
              <a:t>4</a:t>
            </a:r>
          </a:p>
          <a:p>
            <a:pPr marL="342900" indent="-342900" algn="just"/>
            <a:endParaRPr lang="en-US" sz="2000" b="1" dirty="0" smtClean="0"/>
          </a:p>
          <a:p>
            <a:pPr marL="342900" indent="-342900" algn="just"/>
            <a:r>
              <a:rPr lang="en-US" sz="2000" b="1" dirty="0" smtClean="0"/>
              <a:t>5. GREATEST </a:t>
            </a:r>
            <a:r>
              <a:rPr lang="en-US" sz="2000" dirty="0" smtClean="0"/>
              <a:t>:  Returns greatest value</a:t>
            </a:r>
          </a:p>
          <a:p>
            <a:pPr marL="342900" indent="-342900" algn="just"/>
            <a:r>
              <a:rPr lang="en-US" sz="2000" i="1" dirty="0" smtClean="0">
                <a:solidFill>
                  <a:srgbClr val="00B0F0"/>
                </a:solidFill>
              </a:rPr>
              <a:t>Syntax:  GREATEST(expr1, expr2, …</a:t>
            </a:r>
            <a:r>
              <a:rPr lang="en-US" sz="2000" i="1" dirty="0" err="1" smtClean="0">
                <a:solidFill>
                  <a:srgbClr val="00B0F0"/>
                </a:solidFill>
              </a:rPr>
              <a:t>exprn</a:t>
            </a:r>
            <a:r>
              <a:rPr lang="en-US" sz="2000" i="1" dirty="0" smtClean="0">
                <a:solidFill>
                  <a:srgbClr val="00B0F0"/>
                </a:solidFill>
              </a:rPr>
              <a:t>)</a:t>
            </a:r>
          </a:p>
          <a:p>
            <a:pPr marL="342900" indent="-342900" algn="just"/>
            <a:endParaRPr lang="en-US" sz="800" dirty="0" smtClean="0"/>
          </a:p>
          <a:p>
            <a:pPr marL="342900" indent="-342900" algn="just"/>
            <a:r>
              <a:rPr lang="en-US" sz="2000" dirty="0" smtClean="0"/>
              <a:t>Select GREATEST(16, 20, 25) “GREATEST” from DUAL;</a:t>
            </a:r>
          </a:p>
          <a:p>
            <a:pPr marL="342900" indent="-342900" algn="just"/>
            <a:endParaRPr lang="en-US" sz="2000" b="1" dirty="0" smtClean="0"/>
          </a:p>
          <a:p>
            <a:pPr marL="342900" indent="-342900" algn="just"/>
            <a:endParaRPr lang="en-US" dirty="0" smtClean="0"/>
          </a:p>
          <a:p>
            <a:pPr marL="342900" indent="-342900" algn="just"/>
            <a:endParaRPr lang="en-US" dirty="0" smtClean="0"/>
          </a:p>
          <a:p>
            <a:pPr marL="342900" indent="-342900" algn="just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295400"/>
            <a:ext cx="830580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endParaRPr lang="en-US" b="1" dirty="0" smtClean="0"/>
          </a:p>
          <a:p>
            <a:pPr marL="342900" indent="-342900" algn="just"/>
            <a:endParaRPr lang="en-US" b="1" dirty="0" smtClean="0"/>
          </a:p>
          <a:p>
            <a:pPr marL="342900" indent="-342900" algn="just"/>
            <a:endParaRPr lang="en-US" b="1" dirty="0" smtClean="0"/>
          </a:p>
          <a:p>
            <a:pPr marL="342900" indent="-342900" algn="just"/>
            <a:endParaRPr lang="en-US" b="1" dirty="0" smtClean="0"/>
          </a:p>
          <a:p>
            <a:pPr marL="342900" indent="-342900" algn="just"/>
            <a:endParaRPr lang="en-US" b="1" dirty="0" smtClean="0"/>
          </a:p>
          <a:p>
            <a:pPr marL="342900" indent="-342900" algn="just"/>
            <a:r>
              <a:rPr lang="en-US" sz="2000" b="1" dirty="0" smtClean="0"/>
              <a:t>7. MOD</a:t>
            </a:r>
            <a:r>
              <a:rPr lang="en-US" sz="2000" dirty="0" smtClean="0"/>
              <a:t>: Returns the remainder of a first number divided  by second number</a:t>
            </a:r>
          </a:p>
          <a:p>
            <a:pPr marL="342900" indent="-342900" algn="just"/>
            <a:r>
              <a:rPr lang="en-US" sz="2000" i="1" dirty="0" smtClean="0">
                <a:solidFill>
                  <a:srgbClr val="00B0F0"/>
                </a:solidFill>
              </a:rPr>
              <a:t>Syntax:  MOD(m, n)</a:t>
            </a:r>
          </a:p>
          <a:p>
            <a:pPr marL="342900" indent="-342900" algn="just"/>
            <a:endParaRPr lang="en-US" sz="800" dirty="0" smtClean="0"/>
          </a:p>
          <a:p>
            <a:pPr marL="342900" indent="-342900" algn="just"/>
            <a:r>
              <a:rPr lang="en-US" sz="2000" dirty="0" smtClean="0"/>
              <a:t>Select MOD(15, 7) “MOD” from DUAL;</a:t>
            </a:r>
          </a:p>
          <a:p>
            <a:pPr marL="342900" indent="-342900" algn="just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/>
            <a:r>
              <a:rPr lang="en-US" sz="2000" dirty="0" smtClean="0"/>
              <a:t>MOD</a:t>
            </a:r>
          </a:p>
          <a:p>
            <a:pPr marL="342900" indent="-342900" algn="just"/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</a:t>
            </a:r>
          </a:p>
          <a:p>
            <a:pPr marL="342900" indent="-342900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1</a:t>
            </a:r>
          </a:p>
          <a:p>
            <a:pPr marL="342900" indent="-342900" algn="just"/>
            <a:endParaRPr lang="en-US" sz="2000" dirty="0" smtClean="0"/>
          </a:p>
          <a:p>
            <a:pPr marL="342900" indent="-342900" algn="just"/>
            <a:r>
              <a:rPr lang="en-US" sz="2000" b="1" dirty="0" smtClean="0"/>
              <a:t>8. TRUNC</a:t>
            </a:r>
            <a:r>
              <a:rPr lang="en-US" sz="2000" dirty="0" smtClean="0"/>
              <a:t>: Returns a number truncated to a certain number of decimal places</a:t>
            </a:r>
          </a:p>
          <a:p>
            <a:pPr marL="342900" indent="-342900" algn="just"/>
            <a:r>
              <a:rPr lang="en-US" sz="2000" i="1" dirty="0" smtClean="0">
                <a:solidFill>
                  <a:srgbClr val="00B0F0"/>
                </a:solidFill>
              </a:rPr>
              <a:t>Syntax:  TRUNC(number, [decimal place] )</a:t>
            </a:r>
          </a:p>
          <a:p>
            <a:pPr marL="342900" indent="-342900" algn="just"/>
            <a:endParaRPr lang="en-US" sz="800" dirty="0" smtClean="0"/>
          </a:p>
          <a:p>
            <a:pPr marL="342900" indent="-342900" algn="just"/>
            <a:r>
              <a:rPr lang="en-US" sz="2000" dirty="0" smtClean="0"/>
              <a:t>Select TRUNC(125.342, 1) “TRUNC” from DUAL;</a:t>
            </a:r>
          </a:p>
          <a:p>
            <a:pPr marL="342900" indent="-342900" algn="just"/>
            <a:endParaRPr lang="en-US" sz="800" dirty="0" smtClean="0"/>
          </a:p>
          <a:p>
            <a:pPr marL="342900" indent="-342900" algn="just"/>
            <a:r>
              <a:rPr lang="en-US" sz="2000" dirty="0" smtClean="0"/>
              <a:t>TRUN</a:t>
            </a:r>
          </a:p>
          <a:p>
            <a:pPr marL="342900" indent="-342900" algn="just"/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</a:t>
            </a:r>
          </a:p>
          <a:p>
            <a:pPr marL="342900" indent="-342900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125.3</a:t>
            </a:r>
          </a:p>
          <a:p>
            <a:pPr marL="342900" indent="-342900" algn="just"/>
            <a:endParaRPr lang="en-US" dirty="0" smtClean="0"/>
          </a:p>
          <a:p>
            <a:pPr marL="342900" indent="-342900" algn="just"/>
            <a:endParaRPr lang="en-US" dirty="0" smtClean="0"/>
          </a:p>
          <a:p>
            <a:pPr marL="342900" indent="-342900" algn="just"/>
            <a:endParaRPr lang="en-US" dirty="0" smtClean="0"/>
          </a:p>
          <a:p>
            <a:pPr marL="342900" indent="-342900" algn="just"/>
            <a:endParaRPr lang="en-US" dirty="0" smtClean="0"/>
          </a:p>
          <a:p>
            <a:pPr marL="342900" indent="-342900" algn="just"/>
            <a:endParaRPr lang="en-US" dirty="0" smtClean="0"/>
          </a:p>
          <a:p>
            <a:pPr marL="342900" indent="-342900" algn="just"/>
            <a:endParaRPr lang="en-US" dirty="0" smtClean="0"/>
          </a:p>
          <a:p>
            <a:pPr marL="342900" indent="-342900" algn="just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81001"/>
            <a:ext cx="83058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en-US" b="1" dirty="0" smtClean="0"/>
              <a:t>6. LEAST</a:t>
            </a:r>
            <a:r>
              <a:rPr lang="en-US" dirty="0" smtClean="0"/>
              <a:t>: Returns smallest value</a:t>
            </a:r>
          </a:p>
          <a:p>
            <a:pPr marL="342900" indent="-342900" algn="just"/>
            <a:r>
              <a:rPr lang="en-US" i="1" dirty="0" smtClean="0">
                <a:solidFill>
                  <a:srgbClr val="00B0F0"/>
                </a:solidFill>
              </a:rPr>
              <a:t>Syntax:  LEAST(expr1, expr2, …</a:t>
            </a:r>
            <a:r>
              <a:rPr lang="en-US" i="1" dirty="0" err="1" smtClean="0">
                <a:solidFill>
                  <a:srgbClr val="00B0F0"/>
                </a:solidFill>
              </a:rPr>
              <a:t>exprn</a:t>
            </a:r>
            <a:r>
              <a:rPr lang="en-US" i="1" dirty="0" smtClean="0">
                <a:solidFill>
                  <a:srgbClr val="00B0F0"/>
                </a:solidFill>
              </a:rPr>
              <a:t>)</a:t>
            </a:r>
          </a:p>
          <a:p>
            <a:pPr marL="342900" indent="-342900" algn="just"/>
            <a:endParaRPr lang="en-US" sz="700" dirty="0" smtClean="0"/>
          </a:p>
          <a:p>
            <a:pPr marL="342900" indent="-342900" algn="just"/>
            <a:r>
              <a:rPr lang="en-US" dirty="0" smtClean="0"/>
              <a:t>Select LEAST(16, 20, 25) “LEAST” from dual;</a:t>
            </a:r>
          </a:p>
          <a:p>
            <a:pPr marL="342900" indent="-342900" algn="just"/>
            <a:endParaRPr lang="en-US" dirty="0" smtClean="0"/>
          </a:p>
          <a:p>
            <a:pPr marL="342900" indent="-342900" algn="just"/>
            <a:r>
              <a:rPr lang="en-US" dirty="0" smtClean="0"/>
              <a:t>LEAST</a:t>
            </a:r>
          </a:p>
          <a:p>
            <a:pPr marL="342900" indent="-342900" algn="just"/>
            <a:r>
              <a:rPr lang="en-US" sz="800" dirty="0" smtClean="0"/>
              <a:t>----------------------</a:t>
            </a:r>
          </a:p>
          <a:p>
            <a:pPr marL="342900" indent="-342900" algn="just"/>
            <a:r>
              <a:rPr lang="en-US" sz="2000" dirty="0" smtClean="0"/>
              <a:t>16</a:t>
            </a:r>
          </a:p>
          <a:p>
            <a:pPr marL="342900" indent="-342900" algn="just"/>
            <a:endParaRPr lang="en-US" dirty="0" smtClean="0"/>
          </a:p>
          <a:p>
            <a:pPr marL="342900" indent="-342900"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09600"/>
            <a:ext cx="7924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endParaRPr lang="en-US" sz="2000" dirty="0" smtClean="0"/>
          </a:p>
          <a:p>
            <a:pPr marL="342900" indent="-342900" algn="just"/>
            <a:r>
              <a:rPr lang="en-US" sz="2000" b="1" dirty="0" smtClean="0"/>
              <a:t>9. FLOOR: </a:t>
            </a:r>
            <a:r>
              <a:rPr lang="en-US" sz="2000" dirty="0" smtClean="0"/>
              <a:t>Returns the  integer value that is equal to or less than number</a:t>
            </a:r>
          </a:p>
          <a:p>
            <a:pPr marL="342900" indent="-342900" algn="just"/>
            <a:r>
              <a:rPr lang="en-US" sz="2000" i="1" dirty="0" smtClean="0">
                <a:solidFill>
                  <a:srgbClr val="00B0F0"/>
                </a:solidFill>
              </a:rPr>
              <a:t>Syntax:  FLOOR(n)</a:t>
            </a:r>
          </a:p>
          <a:p>
            <a:pPr marL="342900" indent="-342900" algn="just"/>
            <a:endParaRPr lang="en-US" sz="800" i="1" dirty="0" smtClean="0">
              <a:solidFill>
                <a:srgbClr val="00B0F0"/>
              </a:solidFill>
            </a:endParaRPr>
          </a:p>
          <a:p>
            <a:pPr marL="342900" indent="-342900" algn="just"/>
            <a:r>
              <a:rPr lang="en-US" sz="2000" dirty="0" smtClean="0"/>
              <a:t>Select FLOOR(24.8) “FLOOR” from DUAL;</a:t>
            </a:r>
          </a:p>
          <a:p>
            <a:pPr marL="342900" indent="-342900" algn="just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/>
            <a:r>
              <a:rPr lang="en-US" sz="2000" dirty="0" smtClean="0"/>
              <a:t>FLOOR</a:t>
            </a:r>
          </a:p>
          <a:p>
            <a:pPr marL="342900" indent="-342900" algn="just"/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-------------------------</a:t>
            </a:r>
          </a:p>
          <a:p>
            <a:pPr marL="342900" indent="-342900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</a:p>
          <a:p>
            <a:pPr marL="342900" indent="-342900" algn="just"/>
            <a:endParaRPr lang="en-US" sz="2000" dirty="0" smtClean="0"/>
          </a:p>
          <a:p>
            <a:pPr marL="342900" indent="-342900" algn="just"/>
            <a:r>
              <a:rPr lang="en-US" sz="2000" b="1" dirty="0" smtClean="0"/>
              <a:t>10. CEIL: </a:t>
            </a:r>
            <a:r>
              <a:rPr lang="en-US" sz="2000" dirty="0" smtClean="0"/>
              <a:t>Returns the  integer value that is equal to or greater than number</a:t>
            </a:r>
          </a:p>
          <a:p>
            <a:pPr marL="342900" indent="-342900" algn="just"/>
            <a:r>
              <a:rPr lang="en-US" sz="2000" i="1" dirty="0" smtClean="0">
                <a:solidFill>
                  <a:srgbClr val="00B0F0"/>
                </a:solidFill>
              </a:rPr>
              <a:t>Syntax:  CEIL(n)</a:t>
            </a:r>
          </a:p>
          <a:p>
            <a:pPr marL="342900" indent="-342900" algn="just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/>
            <a:r>
              <a:rPr lang="en-US" sz="2000" dirty="0" smtClean="0"/>
              <a:t>Select CEIL(24.8) “ceil” from DUAL;</a:t>
            </a:r>
          </a:p>
          <a:p>
            <a:pPr marL="342900" indent="-342900" algn="just"/>
            <a:endParaRPr lang="en-US" sz="2000" dirty="0" smtClean="0"/>
          </a:p>
          <a:p>
            <a:pPr marL="342900" indent="-342900" algn="just"/>
            <a:r>
              <a:rPr lang="en-US" sz="2000" dirty="0" smtClean="0"/>
              <a:t>ceil</a:t>
            </a:r>
          </a:p>
          <a:p>
            <a:pPr marL="342900" indent="-342900" algn="just"/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</a:t>
            </a:r>
          </a:p>
          <a:p>
            <a:pPr marL="342900" indent="-342900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685800"/>
            <a:ext cx="776618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914401"/>
            <a:ext cx="7419975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1000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 startAt="2"/>
            </a:pPr>
            <a:r>
              <a:rPr lang="en-US" sz="2400" b="1" dirty="0" smtClean="0">
                <a:solidFill>
                  <a:srgbClr val="FF0000"/>
                </a:solidFill>
              </a:rPr>
              <a:t>Dropping a column from a table</a:t>
            </a:r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2400" b="1" dirty="0" smtClean="0"/>
              <a:t>Syntax: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/>
            <a:r>
              <a:rPr lang="en-US" sz="2400" b="1" dirty="0" smtClean="0">
                <a:solidFill>
                  <a:srgbClr val="00B0F0"/>
                </a:solidFill>
              </a:rPr>
              <a:t>Alter  Table   &lt;Table Name&gt;  DROP Column  &lt;Column Name&gt;;</a:t>
            </a:r>
          </a:p>
          <a:p>
            <a:pPr marL="457200" indent="-457200"/>
            <a:endParaRPr lang="en-US" sz="2400" i="1" dirty="0" smtClean="0"/>
          </a:p>
          <a:p>
            <a:pPr marL="457200" indent="-457200" algn="just"/>
            <a:r>
              <a:rPr lang="en-US" sz="2400" i="1" dirty="0" smtClean="0"/>
              <a:t>For Example: </a:t>
            </a:r>
            <a:r>
              <a:rPr lang="en-US" sz="2400" dirty="0" smtClean="0"/>
              <a:t>Drop the column name Marks from  the student table</a:t>
            </a:r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 algn="ctr"/>
            <a:r>
              <a:rPr lang="en-US" sz="2400" b="1" dirty="0" smtClean="0">
                <a:solidFill>
                  <a:srgbClr val="00B0F0"/>
                </a:solidFill>
              </a:rPr>
              <a:t>Alter  Table  Student  DROP COLUMN  Marks;</a:t>
            </a:r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4114800"/>
          <a:ext cx="35814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3800"/>
                <a:gridCol w="1193800"/>
                <a:gridCol w="1193800"/>
              </a:tblGrid>
              <a:tr h="66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City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Class</a:t>
                      </a:r>
                    </a:p>
                  </a:txBody>
                  <a:tcPr anchor="ctr" horzOverflow="overflow"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B.Tech</a:t>
                      </a:r>
                      <a:endParaRPr lang="en-US" dirty="0"/>
                    </a:p>
                  </a:txBody>
                  <a:tcPr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Syntax: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Select  LOWER (‘SQL course’) from dual;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Select  UPPER (‘</a:t>
            </a:r>
            <a:r>
              <a:rPr lang="en-US" sz="2400" dirty="0" err="1" smtClean="0"/>
              <a:t>Sql</a:t>
            </a:r>
            <a:r>
              <a:rPr lang="en-US" sz="2400" dirty="0" smtClean="0"/>
              <a:t> Course’) from dual;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Select </a:t>
            </a:r>
            <a:r>
              <a:rPr lang="en-US" sz="2400" i="1" dirty="0" smtClean="0"/>
              <a:t> INITCAP (‘SQL COURSE’)  from dual;</a:t>
            </a:r>
          </a:p>
          <a:p>
            <a:pPr algn="just"/>
            <a:endParaRPr lang="en-US" sz="2400" i="1" dirty="0" smtClean="0"/>
          </a:p>
          <a:p>
            <a:pPr algn="just"/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00400"/>
            <a:ext cx="73152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748615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6324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b="1" dirty="0" smtClean="0"/>
              <a:t>Note: trim is used for trimming first or last character or unwanted spaces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838200"/>
            <a:ext cx="84582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Select  </a:t>
            </a:r>
            <a:r>
              <a:rPr lang="en-US" sz="2400" dirty="0" smtClean="0">
                <a:solidFill>
                  <a:srgbClr val="FF0000"/>
                </a:solidFill>
              </a:rPr>
              <a:t>CONCAT</a:t>
            </a:r>
            <a:r>
              <a:rPr lang="en-US" sz="2400" dirty="0" smtClean="0"/>
              <a:t> (‘hello’, ‘world’) from dual;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Select  </a:t>
            </a:r>
            <a:r>
              <a:rPr lang="en-US" sz="2400" dirty="0" smtClean="0">
                <a:solidFill>
                  <a:srgbClr val="FF0000"/>
                </a:solidFill>
              </a:rPr>
              <a:t>SUBSTR </a:t>
            </a:r>
            <a:r>
              <a:rPr lang="en-US" sz="2400" dirty="0" smtClean="0"/>
              <a:t>(‘DATABASE’, 3, 4) from dual;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Select   </a:t>
            </a:r>
            <a:r>
              <a:rPr lang="en-US" sz="2400" dirty="0" smtClean="0">
                <a:solidFill>
                  <a:srgbClr val="FF0000"/>
                </a:solidFill>
              </a:rPr>
              <a:t>ASCII </a:t>
            </a:r>
            <a:r>
              <a:rPr lang="en-US" sz="2400" dirty="0" smtClean="0"/>
              <a:t>(‘a’), ASCII (‘B’) from dual;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Select  </a:t>
            </a:r>
            <a:r>
              <a:rPr lang="en-US" sz="2400" dirty="0" smtClean="0">
                <a:solidFill>
                  <a:srgbClr val="FF0000"/>
                </a:solidFill>
              </a:rPr>
              <a:t>Length </a:t>
            </a:r>
            <a:r>
              <a:rPr lang="en-US" sz="2400" dirty="0" smtClean="0"/>
              <a:t>(‘SQL’) from dual;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Select  </a:t>
            </a:r>
            <a:r>
              <a:rPr lang="en-US" sz="2400" dirty="0" smtClean="0">
                <a:solidFill>
                  <a:srgbClr val="FF0000"/>
                </a:solidFill>
              </a:rPr>
              <a:t>LTRIM </a:t>
            </a:r>
            <a:r>
              <a:rPr lang="en-US" sz="2400" dirty="0" smtClean="0"/>
              <a:t>(‘DBMS’, ‘D’) from dual;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Select   </a:t>
            </a:r>
            <a:r>
              <a:rPr lang="en-US" sz="2400" dirty="0" smtClean="0">
                <a:solidFill>
                  <a:srgbClr val="FF0000"/>
                </a:solidFill>
              </a:rPr>
              <a:t>RTRIM</a:t>
            </a:r>
            <a:r>
              <a:rPr lang="en-US" sz="2400" dirty="0" smtClean="0"/>
              <a:t> (‘DBMS’, ‘S’) from dual;</a:t>
            </a:r>
          </a:p>
          <a:p>
            <a:pPr algn="just"/>
            <a:endParaRPr lang="en-US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Select  </a:t>
            </a:r>
            <a:r>
              <a:rPr lang="en-US" sz="2400" dirty="0" smtClean="0">
                <a:solidFill>
                  <a:srgbClr val="FF0000"/>
                </a:solidFill>
              </a:rPr>
              <a:t>LPAD</a:t>
            </a:r>
            <a:r>
              <a:rPr lang="en-US" sz="2400" dirty="0" smtClean="0"/>
              <a:t> (‘SQL’, 6, ‘*’) from dual;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Select  </a:t>
            </a:r>
            <a:r>
              <a:rPr lang="en-US" sz="2400" dirty="0" smtClean="0">
                <a:solidFill>
                  <a:srgbClr val="FF0000"/>
                </a:solidFill>
              </a:rPr>
              <a:t>RPAD</a:t>
            </a:r>
            <a:r>
              <a:rPr lang="en-US" sz="2400" dirty="0" smtClean="0"/>
              <a:t> (‘SQL’, 6, ‘*’) from dual;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Select  </a:t>
            </a:r>
            <a:r>
              <a:rPr lang="en-US" sz="2400" dirty="0" smtClean="0">
                <a:solidFill>
                  <a:srgbClr val="FF0000"/>
                </a:solidFill>
              </a:rPr>
              <a:t>INSTR </a:t>
            </a:r>
            <a:r>
              <a:rPr lang="en-US" sz="2400" dirty="0" smtClean="0"/>
              <a:t>(‘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’, ‘W’) from dual;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6390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Working with Dates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764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Table:  </a:t>
            </a:r>
            <a:r>
              <a:rPr lang="en-US" sz="2400" dirty="0" smtClean="0"/>
              <a:t>Date is a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and </a:t>
            </a:r>
            <a:r>
              <a:rPr lang="en-US" sz="2400" dirty="0" err="1" smtClean="0"/>
              <a:t>bydefault</a:t>
            </a:r>
            <a:r>
              <a:rPr lang="en-US" sz="2400" dirty="0" smtClean="0"/>
              <a:t> format is “DD-MON-YY’’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Insert Values:  </a:t>
            </a:r>
            <a:r>
              <a:rPr lang="en-US" sz="2400" dirty="0" smtClean="0"/>
              <a:t>Enter value according to the data format.</a:t>
            </a:r>
          </a:p>
          <a:p>
            <a:endParaRPr lang="en-US" sz="2400" dirty="0" smtClean="0"/>
          </a:p>
          <a:p>
            <a:r>
              <a:rPr lang="en-US" sz="2400" b="1" i="1" dirty="0" smtClean="0">
                <a:solidFill>
                  <a:srgbClr val="7030A0"/>
                </a:solidFill>
              </a:rPr>
              <a:t>Example:  </a:t>
            </a:r>
            <a:r>
              <a:rPr lang="en-US" sz="2400" dirty="0" smtClean="0"/>
              <a:t>Create table Employee (DOB  date);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Insert into Employee values (‘21-JUL-92’);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029200" y="3886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91200" y="3810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4114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Column Name 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4038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Datatype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5800"/>
            <a:ext cx="741811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827431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939273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685801"/>
            <a:ext cx="7300277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C00000"/>
                </a:solidFill>
              </a:rPr>
              <a:t>To_CHAR</a:t>
            </a:r>
            <a:r>
              <a:rPr lang="en-US" b="1" dirty="0" smtClean="0">
                <a:solidFill>
                  <a:srgbClr val="C00000"/>
                </a:solidFill>
              </a:rPr>
              <a:t> 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Retrieval date into different format from the default format.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It converts date value into character values</a:t>
            </a:r>
          </a:p>
          <a:p>
            <a:pPr>
              <a:buFont typeface="Arial" pitchFamily="34" charset="0"/>
              <a:buChar char="•"/>
            </a:pPr>
            <a:endParaRPr lang="en-US" sz="2400" i="1" dirty="0" smtClean="0">
              <a:solidFill>
                <a:srgbClr val="7030A0"/>
              </a:solidFill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Syntax:  </a:t>
            </a:r>
            <a:r>
              <a:rPr lang="en-US" sz="2400" i="1" dirty="0" err="1" smtClean="0">
                <a:solidFill>
                  <a:srgbClr val="7030A0"/>
                </a:solidFill>
              </a:rPr>
              <a:t>To_Char</a:t>
            </a:r>
            <a:r>
              <a:rPr lang="en-US" sz="2400" i="1" dirty="0" smtClean="0">
                <a:solidFill>
                  <a:srgbClr val="7030A0"/>
                </a:solidFill>
              </a:rPr>
              <a:t> (&lt;date value&gt; [&lt;</a:t>
            </a:r>
            <a:r>
              <a:rPr lang="en-US" sz="2400" i="1" dirty="0" err="1" smtClean="0">
                <a:solidFill>
                  <a:srgbClr val="7030A0"/>
                </a:solidFill>
              </a:rPr>
              <a:t>fmt</a:t>
            </a:r>
            <a:r>
              <a:rPr lang="en-US" sz="2400" i="1" dirty="0" smtClean="0">
                <a:solidFill>
                  <a:srgbClr val="7030A0"/>
                </a:solidFill>
              </a:rPr>
              <a:t>&gt;]</a:t>
            </a:r>
          </a:p>
          <a:p>
            <a:endParaRPr lang="en-US" sz="2400" dirty="0" smtClean="0"/>
          </a:p>
          <a:p>
            <a:r>
              <a:rPr lang="en-US" sz="2400" dirty="0" smtClean="0"/>
              <a:t> where date value = date and </a:t>
            </a:r>
            <a:r>
              <a:rPr lang="en-US" sz="2400" dirty="0" err="1" smtClean="0"/>
              <a:t>fmt</a:t>
            </a:r>
            <a:r>
              <a:rPr lang="en-US" sz="2400" dirty="0" smtClean="0"/>
              <a:t> = format of output date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Example: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To_Char</a:t>
            </a:r>
            <a:r>
              <a:rPr lang="en-US" sz="2400" dirty="0" smtClean="0"/>
              <a:t>(SYSDATE, ‘DD-MM-YY’) from Dual;</a:t>
            </a:r>
          </a:p>
          <a:p>
            <a:endParaRPr lang="en-US" sz="2400" dirty="0" smtClean="0"/>
          </a:p>
          <a:p>
            <a:r>
              <a:rPr lang="en-US" sz="2400" dirty="0" smtClean="0"/>
              <a:t>Output:  21-09-13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1000"/>
            <a:ext cx="8001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>
                <a:solidFill>
                  <a:srgbClr val="FF0000"/>
                </a:solidFill>
              </a:rPr>
              <a:t>C )   Modifying Existing Columns</a:t>
            </a:r>
          </a:p>
          <a:p>
            <a:pPr marL="457200" indent="-457200"/>
            <a:endParaRPr lang="en-US" sz="1000" b="1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2400" i="1" dirty="0" smtClean="0"/>
              <a:t>Syntax: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/>
            <a:r>
              <a:rPr lang="en-US" sz="2400" b="1" dirty="0" smtClean="0">
                <a:solidFill>
                  <a:srgbClr val="00B0F0"/>
                </a:solidFill>
              </a:rPr>
              <a:t>Alter  Table   &lt;Table Name&gt;  MODIFY (&lt;Column Name&gt; &lt;New </a:t>
            </a:r>
            <a:r>
              <a:rPr lang="en-US" sz="2400" b="1" dirty="0" err="1" smtClean="0">
                <a:solidFill>
                  <a:srgbClr val="00B0F0"/>
                </a:solidFill>
              </a:rPr>
              <a:t>Datatype</a:t>
            </a:r>
            <a:r>
              <a:rPr lang="en-US" sz="2400" b="1" dirty="0" smtClean="0">
                <a:solidFill>
                  <a:srgbClr val="00B0F0"/>
                </a:solidFill>
              </a:rPr>
              <a:t>&gt; (&lt;</a:t>
            </a:r>
            <a:r>
              <a:rPr lang="en-US" sz="2400" b="1" dirty="0" err="1" smtClean="0">
                <a:solidFill>
                  <a:srgbClr val="00B0F0"/>
                </a:solidFill>
              </a:rPr>
              <a:t>NewSize</a:t>
            </a:r>
            <a:r>
              <a:rPr lang="en-US" sz="2400" b="1" dirty="0" smtClean="0">
                <a:solidFill>
                  <a:srgbClr val="00B0F0"/>
                </a:solidFill>
              </a:rPr>
              <a:t>&gt;) );</a:t>
            </a:r>
          </a:p>
          <a:p>
            <a:pPr marL="457200" indent="-457200"/>
            <a:endParaRPr lang="en-US" sz="2400" i="1" dirty="0" smtClean="0"/>
          </a:p>
          <a:p>
            <a:pPr marL="457200" indent="-457200" algn="just"/>
            <a:r>
              <a:rPr lang="en-US" sz="2400" i="1" dirty="0" smtClean="0"/>
              <a:t>For Example: Alter Student table to allow NAME field to store alphanumeric </a:t>
            </a:r>
            <a:r>
              <a:rPr lang="en-US" sz="2400" i="1" dirty="0" err="1" smtClean="0"/>
              <a:t>datatype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upto</a:t>
            </a:r>
            <a:r>
              <a:rPr lang="en-US" sz="2400" i="1" dirty="0" smtClean="0"/>
              <a:t> 30 characters.</a:t>
            </a:r>
            <a:endParaRPr lang="en-US" sz="2400" dirty="0" smtClean="0"/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 algn="ctr"/>
            <a:r>
              <a:rPr lang="en-US" sz="2400" b="1" dirty="0" smtClean="0">
                <a:solidFill>
                  <a:srgbClr val="00B0F0"/>
                </a:solidFill>
              </a:rPr>
              <a:t>Alter  Table  Student  MODIFY  (Name  varchar2(30) );</a:t>
            </a:r>
          </a:p>
          <a:p>
            <a:pPr marL="457200" indent="-457200"/>
            <a:endParaRPr lang="en-US" sz="2400" b="1" dirty="0" smtClean="0">
              <a:solidFill>
                <a:srgbClr val="00B0F0"/>
              </a:solidFill>
            </a:endParaRPr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C00000"/>
                </a:solidFill>
              </a:rPr>
              <a:t>To_Date</a:t>
            </a:r>
            <a:r>
              <a:rPr lang="en-US" b="1" dirty="0" smtClean="0">
                <a:solidFill>
                  <a:srgbClr val="C00000"/>
                </a:solidFill>
              </a:rPr>
              <a:t> 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It converts character values into date value</a:t>
            </a:r>
          </a:p>
          <a:p>
            <a:pPr>
              <a:buFont typeface="Arial" pitchFamily="34" charset="0"/>
              <a:buChar char="•"/>
            </a:pPr>
            <a:endParaRPr lang="en-US" sz="2400" i="1" dirty="0" smtClean="0">
              <a:solidFill>
                <a:srgbClr val="7030A0"/>
              </a:solidFill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Syntax:  </a:t>
            </a:r>
            <a:r>
              <a:rPr lang="en-US" sz="2400" i="1" dirty="0" err="1" smtClean="0">
                <a:solidFill>
                  <a:srgbClr val="7030A0"/>
                </a:solidFill>
              </a:rPr>
              <a:t>To_date</a:t>
            </a:r>
            <a:r>
              <a:rPr lang="en-US" sz="2400" i="1" dirty="0" smtClean="0">
                <a:solidFill>
                  <a:srgbClr val="7030A0"/>
                </a:solidFill>
              </a:rPr>
              <a:t>(&lt;char value&gt; [&lt;</a:t>
            </a:r>
            <a:r>
              <a:rPr lang="en-US" sz="2400" i="1" dirty="0" err="1" smtClean="0">
                <a:solidFill>
                  <a:srgbClr val="7030A0"/>
                </a:solidFill>
              </a:rPr>
              <a:t>fmt</a:t>
            </a:r>
            <a:r>
              <a:rPr lang="en-US" sz="2400" i="1" dirty="0" smtClean="0">
                <a:solidFill>
                  <a:srgbClr val="7030A0"/>
                </a:solidFill>
              </a:rPr>
              <a:t>&gt;]</a:t>
            </a:r>
          </a:p>
          <a:p>
            <a:endParaRPr lang="en-US" sz="2400" dirty="0" smtClean="0"/>
          </a:p>
          <a:p>
            <a:r>
              <a:rPr lang="en-US" sz="2400" dirty="0" smtClean="0"/>
              <a:t> where char value = date and </a:t>
            </a:r>
            <a:r>
              <a:rPr lang="en-US" sz="2400" dirty="0" err="1" smtClean="0"/>
              <a:t>fmt</a:t>
            </a:r>
            <a:r>
              <a:rPr lang="en-US" sz="2400" dirty="0" smtClean="0"/>
              <a:t> = format of output date (</a:t>
            </a:r>
            <a:r>
              <a:rPr lang="en-US" sz="2400" dirty="0" err="1" smtClean="0"/>
              <a:t>bydefault</a:t>
            </a:r>
            <a:r>
              <a:rPr lang="en-US" sz="2400" dirty="0" smtClean="0"/>
              <a:t> system date)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Example: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To_date</a:t>
            </a:r>
            <a:r>
              <a:rPr lang="en-US" sz="2400" dirty="0" smtClean="0"/>
              <a:t>(’21/09/13’, </a:t>
            </a:r>
            <a:r>
              <a:rPr lang="en-US" sz="2400" smtClean="0"/>
              <a:t>‘DD/MM/YY</a:t>
            </a:r>
            <a:r>
              <a:rPr lang="en-US" sz="2400" dirty="0" smtClean="0"/>
              <a:t>’) from Dual;</a:t>
            </a:r>
          </a:p>
          <a:p>
            <a:endParaRPr lang="en-US" sz="2400" dirty="0" smtClean="0"/>
          </a:p>
          <a:p>
            <a:r>
              <a:rPr lang="en-US" sz="2400" dirty="0" smtClean="0"/>
              <a:t>Output:  21-SEP-13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Creating Table from a Table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18022"/>
            <a:ext cx="8153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smtClean="0"/>
              <a:t>Syntax:</a:t>
            </a:r>
          </a:p>
          <a:p>
            <a:pPr algn="just"/>
            <a:endParaRPr lang="en-US" sz="24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B0F0"/>
                </a:solidFill>
              </a:rPr>
              <a:t>Create  Table  &lt; Table Name&gt; (&lt;Column Name&gt;, &lt;Column name&gt;) AS  SELECT &lt;column name&gt;, &lt;column name&gt; from &lt;Table Name&gt;;</a:t>
            </a:r>
          </a:p>
          <a:p>
            <a:pPr algn="just"/>
            <a:endParaRPr lang="en-US" sz="24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400" dirty="0" smtClean="0"/>
              <a:t>Create table  course (name, class) As Select name, class from student;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Create table  course1 (name, class, score) As Select name, class, marks  from student;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2133600" y="4038600"/>
            <a:ext cx="2133600" cy="609600"/>
          </a:xfrm>
          <a:prstGeom prst="wedgeEllipseCallou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Table Name Changed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rgbClr val="FF0000"/>
                </a:solidFill>
              </a:rPr>
              <a:t>Inserting Data into a table from another table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i="1" dirty="0" smtClean="0"/>
              <a:t>Syntax:</a:t>
            </a: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 Insert into &lt;</a:t>
            </a:r>
            <a:r>
              <a:rPr lang="en-US" sz="2200" b="1" dirty="0" err="1" smtClean="0">
                <a:solidFill>
                  <a:srgbClr val="0070C0"/>
                </a:solidFill>
              </a:rPr>
              <a:t>Tablename</a:t>
            </a:r>
            <a:r>
              <a:rPr lang="en-US" sz="2200" b="1" dirty="0" smtClean="0">
                <a:solidFill>
                  <a:srgbClr val="0070C0"/>
                </a:solidFill>
              </a:rPr>
              <a:t>&gt; Select &lt;ColumnName1&gt;,  &lt; </a:t>
            </a:r>
            <a:r>
              <a:rPr lang="en-US" sz="2200" b="1" dirty="0" err="1" smtClean="0">
                <a:solidFill>
                  <a:srgbClr val="0070C0"/>
                </a:solidFill>
              </a:rPr>
              <a:t>ColumnName</a:t>
            </a:r>
            <a:r>
              <a:rPr lang="en-US" sz="2200" b="1" dirty="0" smtClean="0">
                <a:solidFill>
                  <a:srgbClr val="0070C0"/>
                </a:solidFill>
              </a:rPr>
              <a:t> N&gt; from &lt;Table Name&gt;;</a:t>
            </a:r>
          </a:p>
          <a:p>
            <a:pPr algn="just"/>
            <a:endParaRPr lang="en-US" sz="2200" b="1" dirty="0" smtClean="0">
              <a:solidFill>
                <a:srgbClr val="0070C0"/>
              </a:solidFill>
            </a:endParaRPr>
          </a:p>
          <a:p>
            <a:pPr algn="just"/>
            <a:endParaRPr lang="en-US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Insert into &lt;</a:t>
            </a:r>
            <a:r>
              <a:rPr lang="en-US" sz="2200" b="1" dirty="0" err="1" smtClean="0">
                <a:solidFill>
                  <a:srgbClr val="0070C0"/>
                </a:solidFill>
              </a:rPr>
              <a:t>Tablename</a:t>
            </a:r>
            <a:r>
              <a:rPr lang="en-US" sz="2200" b="1" dirty="0" smtClean="0">
                <a:solidFill>
                  <a:srgbClr val="0070C0"/>
                </a:solidFill>
              </a:rPr>
              <a:t>&gt; Select &lt;ColumnName1&gt;,  &lt; </a:t>
            </a:r>
            <a:r>
              <a:rPr lang="en-US" sz="2200" b="1" dirty="0" err="1" smtClean="0">
                <a:solidFill>
                  <a:srgbClr val="0070C0"/>
                </a:solidFill>
              </a:rPr>
              <a:t>ColumnName</a:t>
            </a:r>
            <a:r>
              <a:rPr lang="en-US" sz="2200" b="1" dirty="0" smtClean="0">
                <a:solidFill>
                  <a:srgbClr val="0070C0"/>
                </a:solidFill>
              </a:rPr>
              <a:t> N&gt; from &lt;Table Name&gt; Where &lt;Condition&gt;;</a:t>
            </a:r>
          </a:p>
          <a:p>
            <a:pPr algn="just"/>
            <a:endParaRPr lang="en-US" sz="2200" b="1" dirty="0" smtClean="0">
              <a:solidFill>
                <a:srgbClr val="0070C0"/>
              </a:solidFill>
            </a:endParaRPr>
          </a:p>
          <a:p>
            <a:pPr algn="just"/>
            <a:endParaRPr lang="en-US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dirty="0" smtClean="0"/>
              <a:t>For Example: insert into  Course select name, city, marks from </a:t>
            </a:r>
            <a:r>
              <a:rPr lang="en-US" sz="2200" smtClean="0"/>
              <a:t>student where marks=10;</a:t>
            </a:r>
            <a:endParaRPr lang="en-US" sz="2200" dirty="0" smtClean="0"/>
          </a:p>
          <a:p>
            <a:pPr algn="just"/>
            <a:endParaRPr lang="en-US" sz="2200" b="1" dirty="0" smtClean="0">
              <a:solidFill>
                <a:srgbClr val="0070C0"/>
              </a:solidFill>
            </a:endParaRPr>
          </a:p>
          <a:p>
            <a:pPr algn="just"/>
            <a:endParaRPr lang="en-US" sz="2200" b="1" dirty="0" smtClean="0">
              <a:solidFill>
                <a:srgbClr val="0070C0"/>
              </a:solidFill>
            </a:endParaRPr>
          </a:p>
          <a:p>
            <a:pPr algn="just"/>
            <a:endParaRPr lang="en-US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VIEWS in SQL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344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 view is a virtual table contains rows and columns, just like a real table. The fields in a view are fields from one or more real tables in the database.</a:t>
            </a:r>
          </a:p>
          <a:p>
            <a:pPr algn="just"/>
            <a:endParaRPr lang="en-US" sz="900" dirty="0" smtClean="0"/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Syntax:  </a:t>
            </a:r>
          </a:p>
          <a:p>
            <a:pPr algn="just"/>
            <a:r>
              <a:rPr lang="en-US" sz="2400" dirty="0" smtClean="0"/>
              <a:t>  CREATE VIEW </a:t>
            </a:r>
            <a:r>
              <a:rPr lang="en-US" sz="2400" dirty="0" err="1" smtClean="0">
                <a:solidFill>
                  <a:srgbClr val="0070C0"/>
                </a:solidFill>
              </a:rPr>
              <a:t>view_name</a:t>
            </a:r>
            <a:r>
              <a:rPr lang="en-US" sz="2400" dirty="0" smtClean="0"/>
              <a:t> AS SELECT </a:t>
            </a:r>
            <a:r>
              <a:rPr lang="en-US" sz="2400" dirty="0" err="1" smtClean="0"/>
              <a:t>column_name</a:t>
            </a:r>
            <a:r>
              <a:rPr lang="en-US" sz="2400" dirty="0" smtClean="0"/>
              <a:t>(s) FROM 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 WHERE condition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For Example: 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  </a:t>
            </a:r>
            <a:r>
              <a:rPr lang="en-US" sz="2400" b="1" dirty="0" smtClean="0"/>
              <a:t>Create View </a:t>
            </a:r>
            <a:r>
              <a:rPr lang="en-US" sz="2400" b="1" dirty="0" err="1" smtClean="0"/>
              <a:t>product_vw</a:t>
            </a:r>
            <a:r>
              <a:rPr lang="en-US" sz="2400" b="1" dirty="0" smtClean="0"/>
              <a:t> AS select description from product where city = ‘Mumbai’ Order by city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Create View </a:t>
            </a:r>
            <a:r>
              <a:rPr lang="en-US" sz="2400" b="1" dirty="0" err="1" smtClean="0"/>
              <a:t>product_vw</a:t>
            </a:r>
            <a:r>
              <a:rPr lang="en-US" sz="2400" b="1" dirty="0" smtClean="0"/>
              <a:t> AS select description, QTY from product where city = ‘Mumbai’ Group BY description;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</a:endParaRPr>
          </a:p>
          <a:p>
            <a:pPr algn="just"/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Retrieving Records from View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83820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Syntax:  </a:t>
            </a:r>
          </a:p>
          <a:p>
            <a:endParaRPr lang="en-US" sz="1000" b="1" dirty="0" smtClean="0">
              <a:solidFill>
                <a:srgbClr val="00B0F0"/>
              </a:solidFill>
            </a:endParaRPr>
          </a:p>
          <a:p>
            <a:r>
              <a:rPr lang="en-US" sz="2400" b="1" i="1" dirty="0" smtClean="0"/>
              <a:t> Select column(s) from VIEW;</a:t>
            </a:r>
          </a:p>
          <a:p>
            <a:endParaRPr lang="en-US" sz="1600" dirty="0" smtClean="0"/>
          </a:p>
          <a:p>
            <a:r>
              <a:rPr lang="en-US" sz="2400" b="1" dirty="0" smtClean="0">
                <a:solidFill>
                  <a:srgbClr val="00B0F0"/>
                </a:solidFill>
              </a:rPr>
              <a:t>For Example:</a:t>
            </a:r>
          </a:p>
          <a:p>
            <a:endParaRPr lang="en-US" sz="900" dirty="0" smtClean="0"/>
          </a:p>
          <a:p>
            <a:r>
              <a:rPr lang="en-US" sz="2400" dirty="0" smtClean="0"/>
              <a:t>Select description from </a:t>
            </a:r>
            <a:r>
              <a:rPr lang="en-US" sz="2400" dirty="0" err="1" smtClean="0"/>
              <a:t>product_vw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To Delete VIEW:</a:t>
            </a:r>
          </a:p>
          <a:p>
            <a:r>
              <a:rPr lang="en-US" sz="2400" b="1" i="1" dirty="0" smtClean="0"/>
              <a:t>Drop View &lt;View Name&gt;</a:t>
            </a:r>
          </a:p>
          <a:p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NOTE–  Update and Delete commands in view work same as work on table only difference is that use view name rather than table name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JOINS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SQL joins are used to combine rows from two or more tables based on a common field between them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38557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343400" y="3962400"/>
            <a:ext cx="914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667000"/>
            <a:ext cx="368657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In SQL, there are various types of joins: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marL="914400" lvl="1" indent="-457200" algn="just"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Natural Join</a:t>
            </a:r>
          </a:p>
          <a:p>
            <a:pPr marL="1828800" lvl="3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Inner Join</a:t>
            </a:r>
          </a:p>
          <a:p>
            <a:pPr marL="1828800" lvl="3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Equi</a:t>
            </a:r>
            <a:r>
              <a:rPr lang="en-US" sz="2400" dirty="0" smtClean="0">
                <a:solidFill>
                  <a:srgbClr val="00B050"/>
                </a:solidFill>
              </a:rPr>
              <a:t> Join</a:t>
            </a:r>
          </a:p>
          <a:p>
            <a:pPr marL="914400" lvl="1" indent="-457200" algn="just">
              <a:buAutoNum type="arabicParenR" startAt="2"/>
            </a:pPr>
            <a:r>
              <a:rPr lang="en-US" sz="2400" dirty="0" smtClean="0">
                <a:solidFill>
                  <a:srgbClr val="002060"/>
                </a:solidFill>
              </a:rPr>
              <a:t>Outer Join</a:t>
            </a:r>
          </a:p>
          <a:p>
            <a:pPr marL="1828800" lvl="3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Left Outer Join</a:t>
            </a:r>
          </a:p>
          <a:p>
            <a:pPr marL="1828800" lvl="3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Right Outer Join</a:t>
            </a:r>
          </a:p>
          <a:p>
            <a:pPr marL="1828800" lvl="3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Full </a:t>
            </a:r>
            <a:r>
              <a:rPr lang="en-US" sz="2400" smtClean="0">
                <a:solidFill>
                  <a:srgbClr val="00B050"/>
                </a:solidFill>
              </a:rPr>
              <a:t>Outer Join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914400" lvl="1" indent="-457200" algn="just"/>
            <a:endParaRPr lang="en-US" sz="900" dirty="0" smtClean="0">
              <a:solidFill>
                <a:srgbClr val="00206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Tables are joined on columns that have same </a:t>
            </a:r>
            <a:r>
              <a:rPr lang="en-US" sz="2400" dirty="0" err="1" smtClean="0">
                <a:solidFill>
                  <a:srgbClr val="FF0000"/>
                </a:solidFill>
              </a:rPr>
              <a:t>datatype</a:t>
            </a:r>
            <a:r>
              <a:rPr lang="en-US" sz="2400" dirty="0" smtClean="0">
                <a:solidFill>
                  <a:srgbClr val="FF0000"/>
                </a:solidFill>
              </a:rPr>
              <a:t> and size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Inner Join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839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It is a natural join used for retrieving records from more than two tables having common data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Inner join can be </a:t>
            </a:r>
            <a:r>
              <a:rPr lang="en-US" sz="2400" b="1" dirty="0" err="1" smtClean="0"/>
              <a:t>Equi</a:t>
            </a:r>
            <a:r>
              <a:rPr lang="en-US" sz="2400" b="1" dirty="0" smtClean="0"/>
              <a:t> join </a:t>
            </a:r>
            <a:r>
              <a:rPr lang="en-US" sz="2400" dirty="0" smtClean="0"/>
              <a:t>if it is having equal condition only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Syntax: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429000"/>
            <a:ext cx="81318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5257800"/>
            <a:ext cx="8001000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/>
              <a:t>Select column 1, column 2…., column N from Table 1 </a:t>
            </a:r>
            <a:r>
              <a:rPr lang="en-US" sz="2400" b="1" dirty="0" smtClean="0"/>
              <a:t>Inner Join </a:t>
            </a:r>
            <a:r>
              <a:rPr lang="en-US" sz="2400" dirty="0" smtClean="0"/>
              <a:t>Table 2 </a:t>
            </a:r>
            <a:r>
              <a:rPr lang="en-US" sz="2400" b="1" dirty="0" smtClean="0"/>
              <a:t>ON</a:t>
            </a:r>
            <a:r>
              <a:rPr lang="en-US" sz="2400" dirty="0" smtClean="0"/>
              <a:t> Table1</a:t>
            </a:r>
            <a:r>
              <a:rPr lang="en-US" sz="2400" b="1" dirty="0" smtClean="0"/>
              <a:t>.</a:t>
            </a:r>
            <a:r>
              <a:rPr lang="en-US" sz="2400" dirty="0" smtClean="0"/>
              <a:t>Column1= Table2</a:t>
            </a:r>
            <a:r>
              <a:rPr lang="en-US" sz="2400" b="1" dirty="0" smtClean="0"/>
              <a:t>.</a:t>
            </a:r>
            <a:r>
              <a:rPr lang="en-US" sz="2400" dirty="0" smtClean="0"/>
              <a:t>Column2 </a:t>
            </a:r>
            <a:r>
              <a:rPr lang="en-US" sz="2400" b="1" dirty="0" smtClean="0"/>
              <a:t>Where</a:t>
            </a:r>
            <a:r>
              <a:rPr lang="en-US" sz="2400" dirty="0" smtClean="0"/>
              <a:t> condition </a:t>
            </a:r>
            <a:r>
              <a:rPr lang="en-US" sz="2400" b="1" dirty="0" smtClean="0"/>
              <a:t>Order BY </a:t>
            </a:r>
            <a:r>
              <a:rPr lang="en-US" sz="2400" dirty="0" smtClean="0"/>
              <a:t>Column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762000"/>
          <a:ext cx="38100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000"/>
                <a:gridCol w="1270000"/>
                <a:gridCol w="12700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Dept_No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B007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0" y="685800"/>
          <a:ext cx="27432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09728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Dept_No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B007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C009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3352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List out the employee number, name and department names in  which they belong?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2819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267200"/>
            <a:ext cx="81534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Select  </a:t>
            </a:r>
            <a:r>
              <a:rPr lang="en-US" sz="2400" b="1" dirty="0" err="1" smtClean="0">
                <a:solidFill>
                  <a:schemeClr val="tx1"/>
                </a:solidFill>
              </a:rPr>
              <a:t>e.emp_no</a:t>
            </a:r>
            <a:r>
              <a:rPr lang="en-US" sz="2400" b="1" dirty="0" smtClean="0">
                <a:solidFill>
                  <a:schemeClr val="tx1"/>
                </a:solidFill>
              </a:rPr>
              <a:t>, e.name, </a:t>
            </a:r>
            <a:r>
              <a:rPr lang="en-US" sz="2400" b="1" dirty="0" err="1" smtClean="0">
                <a:solidFill>
                  <a:schemeClr val="tx1"/>
                </a:solidFill>
              </a:rPr>
              <a:t>d.dept_name</a:t>
            </a:r>
            <a:r>
              <a:rPr lang="en-US" sz="2400" b="1" dirty="0" smtClean="0">
                <a:solidFill>
                  <a:schemeClr val="tx1"/>
                </a:solidFill>
              </a:rPr>
              <a:t> from Employee e </a:t>
            </a:r>
            <a:r>
              <a:rPr lang="en-US" sz="2400" b="1" dirty="0" smtClean="0">
                <a:solidFill>
                  <a:srgbClr val="FF0000"/>
                </a:solidFill>
              </a:rPr>
              <a:t>INNER JOIN </a:t>
            </a:r>
            <a:r>
              <a:rPr lang="en-US" sz="2400" b="1" dirty="0" smtClean="0">
                <a:solidFill>
                  <a:schemeClr val="tx1"/>
                </a:solidFill>
              </a:rPr>
              <a:t>Dept d </a:t>
            </a:r>
            <a:r>
              <a:rPr lang="en-US" sz="2400" b="1" dirty="0" smtClean="0">
                <a:solidFill>
                  <a:srgbClr val="FF0000"/>
                </a:solidFill>
              </a:rPr>
              <a:t>ON</a:t>
            </a:r>
            <a:r>
              <a:rPr lang="en-US" sz="2400" b="1" dirty="0" smtClean="0">
                <a:solidFill>
                  <a:schemeClr val="tx1"/>
                </a:solidFill>
              </a:rPr>
              <a:t> d. </a:t>
            </a:r>
            <a:r>
              <a:rPr lang="en-US" sz="2400" b="1" dirty="0" err="1" smtClean="0">
                <a:solidFill>
                  <a:schemeClr val="tx1"/>
                </a:solidFill>
              </a:rPr>
              <a:t>dept_no</a:t>
            </a:r>
            <a:r>
              <a:rPr lang="en-US" sz="2400" b="1" dirty="0" smtClean="0">
                <a:solidFill>
                  <a:schemeClr val="tx1"/>
                </a:solidFill>
              </a:rPr>
              <a:t>= e. </a:t>
            </a:r>
            <a:r>
              <a:rPr lang="en-US" sz="2400" b="1" dirty="0" err="1" smtClean="0">
                <a:solidFill>
                  <a:schemeClr val="tx1"/>
                </a:solidFill>
              </a:rPr>
              <a:t>dept_no</a:t>
            </a:r>
            <a:r>
              <a:rPr lang="en-US" sz="2400" b="1" dirty="0" smtClean="0">
                <a:solidFill>
                  <a:schemeClr val="tx1"/>
                </a:solidFill>
              </a:rPr>
              <a:t> ;  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562600"/>
            <a:ext cx="81534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Select  </a:t>
            </a:r>
            <a:r>
              <a:rPr lang="en-US" sz="2400" b="1" dirty="0" err="1" smtClean="0">
                <a:solidFill>
                  <a:srgbClr val="C00000"/>
                </a:solidFill>
              </a:rPr>
              <a:t>e.emp_no</a:t>
            </a:r>
            <a:r>
              <a:rPr lang="en-US" sz="2400" b="1" dirty="0" smtClean="0">
                <a:solidFill>
                  <a:srgbClr val="C00000"/>
                </a:solidFill>
              </a:rPr>
              <a:t>, e.name, </a:t>
            </a:r>
            <a:r>
              <a:rPr lang="en-US" sz="2400" b="1" dirty="0" err="1" smtClean="0">
                <a:solidFill>
                  <a:srgbClr val="C00000"/>
                </a:solidFill>
              </a:rPr>
              <a:t>d.dept_name</a:t>
            </a:r>
            <a:r>
              <a:rPr lang="en-US" sz="2400" b="1" dirty="0" smtClean="0">
                <a:solidFill>
                  <a:srgbClr val="C00000"/>
                </a:solidFill>
              </a:rPr>
              <a:t> from Employee  e, Dept d  where d. </a:t>
            </a:r>
            <a:r>
              <a:rPr lang="en-US" sz="2400" b="1" dirty="0" err="1" smtClean="0">
                <a:solidFill>
                  <a:srgbClr val="C00000"/>
                </a:solidFill>
              </a:rPr>
              <a:t>dept_no</a:t>
            </a:r>
            <a:r>
              <a:rPr lang="en-US" sz="2400" b="1" dirty="0" smtClean="0">
                <a:solidFill>
                  <a:srgbClr val="C00000"/>
                </a:solidFill>
              </a:rPr>
              <a:t>= e. dept_ no ;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24800" y="3048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6096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List out those employee details along with their department name whose name starts with 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81534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Select  </a:t>
            </a:r>
            <a:r>
              <a:rPr lang="en-US" sz="2400" b="1" dirty="0" err="1" smtClean="0">
                <a:solidFill>
                  <a:schemeClr val="tx1"/>
                </a:solidFill>
              </a:rPr>
              <a:t>e.emp_no</a:t>
            </a:r>
            <a:r>
              <a:rPr lang="en-US" sz="2400" b="1" dirty="0" smtClean="0">
                <a:solidFill>
                  <a:schemeClr val="tx1"/>
                </a:solidFill>
              </a:rPr>
              <a:t>, e.name, </a:t>
            </a:r>
            <a:r>
              <a:rPr lang="en-US" sz="2400" b="1" dirty="0" err="1" smtClean="0">
                <a:solidFill>
                  <a:schemeClr val="tx1"/>
                </a:solidFill>
              </a:rPr>
              <a:t>d.dept_name</a:t>
            </a:r>
            <a:r>
              <a:rPr lang="en-US" sz="2400" b="1" dirty="0" smtClean="0">
                <a:solidFill>
                  <a:schemeClr val="tx1"/>
                </a:solidFill>
              </a:rPr>
              <a:t> from Employee e </a:t>
            </a:r>
            <a:r>
              <a:rPr lang="en-US" sz="2400" b="1" dirty="0" smtClean="0">
                <a:solidFill>
                  <a:srgbClr val="FF0000"/>
                </a:solidFill>
              </a:rPr>
              <a:t>INNER JOIN </a:t>
            </a:r>
            <a:r>
              <a:rPr lang="en-US" sz="2400" b="1" dirty="0" smtClean="0">
                <a:solidFill>
                  <a:schemeClr val="tx1"/>
                </a:solidFill>
              </a:rPr>
              <a:t>Dept d </a:t>
            </a:r>
            <a:r>
              <a:rPr lang="en-US" sz="2400" b="1" dirty="0" smtClean="0">
                <a:solidFill>
                  <a:srgbClr val="FF0000"/>
                </a:solidFill>
              </a:rPr>
              <a:t>ON</a:t>
            </a:r>
            <a:r>
              <a:rPr lang="en-US" sz="2400" b="1" dirty="0" smtClean="0">
                <a:solidFill>
                  <a:schemeClr val="tx1"/>
                </a:solidFill>
              </a:rPr>
              <a:t> d. </a:t>
            </a:r>
            <a:r>
              <a:rPr lang="en-US" sz="2400" b="1" dirty="0" err="1" smtClean="0">
                <a:solidFill>
                  <a:schemeClr val="tx1"/>
                </a:solidFill>
              </a:rPr>
              <a:t>dept_no</a:t>
            </a:r>
            <a:r>
              <a:rPr lang="en-US" sz="2400" b="1" dirty="0" smtClean="0">
                <a:solidFill>
                  <a:schemeClr val="tx1"/>
                </a:solidFill>
              </a:rPr>
              <a:t>= e. </a:t>
            </a:r>
            <a:r>
              <a:rPr lang="en-US" sz="2400" b="1" dirty="0" err="1" smtClean="0">
                <a:solidFill>
                  <a:schemeClr val="tx1"/>
                </a:solidFill>
              </a:rPr>
              <a:t>dept_no</a:t>
            </a:r>
            <a:r>
              <a:rPr lang="en-US" sz="2400" b="1" dirty="0" smtClean="0">
                <a:solidFill>
                  <a:schemeClr val="tx1"/>
                </a:solidFill>
              </a:rPr>
              <a:t> where e.name LIKE ‘S%’ ORDER BY e. name ;  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Select  </a:t>
            </a:r>
            <a:r>
              <a:rPr lang="en-US" sz="2400" b="1" dirty="0" err="1" smtClean="0">
                <a:solidFill>
                  <a:srgbClr val="C00000"/>
                </a:solidFill>
              </a:rPr>
              <a:t>e.emp_no</a:t>
            </a:r>
            <a:r>
              <a:rPr lang="en-US" sz="2400" b="1" dirty="0" smtClean="0">
                <a:solidFill>
                  <a:srgbClr val="C00000"/>
                </a:solidFill>
              </a:rPr>
              <a:t>, e.name, </a:t>
            </a:r>
            <a:r>
              <a:rPr lang="en-US" sz="2400" b="1" dirty="0" err="1" smtClean="0">
                <a:solidFill>
                  <a:srgbClr val="C00000"/>
                </a:solidFill>
              </a:rPr>
              <a:t>d.dept_name</a:t>
            </a:r>
            <a:r>
              <a:rPr lang="en-US" sz="2400" b="1" dirty="0" smtClean="0">
                <a:solidFill>
                  <a:srgbClr val="C00000"/>
                </a:solidFill>
              </a:rPr>
              <a:t> from Employee  e, Dept d where d. </a:t>
            </a:r>
            <a:r>
              <a:rPr lang="en-US" sz="2400" b="1" dirty="0" err="1" smtClean="0">
                <a:solidFill>
                  <a:srgbClr val="C00000"/>
                </a:solidFill>
              </a:rPr>
              <a:t>dept_no</a:t>
            </a:r>
            <a:r>
              <a:rPr lang="en-US" sz="2400" b="1" dirty="0" smtClean="0">
                <a:solidFill>
                  <a:srgbClr val="C00000"/>
                </a:solidFill>
              </a:rPr>
              <a:t> = e. </a:t>
            </a:r>
            <a:r>
              <a:rPr lang="en-US" sz="2400" b="1" dirty="0" err="1" smtClean="0">
                <a:solidFill>
                  <a:srgbClr val="C00000"/>
                </a:solidFill>
              </a:rPr>
              <a:t>dept_no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002060"/>
                </a:solidFill>
              </a:rPr>
              <a:t>and</a:t>
            </a:r>
            <a:r>
              <a:rPr lang="en-US" sz="2400" b="1" dirty="0" smtClean="0">
                <a:solidFill>
                  <a:srgbClr val="C00000"/>
                </a:solidFill>
              </a:rPr>
              <a:t>  e.name LIKE ‘S%’ ORDER BY e. name  ;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(3) </a:t>
            </a:r>
            <a:r>
              <a:rPr lang="en-US" sz="3200" b="1" u="sng" dirty="0" smtClean="0">
                <a:solidFill>
                  <a:srgbClr val="FF0000"/>
                </a:solidFill>
              </a:rPr>
              <a:t>Rename Command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1015584"/>
            <a:ext cx="8458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Rename the table name</a:t>
            </a:r>
          </a:p>
          <a:p>
            <a:pPr algn="just"/>
            <a:r>
              <a:rPr lang="en-US" sz="2000" b="1" i="1" dirty="0" smtClean="0"/>
              <a:t>Syntax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000" b="1" dirty="0" smtClean="0">
                <a:solidFill>
                  <a:srgbClr val="00B0F0"/>
                </a:solidFill>
              </a:rPr>
              <a:t>RENAME &lt;</a:t>
            </a:r>
            <a:r>
              <a:rPr lang="en-US" sz="2000" b="1" dirty="0" err="1" smtClean="0">
                <a:solidFill>
                  <a:srgbClr val="00B0F0"/>
                </a:solidFill>
              </a:rPr>
              <a:t>Tablename</a:t>
            </a:r>
            <a:r>
              <a:rPr lang="en-US" sz="2000" b="1" dirty="0" smtClean="0">
                <a:solidFill>
                  <a:srgbClr val="00B0F0"/>
                </a:solidFill>
              </a:rPr>
              <a:t>&gt;  TO &lt; </a:t>
            </a:r>
            <a:r>
              <a:rPr lang="en-US" sz="2000" b="1" dirty="0" err="1" smtClean="0">
                <a:solidFill>
                  <a:srgbClr val="00B0F0"/>
                </a:solidFill>
              </a:rPr>
              <a:t>NewTableName</a:t>
            </a:r>
            <a:r>
              <a:rPr lang="en-US" sz="2000" b="1" dirty="0" smtClean="0">
                <a:solidFill>
                  <a:srgbClr val="00B0F0"/>
                </a:solidFill>
              </a:rPr>
              <a:t>&gt;;</a:t>
            </a:r>
          </a:p>
          <a:p>
            <a:pPr algn="just"/>
            <a:endParaRPr lang="en-US" sz="20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B0F0"/>
                </a:solidFill>
              </a:rPr>
              <a:t>Alter table &lt;table name&gt; Rename to &lt;New Table name&gt;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000" b="1" i="1" dirty="0" smtClean="0"/>
              <a:t>For Example:  Rename student table name to student record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>
                <a:solidFill>
                  <a:srgbClr val="00B0F0"/>
                </a:solidFill>
              </a:rPr>
              <a:t>                  </a:t>
            </a:r>
            <a:r>
              <a:rPr lang="en-US" sz="2000" b="1" dirty="0" smtClean="0">
                <a:solidFill>
                  <a:srgbClr val="00B0F0"/>
                </a:solidFill>
              </a:rPr>
              <a:t>RENAME  Student  TO  </a:t>
            </a:r>
            <a:r>
              <a:rPr lang="en-US" sz="2000" b="1" dirty="0" err="1" smtClean="0">
                <a:solidFill>
                  <a:srgbClr val="00B0F0"/>
                </a:solidFill>
              </a:rPr>
              <a:t>Student_Record</a:t>
            </a:r>
            <a:r>
              <a:rPr lang="en-US" b="1" dirty="0" smtClean="0">
                <a:solidFill>
                  <a:srgbClr val="00B0F0"/>
                </a:solidFill>
              </a:rPr>
              <a:t>;</a:t>
            </a:r>
          </a:p>
          <a:p>
            <a:pPr algn="just"/>
            <a:endParaRPr lang="en-US" b="1" dirty="0" smtClean="0">
              <a:solidFill>
                <a:srgbClr val="00B0F0"/>
              </a:solidFill>
            </a:endParaRPr>
          </a:p>
          <a:p>
            <a:pPr algn="just"/>
            <a:r>
              <a:rPr lang="en-US" b="1" dirty="0" smtClean="0">
                <a:solidFill>
                  <a:srgbClr val="00B0F0"/>
                </a:solidFill>
              </a:rPr>
              <a:t>Alter table student rename to </a:t>
            </a:r>
            <a:r>
              <a:rPr lang="en-US" b="1" dirty="0" err="1" smtClean="0">
                <a:solidFill>
                  <a:srgbClr val="00B0F0"/>
                </a:solidFill>
              </a:rPr>
              <a:t>student_record</a:t>
            </a:r>
            <a:r>
              <a:rPr lang="en-US" b="1" dirty="0" smtClean="0">
                <a:solidFill>
                  <a:srgbClr val="00B0F0"/>
                </a:solidFill>
              </a:rPr>
              <a:t>;</a:t>
            </a:r>
          </a:p>
          <a:p>
            <a:pPr algn="just"/>
            <a:endParaRPr lang="en-US" b="1" dirty="0">
              <a:solidFill>
                <a:srgbClr val="00B0F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/>
              <a:t>Rename Column Name</a:t>
            </a:r>
          </a:p>
          <a:p>
            <a:pPr algn="just"/>
            <a:r>
              <a:rPr lang="en-US" sz="2000" b="1" dirty="0" smtClean="0">
                <a:solidFill>
                  <a:srgbClr val="00B0F0"/>
                </a:solidFill>
              </a:rPr>
              <a:t>Alter table </a:t>
            </a:r>
            <a:r>
              <a:rPr lang="en-US" sz="2000" b="1" dirty="0" err="1" smtClean="0">
                <a:solidFill>
                  <a:srgbClr val="00B0F0"/>
                </a:solidFill>
              </a:rPr>
              <a:t>table_name</a:t>
            </a:r>
            <a:r>
              <a:rPr lang="en-US" sz="2000" b="1" dirty="0" smtClean="0">
                <a:solidFill>
                  <a:srgbClr val="00B0F0"/>
                </a:solidFill>
              </a:rPr>
              <a:t> rename column old </a:t>
            </a:r>
            <a:r>
              <a:rPr lang="en-US" sz="2000" b="1" dirty="0" err="1" smtClean="0">
                <a:solidFill>
                  <a:srgbClr val="00B0F0"/>
                </a:solidFill>
              </a:rPr>
              <a:t>column_name</a:t>
            </a:r>
            <a:r>
              <a:rPr lang="en-US" sz="2000" b="1" dirty="0" smtClean="0">
                <a:solidFill>
                  <a:srgbClr val="00B0F0"/>
                </a:solidFill>
              </a:rPr>
              <a:t> to </a:t>
            </a:r>
            <a:r>
              <a:rPr lang="en-US" sz="2000" b="1" dirty="0" err="1" smtClean="0">
                <a:solidFill>
                  <a:srgbClr val="00B0F0"/>
                </a:solidFill>
              </a:rPr>
              <a:t>new_column</a:t>
            </a:r>
            <a:r>
              <a:rPr lang="en-US" sz="2000" b="1" dirty="0" smtClean="0">
                <a:solidFill>
                  <a:srgbClr val="00B0F0"/>
                </a:solidFill>
              </a:rPr>
              <a:t> name</a:t>
            </a:r>
          </a:p>
          <a:p>
            <a:pPr algn="just"/>
            <a:endParaRPr lang="en-US" sz="2000" b="1" dirty="0">
              <a:solidFill>
                <a:srgbClr val="00B0F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B0F0"/>
                </a:solidFill>
              </a:rPr>
              <a:t>Alter table student rename column Marks to </a:t>
            </a:r>
            <a:r>
              <a:rPr lang="en-US" sz="2000" b="1" dirty="0" err="1" smtClean="0">
                <a:solidFill>
                  <a:srgbClr val="00B0F0"/>
                </a:solidFill>
              </a:rPr>
              <a:t>New_Marks</a:t>
            </a:r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38100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000"/>
                <a:gridCol w="1270000"/>
                <a:gridCol w="12700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Branch_No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B007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C006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942840"/>
          <a:ext cx="27432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09728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Branch_No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B007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895600"/>
          <a:ext cx="27432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09728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Branch_name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1007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PUNE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1021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Calcutta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304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525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Branch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Account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6096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C00000"/>
                </a:solidFill>
              </a:rPr>
              <a:t>List out the employee details along with their accounts and branch no of Mumbai branch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600" y="1676400"/>
            <a:ext cx="4191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2060"/>
                </a:solidFill>
              </a:rPr>
              <a:t>Select  </a:t>
            </a:r>
            <a:r>
              <a:rPr lang="en-US" sz="2000" b="1" dirty="0" err="1" smtClean="0">
                <a:solidFill>
                  <a:srgbClr val="002060"/>
                </a:solidFill>
              </a:rPr>
              <a:t>e.emp_no</a:t>
            </a:r>
            <a:r>
              <a:rPr lang="en-US" sz="2000" b="1" dirty="0" smtClean="0">
                <a:solidFill>
                  <a:srgbClr val="002060"/>
                </a:solidFill>
              </a:rPr>
              <a:t>, e.name, a. </a:t>
            </a:r>
            <a:r>
              <a:rPr lang="en-US" sz="2000" b="1" dirty="0" err="1" smtClean="0">
                <a:solidFill>
                  <a:srgbClr val="002060"/>
                </a:solidFill>
              </a:rPr>
              <a:t>acct_no</a:t>
            </a:r>
            <a:r>
              <a:rPr lang="en-US" sz="2000" b="1" dirty="0" smtClean="0">
                <a:solidFill>
                  <a:srgbClr val="002060"/>
                </a:solidFill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</a:rPr>
              <a:t>b.branch_no</a:t>
            </a:r>
            <a:r>
              <a:rPr lang="en-US" sz="2000" b="1" dirty="0" smtClean="0">
                <a:solidFill>
                  <a:srgbClr val="002060"/>
                </a:solidFill>
              </a:rPr>
              <a:t> from Account a </a:t>
            </a:r>
            <a:r>
              <a:rPr lang="en-US" sz="2000" b="1" dirty="0" smtClean="0">
                <a:solidFill>
                  <a:srgbClr val="FF0000"/>
                </a:solidFill>
              </a:rPr>
              <a:t>INNER JOIN</a:t>
            </a:r>
            <a:r>
              <a:rPr lang="en-US" sz="2000" b="1" dirty="0" smtClean="0">
                <a:solidFill>
                  <a:srgbClr val="002060"/>
                </a:solidFill>
              </a:rPr>
              <a:t> Branch b </a:t>
            </a:r>
            <a:r>
              <a:rPr lang="en-US" sz="2000" b="1" dirty="0" smtClean="0">
                <a:solidFill>
                  <a:srgbClr val="FF0000"/>
                </a:solidFill>
              </a:rPr>
              <a:t>ON</a:t>
            </a:r>
            <a:r>
              <a:rPr lang="en-US" sz="2000" b="1" dirty="0" smtClean="0">
                <a:solidFill>
                  <a:srgbClr val="002060"/>
                </a:solidFill>
              </a:rPr>
              <a:t> a. </a:t>
            </a:r>
            <a:r>
              <a:rPr lang="en-US" sz="2000" b="1" dirty="0" err="1" smtClean="0">
                <a:solidFill>
                  <a:srgbClr val="002060"/>
                </a:solidFill>
              </a:rPr>
              <a:t>branch_name</a:t>
            </a:r>
            <a:r>
              <a:rPr lang="en-US" sz="2000" b="1" dirty="0" smtClean="0">
                <a:solidFill>
                  <a:srgbClr val="002060"/>
                </a:solidFill>
              </a:rPr>
              <a:t> = b. </a:t>
            </a:r>
            <a:r>
              <a:rPr lang="en-US" sz="2000" b="1" dirty="0" err="1" smtClean="0">
                <a:solidFill>
                  <a:srgbClr val="002060"/>
                </a:solidFill>
              </a:rPr>
              <a:t>branch_name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INNER JOIN </a:t>
            </a:r>
            <a:r>
              <a:rPr lang="en-US" sz="2000" b="1" dirty="0" smtClean="0">
                <a:solidFill>
                  <a:srgbClr val="002060"/>
                </a:solidFill>
              </a:rPr>
              <a:t>employee e </a:t>
            </a:r>
            <a:r>
              <a:rPr lang="en-US" sz="2000" b="1" dirty="0" smtClean="0">
                <a:solidFill>
                  <a:srgbClr val="FF0000"/>
                </a:solidFill>
              </a:rPr>
              <a:t>ON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e.branch_no</a:t>
            </a:r>
            <a:r>
              <a:rPr lang="en-US" sz="2000" b="1" dirty="0" smtClean="0">
                <a:solidFill>
                  <a:srgbClr val="002060"/>
                </a:solidFill>
              </a:rPr>
              <a:t> = b. </a:t>
            </a:r>
            <a:r>
              <a:rPr lang="en-US" sz="2000" b="1" dirty="0" err="1" smtClean="0">
                <a:solidFill>
                  <a:srgbClr val="002060"/>
                </a:solidFill>
              </a:rPr>
              <a:t>branch_no</a:t>
            </a:r>
            <a:r>
              <a:rPr lang="en-US" sz="2000" b="1" dirty="0" smtClean="0">
                <a:solidFill>
                  <a:srgbClr val="002060"/>
                </a:solidFill>
              </a:rPr>
              <a:t>   where </a:t>
            </a:r>
            <a:r>
              <a:rPr lang="en-US" sz="2000" b="1" dirty="0" err="1" smtClean="0">
                <a:solidFill>
                  <a:srgbClr val="002060"/>
                </a:solidFill>
              </a:rPr>
              <a:t>b.branch_name</a:t>
            </a:r>
            <a:r>
              <a:rPr lang="en-US" sz="2000" b="1" dirty="0" smtClean="0">
                <a:solidFill>
                  <a:srgbClr val="002060"/>
                </a:solidFill>
              </a:rPr>
              <a:t>=‘Mumbai’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962400"/>
            <a:ext cx="43434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Select </a:t>
            </a:r>
            <a:r>
              <a:rPr lang="en-US" sz="2200" b="1" dirty="0" err="1" smtClean="0">
                <a:solidFill>
                  <a:srgbClr val="C00000"/>
                </a:solidFill>
              </a:rPr>
              <a:t>e.emp_no</a:t>
            </a:r>
            <a:r>
              <a:rPr lang="en-US" sz="2200" b="1" dirty="0" smtClean="0">
                <a:solidFill>
                  <a:srgbClr val="C00000"/>
                </a:solidFill>
              </a:rPr>
              <a:t>, </a:t>
            </a:r>
            <a:r>
              <a:rPr lang="en-US" sz="2200" b="1" dirty="0" err="1" smtClean="0">
                <a:solidFill>
                  <a:srgbClr val="C00000"/>
                </a:solidFill>
              </a:rPr>
              <a:t>e.ename</a:t>
            </a:r>
            <a:r>
              <a:rPr lang="en-US" sz="2200" b="1" dirty="0" smtClean="0">
                <a:solidFill>
                  <a:srgbClr val="C00000"/>
                </a:solidFill>
              </a:rPr>
              <a:t>,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a . </a:t>
            </a:r>
            <a:r>
              <a:rPr lang="en-US" sz="2200" b="1" dirty="0" err="1" smtClean="0">
                <a:solidFill>
                  <a:srgbClr val="C00000"/>
                </a:solidFill>
              </a:rPr>
              <a:t>acct_no</a:t>
            </a:r>
            <a:r>
              <a:rPr lang="en-US" sz="2200" b="1" dirty="0" smtClean="0">
                <a:solidFill>
                  <a:srgbClr val="C00000"/>
                </a:solidFill>
              </a:rPr>
              <a:t>, b. </a:t>
            </a:r>
            <a:r>
              <a:rPr lang="en-US" sz="2200" b="1" dirty="0" err="1" smtClean="0">
                <a:solidFill>
                  <a:srgbClr val="C00000"/>
                </a:solidFill>
              </a:rPr>
              <a:t>branch_no</a:t>
            </a:r>
            <a:r>
              <a:rPr lang="en-US" sz="2200" b="1" dirty="0" smtClean="0">
                <a:solidFill>
                  <a:srgbClr val="C00000"/>
                </a:solidFill>
              </a:rPr>
              <a:t> from account  a,  branch  b,  employee  e   </a:t>
            </a:r>
            <a:r>
              <a:rPr lang="en-US" sz="2200" b="1" dirty="0" smtClean="0"/>
              <a:t>where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a. </a:t>
            </a:r>
            <a:r>
              <a:rPr lang="en-US" sz="2200" b="1" dirty="0" err="1" smtClean="0">
                <a:solidFill>
                  <a:srgbClr val="C00000"/>
                </a:solidFill>
              </a:rPr>
              <a:t>branch_name</a:t>
            </a:r>
            <a:r>
              <a:rPr lang="en-US" sz="2200" b="1" dirty="0" smtClean="0">
                <a:solidFill>
                  <a:srgbClr val="C00000"/>
                </a:solidFill>
              </a:rPr>
              <a:t> = </a:t>
            </a:r>
            <a:r>
              <a:rPr lang="en-US" sz="2200" b="1" dirty="0" err="1" smtClean="0">
                <a:solidFill>
                  <a:srgbClr val="C00000"/>
                </a:solidFill>
              </a:rPr>
              <a:t>b.branch_name</a:t>
            </a:r>
            <a:r>
              <a:rPr lang="en-US" sz="2200" b="1" dirty="0" smtClean="0">
                <a:solidFill>
                  <a:srgbClr val="C00000"/>
                </a:solidFill>
              </a:rPr>
              <a:t>   </a:t>
            </a:r>
            <a:r>
              <a:rPr lang="en-US" sz="2200" b="1" dirty="0" smtClean="0"/>
              <a:t>and </a:t>
            </a:r>
          </a:p>
          <a:p>
            <a:r>
              <a:rPr lang="en-US" sz="2200" b="1" dirty="0" err="1" smtClean="0">
                <a:solidFill>
                  <a:srgbClr val="C00000"/>
                </a:solidFill>
              </a:rPr>
              <a:t>b.branch_no</a:t>
            </a:r>
            <a:r>
              <a:rPr lang="en-US" sz="2200" b="1" dirty="0" smtClean="0">
                <a:solidFill>
                  <a:srgbClr val="C00000"/>
                </a:solidFill>
              </a:rPr>
              <a:t> = e. </a:t>
            </a:r>
            <a:r>
              <a:rPr lang="en-US" sz="2200" b="1" dirty="0" err="1" smtClean="0">
                <a:solidFill>
                  <a:srgbClr val="C00000"/>
                </a:solidFill>
              </a:rPr>
              <a:t>branch_no</a:t>
            </a:r>
            <a:r>
              <a:rPr lang="en-US" sz="2200" b="1" dirty="0" smtClean="0">
                <a:solidFill>
                  <a:srgbClr val="C00000"/>
                </a:solidFill>
              </a:rPr>
              <a:t> and </a:t>
            </a:r>
            <a:r>
              <a:rPr lang="en-US" sz="2400" b="1" dirty="0" err="1" smtClean="0">
                <a:solidFill>
                  <a:srgbClr val="002060"/>
                </a:solidFill>
              </a:rPr>
              <a:t>b.branch_name</a:t>
            </a:r>
            <a:r>
              <a:rPr lang="en-US" sz="2400" b="1" dirty="0" smtClean="0">
                <a:solidFill>
                  <a:srgbClr val="002060"/>
                </a:solidFill>
              </a:rPr>
              <a:t>=‘Mumbai’</a:t>
            </a:r>
            <a:endParaRPr lang="en-US" sz="22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Left Outer Join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85344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The LEFT JOIN keyword returns all rows from the left table (table1), with the matching rows in the right table (table2). 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The result is NULL in the right side when there is no match.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53000"/>
            <a:ext cx="6988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19400"/>
            <a:ext cx="3629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971800"/>
            <a:ext cx="31623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3352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Table 1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352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Table 2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4419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Left Join Table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2400" y="5562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Resultant Table 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3400" y="5334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List out the employee details along with their branch name using Left Outer Join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7625986"/>
              </p:ext>
            </p:extLst>
          </p:nvPr>
        </p:nvGraphicFramePr>
        <p:xfrm>
          <a:off x="304800" y="533400"/>
          <a:ext cx="38100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000"/>
                <a:gridCol w="1270000"/>
                <a:gridCol w="12700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Branch_No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B007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1365468"/>
              </p:ext>
            </p:extLst>
          </p:nvPr>
        </p:nvGraphicFramePr>
        <p:xfrm>
          <a:off x="457200" y="2514600"/>
          <a:ext cx="27432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09728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Branch_No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B007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C006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Banglore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205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724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2438400"/>
            <a:ext cx="4800600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Select  </a:t>
            </a:r>
            <a:r>
              <a:rPr lang="en-US" sz="2200" b="1" dirty="0" err="1" smtClean="0">
                <a:solidFill>
                  <a:schemeClr val="tx1"/>
                </a:solidFill>
              </a:rPr>
              <a:t>e.emp_no</a:t>
            </a:r>
            <a:r>
              <a:rPr lang="en-US" sz="2200" b="1" dirty="0" smtClean="0">
                <a:solidFill>
                  <a:schemeClr val="tx1"/>
                </a:solidFill>
              </a:rPr>
              <a:t>, e.name, </a:t>
            </a:r>
            <a:r>
              <a:rPr lang="en-US" sz="2200" b="1" dirty="0" err="1" smtClean="0">
                <a:solidFill>
                  <a:schemeClr val="tx1"/>
                </a:solidFill>
              </a:rPr>
              <a:t>b.branch_name</a:t>
            </a:r>
            <a:r>
              <a:rPr lang="en-US" sz="2200" b="1" dirty="0" smtClean="0">
                <a:solidFill>
                  <a:schemeClr val="tx1"/>
                </a:solidFill>
              </a:rPr>
              <a:t> from Employee e </a:t>
            </a:r>
            <a:r>
              <a:rPr lang="en-US" sz="2200" b="1" dirty="0" smtClean="0">
                <a:solidFill>
                  <a:srgbClr val="FF0000"/>
                </a:solidFill>
              </a:rPr>
              <a:t>LEFT OUTER JOIN</a:t>
            </a:r>
            <a:r>
              <a:rPr lang="en-US" sz="2200" b="1" dirty="0" smtClean="0">
                <a:solidFill>
                  <a:schemeClr val="tx1"/>
                </a:solidFill>
              </a:rPr>
              <a:t> Branch b </a:t>
            </a:r>
            <a:r>
              <a:rPr lang="en-US" sz="2200" b="1" dirty="0" smtClean="0">
                <a:solidFill>
                  <a:srgbClr val="FF0000"/>
                </a:solidFill>
              </a:rPr>
              <a:t>ON</a:t>
            </a:r>
            <a:r>
              <a:rPr lang="en-US" sz="2200" b="1" dirty="0" smtClean="0">
                <a:solidFill>
                  <a:schemeClr val="tx1"/>
                </a:solidFill>
              </a:rPr>
              <a:t> e. </a:t>
            </a:r>
            <a:r>
              <a:rPr lang="en-US" sz="2200" b="1" dirty="0" err="1" smtClean="0">
                <a:solidFill>
                  <a:schemeClr val="tx1"/>
                </a:solidFill>
              </a:rPr>
              <a:t>branch_no</a:t>
            </a:r>
            <a:r>
              <a:rPr lang="en-US" sz="2200" b="1" dirty="0" smtClean="0">
                <a:solidFill>
                  <a:schemeClr val="tx1"/>
                </a:solidFill>
              </a:rPr>
              <a:t> = b. branch no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Right Outer Join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85344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The Right JOIN keyword returns all rows from the right table (table2), with the matching rows in the left table (table1). 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The result is NULL in the right side when there is no match.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3629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971800"/>
            <a:ext cx="31623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3352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Table 1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352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Table 2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4267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Right  Join Table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2400" y="5562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Resultant Table </a:t>
            </a:r>
            <a:endParaRPr lang="en-US" sz="16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800600"/>
            <a:ext cx="682148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3400" y="5334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List out the employee details along with their branch name using Right Outer Join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533400"/>
          <a:ext cx="38100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000"/>
                <a:gridCol w="1270000"/>
                <a:gridCol w="12700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Branch_No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B007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971800"/>
          <a:ext cx="27432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09728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Branch_No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B007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C009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Banglore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2133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18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2438400"/>
            <a:ext cx="4419600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Select  </a:t>
            </a:r>
            <a:r>
              <a:rPr lang="en-US" sz="2200" b="1" dirty="0" err="1" smtClean="0">
                <a:solidFill>
                  <a:srgbClr val="002060"/>
                </a:solidFill>
              </a:rPr>
              <a:t>e.emp_no</a:t>
            </a:r>
            <a:r>
              <a:rPr lang="en-US" sz="2200" b="1" dirty="0" smtClean="0">
                <a:solidFill>
                  <a:srgbClr val="002060"/>
                </a:solidFill>
              </a:rPr>
              <a:t>, e.name, </a:t>
            </a:r>
            <a:r>
              <a:rPr lang="en-US" sz="2200" b="1" dirty="0" err="1" smtClean="0">
                <a:solidFill>
                  <a:srgbClr val="002060"/>
                </a:solidFill>
              </a:rPr>
              <a:t>b.branch_name</a:t>
            </a:r>
            <a:r>
              <a:rPr lang="en-US" sz="2200" b="1" dirty="0" smtClean="0">
                <a:solidFill>
                  <a:srgbClr val="002060"/>
                </a:solidFill>
              </a:rPr>
              <a:t> from Employee e </a:t>
            </a:r>
            <a:r>
              <a:rPr lang="en-US" sz="2200" b="1" dirty="0" smtClean="0">
                <a:solidFill>
                  <a:srgbClr val="FF0000"/>
                </a:solidFill>
              </a:rPr>
              <a:t>RIGHT OUTER JOIN </a:t>
            </a:r>
            <a:r>
              <a:rPr lang="en-US" sz="2200" b="1" dirty="0" smtClean="0">
                <a:solidFill>
                  <a:srgbClr val="002060"/>
                </a:solidFill>
              </a:rPr>
              <a:t>Branch b </a:t>
            </a:r>
            <a:r>
              <a:rPr lang="en-US" sz="2200" b="1" dirty="0" smtClean="0">
                <a:solidFill>
                  <a:srgbClr val="FF0000"/>
                </a:solidFill>
              </a:rPr>
              <a:t>ON</a:t>
            </a:r>
            <a:r>
              <a:rPr lang="en-US" sz="2200" b="1" dirty="0" smtClean="0">
                <a:solidFill>
                  <a:srgbClr val="002060"/>
                </a:solidFill>
              </a:rPr>
              <a:t> e. </a:t>
            </a:r>
            <a:r>
              <a:rPr lang="en-US" sz="2200" b="1" dirty="0" err="1" smtClean="0">
                <a:solidFill>
                  <a:srgbClr val="002060"/>
                </a:solidFill>
              </a:rPr>
              <a:t>branch_no</a:t>
            </a:r>
            <a:r>
              <a:rPr lang="en-US" sz="2200" b="1" dirty="0" smtClean="0">
                <a:solidFill>
                  <a:srgbClr val="002060"/>
                </a:solidFill>
              </a:rPr>
              <a:t> = b. branch no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Full Outer Join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2296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It does both of those operations, padding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from the left relation that did not match any from the right relation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As well as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from the right relation that did not match any from the left relation and adding them to the result of the join.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3629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429000"/>
            <a:ext cx="31623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600200" y="5057775"/>
            <a:ext cx="6383338" cy="18002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002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562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Resultant Table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724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Full Outer Join Table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3400" y="5334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List out the employee details along with their branch name using Full Join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533400"/>
          <a:ext cx="38100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000"/>
                <a:gridCol w="1270000"/>
                <a:gridCol w="12700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Branch_No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B007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971800"/>
          <a:ext cx="27432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09728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Branch_No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B007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C009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Banglore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2133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18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2743200"/>
            <a:ext cx="4419600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Select  </a:t>
            </a:r>
            <a:r>
              <a:rPr lang="en-US" sz="2200" b="1" dirty="0" err="1" smtClean="0">
                <a:solidFill>
                  <a:srgbClr val="00B050"/>
                </a:solidFill>
              </a:rPr>
              <a:t>e.emp_no</a:t>
            </a:r>
            <a:r>
              <a:rPr lang="en-US" sz="2200" b="1" dirty="0" smtClean="0">
                <a:solidFill>
                  <a:srgbClr val="00B050"/>
                </a:solidFill>
              </a:rPr>
              <a:t>, e.name, </a:t>
            </a:r>
            <a:r>
              <a:rPr lang="en-US" sz="2200" b="1" dirty="0" err="1" smtClean="0">
                <a:solidFill>
                  <a:srgbClr val="00B050"/>
                </a:solidFill>
              </a:rPr>
              <a:t>b.branch_name</a:t>
            </a:r>
            <a:r>
              <a:rPr lang="en-US" sz="2200" b="1" dirty="0" smtClean="0">
                <a:solidFill>
                  <a:srgbClr val="00B050"/>
                </a:solidFill>
              </a:rPr>
              <a:t> from Employee e </a:t>
            </a:r>
            <a:r>
              <a:rPr lang="en-US" sz="2200" b="1" dirty="0" smtClean="0">
                <a:solidFill>
                  <a:srgbClr val="FF0000"/>
                </a:solidFill>
              </a:rPr>
              <a:t>FULL OUTER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JOIN</a:t>
            </a:r>
            <a:r>
              <a:rPr lang="en-US" sz="2200" b="1" dirty="0" smtClean="0">
                <a:solidFill>
                  <a:srgbClr val="00B050"/>
                </a:solidFill>
              </a:rPr>
              <a:t> Branch b ON e. </a:t>
            </a:r>
            <a:r>
              <a:rPr lang="en-US" sz="2200" b="1" dirty="0" err="1" smtClean="0">
                <a:solidFill>
                  <a:srgbClr val="00B050"/>
                </a:solidFill>
              </a:rPr>
              <a:t>branch_no</a:t>
            </a:r>
            <a:r>
              <a:rPr lang="en-US" sz="2200" b="1" dirty="0" smtClean="0">
                <a:solidFill>
                  <a:srgbClr val="00B050"/>
                </a:solidFill>
              </a:rPr>
              <a:t> = b. branch no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SUBQUERIES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534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A </a:t>
            </a:r>
            <a:r>
              <a:rPr lang="en-US" sz="2400" dirty="0" err="1" smtClean="0"/>
              <a:t>subquery</a:t>
            </a:r>
            <a:r>
              <a:rPr lang="en-US" sz="2400" dirty="0" smtClean="0"/>
              <a:t> is a form of SQL statement that appears inside another SQL statement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Subquery</a:t>
            </a:r>
            <a:r>
              <a:rPr lang="en-US" sz="2400" dirty="0" smtClean="0"/>
              <a:t> also termed as Nested Queries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First table is called Parent statement which uses rows returned by </a:t>
            </a:r>
            <a:r>
              <a:rPr lang="en-US" sz="2400" dirty="0" err="1" smtClean="0"/>
              <a:t>subqueries</a:t>
            </a: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Subqueries</a:t>
            </a:r>
            <a:r>
              <a:rPr lang="en-US" sz="2400" dirty="0" smtClean="0"/>
              <a:t> can be used for</a:t>
            </a:r>
          </a:p>
          <a:p>
            <a:pPr marL="914400" lvl="1" indent="-457200" algn="just"/>
            <a:r>
              <a:rPr lang="en-US" sz="2400" dirty="0" smtClean="0"/>
              <a:t> Inserting records</a:t>
            </a:r>
          </a:p>
          <a:p>
            <a:pPr marL="914400" lvl="1" indent="-457200" algn="just"/>
            <a:r>
              <a:rPr lang="en-US" sz="2400" dirty="0" smtClean="0"/>
              <a:t> Creating table</a:t>
            </a:r>
          </a:p>
          <a:p>
            <a:pPr marL="914400" lvl="1" indent="-457200" algn="just"/>
            <a:r>
              <a:rPr lang="en-US" sz="2400" dirty="0" smtClean="0"/>
              <a:t> Update records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49" y="1066800"/>
            <a:ext cx="75866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968426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(4) </a:t>
            </a:r>
            <a:r>
              <a:rPr lang="en-US" sz="3200" b="1" u="sng" dirty="0" smtClean="0">
                <a:solidFill>
                  <a:srgbClr val="FF0000"/>
                </a:solidFill>
              </a:rPr>
              <a:t>Drop Command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DROP command removes a table from the database. All the tables' rows, indexes and privileges will also be removed.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000" b="1" i="1" dirty="0" smtClean="0"/>
              <a:t>Syntax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000" b="1" dirty="0" smtClean="0">
                <a:solidFill>
                  <a:srgbClr val="00B0F0"/>
                </a:solidFill>
              </a:rPr>
              <a:t>Drop Table &lt;</a:t>
            </a:r>
            <a:r>
              <a:rPr lang="en-US" sz="2000" b="1" dirty="0" err="1" smtClean="0">
                <a:solidFill>
                  <a:srgbClr val="00B0F0"/>
                </a:solidFill>
              </a:rPr>
              <a:t>Tablename</a:t>
            </a:r>
            <a:r>
              <a:rPr lang="en-US" sz="2000" b="1" dirty="0" smtClean="0">
                <a:solidFill>
                  <a:srgbClr val="00B0F0"/>
                </a:solidFill>
              </a:rPr>
              <a:t>&gt;; </a:t>
            </a:r>
          </a:p>
          <a:p>
            <a:pPr algn="just"/>
            <a:endParaRPr lang="en-US" sz="1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6172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(5) </a:t>
            </a:r>
            <a:r>
              <a:rPr lang="en-US" sz="3200" b="1" u="sng" dirty="0" smtClean="0">
                <a:solidFill>
                  <a:srgbClr val="FF0000"/>
                </a:solidFill>
              </a:rPr>
              <a:t>Truncate Command</a:t>
            </a:r>
          </a:p>
          <a:p>
            <a:endParaRPr lang="en-US" sz="1200" b="1" u="sng" dirty="0" smtClean="0">
              <a:solidFill>
                <a:srgbClr val="FF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i="1" dirty="0" smtClean="0"/>
              <a:t> </a:t>
            </a:r>
            <a:r>
              <a:rPr lang="en-US" sz="2400" dirty="0" smtClean="0"/>
              <a:t>TRUNCATE removes </a:t>
            </a:r>
            <a:r>
              <a:rPr lang="en-US" sz="2400" b="1" dirty="0" smtClean="0"/>
              <a:t>all rows</a:t>
            </a:r>
            <a:r>
              <a:rPr lang="en-US" sz="2400" dirty="0" smtClean="0"/>
              <a:t> from a table permanently. </a:t>
            </a:r>
            <a:endParaRPr lang="en-US" sz="2400" b="1" i="1" dirty="0" smtClean="0"/>
          </a:p>
          <a:p>
            <a:pPr algn="just"/>
            <a:r>
              <a:rPr lang="en-US" sz="2400" b="1" i="1" dirty="0" smtClean="0"/>
              <a:t>Syntax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00B0F0"/>
                </a:solidFill>
              </a:rPr>
              <a:t>Truncate Table &lt;</a:t>
            </a:r>
            <a:r>
              <a:rPr lang="en-US" sz="2400" b="1" dirty="0" err="1" smtClean="0">
                <a:solidFill>
                  <a:srgbClr val="00B0F0"/>
                </a:solidFill>
              </a:rPr>
              <a:t>Tablename</a:t>
            </a:r>
            <a:r>
              <a:rPr lang="en-US" sz="2400" b="1" dirty="0" smtClean="0">
                <a:solidFill>
                  <a:srgbClr val="00B0F0"/>
                </a:solidFill>
              </a:rPr>
              <a:t>&gt;; </a:t>
            </a:r>
          </a:p>
          <a:p>
            <a:endParaRPr lang="en-US" sz="32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38200"/>
            <a:ext cx="77261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1371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Retrieve last name of employees having salary greater than Abel’s salary 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1090613"/>
            <a:ext cx="71056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765490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Retrieve the last name, job id and salary of the employees who are having same job id as employee id 141 and salary is greater than employee id 143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463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6096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Retrieve the last name, job id and salary of the employee who has minimum salary in the department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924800" cy="515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2286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Retrieve the department id and minimum salary of employees of each department having average salary greater than minimum salary of those employees who work in department no 50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751316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603926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533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Retrieve the records of employee whose salary is less than any </a:t>
            </a:r>
            <a:r>
              <a:rPr lang="en-US" sz="2000" b="1" dirty="0" err="1" smtClean="0">
                <a:solidFill>
                  <a:srgbClr val="FF0000"/>
                </a:solidFill>
              </a:rPr>
              <a:t>IT_Prog</a:t>
            </a:r>
            <a:r>
              <a:rPr lang="en-US" sz="2000" b="1" dirty="0" smtClean="0">
                <a:solidFill>
                  <a:srgbClr val="FF0000"/>
                </a:solidFill>
              </a:rPr>
              <a:t> employee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71489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533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Retrieve the records of non </a:t>
            </a:r>
            <a:r>
              <a:rPr lang="en-US" sz="2000" b="1" dirty="0" err="1" smtClean="0">
                <a:solidFill>
                  <a:srgbClr val="FF0000"/>
                </a:solidFill>
              </a:rPr>
              <a:t>IT_Prog</a:t>
            </a:r>
            <a:r>
              <a:rPr lang="en-US" sz="2000" b="1" dirty="0" smtClean="0">
                <a:solidFill>
                  <a:srgbClr val="FF0000"/>
                </a:solidFill>
              </a:rPr>
              <a:t> employee whose salary is less than all </a:t>
            </a:r>
            <a:r>
              <a:rPr lang="en-US" sz="2000" b="1" dirty="0" err="1" smtClean="0">
                <a:solidFill>
                  <a:srgbClr val="FF0000"/>
                </a:solidFill>
              </a:rPr>
              <a:t>IT_Prog</a:t>
            </a:r>
            <a:r>
              <a:rPr lang="en-US" sz="2000" b="1" dirty="0" smtClean="0">
                <a:solidFill>
                  <a:srgbClr val="FF0000"/>
                </a:solidFill>
              </a:rPr>
              <a:t> employees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2.gstatic.com/images?q=tbn:ANd9GcTqSj3Tmc9vLNMklv-VhOppUyCaHLjwZQeE7M32n5-ot6FS9XD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984403" cy="5980598"/>
          </a:xfrm>
          <a:prstGeom prst="rect">
            <a:avLst/>
          </a:prstGeom>
          <a:noFill/>
        </p:spPr>
      </p:pic>
      <p:pic>
        <p:nvPicPr>
          <p:cNvPr id="1026" name="Picture 2" descr="http://4.bp.blogspot.com/-cjZJZgIWiCQ/TqkeIjIWBtI/AAAAAAAAAHY/9E1woEbHy6M/s1600/Database+SQL+Scri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667000"/>
            <a:ext cx="1371600" cy="1371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124200" y="29718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ungsuh" pitchFamily="18" charset="-127"/>
                <a:ea typeface="Gungsuh" pitchFamily="18" charset="-127"/>
              </a:rPr>
              <a:t> THANK YOU</a:t>
            </a:r>
            <a:endParaRPr lang="en-US" sz="4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7030A0"/>
                </a:solidFill>
              </a:rPr>
              <a:t>Insert Command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305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smtClean="0">
                <a:solidFill>
                  <a:srgbClr val="FF0000"/>
                </a:solidFill>
              </a:rPr>
              <a:t>Syntax: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Insert into &lt;table name&gt; (&lt;column name1&gt;, &lt;</a:t>
            </a:r>
            <a:r>
              <a:rPr lang="en-US" sz="2400" b="1" dirty="0" err="1" smtClean="0"/>
              <a:t>colum</a:t>
            </a:r>
            <a:r>
              <a:rPr lang="en-US" sz="2400" b="1" dirty="0" smtClean="0"/>
              <a:t> name2&gt;…….&lt;column </a:t>
            </a:r>
            <a:r>
              <a:rPr lang="en-US" sz="2400" b="1" dirty="0" err="1" smtClean="0"/>
              <a:t>nameN</a:t>
            </a:r>
            <a:r>
              <a:rPr lang="en-US" sz="2400" b="1" dirty="0" smtClean="0"/>
              <a:t>&gt; ) values (&lt;expression 1&gt;, &lt;expression2&gt;……..&lt;</a:t>
            </a:r>
            <a:r>
              <a:rPr lang="en-US" sz="2400" b="1" dirty="0" err="1" smtClean="0"/>
              <a:t>expressionN</a:t>
            </a:r>
            <a:r>
              <a:rPr lang="en-US" sz="2400" b="1" dirty="0" smtClean="0"/>
              <a:t>&gt;);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Insert into student (Name, City, Class, marks) values (‘John’, ‘</a:t>
            </a:r>
            <a:r>
              <a:rPr lang="en-US" sz="2400" dirty="0" err="1" smtClean="0"/>
              <a:t>mumbai</a:t>
            </a:r>
            <a:r>
              <a:rPr lang="en-US" sz="2400" dirty="0" smtClean="0"/>
              <a:t>’, ‘</a:t>
            </a:r>
            <a:r>
              <a:rPr lang="en-US" sz="2400" dirty="0" err="1" smtClean="0"/>
              <a:t>B.Tech</a:t>
            </a:r>
            <a:r>
              <a:rPr lang="en-US" sz="2400" dirty="0" smtClean="0"/>
              <a:t>’, 3);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Insert into student values (‘Rahul’, ‘Delhi’, ‘MCA 1’, 7);</a:t>
            </a:r>
          </a:p>
          <a:p>
            <a:pPr algn="just"/>
            <a:r>
              <a:rPr lang="en-US" sz="2400" dirty="0" smtClean="0"/>
              <a:t>Insert into student (name) values (‘</a:t>
            </a:r>
            <a:r>
              <a:rPr lang="en-US" sz="2400" dirty="0" err="1" smtClean="0"/>
              <a:t>rahul</a:t>
            </a:r>
            <a:r>
              <a:rPr lang="en-US" sz="2400" dirty="0" smtClean="0"/>
              <a:t>’);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Output:</a:t>
            </a:r>
          </a:p>
          <a:p>
            <a:pPr algn="just"/>
            <a:r>
              <a:rPr lang="en-US" sz="2400" dirty="0" smtClean="0"/>
              <a:t>2 rows created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8001000" y="3048000"/>
            <a:ext cx="990600" cy="457200"/>
          </a:xfrm>
          <a:prstGeom prst="wedgeRectCallout">
            <a:avLst>
              <a:gd name="adj1" fmla="val -40715"/>
              <a:gd name="adj2" fmla="val 9942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Char</a:t>
            </a:r>
            <a:endParaRPr lang="en-US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3505200" y="4267200"/>
            <a:ext cx="1219200" cy="457200"/>
          </a:xfrm>
          <a:prstGeom prst="wedgeRectCallout">
            <a:avLst>
              <a:gd name="adj1" fmla="val -96366"/>
              <a:gd name="adj2" fmla="val -513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Number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7239000" y="5334000"/>
            <a:ext cx="1371600" cy="457200"/>
          </a:xfrm>
          <a:prstGeom prst="wedgeRectCallout">
            <a:avLst>
              <a:gd name="adj1" fmla="val -133654"/>
              <a:gd name="adj2" fmla="val -913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VarChar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Commands of DML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u="sng" dirty="0" smtClean="0"/>
              <a:t>Insert Null Values</a:t>
            </a:r>
            <a:endParaRPr lang="en-US" sz="24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609600" y="19050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 smtClean="0"/>
              <a:t>INSERT INTO &lt;</a:t>
            </a:r>
            <a:r>
              <a:rPr lang="en-US" sz="2800" dirty="0" err="1" smtClean="0"/>
              <a:t>table_name</a:t>
            </a:r>
            <a:r>
              <a:rPr lang="en-US" sz="2800" dirty="0" smtClean="0"/>
              <a:t>&gt; ( Column1,  column2 ) </a:t>
            </a:r>
          </a:p>
          <a:p>
            <a:pPr fontAlgn="base"/>
            <a:r>
              <a:rPr lang="en-US" sz="2800" dirty="0" smtClean="0"/>
              <a:t>VALUES ( Value1, null);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b="1" dirty="0" smtClean="0"/>
              <a:t>Insert Date Format</a:t>
            </a:r>
          </a:p>
          <a:p>
            <a:pPr fontAlgn="base"/>
            <a:endParaRPr lang="en-US" sz="2800" dirty="0"/>
          </a:p>
          <a:p>
            <a:pPr fontAlgn="base"/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33626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Syntax: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095" y="3886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Syntax: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197" y="4347865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 smtClean="0"/>
              <a:t>Insert into </a:t>
            </a:r>
            <a:r>
              <a:rPr lang="en-US" sz="2800" dirty="0" err="1" smtClean="0"/>
              <a:t>table_name</a:t>
            </a:r>
            <a:r>
              <a:rPr lang="en-US" sz="2800" dirty="0" smtClean="0"/>
              <a:t> (</a:t>
            </a:r>
            <a:r>
              <a:rPr lang="en-US" sz="2800" dirty="0" err="1" smtClean="0"/>
              <a:t>addmission_date</a:t>
            </a:r>
            <a:r>
              <a:rPr lang="en-US" sz="2800" dirty="0" smtClean="0"/>
              <a:t>) values ((</a:t>
            </a:r>
            <a:r>
              <a:rPr lang="en-US" sz="2800" dirty="0" err="1" smtClean="0"/>
              <a:t>To_date</a:t>
            </a:r>
            <a:r>
              <a:rPr lang="en-US" sz="2800" dirty="0" smtClean="0"/>
              <a:t>(’19-04-2017’, ‘DD-MM-YYYY’))</a:t>
            </a:r>
            <a:endParaRPr lang="en-US" sz="2800" dirty="0"/>
          </a:p>
          <a:p>
            <a:pPr fontAlgn="base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838200"/>
            <a:ext cx="792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For example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insert all</a:t>
            </a:r>
          </a:p>
          <a:p>
            <a:pPr fontAlgn="base"/>
            <a:r>
              <a:rPr lang="en-US" dirty="0" smtClean="0"/>
              <a:t>   into Student(name, marks) values(‘John', 1)</a:t>
            </a:r>
          </a:p>
          <a:p>
            <a:pPr fontAlgn="base"/>
            <a:r>
              <a:rPr lang="en-US" dirty="0" smtClean="0"/>
              <a:t>   into student (name, marks) values(‘Roy', 3)</a:t>
            </a:r>
          </a:p>
          <a:p>
            <a:pPr fontAlgn="base"/>
            <a:r>
              <a:rPr lang="en-US" dirty="0" smtClean="0"/>
              <a:t>   into student(name, marks) values(‘ram', 4);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u="sng" dirty="0" smtClean="0"/>
              <a:t>For inserting Multiple values: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Insert into &lt;table name&gt;(Column1, column 2, ….column n) values(&amp;Column1, '&amp;column2',… &amp;column n);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For Example: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insert into </a:t>
            </a:r>
            <a:r>
              <a:rPr lang="en-US" dirty="0" err="1" smtClean="0"/>
              <a:t>emp</a:t>
            </a:r>
            <a:r>
              <a:rPr lang="en-US" dirty="0" smtClean="0"/>
              <a:t> (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r>
              <a:rPr lang="en-US" dirty="0" err="1" smtClean="0"/>
              <a:t>sal</a:t>
            </a:r>
            <a:r>
              <a:rPr lang="en-US" dirty="0" smtClean="0"/>
              <a:t>) values(&amp;</a:t>
            </a:r>
            <a:r>
              <a:rPr lang="en-US" dirty="0" err="1" smtClean="0"/>
              <a:t>empno</a:t>
            </a:r>
            <a:r>
              <a:rPr lang="en-US" dirty="0" smtClean="0"/>
              <a:t>, '&amp;</a:t>
            </a:r>
            <a:r>
              <a:rPr lang="en-US" dirty="0" err="1" smtClean="0"/>
              <a:t>ename</a:t>
            </a:r>
            <a:r>
              <a:rPr lang="en-US" dirty="0" smtClean="0"/>
              <a:t>', &amp;</a:t>
            </a:r>
            <a:r>
              <a:rPr lang="en-US" dirty="0" err="1" smtClean="0"/>
              <a:t>sal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Enter value for </a:t>
            </a:r>
            <a:r>
              <a:rPr lang="en-US" dirty="0" err="1" smtClean="0"/>
              <a:t>empno</a:t>
            </a:r>
            <a:r>
              <a:rPr lang="en-US" dirty="0" smtClean="0"/>
              <a:t>: 123</a:t>
            </a:r>
            <a:br>
              <a:rPr lang="en-US" dirty="0" smtClean="0"/>
            </a:br>
            <a:r>
              <a:rPr lang="en-US" dirty="0" smtClean="0"/>
              <a:t>Enter value for </a:t>
            </a:r>
            <a:r>
              <a:rPr lang="en-US" dirty="0" err="1" smtClean="0"/>
              <a:t>ename</a:t>
            </a:r>
            <a:r>
              <a:rPr lang="en-US" dirty="0" smtClean="0"/>
              <a:t>: RADHI</a:t>
            </a:r>
            <a:br>
              <a:rPr lang="en-US" dirty="0" smtClean="0"/>
            </a:br>
            <a:r>
              <a:rPr lang="en-US" dirty="0" smtClean="0"/>
              <a:t>Enter value for </a:t>
            </a:r>
            <a:r>
              <a:rPr lang="en-US" dirty="0" err="1" smtClean="0"/>
              <a:t>sal</a:t>
            </a:r>
            <a:r>
              <a:rPr lang="en-US" dirty="0" smtClean="0"/>
              <a:t>: 25000</a:t>
            </a:r>
          </a:p>
          <a:p>
            <a:pPr fontAlgn="base"/>
            <a:r>
              <a:rPr lang="en-US" dirty="0" smtClean="0"/>
              <a:t>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838200"/>
            <a:ext cx="838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/>
              <a:t>Insert Date Values:</a:t>
            </a:r>
          </a:p>
          <a:p>
            <a:pPr fontAlgn="base"/>
            <a:endParaRPr lang="en-US" sz="2400" b="1" dirty="0"/>
          </a:p>
          <a:p>
            <a:pPr fontAlgn="base"/>
            <a:endParaRPr lang="en-US" sz="2400" b="1" dirty="0" smtClean="0"/>
          </a:p>
          <a:p>
            <a:pPr fontAlgn="base"/>
            <a:r>
              <a:rPr lang="en-IN" sz="2400" dirty="0"/>
              <a:t>insert  into </a:t>
            </a:r>
            <a:r>
              <a:rPr lang="en-IN" sz="2400" dirty="0" err="1" smtClean="0"/>
              <a:t>table_name</a:t>
            </a:r>
            <a:r>
              <a:rPr lang="en-IN" sz="2400" dirty="0" smtClean="0"/>
              <a:t> values(</a:t>
            </a:r>
            <a:r>
              <a:rPr lang="en-IN" sz="2400" dirty="0" err="1" smtClean="0"/>
              <a:t>to_date</a:t>
            </a:r>
            <a:r>
              <a:rPr lang="en-IN" sz="2400" dirty="0"/>
              <a:t>('24/11/2017','DD/MM/YYYY</a:t>
            </a:r>
            <a:r>
              <a:rPr lang="en-IN" sz="2400" dirty="0" smtClean="0"/>
              <a:t>'));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smtClean="0"/>
              <a:t>Example: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smtClean="0"/>
              <a:t>Insert into employee (id, </a:t>
            </a:r>
            <a:r>
              <a:rPr lang="en-US" sz="2400" dirty="0" err="1" smtClean="0"/>
              <a:t>Joining_date</a:t>
            </a:r>
            <a:r>
              <a:rPr lang="en-US" sz="2400" dirty="0" smtClean="0"/>
              <a:t>) values (1, (</a:t>
            </a:r>
            <a:r>
              <a:rPr lang="en-IN" sz="2400" dirty="0" err="1"/>
              <a:t>to_date</a:t>
            </a:r>
            <a:r>
              <a:rPr lang="en-IN" sz="2400" dirty="0"/>
              <a:t>('24/11/2017',</a:t>
            </a:r>
            <a:r>
              <a:rPr lang="en-IN" sz="2400" dirty="0" smtClean="0"/>
              <a:t>'DD/MM/YYYY));</a:t>
            </a:r>
          </a:p>
          <a:p>
            <a:pPr fontAlgn="base"/>
            <a:endParaRPr lang="en-US" sz="2400" dirty="0"/>
          </a:p>
          <a:p>
            <a:pPr fontAlgn="base"/>
            <a:endParaRPr lang="en-IN" sz="2400" dirty="0"/>
          </a:p>
          <a:p>
            <a:pPr fontAlgn="base"/>
            <a:endParaRPr lang="en-US" sz="2400" b="1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4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solidFill>
                  <a:srgbClr val="7030A0"/>
                </a:solidFill>
              </a:rPr>
              <a:t>Select Command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762000"/>
            <a:ext cx="81534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It is used for retrieving the records from the database</a:t>
            </a:r>
          </a:p>
          <a:p>
            <a:endParaRPr lang="en-US" sz="800" b="1" i="1" dirty="0" smtClean="0"/>
          </a:p>
          <a:p>
            <a:r>
              <a:rPr lang="en-US" sz="2400" b="1" i="1" dirty="0" smtClean="0"/>
              <a:t>Syntax:</a:t>
            </a:r>
          </a:p>
          <a:p>
            <a:endParaRPr lang="en-US" sz="900" dirty="0" smtClean="0"/>
          </a:p>
          <a:p>
            <a:pPr lvl="1"/>
            <a:r>
              <a:rPr lang="en-US" sz="2400" b="1" dirty="0" smtClean="0"/>
              <a:t>Select * from tab;</a:t>
            </a:r>
          </a:p>
          <a:p>
            <a:pPr lvl="1"/>
            <a:r>
              <a:rPr lang="en-US" sz="2400" dirty="0" smtClean="0"/>
              <a:t>(This command is used to show the entire tables of the database)</a:t>
            </a:r>
          </a:p>
          <a:p>
            <a:pPr lvl="1"/>
            <a:endParaRPr lang="en-US" sz="800" b="1" dirty="0" smtClean="0"/>
          </a:p>
          <a:p>
            <a:pPr lvl="1"/>
            <a:r>
              <a:rPr lang="en-US" sz="2400" b="1" dirty="0" smtClean="0"/>
              <a:t>Select * from </a:t>
            </a:r>
            <a:r>
              <a:rPr lang="en-US" sz="2400" b="1" dirty="0" err="1" smtClean="0"/>
              <a:t>tablename</a:t>
            </a:r>
            <a:r>
              <a:rPr lang="en-US" sz="2400" b="1" dirty="0" smtClean="0"/>
              <a:t>;</a:t>
            </a:r>
          </a:p>
          <a:p>
            <a:pPr lvl="1"/>
            <a:r>
              <a:rPr lang="en-US" sz="2400" dirty="0" smtClean="0"/>
              <a:t>(This command is used to show the entire record of the particular table)</a:t>
            </a:r>
          </a:p>
          <a:p>
            <a:pPr lvl="1"/>
            <a:r>
              <a:rPr lang="en-US" sz="2400" i="1" dirty="0" smtClean="0">
                <a:solidFill>
                  <a:srgbClr val="7030A0"/>
                </a:solidFill>
              </a:rPr>
              <a:t>Example: Select * from student;</a:t>
            </a:r>
          </a:p>
          <a:p>
            <a:pPr lvl="1"/>
            <a:endParaRPr lang="en-US" sz="800" b="1" dirty="0" smtClean="0"/>
          </a:p>
          <a:p>
            <a:pPr lvl="1"/>
            <a:r>
              <a:rPr lang="en-US" sz="2400" b="1" dirty="0" smtClean="0"/>
              <a:t>Select &lt;column name&gt;, &lt;column name&gt;……&lt;n column name&gt; from </a:t>
            </a:r>
            <a:r>
              <a:rPr lang="en-US" sz="2400" b="1" dirty="0" err="1" smtClean="0"/>
              <a:t>tablename</a:t>
            </a:r>
            <a:r>
              <a:rPr lang="en-US" sz="2400" b="1" dirty="0" smtClean="0"/>
              <a:t>;</a:t>
            </a:r>
          </a:p>
          <a:p>
            <a:pPr lvl="1"/>
            <a:r>
              <a:rPr lang="en-US" sz="2400" i="1" dirty="0" smtClean="0">
                <a:solidFill>
                  <a:srgbClr val="7030A0"/>
                </a:solidFill>
              </a:rPr>
              <a:t>Example: select name, marks from student;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lide-2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8398270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in SQL</a:t>
            </a:r>
          </a:p>
        </p:txBody>
      </p:sp>
      <p:graphicFrame>
        <p:nvGraphicFramePr>
          <p:cNvPr id="211971" name="Group 3"/>
          <p:cNvGraphicFramePr>
            <a:graphicFrameLocks noGrp="1"/>
          </p:cNvGraphicFramePr>
          <p:nvPr/>
        </p:nvGraphicFramePr>
        <p:xfrm>
          <a:off x="1219200" y="3429000"/>
          <a:ext cx="5772150" cy="2133600"/>
        </p:xfrm>
        <a:graphic>
          <a:graphicData uri="http://schemas.openxmlformats.org/drawingml/2006/table">
            <a:tbl>
              <a:tblPr/>
              <a:tblGrid>
                <a:gridCol w="1924050"/>
                <a:gridCol w="1924050"/>
                <a:gridCol w="192405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" charset="0"/>
                        </a:rPr>
                        <a:t>City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" charset="0"/>
                        </a:rPr>
                        <a:t>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John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Mumbai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Rahul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Delhi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MCA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2003" name="Text Box 35"/>
          <p:cNvSpPr txBox="1">
            <a:spLocks noChangeArrowheads="1"/>
          </p:cNvSpPr>
          <p:nvPr/>
        </p:nvSpPr>
        <p:spPr bwMode="auto">
          <a:xfrm>
            <a:off x="914400" y="2819400"/>
            <a:ext cx="9231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Student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057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* from student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in SQL</a:t>
            </a:r>
          </a:p>
        </p:txBody>
      </p:sp>
      <p:graphicFrame>
        <p:nvGraphicFramePr>
          <p:cNvPr id="211971" name="Group 3"/>
          <p:cNvGraphicFramePr>
            <a:graphicFrameLocks noGrp="1"/>
          </p:cNvGraphicFramePr>
          <p:nvPr/>
        </p:nvGraphicFramePr>
        <p:xfrm>
          <a:off x="1143000" y="2209800"/>
          <a:ext cx="1924050" cy="2133600"/>
        </p:xfrm>
        <a:graphic>
          <a:graphicData uri="http://schemas.openxmlformats.org/drawingml/2006/table">
            <a:tbl>
              <a:tblPr/>
              <a:tblGrid>
                <a:gridCol w="192405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John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Rahul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2003" name="Text Box 35"/>
          <p:cNvSpPr txBox="1">
            <a:spLocks noChangeArrowheads="1"/>
          </p:cNvSpPr>
          <p:nvPr/>
        </p:nvSpPr>
        <p:spPr bwMode="auto">
          <a:xfrm>
            <a:off x="609600" y="1676400"/>
            <a:ext cx="9231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Student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30480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 name  from student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Filtering Table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752600"/>
            <a:ext cx="8153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sz="2800" dirty="0" smtClean="0"/>
              <a:t>Selected columns and all rows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Selected rows and all columns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selected columns and selected rows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Selected columns and all rows:-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458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Retrieval of specific columns from a table</a:t>
            </a:r>
          </a:p>
          <a:p>
            <a:endParaRPr lang="en-US" sz="2400" dirty="0" smtClean="0"/>
          </a:p>
          <a:p>
            <a:r>
              <a:rPr lang="en-US" sz="2400" b="1" dirty="0" smtClean="0"/>
              <a:t>Syntax:: </a:t>
            </a:r>
          </a:p>
          <a:p>
            <a:r>
              <a:rPr lang="en-US" sz="2400" dirty="0" smtClean="0"/>
              <a:t>	select &lt;column1&gt;, &lt;column2&gt; from &lt;table name&gt;;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Select name , city from student;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4419600"/>
          <a:ext cx="40640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    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City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John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Mumbai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Rahul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Delhi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Selected rows and all columns:- using where clause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458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Retrieval of specific rows from a table</a:t>
            </a:r>
          </a:p>
          <a:p>
            <a:endParaRPr lang="en-US" sz="2400" dirty="0" smtClean="0"/>
          </a:p>
          <a:p>
            <a:r>
              <a:rPr lang="en-US" sz="2400" b="1" dirty="0" smtClean="0"/>
              <a:t>Syntax:: </a:t>
            </a:r>
          </a:p>
          <a:p>
            <a:r>
              <a:rPr lang="en-US" sz="2400" dirty="0" smtClean="0"/>
              <a:t>	select  * from &lt;table name&gt; </a:t>
            </a:r>
            <a:r>
              <a:rPr lang="en-US" sz="2400" b="1" dirty="0" smtClean="0"/>
              <a:t>where</a:t>
            </a:r>
            <a:r>
              <a:rPr lang="en-US" sz="2400" dirty="0" smtClean="0"/>
              <a:t>&lt;condition&gt;;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Select * from student where name=‘john’;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3177921"/>
              </p:ext>
            </p:extLst>
          </p:nvPr>
        </p:nvGraphicFramePr>
        <p:xfrm>
          <a:off x="1981200" y="4419600"/>
          <a:ext cx="4064001" cy="106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    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john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Mumbai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Selected rows and selected columns:-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458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Retrieval of specific rows and specific column from a table</a:t>
            </a:r>
          </a:p>
          <a:p>
            <a:endParaRPr lang="en-US" sz="2400" dirty="0" smtClean="0"/>
          </a:p>
          <a:p>
            <a:r>
              <a:rPr lang="en-US" sz="2400" b="1" dirty="0" smtClean="0"/>
              <a:t>Syntax:: </a:t>
            </a:r>
          </a:p>
          <a:p>
            <a:r>
              <a:rPr lang="en-US" sz="2400" dirty="0" smtClean="0"/>
              <a:t>	 select &lt;column1&gt;, &lt;column2&gt; from &lt;table </a:t>
            </a:r>
            <a:r>
              <a:rPr lang="en-US" sz="2400" smtClean="0"/>
              <a:t>name&gt; </a:t>
            </a:r>
            <a:r>
              <a:rPr lang="en-US" sz="2400" dirty="0" smtClean="0"/>
              <a:t>where&lt;condition&gt;;</a:t>
            </a:r>
          </a:p>
          <a:p>
            <a:endParaRPr lang="en-US" sz="2400" dirty="0" smtClean="0"/>
          </a:p>
          <a:p>
            <a:r>
              <a:rPr lang="en-US" sz="2400" dirty="0" smtClean="0"/>
              <a:t>Select  Name, city from student where name=‘john’;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4419600"/>
          <a:ext cx="2709334" cy="106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    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City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John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Mumbai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Updating a Table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0010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Change or modify the data values in a table in terms of :</a:t>
            </a:r>
          </a:p>
          <a:p>
            <a:pPr lvl="1" algn="just"/>
            <a:endParaRPr lang="en-US" sz="24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</a:rPr>
              <a:t>a) All the rows </a:t>
            </a:r>
          </a:p>
          <a:p>
            <a:pPr algn="just"/>
            <a:endParaRPr lang="en-US" sz="900" dirty="0" smtClean="0"/>
          </a:p>
          <a:p>
            <a:pPr algn="just"/>
            <a:r>
              <a:rPr lang="en-US" sz="2400" i="1" dirty="0" smtClean="0"/>
              <a:t>Syntax: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400" b="1" dirty="0" smtClean="0"/>
              <a:t>Update</a:t>
            </a:r>
            <a:r>
              <a:rPr lang="en-US" sz="2400" dirty="0" smtClean="0"/>
              <a:t> &lt;</a:t>
            </a:r>
            <a:r>
              <a:rPr lang="en-US" sz="2400" dirty="0" err="1" smtClean="0"/>
              <a:t>Tablename</a:t>
            </a:r>
            <a:r>
              <a:rPr lang="en-US" sz="2400" dirty="0" smtClean="0"/>
              <a:t>&gt; </a:t>
            </a:r>
            <a:r>
              <a:rPr lang="en-US" sz="2400" b="1" dirty="0" smtClean="0"/>
              <a:t>set</a:t>
            </a:r>
            <a:r>
              <a:rPr lang="en-US" sz="2400" dirty="0" smtClean="0"/>
              <a:t> &lt;columnname1&gt;= &lt;Expression1&gt;, &lt;columnname2&gt; = &lt;Expression2&gt;……..n;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0070C0"/>
                </a:solidFill>
              </a:rPr>
              <a:t>b) Update records with condition</a:t>
            </a:r>
          </a:p>
          <a:p>
            <a:pPr algn="just"/>
            <a:r>
              <a:rPr lang="en-US" sz="2400" i="1" dirty="0" smtClean="0"/>
              <a:t>Syntax:</a:t>
            </a:r>
          </a:p>
          <a:p>
            <a:pPr algn="just"/>
            <a:endParaRPr lang="en-US" sz="1000" i="1" dirty="0" smtClean="0"/>
          </a:p>
          <a:p>
            <a:pPr algn="just"/>
            <a:r>
              <a:rPr lang="en-US" sz="2400" b="1" dirty="0" smtClean="0"/>
              <a:t>Update</a:t>
            </a:r>
            <a:r>
              <a:rPr lang="en-US" sz="2400" dirty="0" smtClean="0"/>
              <a:t> &lt;</a:t>
            </a:r>
            <a:r>
              <a:rPr lang="en-US" sz="2400" dirty="0" err="1" smtClean="0"/>
              <a:t>Tablename</a:t>
            </a:r>
            <a:r>
              <a:rPr lang="en-US" sz="2400" dirty="0" smtClean="0"/>
              <a:t>&gt; </a:t>
            </a:r>
            <a:r>
              <a:rPr lang="en-US" sz="2400" b="1" dirty="0" smtClean="0"/>
              <a:t>set</a:t>
            </a:r>
            <a:r>
              <a:rPr lang="en-US" sz="2400" dirty="0" smtClean="0"/>
              <a:t> &lt;columnname1&gt; = &lt;Expression1&gt; where &lt;condition&gt;;</a:t>
            </a:r>
            <a:endParaRPr lang="en-US" sz="2400" dirty="0" smtClean="0">
              <a:solidFill>
                <a:srgbClr val="0070C0"/>
              </a:solidFill>
            </a:endParaRPr>
          </a:p>
          <a:p>
            <a:pPr algn="just"/>
            <a:endParaRPr lang="en-US" sz="2400" dirty="0" smtClean="0"/>
          </a:p>
          <a:p>
            <a:pPr marL="0" lvl="1" algn="just"/>
            <a:endParaRPr lang="en-US" sz="2400" dirty="0" smtClean="0"/>
          </a:p>
          <a:p>
            <a:pPr marL="0" lvl="1"/>
            <a:endParaRPr lang="en-US" dirty="0" smtClean="0"/>
          </a:p>
          <a:p>
            <a:pPr marL="0" lvl="1"/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57200"/>
            <a:ext cx="82296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a)   Update  Student  SET Name = ‘John’;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  <a:r>
              <a:rPr lang="en-US" sz="2000" b="1" dirty="0" smtClean="0"/>
              <a:t>b) Update  Student  SET City = ‘Mumbai’ where City = ‘Delhi’;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990600"/>
          <a:ext cx="3581400" cy="2294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3800"/>
                <a:gridCol w="1193800"/>
                <a:gridCol w="1193800"/>
              </a:tblGrid>
              <a:tr h="66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City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Class</a:t>
                      </a:r>
                    </a:p>
                  </a:txBody>
                  <a:tcPr anchor="ctr" horzOverflow="overflow"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B.Tech</a:t>
                      </a:r>
                      <a:endParaRPr lang="en-US" dirty="0"/>
                    </a:p>
                  </a:txBody>
                  <a:tcPr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MBA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3352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Old Table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990600"/>
          <a:ext cx="3733800" cy="23709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4600"/>
                <a:gridCol w="1244600"/>
                <a:gridCol w="1244600"/>
              </a:tblGrid>
              <a:tr h="744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City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Class</a:t>
                      </a:r>
                    </a:p>
                  </a:txBody>
                  <a:tcPr anchor="ctr" horzOverflow="overflow"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B.Tech</a:t>
                      </a:r>
                      <a:endParaRPr lang="en-US" dirty="0"/>
                    </a:p>
                  </a:txBody>
                  <a:tcPr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John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John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MBA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00800" y="3352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Table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4724400"/>
          <a:ext cx="35814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3800"/>
                <a:gridCol w="1193800"/>
                <a:gridCol w="1193800"/>
              </a:tblGrid>
              <a:tr h="66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City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Class</a:t>
                      </a:r>
                    </a:p>
                  </a:txBody>
                  <a:tcPr anchor="ctr" horzOverflow="overflow"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B.Tech</a:t>
                      </a:r>
                      <a:endParaRPr lang="en-US" dirty="0"/>
                    </a:p>
                  </a:txBody>
                  <a:tcPr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Delete Command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305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Delete is used to remove either:</a:t>
            </a:r>
          </a:p>
          <a:p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 All the rows from table   or  A set of rows from a table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b="1" i="1" dirty="0" smtClean="0"/>
              <a:t>Syntax:</a:t>
            </a:r>
          </a:p>
          <a:p>
            <a:r>
              <a:rPr lang="en-US" sz="2000" b="1" i="1" dirty="0" smtClean="0"/>
              <a:t>	1)   </a:t>
            </a:r>
            <a:r>
              <a:rPr lang="en-US" sz="2000" b="1" i="1" dirty="0" smtClean="0">
                <a:solidFill>
                  <a:srgbClr val="00B0F0"/>
                </a:solidFill>
              </a:rPr>
              <a:t>DELETE </a:t>
            </a:r>
            <a:r>
              <a:rPr lang="en-US" sz="2000" b="1" dirty="0" smtClean="0">
                <a:solidFill>
                  <a:srgbClr val="00B0F0"/>
                </a:solidFill>
              </a:rPr>
              <a:t> from &lt;table name&gt;;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For Example:  Delete all the records of students</a:t>
            </a:r>
          </a:p>
          <a:p>
            <a:endParaRPr lang="en-US" sz="2000" b="1" dirty="0" smtClean="0"/>
          </a:p>
          <a:p>
            <a:pPr fontAlgn="base"/>
            <a:r>
              <a:rPr lang="en-US" sz="2000" b="1" dirty="0" smtClean="0"/>
              <a:t>                                </a:t>
            </a:r>
            <a:r>
              <a:rPr lang="en-US" sz="2000" b="1" dirty="0" smtClean="0">
                <a:solidFill>
                  <a:srgbClr val="00B0F0"/>
                </a:solidFill>
              </a:rPr>
              <a:t>DELETE  from  Student;</a:t>
            </a:r>
            <a:r>
              <a:rPr lang="en-US" sz="2000" dirty="0" smtClean="0"/>
              <a:t> </a:t>
            </a:r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</a:p>
          <a:p>
            <a:endParaRPr lang="en-US" sz="2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4572000"/>
          <a:ext cx="3581400" cy="668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3800"/>
                <a:gridCol w="1193800"/>
                <a:gridCol w="1193800"/>
              </a:tblGrid>
              <a:tr h="66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City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Class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2)  </a:t>
            </a:r>
            <a:r>
              <a:rPr lang="en-US" sz="2400" b="1" dirty="0" smtClean="0">
                <a:solidFill>
                  <a:srgbClr val="00B0F0"/>
                </a:solidFill>
              </a:rPr>
              <a:t>DELETE  from &lt;table name&gt; where &lt;condition&gt;</a:t>
            </a:r>
            <a:r>
              <a:rPr lang="en-US" sz="2400" b="1" dirty="0" smtClean="0"/>
              <a:t>;</a:t>
            </a:r>
          </a:p>
          <a:p>
            <a:endParaRPr lang="en-US" sz="2400" b="1" dirty="0" smtClean="0"/>
          </a:p>
          <a:p>
            <a:pPr algn="just"/>
            <a:r>
              <a:rPr lang="en-US" sz="2400" dirty="0" smtClean="0"/>
              <a:t>For Example: Delete all the records of those students who live in Mumbai city.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fontAlgn="base"/>
            <a:r>
              <a:rPr lang="en-US" sz="2400" b="1" dirty="0" smtClean="0">
                <a:solidFill>
                  <a:srgbClr val="00B0F0"/>
                </a:solidFill>
              </a:rPr>
              <a:t>Delete from student where city =‘Mumbai’;</a:t>
            </a:r>
            <a:r>
              <a:rPr lang="en-US" sz="2400" dirty="0" smtClean="0"/>
              <a:t> 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algn="ctr"/>
            <a:endParaRPr lang="en-US" sz="2400" b="1" dirty="0" smtClean="0">
              <a:solidFill>
                <a:srgbClr val="00B0F0"/>
              </a:solidFill>
            </a:endParaRPr>
          </a:p>
          <a:p>
            <a:pPr algn="ctr"/>
            <a:endParaRPr lang="en-US" sz="2400" b="1" dirty="0" smtClean="0">
              <a:solidFill>
                <a:srgbClr val="00B0F0"/>
              </a:solidFill>
            </a:endParaRPr>
          </a:p>
          <a:p>
            <a:pPr algn="ctr"/>
            <a:endParaRPr lang="en-US" sz="2400" b="1" dirty="0" smtClean="0">
              <a:solidFill>
                <a:srgbClr val="00B0F0"/>
              </a:solidFill>
            </a:endParaRPr>
          </a:p>
          <a:p>
            <a:pPr algn="ctr"/>
            <a:endParaRPr lang="en-US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35814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3800"/>
                <a:gridCol w="1193800"/>
                <a:gridCol w="1193800"/>
              </a:tblGrid>
              <a:tr h="66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City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Class</a:t>
                      </a:r>
                    </a:p>
                  </a:txBody>
                  <a:tcPr anchor="ctr" horzOverflow="overflow"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B.Tech</a:t>
                      </a:r>
                      <a:endParaRPr lang="en-US" dirty="0"/>
                    </a:p>
                  </a:txBody>
                  <a:tcPr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3733800"/>
          <a:ext cx="3581400" cy="12104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3800"/>
                <a:gridCol w="1193800"/>
                <a:gridCol w="1193800"/>
              </a:tblGrid>
              <a:tr h="66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City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Class</a:t>
                      </a:r>
                    </a:p>
                  </a:txBody>
                  <a:tcPr anchor="ctr" horzOverflow="overflow"/>
                </a:tc>
              </a:tr>
              <a:tr h="542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410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Old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Updated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A0045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en-US" dirty="0"/>
          </a:p>
        </p:txBody>
      </p:sp>
      <p:sp>
        <p:nvSpPr>
          <p:cNvPr id="4" name="Shape 61"/>
          <p:cNvSpPr txBox="1">
            <a:spLocks noGrp="1"/>
          </p:cNvSpPr>
          <p:nvPr>
            <p:ph idx="1"/>
          </p:nvPr>
        </p:nvSpPr>
        <p:spPr>
          <a:xfrm>
            <a:off x="457200" y="914400"/>
            <a:ext cx="8229600" cy="6598473"/>
          </a:xfrm>
          <a:prstGeom prst="rect">
            <a:avLst/>
          </a:prstGeom>
        </p:spPr>
        <p:txBody>
          <a:bodyPr lIns="38100" tIns="38100" rIns="38100" bIns="38100" anchor="t" anchorCtr="0">
            <a:spAutoFit/>
          </a:bodyPr>
          <a:lstStyle/>
          <a:p>
            <a:pPr marL="381000" marR="0" lvl="0" indent="-220133" algn="just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Language developed by IBM (1970s) to manipulate the data stored in database system</a:t>
            </a:r>
          </a:p>
          <a:p>
            <a:pPr marL="381000" marR="0" lvl="0" indent="-220133" algn="just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riginally called “Structured English Query Language” (SEQUEL), later it is called SQL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6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Query language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marL="381000" marR="0" lvl="0" indent="-220133" algn="just">
              <a:lnSpc>
                <a:spcPct val="119791"/>
              </a:lnSpc>
              <a:spcBef>
                <a:spcPts val="108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the standard language for relational database management systems.</a:t>
            </a:r>
          </a:p>
          <a:p>
            <a:pPr marL="381000" marR="0" lvl="0" indent="-220133" algn="just">
              <a:lnSpc>
                <a:spcPct val="119791"/>
              </a:lnSpc>
              <a:spcBef>
                <a:spcPts val="108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lang="en-US" sz="2666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nonprocedural language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(means what rather than how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381000" indent="-220133" algn="just">
              <a:lnSpc>
                <a:spcPct val="119791"/>
              </a:lnSpc>
              <a:spcBef>
                <a:spcPts val="1083"/>
              </a:spcBef>
              <a:buClr>
                <a:srgbClr val="000000"/>
              </a:buClr>
              <a:buSzPct val="164609"/>
              <a:buNone/>
            </a:pPr>
            <a:r>
              <a:rPr lang="en-US" sz="2666" i="1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For Example: </a:t>
            </a:r>
            <a:r>
              <a:rPr lang="en-US" sz="2800" i="1" dirty="0" smtClean="0">
                <a:solidFill>
                  <a:srgbClr val="FF0000"/>
                </a:solidFill>
              </a:rPr>
              <a:t>Select “customer name” from customer database where </a:t>
            </a:r>
            <a:r>
              <a:rPr lang="en-US" sz="2800" i="1" dirty="0" err="1" smtClean="0">
                <a:solidFill>
                  <a:srgbClr val="FF0000"/>
                </a:solidFill>
              </a:rPr>
              <a:t>rs</a:t>
            </a:r>
            <a:r>
              <a:rPr lang="en-US" sz="2800" i="1" dirty="0" smtClean="0">
                <a:solidFill>
                  <a:srgbClr val="FF0000"/>
                </a:solidFill>
              </a:rPr>
              <a:t>. in account &gt; 10,000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108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Sorting Data in to Table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Table to be viewed in a sorted order either in ascending or descending order depending on the condition.</a:t>
            </a:r>
          </a:p>
          <a:p>
            <a:pPr algn="just"/>
            <a:endParaRPr lang="en-US" sz="900" dirty="0" smtClean="0"/>
          </a:p>
          <a:p>
            <a:pPr algn="just"/>
            <a:r>
              <a:rPr lang="en-US" sz="2400" i="1" dirty="0" smtClean="0"/>
              <a:t>Syntax: </a:t>
            </a:r>
          </a:p>
          <a:p>
            <a:pPr algn="just"/>
            <a:endParaRPr lang="en-US" sz="900" dirty="0" smtClean="0"/>
          </a:p>
          <a:p>
            <a:pPr algn="just"/>
            <a:r>
              <a:rPr lang="en-US" sz="2400" dirty="0" smtClean="0">
                <a:solidFill>
                  <a:srgbClr val="00B0F0"/>
                </a:solidFill>
              </a:rPr>
              <a:t>SELECT  * From &lt;Table Name&gt; </a:t>
            </a:r>
            <a:r>
              <a:rPr lang="en-US" sz="2400" b="1" dirty="0" smtClean="0">
                <a:solidFill>
                  <a:srgbClr val="00B0F0"/>
                </a:solidFill>
              </a:rPr>
              <a:t>Order BY </a:t>
            </a:r>
            <a:r>
              <a:rPr lang="en-US" sz="2400" dirty="0" smtClean="0">
                <a:solidFill>
                  <a:srgbClr val="00B0F0"/>
                </a:solidFill>
              </a:rPr>
              <a:t>(&lt; Column Name1&gt;…&lt;Column Name N )  &lt;[Sort Order] &gt;;</a:t>
            </a:r>
          </a:p>
          <a:p>
            <a:pPr algn="just"/>
            <a:endParaRPr lang="en-US" sz="2400" i="1" dirty="0" smtClean="0">
              <a:solidFill>
                <a:schemeClr val="accent2"/>
              </a:solidFill>
            </a:endParaRPr>
          </a:p>
          <a:p>
            <a:pPr algn="just"/>
            <a:r>
              <a:rPr lang="en-US" sz="2400" i="1" dirty="0" smtClean="0">
                <a:solidFill>
                  <a:schemeClr val="accent2"/>
                </a:solidFill>
              </a:rPr>
              <a:t>Note: By default ascending order but for descending order use </a:t>
            </a:r>
            <a:r>
              <a:rPr lang="en-US" sz="2400" b="1" dirty="0" smtClean="0">
                <a:solidFill>
                  <a:schemeClr val="accent2"/>
                </a:solidFill>
              </a:rPr>
              <a:t>DESC</a:t>
            </a:r>
            <a:r>
              <a:rPr lang="en-US" sz="2400" i="1" dirty="0" smtClean="0">
                <a:solidFill>
                  <a:schemeClr val="accent2"/>
                </a:solidFill>
              </a:rPr>
              <a:t> after the specified column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For Example:  Show the details of the students according to their marks</a:t>
            </a:r>
          </a:p>
          <a:p>
            <a:pPr algn="just"/>
            <a:endParaRPr lang="en-US" sz="2400" dirty="0" smtClean="0"/>
          </a:p>
          <a:p>
            <a:pPr fontAlgn="base"/>
            <a:r>
              <a:rPr lang="en-US" sz="2400" dirty="0" smtClean="0">
                <a:solidFill>
                  <a:srgbClr val="00B0F0"/>
                </a:solidFill>
              </a:rPr>
              <a:t>Select  *  from  Student  Order By Marks;</a:t>
            </a:r>
            <a:r>
              <a:rPr lang="en-US" sz="2400" dirty="0" smtClean="0"/>
              <a:t> </a:t>
            </a:r>
          </a:p>
          <a:p>
            <a:pPr fontAlgn="base"/>
            <a:endParaRPr lang="en-US" sz="2400" dirty="0" smtClean="0">
              <a:solidFill>
                <a:srgbClr val="00B0F0"/>
              </a:solidFill>
            </a:endParaRPr>
          </a:p>
          <a:p>
            <a:pPr fontAlgn="base"/>
            <a:endParaRPr lang="en-US" sz="2400" dirty="0" smtClean="0">
              <a:solidFill>
                <a:srgbClr val="00B0F0"/>
              </a:solidFill>
            </a:endParaRPr>
          </a:p>
          <a:p>
            <a:pPr algn="just"/>
            <a:endParaRPr lang="en-US" sz="2400" dirty="0" smtClean="0">
              <a:solidFill>
                <a:srgbClr val="00B0F0"/>
              </a:solidFill>
            </a:endParaRPr>
          </a:p>
          <a:p>
            <a:pPr algn="just"/>
            <a:endParaRPr lang="en-US" sz="2400" dirty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86000"/>
          <a:ext cx="4114801" cy="228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380"/>
                <a:gridCol w="1079292"/>
                <a:gridCol w="1079292"/>
                <a:gridCol w="1011837"/>
              </a:tblGrid>
              <a:tr h="964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City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Class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Marks</a:t>
                      </a:r>
                    </a:p>
                  </a:txBody>
                  <a:tcPr anchor="ctr" horzOverflow="overflow"/>
                </a:tc>
              </a:tr>
              <a:tr h="4396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B.Tech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396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396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2286000"/>
          <a:ext cx="3962400" cy="27308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/>
                <a:gridCol w="958121"/>
                <a:gridCol w="1039318"/>
                <a:gridCol w="974361"/>
              </a:tblGrid>
              <a:tr h="996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City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Class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Marks</a:t>
                      </a:r>
                    </a:p>
                  </a:txBody>
                  <a:tcPr anchor="ctr" horzOverflow="overflow"/>
                </a:tc>
              </a:tr>
              <a:tr h="4543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543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B.Tech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543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6482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54102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>
                <a:solidFill>
                  <a:srgbClr val="00B0F0"/>
                </a:solidFill>
              </a:rPr>
              <a:t>Select  name  from  Student  Order By Marks DESC;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>
                <a:solidFill>
                  <a:srgbClr val="00B0F0"/>
                </a:solidFill>
              </a:rPr>
              <a:t>Select  name  from  Student  Order By Marks DESC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95600" y="1676400"/>
          <a:ext cx="20574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</a:tblGrid>
              <a:tr h="1083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" charset="0"/>
                        </a:rPr>
                        <a:t>Name</a:t>
                      </a:r>
                    </a:p>
                  </a:txBody>
                  <a:tcPr anchor="ctr" horzOverflow="overflow"/>
                </a:tc>
              </a:tr>
              <a:tr h="4008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</a:tr>
              <a:tr h="4008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Herry</a:t>
                      </a:r>
                      <a:endParaRPr lang="en-US" dirty="0"/>
                    </a:p>
                  </a:txBody>
                  <a:tcPr/>
                </a:tc>
              </a:tr>
              <a:tr h="400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Distinct Command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Eliminating duplicate rows from the table.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To view only unique rows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r>
              <a:rPr lang="en-US" sz="2400" i="1" dirty="0" smtClean="0"/>
              <a:t>Syntax: </a:t>
            </a:r>
          </a:p>
          <a:p>
            <a:pPr algn="just"/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00B0F0"/>
                </a:solidFill>
              </a:rPr>
              <a:t>Select  DISTINCT * from &lt;table name&gt;;</a:t>
            </a:r>
          </a:p>
          <a:p>
            <a:pPr algn="just"/>
            <a:endParaRPr lang="en-US" sz="24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B0F0"/>
                </a:solidFill>
              </a:rPr>
              <a:t>  Select  DISTINCT  &lt;Column Name&gt; from &lt;Table Name&gt;;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 Constraints in SQL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4582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SQL constraints are used to specify rules for the data in a table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Constraints can be specified during </a:t>
            </a:r>
            <a:r>
              <a:rPr lang="en-US" sz="2400" b="1" dirty="0" smtClean="0"/>
              <a:t>Create Table </a:t>
            </a:r>
            <a:r>
              <a:rPr lang="en-US" sz="2400" dirty="0" smtClean="0"/>
              <a:t>and </a:t>
            </a:r>
            <a:r>
              <a:rPr lang="en-US" sz="2400" b="1" dirty="0" smtClean="0"/>
              <a:t>Alter Table</a:t>
            </a:r>
          </a:p>
          <a:p>
            <a:pPr algn="just"/>
            <a:endParaRPr lang="en-US" sz="1000" b="1" dirty="0" smtClean="0"/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 In SQL, we have the following constraints:</a:t>
            </a:r>
          </a:p>
          <a:p>
            <a:pPr algn="just"/>
            <a:endParaRPr lang="en-US" sz="9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/>
              <a:t>NOT NULL</a:t>
            </a:r>
            <a:r>
              <a:rPr lang="en-US" sz="2400" dirty="0" smtClean="0"/>
              <a:t> - Indicates that a column cannot store NULL value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400" b="1" dirty="0" smtClean="0"/>
              <a:t>UNIQUE</a:t>
            </a:r>
            <a:r>
              <a:rPr lang="en-US" sz="2400" dirty="0" smtClean="0"/>
              <a:t> - Ensures that each row for a column must have a unique value</a:t>
            </a:r>
          </a:p>
          <a:p>
            <a:pPr algn="just"/>
            <a:endParaRPr lang="en-US" sz="900" dirty="0" smtClean="0"/>
          </a:p>
          <a:p>
            <a:pPr algn="just"/>
            <a:r>
              <a:rPr lang="en-US" sz="2400" b="1" dirty="0" smtClean="0"/>
              <a:t>PRIMARY KEY</a:t>
            </a:r>
            <a:r>
              <a:rPr lang="en-US" sz="2400" dirty="0" smtClean="0"/>
              <a:t> - A combination of a NOT NULL and UNIQUE. Ensures that a column (or combination of two or more columns) have an unique identity which helps to find a particular record in a table more easily and quickly</a:t>
            </a:r>
          </a:p>
          <a:p>
            <a:pPr algn="just"/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90600"/>
            <a:ext cx="83820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FOREIGN KEY</a:t>
            </a:r>
            <a:r>
              <a:rPr lang="en-US" sz="2800" dirty="0" smtClean="0"/>
              <a:t> - Ensure the referential integrity of the data in one table to match values in another table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800" b="1" dirty="0" smtClean="0"/>
              <a:t>CHECK</a:t>
            </a:r>
            <a:r>
              <a:rPr lang="en-US" sz="2800" dirty="0" smtClean="0"/>
              <a:t> - Ensures that the value in a column meets a specific condition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800" b="1" dirty="0" smtClean="0"/>
              <a:t>DEFAULT</a:t>
            </a:r>
            <a:r>
              <a:rPr lang="en-US" sz="2800" dirty="0" smtClean="0"/>
              <a:t> - Specifies a default value when specified none for this column</a:t>
            </a:r>
          </a:p>
          <a:p>
            <a:pPr algn="just"/>
            <a:endParaRPr lang="en-US" sz="900" dirty="0" smtClean="0"/>
          </a:p>
          <a:p>
            <a:pPr algn="just"/>
            <a:r>
              <a:rPr lang="en-US" sz="2800" b="1" dirty="0" smtClean="0">
                <a:solidFill>
                  <a:srgbClr val="0070C0"/>
                </a:solidFill>
              </a:rPr>
              <a:t>Syntax: 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CREATE TABLE  </a:t>
            </a:r>
            <a:r>
              <a:rPr lang="en-US" sz="2400" i="1" dirty="0" err="1" smtClean="0">
                <a:solidFill>
                  <a:srgbClr val="C00000"/>
                </a:solidFill>
              </a:rPr>
              <a:t>table_name</a:t>
            </a:r>
            <a:r>
              <a:rPr lang="en-US" sz="2400" i="1" dirty="0" smtClean="0">
                <a:solidFill>
                  <a:srgbClr val="C00000"/>
                </a:solidFill>
              </a:rPr>
              <a:t>  ( column_name1 </a:t>
            </a:r>
            <a:r>
              <a:rPr lang="en-US" sz="2400" i="1" dirty="0" err="1" smtClean="0">
                <a:solidFill>
                  <a:srgbClr val="C00000"/>
                </a:solidFill>
              </a:rPr>
              <a:t>data_type</a:t>
            </a:r>
            <a:r>
              <a:rPr lang="en-US" sz="2400" i="1" dirty="0" smtClean="0">
                <a:solidFill>
                  <a:srgbClr val="C00000"/>
                </a:solidFill>
              </a:rPr>
              <a:t>(size) </a:t>
            </a:r>
            <a:r>
              <a:rPr lang="en-US" sz="2400" i="1" dirty="0" err="1" smtClean="0">
                <a:solidFill>
                  <a:srgbClr val="C00000"/>
                </a:solidFill>
              </a:rPr>
              <a:t>constraint_name</a:t>
            </a:r>
            <a:r>
              <a:rPr lang="en-US" sz="2400" i="1" dirty="0" smtClean="0">
                <a:solidFill>
                  <a:srgbClr val="C00000"/>
                </a:solidFill>
              </a:rPr>
              <a:t>, column_name2 </a:t>
            </a:r>
            <a:r>
              <a:rPr lang="en-US" sz="2400" i="1" dirty="0" err="1" smtClean="0">
                <a:solidFill>
                  <a:srgbClr val="C00000"/>
                </a:solidFill>
              </a:rPr>
              <a:t>data_type</a:t>
            </a:r>
            <a:r>
              <a:rPr lang="en-US" sz="2400" i="1" dirty="0" smtClean="0">
                <a:solidFill>
                  <a:srgbClr val="C00000"/>
                </a:solidFill>
              </a:rPr>
              <a:t>(size) </a:t>
            </a:r>
            <a:r>
              <a:rPr lang="en-US" sz="2400" i="1" dirty="0" err="1" smtClean="0">
                <a:solidFill>
                  <a:srgbClr val="C00000"/>
                </a:solidFill>
              </a:rPr>
              <a:t>constraint_name</a:t>
            </a:r>
            <a:r>
              <a:rPr lang="en-US" sz="2400" i="1" dirty="0" smtClean="0">
                <a:solidFill>
                  <a:srgbClr val="C00000"/>
                </a:solidFill>
              </a:rPr>
              <a:t>,…….);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 Constraints: Not  Null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8745"/>
            <a:ext cx="853440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NOT NULL constraint enforces a column to NOT accept NULL values.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The NOT NULL constraint enforces a field to always contain a value. This means that you cannot </a:t>
            </a:r>
            <a:r>
              <a:rPr lang="en-US" sz="2400" i="1" dirty="0" smtClean="0">
                <a:solidFill>
                  <a:srgbClr val="0070C0"/>
                </a:solidFill>
              </a:rPr>
              <a:t>insert a new record, or update a record without adding a value to this field</a:t>
            </a:r>
            <a:r>
              <a:rPr lang="en-US" sz="2400" dirty="0" smtClean="0"/>
              <a:t>.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For Example: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sz="2400" dirty="0" smtClean="0"/>
              <a:t>Create table Bank( </a:t>
            </a:r>
            <a:r>
              <a:rPr lang="en-US" sz="2400" dirty="0" err="1" smtClean="0"/>
              <a:t>Bank_ID</a:t>
            </a:r>
            <a:r>
              <a:rPr lang="en-US" sz="2400" dirty="0" smtClean="0"/>
              <a:t> number </a:t>
            </a:r>
            <a:r>
              <a:rPr lang="en-US" sz="2400" dirty="0" smtClean="0">
                <a:solidFill>
                  <a:srgbClr val="FF0000"/>
                </a:solidFill>
              </a:rPr>
              <a:t>Not Null</a:t>
            </a:r>
            <a:r>
              <a:rPr lang="en-US" sz="2400" dirty="0" smtClean="0"/>
              <a:t>, </a:t>
            </a:r>
            <a:r>
              <a:rPr lang="en-US" sz="2400" dirty="0" err="1" smtClean="0"/>
              <a:t>Branch_Name</a:t>
            </a:r>
            <a:r>
              <a:rPr lang="en-US" sz="2400" dirty="0" smtClean="0"/>
              <a:t> varchar2(10), </a:t>
            </a:r>
            <a:r>
              <a:rPr lang="en-US" sz="2400" dirty="0" err="1" smtClean="0"/>
              <a:t>Loan_No</a:t>
            </a:r>
            <a:r>
              <a:rPr lang="en-US" sz="2400" dirty="0" smtClean="0"/>
              <a:t>  Varchar2(10) </a:t>
            </a:r>
            <a:r>
              <a:rPr lang="en-US" sz="2400" dirty="0" smtClean="0">
                <a:solidFill>
                  <a:srgbClr val="FF0000"/>
                </a:solidFill>
              </a:rPr>
              <a:t>not null</a:t>
            </a:r>
            <a:r>
              <a:rPr lang="en-US" sz="2400" dirty="0" smtClean="0"/>
              <a:t>);</a:t>
            </a:r>
          </a:p>
          <a:p>
            <a:pPr algn="just"/>
            <a:endParaRPr lang="en-US" sz="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Insert into Bank Values (11, ‘Mumbai’, ‘L-201’);</a:t>
            </a:r>
          </a:p>
          <a:p>
            <a:pPr algn="just"/>
            <a:endParaRPr lang="en-US" sz="1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Insert into Bank (</a:t>
            </a:r>
            <a:r>
              <a:rPr lang="en-US" sz="2400" dirty="0" err="1" smtClean="0"/>
              <a:t>Bank_ID</a:t>
            </a:r>
            <a:r>
              <a:rPr lang="en-US" sz="2400" dirty="0" smtClean="0"/>
              <a:t>) values (‘’);</a:t>
            </a:r>
          </a:p>
          <a:p>
            <a:pPr algn="just"/>
            <a:endParaRPr lang="en-US" sz="1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Insert into Bank values (12, ‘Chennai’, ‘’);</a:t>
            </a:r>
          </a:p>
          <a:p>
            <a:pPr algn="just">
              <a:buFont typeface="Arial" pitchFamily="34" charset="0"/>
              <a:buChar char="•"/>
            </a:pPr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sp>
        <p:nvSpPr>
          <p:cNvPr id="4" name="Right Brace 3"/>
          <p:cNvSpPr/>
          <p:nvPr/>
        </p:nvSpPr>
        <p:spPr>
          <a:xfrm>
            <a:off x="5638800" y="5257800"/>
            <a:ext cx="3048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5334000"/>
            <a:ext cx="2514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Error in both commands 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14400"/>
            <a:ext cx="792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Adding Not Null Constraint</a:t>
            </a:r>
          </a:p>
          <a:p>
            <a:pPr algn="just"/>
            <a:r>
              <a:rPr lang="en-US" sz="2800" dirty="0" smtClean="0"/>
              <a:t>Alter table Bank </a:t>
            </a:r>
            <a:r>
              <a:rPr lang="en-US" sz="2800" dirty="0" smtClean="0">
                <a:solidFill>
                  <a:srgbClr val="0070C0"/>
                </a:solidFill>
              </a:rPr>
              <a:t>Modify</a:t>
            </a:r>
            <a:r>
              <a:rPr lang="en-US" sz="2800" dirty="0" smtClean="0"/>
              <a:t> (</a:t>
            </a:r>
            <a:r>
              <a:rPr lang="en-US" sz="2800" dirty="0" err="1" smtClean="0"/>
              <a:t>Branch_Name</a:t>
            </a:r>
            <a:r>
              <a:rPr lang="en-US" sz="2800" dirty="0" smtClean="0"/>
              <a:t> Varchar2(10)  Not Null);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Drop the Not Null Constraint</a:t>
            </a:r>
          </a:p>
          <a:p>
            <a:pPr algn="just"/>
            <a:r>
              <a:rPr lang="en-US" sz="2800" dirty="0" smtClean="0"/>
              <a:t>Alter Table Bank </a:t>
            </a:r>
            <a:r>
              <a:rPr lang="en-US" sz="2800" dirty="0" smtClean="0">
                <a:solidFill>
                  <a:srgbClr val="0070C0"/>
                </a:solidFill>
              </a:rPr>
              <a:t>Modify</a:t>
            </a:r>
            <a:r>
              <a:rPr lang="en-US" sz="2800" dirty="0" smtClean="0"/>
              <a:t> (</a:t>
            </a:r>
            <a:r>
              <a:rPr lang="en-US" sz="2800" dirty="0" err="1" smtClean="0"/>
              <a:t>Branch_Name</a:t>
            </a:r>
            <a:r>
              <a:rPr lang="en-US" sz="2800" dirty="0" smtClean="0"/>
              <a:t> Varchar2(10)  Null);</a:t>
            </a:r>
          </a:p>
          <a:p>
            <a:pPr algn="just"/>
            <a:endParaRPr lang="en-US" sz="2800" b="1" dirty="0" smtClean="0">
              <a:solidFill>
                <a:srgbClr val="FF0000"/>
              </a:solidFill>
            </a:endParaRPr>
          </a:p>
          <a:p>
            <a:pPr algn="just"/>
            <a:endParaRPr lang="en-US" sz="8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i="1" dirty="0" smtClean="0"/>
              <a:t>(The above syntax will remove Not Null constraint from the column)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UNIQUE CONSTRAINT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458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UNIQUE constraint uniquely identifies each record in a database table like primary key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Only difference is that we can have many UNIQUE constraints per table, but only one PRIMARY KEY constraint per table.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r>
              <a:rPr lang="en-US" sz="2400" dirty="0" smtClean="0"/>
              <a:t>For Example: </a:t>
            </a:r>
          </a:p>
          <a:p>
            <a:r>
              <a:rPr lang="en-US" sz="2400" dirty="0" smtClean="0"/>
              <a:t>CREATE TABLE   Employee ( </a:t>
            </a:r>
            <a:r>
              <a:rPr lang="en-US" sz="2400" dirty="0" err="1" smtClean="0"/>
              <a:t>E_Id</a:t>
            </a:r>
            <a:r>
              <a:rPr lang="en-US" sz="2400" dirty="0" smtClean="0"/>
              <a:t> number(10),</a:t>
            </a:r>
            <a:br>
              <a:rPr lang="en-US" sz="2400" dirty="0" smtClean="0"/>
            </a:br>
            <a:r>
              <a:rPr lang="en-US" sz="2400" dirty="0" err="1" smtClean="0"/>
              <a:t>LastName</a:t>
            </a:r>
            <a:r>
              <a:rPr lang="en-US" sz="2400" dirty="0" smtClean="0"/>
              <a:t> varchar2(10) NOT NULL,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varchar2(10) </a:t>
            </a:r>
            <a:r>
              <a:rPr lang="en-US" sz="2400" dirty="0" smtClean="0">
                <a:solidFill>
                  <a:srgbClr val="0070C0"/>
                </a:solidFill>
              </a:rPr>
              <a:t>UNIQUE</a:t>
            </a:r>
            <a:r>
              <a:rPr lang="en-US" sz="2400" dirty="0" smtClean="0"/>
              <a:t>, Address varchar2(10) not null </a:t>
            </a:r>
            <a:r>
              <a:rPr lang="en-US" sz="2400" dirty="0" smtClean="0">
                <a:solidFill>
                  <a:srgbClr val="0070C0"/>
                </a:solidFill>
              </a:rPr>
              <a:t>UNIQUE</a:t>
            </a:r>
            <a:r>
              <a:rPr lang="en-US" sz="2400" dirty="0" smtClean="0"/>
              <a:t>, City varchar2(10) );</a:t>
            </a:r>
          </a:p>
          <a:p>
            <a:endParaRPr lang="en-US" sz="2400" dirty="0" smtClean="0"/>
          </a:p>
          <a:p>
            <a:r>
              <a:rPr lang="en-US" sz="2400" dirty="0" smtClean="0"/>
              <a:t>Alter table Employee Drop Unique;</a:t>
            </a:r>
          </a:p>
          <a:p>
            <a:endParaRPr lang="en-US" sz="2400" dirty="0" smtClean="0"/>
          </a:p>
          <a:p>
            <a:r>
              <a:rPr lang="en-US" sz="2400" dirty="0" smtClean="0"/>
              <a:t>Alter table Employee Drop Unique(Address);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762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 Constraints: Primary 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810191"/>
            <a:ext cx="8229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Primary key is used to identify </a:t>
            </a:r>
            <a:r>
              <a:rPr lang="en-US" sz="2400" dirty="0" smtClean="0">
                <a:solidFill>
                  <a:srgbClr val="00B0F0"/>
                </a:solidFill>
              </a:rPr>
              <a:t>unique records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It can not accept </a:t>
            </a:r>
            <a:r>
              <a:rPr lang="en-US" sz="2400" dirty="0" smtClean="0">
                <a:solidFill>
                  <a:srgbClr val="00B0F0"/>
                </a:solidFill>
              </a:rPr>
              <a:t>null </a:t>
            </a:r>
            <a:r>
              <a:rPr lang="en-US" sz="2400" dirty="0" smtClean="0"/>
              <a:t>values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In primary key, the </a:t>
            </a:r>
            <a:r>
              <a:rPr lang="en-US" sz="2400" dirty="0" smtClean="0">
                <a:solidFill>
                  <a:srgbClr val="00B0F0"/>
                </a:solidFill>
              </a:rPr>
              <a:t>data held across the column must be unique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Only one primary key is allowed per table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One table can </a:t>
            </a:r>
            <a:r>
              <a:rPr lang="en-US" sz="2400" dirty="0" smtClean="0">
                <a:solidFill>
                  <a:srgbClr val="00B0F0"/>
                </a:solidFill>
              </a:rPr>
              <a:t>combine </a:t>
            </a:r>
            <a:r>
              <a:rPr lang="en-US" sz="2400" dirty="0" err="1" smtClean="0">
                <a:solidFill>
                  <a:srgbClr val="00B0F0"/>
                </a:solidFill>
              </a:rPr>
              <a:t>upto</a:t>
            </a:r>
            <a:r>
              <a:rPr lang="en-US" sz="2400" dirty="0" smtClean="0">
                <a:solidFill>
                  <a:srgbClr val="00B0F0"/>
                </a:solidFill>
              </a:rPr>
              <a:t> 16 columns </a:t>
            </a:r>
            <a:r>
              <a:rPr lang="en-US" sz="2400" dirty="0" smtClean="0"/>
              <a:t>in composite primary key (or candidate key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r>
              <a:rPr lang="en-US" sz="2400" b="1" dirty="0" smtClean="0">
                <a:solidFill>
                  <a:srgbClr val="00B0F0"/>
                </a:solidFill>
              </a:rPr>
              <a:t>Syntax:  </a:t>
            </a:r>
            <a:r>
              <a:rPr lang="en-US" sz="2400" b="1" i="1" dirty="0" smtClean="0"/>
              <a:t>&lt;Column Name&gt; &lt;data type size&gt; </a:t>
            </a:r>
            <a:r>
              <a:rPr lang="en-US" sz="2400" b="1" i="1" dirty="0" smtClean="0">
                <a:solidFill>
                  <a:srgbClr val="FF66FF"/>
                </a:solidFill>
              </a:rPr>
              <a:t>Primary key</a:t>
            </a:r>
          </a:p>
          <a:p>
            <a:pPr algn="just"/>
            <a:endParaRPr lang="en-US" sz="900" b="1" i="1" dirty="0" smtClean="0">
              <a:solidFill>
                <a:srgbClr val="FF66FF"/>
              </a:solidFill>
            </a:endParaRPr>
          </a:p>
          <a:p>
            <a:pPr algn="just"/>
            <a:r>
              <a:rPr lang="en-US" sz="2400" b="1" i="1" dirty="0" smtClean="0">
                <a:solidFill>
                  <a:srgbClr val="FF66FF"/>
                </a:solidFill>
              </a:rPr>
              <a:t>Create table Loan ( </a:t>
            </a:r>
            <a:r>
              <a:rPr lang="en-US" sz="2400" b="1" i="1" dirty="0" err="1" smtClean="0">
                <a:solidFill>
                  <a:srgbClr val="FF66FF"/>
                </a:solidFill>
              </a:rPr>
              <a:t>loan_number</a:t>
            </a:r>
            <a:r>
              <a:rPr lang="en-US" sz="2400" b="1" i="1" dirty="0" smtClean="0">
                <a:solidFill>
                  <a:srgbClr val="FF66FF"/>
                </a:solidFill>
              </a:rPr>
              <a:t> varchar2(10) </a:t>
            </a:r>
            <a:r>
              <a:rPr lang="en-US" sz="2400" b="1" i="1" dirty="0" smtClean="0">
                <a:solidFill>
                  <a:srgbClr val="FF0000"/>
                </a:solidFill>
              </a:rPr>
              <a:t>Primary key</a:t>
            </a:r>
            <a:r>
              <a:rPr lang="en-US" sz="2400" b="1" i="1" dirty="0" smtClean="0">
                <a:solidFill>
                  <a:srgbClr val="FF66FF"/>
                </a:solidFill>
              </a:rPr>
              <a:t>, </a:t>
            </a:r>
            <a:r>
              <a:rPr lang="en-US" sz="2400" b="1" i="1" dirty="0" err="1" smtClean="0">
                <a:solidFill>
                  <a:srgbClr val="FF66FF"/>
                </a:solidFill>
              </a:rPr>
              <a:t>customer_name</a:t>
            </a:r>
            <a:r>
              <a:rPr lang="en-US" sz="2400" b="1" i="1" dirty="0" smtClean="0">
                <a:solidFill>
                  <a:srgbClr val="FF66FF"/>
                </a:solidFill>
              </a:rPr>
              <a:t> varchar2(10) );</a:t>
            </a:r>
          </a:p>
          <a:p>
            <a:pPr algn="ctr"/>
            <a:r>
              <a:rPr lang="en-US" sz="2400" b="1" i="1" dirty="0" smtClean="0"/>
              <a:t>OR</a:t>
            </a:r>
          </a:p>
          <a:p>
            <a:pPr algn="just"/>
            <a:endParaRPr lang="en-US" sz="900" b="1" i="1" dirty="0" smtClean="0">
              <a:solidFill>
                <a:srgbClr val="FF66FF"/>
              </a:solidFill>
            </a:endParaRPr>
          </a:p>
          <a:p>
            <a:pPr algn="just"/>
            <a:r>
              <a:rPr lang="en-US" sz="2400" b="1" i="1" dirty="0" smtClean="0">
                <a:solidFill>
                  <a:srgbClr val="FF66FF"/>
                </a:solidFill>
              </a:rPr>
              <a:t>Create table customer (name varchar2(10),  city varchar2(10),  </a:t>
            </a:r>
            <a:r>
              <a:rPr lang="en-US" sz="2400" b="1" i="1" dirty="0" smtClean="0">
                <a:solidFill>
                  <a:srgbClr val="FF0000"/>
                </a:solidFill>
              </a:rPr>
              <a:t>primary key (name, city)</a:t>
            </a:r>
            <a:r>
              <a:rPr lang="en-US" sz="2400" b="1" i="1" dirty="0" smtClean="0">
                <a:solidFill>
                  <a:srgbClr val="FF66FF"/>
                </a:solidFill>
              </a:rPr>
              <a:t>); </a:t>
            </a:r>
          </a:p>
          <a:p>
            <a:pPr algn="just"/>
            <a:endParaRPr lang="en-US" sz="2400" b="1" i="1" dirty="0" smtClean="0">
              <a:solidFill>
                <a:srgbClr val="FF66FF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2628900" y="5448300"/>
            <a:ext cx="3810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5791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Composite Key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sz="4500" b="1" dirty="0" smtClean="0"/>
              <a:t>SQL has several parts:</a:t>
            </a:r>
          </a:p>
          <a:p>
            <a:pPr marL="762000" lvl="1" indent="-191911">
              <a:lnSpc>
                <a:spcPct val="120000"/>
              </a:lnSpc>
              <a:spcBef>
                <a:spcPts val="698"/>
              </a:spcBef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Definition Language (DDL)-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modify the database structure</a:t>
            </a:r>
          </a:p>
          <a:p>
            <a:pPr marL="1162050" lvl="2" indent="-191911">
              <a:lnSpc>
                <a:spcPct val="120000"/>
              </a:lnSpc>
              <a:spcBef>
                <a:spcPts val="698"/>
              </a:spcBef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Create</a:t>
            </a:r>
          </a:p>
          <a:p>
            <a:pPr marL="1162050" lvl="2" indent="-191911">
              <a:lnSpc>
                <a:spcPct val="120000"/>
              </a:lnSpc>
              <a:spcBef>
                <a:spcPts val="698"/>
              </a:spcBef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Drop</a:t>
            </a:r>
          </a:p>
          <a:p>
            <a:pPr marL="1162050" lvl="2" indent="-191911">
              <a:lnSpc>
                <a:spcPct val="120000"/>
              </a:lnSpc>
              <a:spcBef>
                <a:spcPts val="698"/>
              </a:spcBef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Alter</a:t>
            </a:r>
          </a:p>
          <a:p>
            <a:pPr marL="762000" lvl="1" indent="-191911" algn="just">
              <a:lnSpc>
                <a:spcPct val="120000"/>
              </a:lnSpc>
              <a:spcBef>
                <a:spcPts val="698"/>
              </a:spcBef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Manipulation Language (DML) –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query information from the database (like select) and to insert, update or delete database structure. </a:t>
            </a:r>
          </a:p>
          <a:p>
            <a:pPr marL="762000" lvl="1" indent="-191911" algn="just">
              <a:lnSpc>
                <a:spcPct val="120000"/>
              </a:lnSpc>
              <a:spcBef>
                <a:spcPts val="698"/>
              </a:spcBef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Integrity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commands for specifying integrity constraints that the data stored in the database must satisfy.</a:t>
            </a:r>
          </a:p>
          <a:p>
            <a:pPr marL="762000" lvl="1" indent="-191911" algn="just">
              <a:lnSpc>
                <a:spcPct val="120000"/>
              </a:lnSpc>
              <a:spcBef>
                <a:spcPts val="698"/>
              </a:spcBef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View Definition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SQL DDL defines commands for defining views.</a:t>
            </a:r>
          </a:p>
          <a:p>
            <a:pPr marL="762000" lvl="1" indent="-191911" algn="just">
              <a:lnSpc>
                <a:spcPct val="120000"/>
              </a:lnSpc>
              <a:spcBef>
                <a:spcPts val="698"/>
              </a:spcBef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Control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commands for specifying the beginning and ending of transaction.</a:t>
            </a:r>
          </a:p>
          <a:p>
            <a:pPr marL="762000" lvl="1" indent="-191911" algn="just">
              <a:lnSpc>
                <a:spcPct val="120000"/>
              </a:lnSpc>
              <a:spcBef>
                <a:spcPts val="698"/>
              </a:spcBef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Authorization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commands for specifying access rights to relations and views.</a:t>
            </a:r>
          </a:p>
          <a:p>
            <a:pPr marL="762000" lvl="1" indent="-191911">
              <a:lnSpc>
                <a:spcPct val="120000"/>
              </a:lnSpc>
              <a:spcBef>
                <a:spcPts val="698"/>
              </a:spcBef>
              <a:buClr>
                <a:srgbClr val="000000"/>
              </a:buClr>
              <a:buSzPct val="101010"/>
              <a:buNone/>
            </a:pPr>
            <a:endParaRPr lang="en-US" sz="2222" b="1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066800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Add  Primary Key Constraint:</a:t>
            </a:r>
          </a:p>
          <a:p>
            <a:pPr algn="just"/>
            <a:r>
              <a:rPr lang="en-US" sz="2800" b="1" dirty="0" smtClean="0"/>
              <a:t>Syntax: </a:t>
            </a:r>
          </a:p>
          <a:p>
            <a:pPr algn="just"/>
            <a:r>
              <a:rPr lang="en-US" sz="2800" b="1" dirty="0" smtClean="0">
                <a:solidFill>
                  <a:srgbClr val="FF66FF"/>
                </a:solidFill>
              </a:rPr>
              <a:t>Alter Table </a:t>
            </a:r>
            <a:r>
              <a:rPr lang="en-US" sz="2800" b="1" dirty="0" err="1" smtClean="0">
                <a:solidFill>
                  <a:srgbClr val="FF66FF"/>
                </a:solidFill>
              </a:rPr>
              <a:t>TableName</a:t>
            </a:r>
            <a:r>
              <a:rPr lang="en-US" sz="2800" b="1" dirty="0" smtClean="0">
                <a:solidFill>
                  <a:srgbClr val="FF66FF"/>
                </a:solidFill>
              </a:rPr>
              <a:t> ADD Primary Key (column name);</a:t>
            </a:r>
          </a:p>
          <a:p>
            <a:pPr algn="just"/>
            <a:r>
              <a:rPr lang="en-US" sz="2800" b="1" dirty="0" smtClean="0"/>
              <a:t>Example:</a:t>
            </a:r>
          </a:p>
          <a:p>
            <a:pPr algn="just"/>
            <a:r>
              <a:rPr lang="en-US" sz="2800" b="1" dirty="0" smtClean="0">
                <a:solidFill>
                  <a:srgbClr val="FF66FF"/>
                </a:solidFill>
              </a:rPr>
              <a:t>Alter table Salesman ADD </a:t>
            </a:r>
            <a:r>
              <a:rPr lang="en-US" sz="2800" b="1" dirty="0" smtClean="0">
                <a:solidFill>
                  <a:srgbClr val="0070C0"/>
                </a:solidFill>
              </a:rPr>
              <a:t>Primary Key </a:t>
            </a:r>
            <a:r>
              <a:rPr lang="en-US" sz="2800" b="1" dirty="0" smtClean="0">
                <a:solidFill>
                  <a:srgbClr val="FF66FF"/>
                </a:solidFill>
              </a:rPr>
              <a:t>(</a:t>
            </a:r>
            <a:r>
              <a:rPr lang="en-US" sz="2800" b="1" dirty="0" err="1" smtClean="0">
                <a:solidFill>
                  <a:srgbClr val="FF66FF"/>
                </a:solidFill>
              </a:rPr>
              <a:t>sales_no</a:t>
            </a:r>
            <a:r>
              <a:rPr lang="en-US" sz="2800" b="1" dirty="0" smtClean="0">
                <a:solidFill>
                  <a:srgbClr val="FF66FF"/>
                </a:solidFill>
              </a:rPr>
              <a:t>);</a:t>
            </a:r>
          </a:p>
          <a:p>
            <a:pPr algn="just"/>
            <a:endParaRPr lang="en-US" sz="2800" b="1" dirty="0" smtClean="0">
              <a:solidFill>
                <a:srgbClr val="FF66FF"/>
              </a:solidFill>
            </a:endParaRPr>
          </a:p>
          <a:p>
            <a:pPr algn="just"/>
            <a:r>
              <a:rPr lang="en-US" sz="2800" b="1" dirty="0" smtClean="0"/>
              <a:t>Drop Primary Key Constraint</a:t>
            </a:r>
          </a:p>
          <a:p>
            <a:pPr algn="just"/>
            <a:endParaRPr lang="en-US" sz="2800" b="1" dirty="0" smtClean="0">
              <a:solidFill>
                <a:srgbClr val="FF66FF"/>
              </a:solidFill>
            </a:endParaRPr>
          </a:p>
          <a:p>
            <a:pPr algn="just"/>
            <a:r>
              <a:rPr lang="en-US" sz="2800" b="1" dirty="0" smtClean="0"/>
              <a:t>Syntax: </a:t>
            </a:r>
            <a:r>
              <a:rPr lang="en-US" sz="2800" b="1" dirty="0" smtClean="0">
                <a:solidFill>
                  <a:srgbClr val="FF66FF"/>
                </a:solidFill>
              </a:rPr>
              <a:t>Alter Table </a:t>
            </a:r>
            <a:r>
              <a:rPr lang="en-US" sz="2800" b="1" dirty="0" err="1" smtClean="0">
                <a:solidFill>
                  <a:srgbClr val="FF66FF"/>
                </a:solidFill>
              </a:rPr>
              <a:t>TableName</a:t>
            </a:r>
            <a:r>
              <a:rPr lang="en-US" sz="2800" b="1" dirty="0" smtClean="0">
                <a:solidFill>
                  <a:srgbClr val="FF66FF"/>
                </a:solidFill>
              </a:rPr>
              <a:t> Drop Primary Key;</a:t>
            </a:r>
          </a:p>
          <a:p>
            <a:pPr algn="just"/>
            <a:endParaRPr lang="en-US" sz="2800" b="1" dirty="0" smtClean="0">
              <a:solidFill>
                <a:srgbClr val="FF66FF"/>
              </a:solidFill>
            </a:endParaRPr>
          </a:p>
          <a:p>
            <a:pPr algn="just"/>
            <a:r>
              <a:rPr lang="en-US" sz="2800" b="1" dirty="0" smtClean="0"/>
              <a:t>Example: </a:t>
            </a:r>
            <a:r>
              <a:rPr lang="en-US" sz="2800" b="1" dirty="0" smtClean="0">
                <a:solidFill>
                  <a:srgbClr val="FF66FF"/>
                </a:solidFill>
              </a:rPr>
              <a:t>Alter Table Salesman Drop Primary Key;</a:t>
            </a:r>
            <a:endParaRPr lang="en-US" sz="2800" b="1" dirty="0">
              <a:solidFill>
                <a:srgbClr val="FF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Foreign Key (Referential Integrity) Constraint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Foreign key represents relationships between two tables</a:t>
            </a:r>
          </a:p>
          <a:p>
            <a:pPr algn="just"/>
            <a:endParaRPr lang="en-US" sz="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 foreign key is a column (or groups of columns) whose values are derived from the primary key of other table (master table)</a:t>
            </a:r>
          </a:p>
          <a:p>
            <a:pPr algn="just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Foreign key column can have null or duplicate records</a:t>
            </a:r>
          </a:p>
          <a:p>
            <a:pPr algn="just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Records can not be inserted into foreign key table if corresponding records in the master table does not exist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Records of the master table can not be deleted if corresponding records in foreign key table actually exist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449" y="457200"/>
            <a:ext cx="7426751" cy="562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8077200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Syntax:</a:t>
            </a:r>
          </a:p>
          <a:p>
            <a:pPr algn="just"/>
            <a:r>
              <a:rPr lang="en-US" sz="2400" i="1" dirty="0" smtClean="0"/>
              <a:t>  &lt;column name&gt; &lt;Data Type&gt; </a:t>
            </a:r>
            <a:r>
              <a:rPr lang="en-US" sz="2400" i="1" dirty="0" smtClean="0">
                <a:solidFill>
                  <a:srgbClr val="FF0000"/>
                </a:solidFill>
              </a:rPr>
              <a:t>References</a:t>
            </a:r>
            <a:r>
              <a:rPr lang="en-US" sz="2400" i="1" dirty="0" smtClean="0"/>
              <a:t> &lt;Table Name&gt; &lt;column name&gt;</a:t>
            </a:r>
          </a:p>
          <a:p>
            <a:pPr algn="just"/>
            <a:endParaRPr lang="en-US" sz="2400" i="1" dirty="0" smtClean="0"/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For Example:</a:t>
            </a:r>
          </a:p>
          <a:p>
            <a:pPr algn="just"/>
            <a:endParaRPr lang="en-US" sz="900" dirty="0" smtClean="0"/>
          </a:p>
          <a:p>
            <a:pPr algn="just"/>
            <a:r>
              <a:rPr lang="en-US" sz="2400" dirty="0" smtClean="0"/>
              <a:t>Create table </a:t>
            </a:r>
            <a:r>
              <a:rPr lang="en-US" sz="2400" dirty="0" err="1" smtClean="0"/>
              <a:t>Customer_master</a:t>
            </a:r>
            <a:r>
              <a:rPr lang="en-US" sz="2400" dirty="0" smtClean="0"/>
              <a:t> (</a:t>
            </a:r>
            <a:r>
              <a:rPr lang="en-US" sz="2400" dirty="0" err="1" smtClean="0"/>
              <a:t>Cust_id</a:t>
            </a:r>
            <a:r>
              <a:rPr lang="en-US" sz="2400" dirty="0" smtClean="0"/>
              <a:t> number(5) primary key, address char(10) default ‘India’, </a:t>
            </a:r>
            <a:r>
              <a:rPr lang="en-US" sz="2400" dirty="0" err="1" smtClean="0"/>
              <a:t>loan_no</a:t>
            </a:r>
            <a:r>
              <a:rPr lang="en-US" sz="2400" dirty="0" smtClean="0"/>
              <a:t> number(6));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sz="2400" dirty="0" smtClean="0"/>
              <a:t>Create table </a:t>
            </a:r>
            <a:r>
              <a:rPr lang="en-US" sz="2400" dirty="0" err="1" smtClean="0"/>
              <a:t>emp_database</a:t>
            </a:r>
            <a:r>
              <a:rPr lang="en-US" sz="2400" dirty="0" smtClean="0"/>
              <a:t> (</a:t>
            </a:r>
            <a:r>
              <a:rPr lang="en-US" sz="2400" dirty="0" err="1" smtClean="0"/>
              <a:t>emp_no</a:t>
            </a:r>
            <a:r>
              <a:rPr lang="en-US" sz="2400" dirty="0" smtClean="0"/>
              <a:t> number(5) </a:t>
            </a:r>
            <a:r>
              <a:rPr lang="en-US" sz="2400" dirty="0" smtClean="0">
                <a:solidFill>
                  <a:srgbClr val="FF0000"/>
                </a:solidFill>
              </a:rPr>
              <a:t>primary key</a:t>
            </a:r>
            <a:r>
              <a:rPr lang="en-US" sz="2400" dirty="0" smtClean="0"/>
              <a:t>, name varchar2(10), designation varchar2(10) , </a:t>
            </a:r>
            <a:r>
              <a:rPr lang="en-US" sz="2400" dirty="0" err="1" smtClean="0"/>
              <a:t>C_no</a:t>
            </a:r>
            <a:r>
              <a:rPr lang="en-US" sz="2400" dirty="0" smtClean="0"/>
              <a:t> number (10) </a:t>
            </a:r>
            <a:r>
              <a:rPr lang="en-US" sz="2400" dirty="0" smtClean="0">
                <a:solidFill>
                  <a:srgbClr val="FF0000"/>
                </a:solidFill>
              </a:rPr>
              <a:t>References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customer_master</a:t>
            </a:r>
            <a:r>
              <a:rPr lang="en-US" sz="2400" dirty="0" smtClean="0">
                <a:solidFill>
                  <a:srgbClr val="0070C0"/>
                </a:solidFill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</a:rPr>
              <a:t>Cust_id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, salary number(5));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b="1" dirty="0" smtClean="0"/>
              <a:t>                                                OR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sz="2400" dirty="0" smtClean="0"/>
              <a:t>Create table </a:t>
            </a:r>
            <a:r>
              <a:rPr lang="en-US" sz="2400" dirty="0" err="1" smtClean="0"/>
              <a:t>emp_database</a:t>
            </a:r>
            <a:r>
              <a:rPr lang="en-US" sz="2400" dirty="0" smtClean="0"/>
              <a:t> (</a:t>
            </a:r>
            <a:r>
              <a:rPr lang="en-US" sz="2400" dirty="0" err="1" smtClean="0"/>
              <a:t>emp_no</a:t>
            </a:r>
            <a:r>
              <a:rPr lang="en-US" sz="2400" dirty="0" smtClean="0"/>
              <a:t> Number(5) </a:t>
            </a:r>
            <a:r>
              <a:rPr lang="en-US" sz="2400" dirty="0" smtClean="0">
                <a:solidFill>
                  <a:srgbClr val="FF0000"/>
                </a:solidFill>
              </a:rPr>
              <a:t>primary key</a:t>
            </a:r>
            <a:r>
              <a:rPr lang="en-US" sz="2400" dirty="0" smtClean="0"/>
              <a:t>, name varchar2(10), designation varchar2(10) , </a:t>
            </a:r>
            <a:r>
              <a:rPr lang="en-US" sz="2400" dirty="0" err="1" smtClean="0"/>
              <a:t>C_no</a:t>
            </a:r>
            <a:r>
              <a:rPr lang="en-US" sz="2400" dirty="0" smtClean="0"/>
              <a:t> number (10), salary number(5), foreign key (</a:t>
            </a:r>
            <a:r>
              <a:rPr lang="en-US" sz="2400" dirty="0" err="1" smtClean="0"/>
              <a:t>C_No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FF0000"/>
                </a:solidFill>
              </a:rPr>
              <a:t>References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customer_master</a:t>
            </a:r>
            <a:r>
              <a:rPr lang="en-US" sz="2400" dirty="0" smtClean="0">
                <a:solidFill>
                  <a:srgbClr val="0070C0"/>
                </a:solidFill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</a:rPr>
              <a:t>Cust_id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);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</a:endParaRPr>
          </a:p>
          <a:p>
            <a:pPr algn="just"/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smtClean="0"/>
              <a:t>student (id number(10) , name varchar(20), class char(20), primary key(id));</a:t>
            </a:r>
          </a:p>
          <a:p>
            <a:endParaRPr lang="en-US" dirty="0"/>
          </a:p>
          <a:p>
            <a:r>
              <a:rPr lang="en-US" dirty="0" smtClean="0"/>
              <a:t>Create table course(</a:t>
            </a:r>
            <a:r>
              <a:rPr lang="en-US" dirty="0" err="1" smtClean="0"/>
              <a:t>Course_id</a:t>
            </a:r>
            <a:r>
              <a:rPr lang="en-US" dirty="0" smtClean="0"/>
              <a:t> number(10), </a:t>
            </a:r>
            <a:r>
              <a:rPr lang="en-US" dirty="0" err="1" smtClean="0"/>
              <a:t>c_name</a:t>
            </a:r>
            <a:r>
              <a:rPr lang="en-US" dirty="0" smtClean="0"/>
              <a:t> char(20), </a:t>
            </a:r>
            <a:r>
              <a:rPr lang="en-US" dirty="0" err="1" smtClean="0"/>
              <a:t>S_id</a:t>
            </a:r>
            <a:r>
              <a:rPr lang="en-US" dirty="0" smtClean="0"/>
              <a:t> number(10) references student(id), </a:t>
            </a:r>
            <a:r>
              <a:rPr lang="en-US" dirty="0" err="1" smtClean="0"/>
              <a:t>date_of</a:t>
            </a:r>
            <a:r>
              <a:rPr lang="en-US" dirty="0" err="1"/>
              <a:t>_</a:t>
            </a:r>
            <a:r>
              <a:rPr lang="en-US" dirty="0" err="1" smtClean="0"/>
              <a:t>conduct</a:t>
            </a:r>
            <a:r>
              <a:rPr lang="en-US" dirty="0" smtClean="0"/>
              <a:t> date))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r>
              <a:rPr lang="en-US" dirty="0"/>
              <a:t>Create table course(</a:t>
            </a:r>
            <a:r>
              <a:rPr lang="en-US" dirty="0" err="1"/>
              <a:t>Course_id</a:t>
            </a:r>
            <a:r>
              <a:rPr lang="en-US" dirty="0"/>
              <a:t> number(10), </a:t>
            </a:r>
            <a:r>
              <a:rPr lang="en-US" dirty="0" err="1"/>
              <a:t>c_name</a:t>
            </a:r>
            <a:r>
              <a:rPr lang="en-US" dirty="0"/>
              <a:t> char(20), </a:t>
            </a:r>
            <a:r>
              <a:rPr lang="en-US" dirty="0" err="1"/>
              <a:t>S_id</a:t>
            </a:r>
            <a:r>
              <a:rPr lang="en-US" dirty="0"/>
              <a:t> number(10</a:t>
            </a:r>
            <a:r>
              <a:rPr lang="en-US" dirty="0" smtClean="0"/>
              <a:t>), </a:t>
            </a:r>
            <a:r>
              <a:rPr lang="en-US" dirty="0" err="1" smtClean="0"/>
              <a:t>date_of_conduct</a:t>
            </a:r>
            <a:r>
              <a:rPr lang="en-US" dirty="0" smtClean="0"/>
              <a:t> </a:t>
            </a:r>
            <a:r>
              <a:rPr lang="en-US" dirty="0"/>
              <a:t>date</a:t>
            </a:r>
            <a:r>
              <a:rPr lang="en-US" dirty="0" smtClean="0"/>
              <a:t>), foreign key (</a:t>
            </a:r>
            <a:r>
              <a:rPr lang="en-US" dirty="0" err="1" smtClean="0"/>
              <a:t>S_id</a:t>
            </a:r>
            <a:r>
              <a:rPr lang="en-US" dirty="0" smtClean="0"/>
              <a:t>) references </a:t>
            </a:r>
            <a:r>
              <a:rPr lang="en-US" dirty="0"/>
              <a:t>student(id</a:t>
            </a:r>
            <a:r>
              <a:rPr lang="en-US" dirty="0" smtClean="0"/>
              <a:t>))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8368064"/>
              </p:ext>
            </p:extLst>
          </p:nvPr>
        </p:nvGraphicFramePr>
        <p:xfrm>
          <a:off x="533400" y="3291721"/>
          <a:ext cx="3124200" cy="215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/>
                <a:gridCol w="1041400"/>
                <a:gridCol w="10414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Bhavesh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2897312"/>
              </p:ext>
            </p:extLst>
          </p:nvPr>
        </p:nvGraphicFramePr>
        <p:xfrm>
          <a:off x="4648200" y="3284897"/>
          <a:ext cx="35814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895350"/>
                <a:gridCol w="895350"/>
                <a:gridCol w="89535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Cpurse_id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sep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Chemistry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sep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aug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762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533400"/>
            <a:ext cx="784860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Add a Foreign Key: (2 ways to add Foreign Key)</a:t>
            </a:r>
          </a:p>
          <a:p>
            <a:pPr algn="just"/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ALTER TABLE </a:t>
            </a:r>
            <a:r>
              <a:rPr lang="en-US" sz="2800" dirty="0" err="1" smtClean="0"/>
              <a:t>Tablename</a:t>
            </a:r>
            <a:r>
              <a:rPr lang="en-US" sz="2800" dirty="0" smtClean="0"/>
              <a:t> </a:t>
            </a:r>
            <a:r>
              <a:rPr lang="en-US" sz="2800" b="1" dirty="0" smtClean="0"/>
              <a:t>ADD FOREIGN KEY </a:t>
            </a:r>
            <a:r>
              <a:rPr lang="en-US" sz="2800" dirty="0" smtClean="0"/>
              <a:t>(</a:t>
            </a:r>
            <a:r>
              <a:rPr lang="en-US" sz="2800" dirty="0" err="1" smtClean="0"/>
              <a:t>column_name</a:t>
            </a:r>
            <a:r>
              <a:rPr lang="en-US" sz="2800" dirty="0" smtClean="0"/>
              <a:t>) REFERENCES </a:t>
            </a:r>
            <a:r>
              <a:rPr lang="en-US" sz="2800" dirty="0" err="1" smtClean="0"/>
              <a:t>Master_Tablename</a:t>
            </a:r>
            <a:r>
              <a:rPr lang="en-US" sz="2800" dirty="0" smtClean="0"/>
              <a:t> (</a:t>
            </a:r>
            <a:r>
              <a:rPr lang="en-US" sz="2800" dirty="0" err="1" smtClean="0"/>
              <a:t>Column_name</a:t>
            </a:r>
            <a:r>
              <a:rPr lang="en-US" sz="2800" dirty="0" smtClean="0"/>
              <a:t>);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ALTER TABLE </a:t>
            </a:r>
            <a:r>
              <a:rPr lang="en-US" sz="2800" dirty="0" err="1" smtClean="0"/>
              <a:t>Tablename</a:t>
            </a:r>
            <a:r>
              <a:rPr lang="en-US" sz="2800" dirty="0" smtClean="0"/>
              <a:t> </a:t>
            </a:r>
            <a:r>
              <a:rPr lang="en-US" sz="2800" b="1" dirty="0" smtClean="0"/>
              <a:t>ADD </a:t>
            </a:r>
            <a:r>
              <a:rPr lang="en-US" sz="2800" dirty="0" smtClean="0"/>
              <a:t>(</a:t>
            </a:r>
            <a:r>
              <a:rPr lang="en-US" sz="2800" dirty="0" err="1" smtClean="0"/>
              <a:t>column_name</a:t>
            </a:r>
            <a:r>
              <a:rPr lang="en-US" sz="2800" dirty="0" smtClean="0"/>
              <a:t>) REFERENCES </a:t>
            </a:r>
            <a:r>
              <a:rPr lang="en-US" sz="2800" dirty="0" err="1" smtClean="0"/>
              <a:t>Master_Tablename</a:t>
            </a:r>
            <a:r>
              <a:rPr lang="en-US" sz="2800" dirty="0" smtClean="0"/>
              <a:t> (</a:t>
            </a:r>
            <a:r>
              <a:rPr lang="en-US" sz="2800" dirty="0" err="1" smtClean="0"/>
              <a:t>Column_name</a:t>
            </a:r>
            <a:r>
              <a:rPr lang="en-US" sz="2800" dirty="0" smtClean="0"/>
              <a:t>);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Drop Foreign Key : </a:t>
            </a:r>
            <a:r>
              <a:rPr lang="en-US" sz="2800" b="1" dirty="0" smtClean="0">
                <a:solidFill>
                  <a:srgbClr val="002060"/>
                </a:solidFill>
              </a:rPr>
              <a:t>use disable keyword to drop </a:t>
            </a:r>
            <a:r>
              <a:rPr lang="en-US" sz="2800" b="1" dirty="0" err="1" smtClean="0">
                <a:solidFill>
                  <a:srgbClr val="002060"/>
                </a:solidFill>
              </a:rPr>
              <a:t>fK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algn="just"/>
            <a:endParaRPr lang="en-US" sz="2800" b="1" dirty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/>
              <a:t>Alter table </a:t>
            </a:r>
            <a:r>
              <a:rPr lang="en-US" sz="2800" dirty="0" err="1" smtClean="0"/>
              <a:t>tablename</a:t>
            </a:r>
            <a:r>
              <a:rPr lang="en-US" sz="2800" dirty="0" smtClean="0"/>
              <a:t> Add (</a:t>
            </a:r>
            <a:r>
              <a:rPr lang="en-US" sz="2800" dirty="0" err="1"/>
              <a:t>column_name</a:t>
            </a:r>
            <a:r>
              <a:rPr lang="en-US" sz="2800" dirty="0"/>
              <a:t>) REFERENCES </a:t>
            </a:r>
            <a:r>
              <a:rPr lang="en-US" sz="2800" dirty="0" err="1"/>
              <a:t>Master_Tablename</a:t>
            </a:r>
            <a:r>
              <a:rPr lang="en-US" sz="2800" dirty="0"/>
              <a:t> (</a:t>
            </a:r>
            <a:r>
              <a:rPr lang="en-US" sz="2800" dirty="0" err="1"/>
              <a:t>Column_name</a:t>
            </a:r>
            <a:r>
              <a:rPr lang="en-US" sz="2800" dirty="0" smtClean="0"/>
              <a:t>) </a:t>
            </a:r>
            <a:r>
              <a:rPr lang="en-US" sz="2800" b="1" dirty="0" smtClean="0"/>
              <a:t>disable</a:t>
            </a:r>
            <a:endParaRPr lang="en-US" sz="2800" b="1" dirty="0"/>
          </a:p>
          <a:p>
            <a:pPr algn="just"/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74556" y="3886200"/>
            <a:ext cx="7478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Drop Foreign Key:</a:t>
            </a:r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 ALTER TABLE </a:t>
            </a:r>
            <a:r>
              <a:rPr lang="en-US" sz="2400" dirty="0" err="1"/>
              <a:t>TableName</a:t>
            </a:r>
            <a:r>
              <a:rPr lang="en-US" sz="2400" dirty="0"/>
              <a:t> DROP Constraint F_ID;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769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Add foreign key using constraint name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Alter </a:t>
            </a:r>
            <a:r>
              <a:rPr lang="en-US" sz="2400" dirty="0"/>
              <a:t>table </a:t>
            </a:r>
            <a:r>
              <a:rPr lang="en-US" sz="2400" dirty="0" err="1"/>
              <a:t>customer_master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ADD Constraint </a:t>
            </a:r>
            <a:r>
              <a:rPr lang="en-US" sz="2400" b="1" dirty="0"/>
              <a:t>F_ID </a:t>
            </a:r>
            <a:r>
              <a:rPr lang="en-US" sz="2400" dirty="0"/>
              <a:t>Foreign Key  </a:t>
            </a:r>
            <a:r>
              <a:rPr lang="en-US" sz="2400" dirty="0" smtClean="0"/>
              <a:t>(</a:t>
            </a:r>
            <a:r>
              <a:rPr lang="en-US" sz="2400" dirty="0" err="1" smtClean="0"/>
              <a:t>S_id</a:t>
            </a:r>
            <a:r>
              <a:rPr lang="en-US" sz="2400" dirty="0" smtClean="0"/>
              <a:t>) </a:t>
            </a:r>
            <a:r>
              <a:rPr lang="en-US" sz="2400" dirty="0">
                <a:solidFill>
                  <a:srgbClr val="FF0000"/>
                </a:solidFill>
              </a:rPr>
              <a:t>references </a:t>
            </a:r>
            <a:r>
              <a:rPr lang="en-US" sz="2400" dirty="0" smtClean="0"/>
              <a:t>student (id);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776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CHECK  CONSTRAINT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838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CHECK constraint is used to limit the value range that can be placed in a column.</a:t>
            </a:r>
          </a:p>
          <a:p>
            <a:pPr algn="just"/>
            <a:endParaRPr lang="en-US" sz="800" dirty="0" smtClean="0"/>
          </a:p>
          <a:p>
            <a:pPr algn="just"/>
            <a:endParaRPr lang="en-US" sz="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400" b="1" dirty="0" smtClean="0"/>
              <a:t>Syntax:  </a:t>
            </a:r>
          </a:p>
          <a:p>
            <a:pPr algn="just"/>
            <a:r>
              <a:rPr lang="en-US" sz="2400" b="1" i="1" dirty="0" smtClean="0"/>
              <a:t>&lt;column name&gt; &lt;data type&gt; </a:t>
            </a:r>
            <a:r>
              <a:rPr lang="en-US" sz="2400" b="1" i="1" dirty="0" smtClean="0">
                <a:solidFill>
                  <a:srgbClr val="FF0000"/>
                </a:solidFill>
              </a:rPr>
              <a:t>CHECK </a:t>
            </a:r>
            <a:r>
              <a:rPr lang="en-US" sz="2400" b="1" i="1" dirty="0" smtClean="0"/>
              <a:t>(Condition)</a:t>
            </a:r>
          </a:p>
          <a:p>
            <a:pPr algn="just"/>
            <a:endParaRPr lang="en-US" sz="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400" b="1" i="1" dirty="0" smtClean="0"/>
              <a:t>For Example:</a:t>
            </a:r>
          </a:p>
          <a:p>
            <a:pPr marL="457200" indent="-457200" algn="just">
              <a:buAutoNum type="alphaLcParenR"/>
            </a:pPr>
            <a:r>
              <a:rPr lang="en-US" sz="2400" dirty="0" smtClean="0"/>
              <a:t>CREATE TABLE Persons ( </a:t>
            </a:r>
            <a:r>
              <a:rPr lang="en-US" sz="2400" dirty="0" err="1" smtClean="0"/>
              <a:t>P_Id</a:t>
            </a:r>
            <a:r>
              <a:rPr lang="en-US" sz="2400" dirty="0" smtClean="0"/>
              <a:t> number(10) </a:t>
            </a:r>
            <a:r>
              <a:rPr lang="en-US" sz="2400" dirty="0" smtClean="0">
                <a:solidFill>
                  <a:srgbClr val="0070C0"/>
                </a:solidFill>
              </a:rPr>
              <a:t>NOT NULL </a:t>
            </a:r>
            <a:r>
              <a:rPr lang="en-US" sz="2400" dirty="0" smtClean="0">
                <a:solidFill>
                  <a:srgbClr val="FF0000"/>
                </a:solidFill>
              </a:rPr>
              <a:t>CHECK</a:t>
            </a:r>
            <a:r>
              <a:rPr lang="en-US" sz="2400" dirty="0" smtClean="0"/>
              <a:t> (</a:t>
            </a:r>
            <a:r>
              <a:rPr lang="en-US" sz="2400" dirty="0" err="1" smtClean="0"/>
              <a:t>P_Id</a:t>
            </a:r>
            <a:r>
              <a:rPr lang="en-US" sz="2400" dirty="0" smtClean="0"/>
              <a:t>&gt;=10),</a:t>
            </a:r>
            <a:br>
              <a:rPr lang="en-US" sz="2400" dirty="0" smtClean="0"/>
            </a:br>
            <a:r>
              <a:rPr lang="en-US" sz="2400" dirty="0" err="1" smtClean="0"/>
              <a:t>LastName</a:t>
            </a:r>
            <a:r>
              <a:rPr lang="en-US" sz="2400" dirty="0" smtClean="0"/>
              <a:t> varchar2(20) </a:t>
            </a:r>
            <a:r>
              <a:rPr lang="en-US" sz="2400" dirty="0" smtClean="0">
                <a:solidFill>
                  <a:srgbClr val="0070C0"/>
                </a:solidFill>
              </a:rPr>
              <a:t>NOT NULL</a:t>
            </a:r>
            <a:r>
              <a:rPr lang="en-US" sz="2400" dirty="0" smtClean="0"/>
              <a:t>,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varchar(25),</a:t>
            </a:r>
            <a:br>
              <a:rPr lang="en-US" sz="2400" dirty="0" smtClean="0"/>
            </a:br>
            <a:r>
              <a:rPr lang="en-US" sz="2400" dirty="0" smtClean="0"/>
              <a:t>Address varchar2(20) );</a:t>
            </a:r>
          </a:p>
          <a:p>
            <a:pPr marL="457200" indent="-457200" algn="just">
              <a:buAutoNum type="alphaLcParenR"/>
            </a:pPr>
            <a:endParaRPr lang="en-US" sz="800" dirty="0" smtClean="0"/>
          </a:p>
          <a:p>
            <a:pPr marL="457200" indent="-457200">
              <a:buFontTx/>
              <a:buAutoNum type="alphaLcParenR"/>
            </a:pPr>
            <a:r>
              <a:rPr lang="en-US" sz="2400" dirty="0" smtClean="0"/>
              <a:t> CREATE TABLE Customer ( </a:t>
            </a:r>
            <a:r>
              <a:rPr lang="en-US" sz="2400" dirty="0" err="1" smtClean="0"/>
              <a:t>C_Id</a:t>
            </a:r>
            <a:r>
              <a:rPr lang="en-US" sz="2400" dirty="0" smtClean="0"/>
              <a:t> number(5) </a:t>
            </a:r>
            <a:r>
              <a:rPr lang="en-US" sz="2400" dirty="0" smtClean="0">
                <a:solidFill>
                  <a:srgbClr val="0070C0"/>
                </a:solidFill>
              </a:rPr>
              <a:t>Primary Key 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Name  varchar2(20),  address varchar2(20) , </a:t>
            </a:r>
          </a:p>
          <a:p>
            <a:pPr marL="457200" indent="-457200"/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0070C0"/>
                </a:solidFill>
              </a:rPr>
              <a:t>check  (Name Like ‘C%’)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66FF"/>
                </a:solidFill>
              </a:rPr>
              <a:t>Check(Name =UPPER(Name)</a:t>
            </a:r>
            <a:r>
              <a:rPr lang="en-US" sz="2400" dirty="0" smtClean="0"/>
              <a:t> );</a:t>
            </a:r>
          </a:p>
          <a:p>
            <a:pPr marL="457200" indent="-457200"/>
            <a:endParaRPr lang="en-US" sz="800" dirty="0" smtClean="0"/>
          </a:p>
          <a:p>
            <a:pPr algn="just"/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3716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b="1" dirty="0" smtClean="0"/>
              <a:t>To add check constraint</a:t>
            </a:r>
            <a:endParaRPr lang="en-US" sz="2000" b="1" dirty="0"/>
          </a:p>
          <a:p>
            <a:pPr marL="457200" indent="-457200"/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Alter table </a:t>
            </a:r>
            <a:r>
              <a:rPr lang="en-US" sz="2000" dirty="0" err="1"/>
              <a:t>cust_master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ADD </a:t>
            </a:r>
            <a:r>
              <a:rPr lang="en-US" sz="2000" dirty="0"/>
              <a:t>check (</a:t>
            </a:r>
            <a:r>
              <a:rPr lang="en-US" sz="2000" dirty="0" err="1"/>
              <a:t>cust_no</a:t>
            </a:r>
            <a:r>
              <a:rPr lang="en-US" sz="2000" dirty="0"/>
              <a:t>&gt;1</a:t>
            </a:r>
            <a:r>
              <a:rPr lang="en-US" sz="2000" dirty="0" smtClean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/>
              <a:t>To drop check constraint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Alter table </a:t>
            </a:r>
            <a:r>
              <a:rPr lang="en-US" sz="2000" dirty="0" err="1"/>
              <a:t>cust_master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modify (</a:t>
            </a:r>
            <a:r>
              <a:rPr lang="en-US" sz="2000" dirty="0" err="1" smtClean="0">
                <a:solidFill>
                  <a:srgbClr val="002060"/>
                </a:solidFill>
              </a:rPr>
              <a:t>Cust_no</a:t>
            </a:r>
            <a:r>
              <a:rPr lang="en-US" sz="2000" dirty="0" smtClean="0">
                <a:solidFill>
                  <a:srgbClr val="002060"/>
                </a:solidFill>
              </a:rPr>
              <a:t> number (5) </a:t>
            </a:r>
            <a:r>
              <a:rPr lang="en-US" sz="2000" dirty="0"/>
              <a:t>check (</a:t>
            </a:r>
            <a:r>
              <a:rPr lang="en-US" sz="2000" dirty="0" err="1"/>
              <a:t>cust_no</a:t>
            </a:r>
            <a:r>
              <a:rPr lang="en-US" sz="2000" dirty="0"/>
              <a:t>&gt;1</a:t>
            </a:r>
            <a:r>
              <a:rPr lang="en-US" sz="2000" dirty="0" smtClean="0"/>
              <a:t>) </a:t>
            </a:r>
            <a:r>
              <a:rPr lang="en-US" sz="2000" b="1" dirty="0" smtClean="0"/>
              <a:t>disable)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47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Default CONSTRAINT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84582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The DEFAULT constraint is used to provide a default value for a column. The default value will be added to all new records if no other value is specified.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For Example: </a:t>
            </a:r>
          </a:p>
          <a:p>
            <a:r>
              <a:rPr lang="en-US" sz="2400" dirty="0" smtClean="0"/>
              <a:t>CREATE TABLE   Employee ( </a:t>
            </a:r>
            <a:r>
              <a:rPr lang="en-US" sz="2400" dirty="0" err="1" smtClean="0"/>
              <a:t>E_Id</a:t>
            </a:r>
            <a:r>
              <a:rPr lang="en-US" sz="2400" dirty="0" smtClean="0"/>
              <a:t> number(10)</a:t>
            </a:r>
            <a:r>
              <a:rPr lang="en-US" sz="2400" dirty="0" smtClean="0">
                <a:solidFill>
                  <a:srgbClr val="0070C0"/>
                </a:solidFill>
              </a:rPr>
              <a:t> Primary Key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err="1" smtClean="0"/>
              <a:t>LastName</a:t>
            </a:r>
            <a:r>
              <a:rPr lang="en-US" sz="2400" dirty="0" smtClean="0"/>
              <a:t> varchar2(10) NOT NULL,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varchar2(10), City varchar2(10) </a:t>
            </a:r>
            <a:r>
              <a:rPr lang="en-US" sz="2400" dirty="0" smtClean="0">
                <a:solidFill>
                  <a:schemeClr val="accent5"/>
                </a:solidFill>
              </a:rPr>
              <a:t>default</a:t>
            </a:r>
            <a:r>
              <a:rPr lang="en-US" sz="2400" dirty="0" smtClean="0"/>
              <a:t> ‘London’);</a:t>
            </a:r>
          </a:p>
          <a:p>
            <a:endParaRPr lang="en-US" sz="800" dirty="0" smtClean="0"/>
          </a:p>
          <a:p>
            <a:r>
              <a:rPr lang="en-US" sz="2400" dirty="0" smtClean="0"/>
              <a:t>Insert into Employee (</a:t>
            </a:r>
            <a:r>
              <a:rPr lang="en-US" sz="2400" dirty="0" err="1" smtClean="0"/>
              <a:t>E_Id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) values (11, ‘John’, ‘</a:t>
            </a:r>
            <a:r>
              <a:rPr lang="en-US" sz="2400" dirty="0" err="1" smtClean="0"/>
              <a:t>Pareira</a:t>
            </a:r>
            <a:r>
              <a:rPr lang="en-US" sz="2400" dirty="0" smtClean="0"/>
              <a:t>’);</a:t>
            </a:r>
          </a:p>
          <a:p>
            <a:endParaRPr lang="en-US" sz="2400" dirty="0" smtClean="0"/>
          </a:p>
          <a:p>
            <a:r>
              <a:rPr lang="en-US" sz="2400" dirty="0" smtClean="0"/>
              <a:t>Select * from Employee;</a:t>
            </a:r>
          </a:p>
          <a:p>
            <a:r>
              <a:rPr lang="en-US" sz="2400" b="1" dirty="0" smtClean="0"/>
              <a:t>Output</a:t>
            </a:r>
          </a:p>
          <a:p>
            <a:r>
              <a:rPr lang="en-US" sz="2400" b="1" dirty="0" err="1" smtClean="0"/>
              <a:t>E_id</a:t>
            </a:r>
            <a:r>
              <a:rPr lang="en-US" sz="2400" b="1" dirty="0" smtClean="0"/>
              <a:t>             </a:t>
            </a:r>
            <a:r>
              <a:rPr lang="en-US" sz="2400" b="1" dirty="0" err="1" smtClean="0"/>
              <a:t>FirstName</a:t>
            </a:r>
            <a:r>
              <a:rPr lang="en-US" sz="2400" b="1" dirty="0" smtClean="0"/>
              <a:t>              </a:t>
            </a:r>
            <a:r>
              <a:rPr lang="en-US" sz="2400" b="1" dirty="0" err="1" smtClean="0"/>
              <a:t>LastName</a:t>
            </a:r>
            <a:r>
              <a:rPr lang="en-US" sz="2400" b="1" dirty="0" smtClean="0"/>
              <a:t>              City</a:t>
            </a:r>
          </a:p>
          <a:p>
            <a:r>
              <a:rPr lang="en-US" sz="2400" dirty="0" smtClean="0"/>
              <a:t>11                   John                         </a:t>
            </a:r>
            <a:r>
              <a:rPr lang="en-US" sz="2400" dirty="0" err="1" smtClean="0"/>
              <a:t>Pareira</a:t>
            </a:r>
            <a:r>
              <a:rPr lang="en-US" sz="2400" dirty="0" smtClean="0"/>
              <a:t>               London</a:t>
            </a:r>
          </a:p>
          <a:p>
            <a:endParaRPr lang="en-US" sz="8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SQL Data 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SQL DDL allows set of relations and information about each relation including:</a:t>
            </a:r>
          </a:p>
          <a:p>
            <a:pPr lvl="1"/>
            <a:r>
              <a:rPr lang="en-US" dirty="0" smtClean="0"/>
              <a:t>Schema for each relation</a:t>
            </a:r>
          </a:p>
          <a:p>
            <a:pPr lvl="1"/>
            <a:r>
              <a:rPr lang="en-US" dirty="0" smtClean="0"/>
              <a:t> types of each value associated with each attribute</a:t>
            </a:r>
          </a:p>
          <a:p>
            <a:pPr lvl="1"/>
            <a:r>
              <a:rPr lang="en-US" dirty="0" smtClean="0"/>
              <a:t> integrity constraints</a:t>
            </a:r>
          </a:p>
          <a:p>
            <a:pPr lvl="1"/>
            <a:r>
              <a:rPr lang="en-US" dirty="0" smtClean="0"/>
              <a:t> security and authorization information for each relation</a:t>
            </a:r>
          </a:p>
          <a:p>
            <a:pPr lvl="1"/>
            <a:r>
              <a:rPr lang="en-US" dirty="0" smtClean="0"/>
              <a:t> physical storage structure of each relation on 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762000"/>
            <a:ext cx="8458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pPr algn="just"/>
            <a:r>
              <a:rPr lang="en-US" sz="2400" b="1" dirty="0" smtClean="0"/>
              <a:t>Add Default constraint</a:t>
            </a:r>
          </a:p>
          <a:p>
            <a:r>
              <a:rPr lang="en-US" sz="2400" dirty="0" smtClean="0"/>
              <a:t>Alter TABLE   Employee modify(City </a:t>
            </a:r>
            <a:r>
              <a:rPr lang="en-US" sz="2400" dirty="0" smtClean="0">
                <a:solidFill>
                  <a:schemeClr val="accent5"/>
                </a:solidFill>
              </a:rPr>
              <a:t>default</a:t>
            </a:r>
            <a:r>
              <a:rPr lang="en-US" sz="2400" dirty="0" smtClean="0"/>
              <a:t> ‘London’);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2400" b="1" dirty="0" smtClean="0"/>
          </a:p>
          <a:p>
            <a:r>
              <a:rPr lang="en-US" sz="2400" b="1" dirty="0" smtClean="0"/>
              <a:t>Disable Default Constraint</a:t>
            </a:r>
          </a:p>
          <a:p>
            <a:endParaRPr lang="en-US" sz="2400" b="1" dirty="0" smtClean="0"/>
          </a:p>
          <a:p>
            <a:r>
              <a:rPr lang="en-US" sz="2400" dirty="0"/>
              <a:t>Alter TABLE   Employee add (City </a:t>
            </a:r>
            <a:r>
              <a:rPr lang="en-US" sz="2400" dirty="0">
                <a:solidFill>
                  <a:schemeClr val="accent5"/>
                </a:solidFill>
              </a:rPr>
              <a:t>default</a:t>
            </a:r>
            <a:r>
              <a:rPr lang="en-US" sz="2400" dirty="0"/>
              <a:t> ‘London</a:t>
            </a:r>
            <a:r>
              <a:rPr lang="en-US" sz="2400" dirty="0" smtClean="0"/>
              <a:t>’ </a:t>
            </a:r>
            <a:r>
              <a:rPr lang="en-US" sz="2400" b="1" dirty="0" smtClean="0"/>
              <a:t>disable</a:t>
            </a:r>
            <a:r>
              <a:rPr lang="en-US" sz="2400" dirty="0" smtClean="0"/>
              <a:t>);</a:t>
            </a:r>
            <a:endParaRPr lang="en-US" sz="2400" dirty="0"/>
          </a:p>
          <a:p>
            <a:endParaRPr lang="en-US" sz="8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96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676400"/>
            <a:ext cx="73914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Insert into Employee  values (12, ‘Tommy’, ‘</a:t>
            </a:r>
            <a:r>
              <a:rPr lang="en-US" sz="2000" dirty="0" err="1" smtClean="0"/>
              <a:t>Pary</a:t>
            </a:r>
            <a:r>
              <a:rPr lang="en-US" sz="2000" dirty="0" smtClean="0"/>
              <a:t>’, ‘Paris);</a:t>
            </a:r>
          </a:p>
          <a:p>
            <a:endParaRPr lang="en-US" sz="2000" dirty="0" smtClean="0"/>
          </a:p>
          <a:p>
            <a:r>
              <a:rPr lang="en-US" sz="2000" dirty="0" smtClean="0"/>
              <a:t>Select * from Employee;</a:t>
            </a:r>
          </a:p>
          <a:p>
            <a:endParaRPr lang="en-US" sz="2000" dirty="0" smtClean="0"/>
          </a:p>
          <a:p>
            <a:r>
              <a:rPr lang="en-US" sz="2000" b="1" dirty="0" smtClean="0"/>
              <a:t>Output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E_id</a:t>
            </a:r>
            <a:r>
              <a:rPr lang="en-US" sz="2000" b="1" dirty="0" smtClean="0"/>
              <a:t>             </a:t>
            </a:r>
            <a:r>
              <a:rPr lang="en-US" sz="2000" b="1" dirty="0" err="1" smtClean="0"/>
              <a:t>FirstName</a:t>
            </a:r>
            <a:r>
              <a:rPr lang="en-US" sz="2000" b="1" dirty="0" smtClean="0"/>
              <a:t>              </a:t>
            </a:r>
            <a:r>
              <a:rPr lang="en-US" sz="2000" b="1" dirty="0" err="1" smtClean="0"/>
              <a:t>LastName</a:t>
            </a:r>
            <a:r>
              <a:rPr lang="en-US" sz="2000" b="1" dirty="0" smtClean="0"/>
              <a:t>              City</a:t>
            </a:r>
          </a:p>
          <a:p>
            <a:endParaRPr lang="en-US" sz="2000" b="1" dirty="0" smtClean="0"/>
          </a:p>
          <a:p>
            <a:r>
              <a:rPr lang="en-US" sz="2000" dirty="0" smtClean="0"/>
              <a:t>11                   John                         </a:t>
            </a:r>
            <a:r>
              <a:rPr lang="en-US" sz="2000" dirty="0" err="1" smtClean="0"/>
              <a:t>Pareira</a:t>
            </a:r>
            <a:r>
              <a:rPr lang="en-US" sz="2000" dirty="0" smtClean="0"/>
              <a:t>               London</a:t>
            </a:r>
          </a:p>
          <a:p>
            <a:endParaRPr lang="en-US" sz="2000" dirty="0" smtClean="0"/>
          </a:p>
          <a:p>
            <a:pPr marL="342900" indent="-342900">
              <a:buAutoNum type="arabicPlain" startAt="12"/>
            </a:pPr>
            <a:r>
              <a:rPr lang="en-US" sz="2000" dirty="0" smtClean="0"/>
              <a:t>                Tommy                        </a:t>
            </a:r>
            <a:r>
              <a:rPr lang="en-US" sz="2000" dirty="0" err="1" smtClean="0"/>
              <a:t>Pary</a:t>
            </a:r>
            <a:r>
              <a:rPr lang="en-US" sz="2000" dirty="0" smtClean="0"/>
              <a:t>                 Paris</a:t>
            </a:r>
          </a:p>
          <a:p>
            <a:pPr marL="342900" indent="-342900">
              <a:buAutoNum type="arabicPlain" startAt="12"/>
            </a:pPr>
            <a:endParaRPr lang="en-US" sz="2000" dirty="0" smtClean="0"/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dirty="0" smtClean="0"/>
              <a:t>Note: By default value will be London but we can also update the value at the time of insert records.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181100"/>
            <a:ext cx="67341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14400"/>
            <a:ext cx="72290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Logical  Operators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 AND  : </a:t>
            </a:r>
            <a:r>
              <a:rPr lang="en-US" sz="2400" dirty="0" smtClean="0"/>
              <a:t>It is used for creating SQL statement with two or more conditions and all conditions must be satisfied.</a:t>
            </a:r>
          </a:p>
          <a:p>
            <a:pPr marL="342900" indent="-342900" algn="just"/>
            <a:endParaRPr lang="en-US" sz="2400" dirty="0" smtClean="0"/>
          </a:p>
          <a:p>
            <a:pPr marL="457200" indent="-457200" algn="just">
              <a:buAutoNum type="arabicPeriod" startAt="2"/>
            </a:pPr>
            <a:r>
              <a:rPr lang="en-US" sz="2400" b="1" dirty="0" smtClean="0">
                <a:solidFill>
                  <a:srgbClr val="7030A0"/>
                </a:solidFill>
              </a:rPr>
              <a:t>OR :   </a:t>
            </a:r>
            <a:r>
              <a:rPr lang="en-US" sz="2400" dirty="0" smtClean="0"/>
              <a:t>It is used for creating SQL statement with two or more conditions and any one  condition should be satisfied.</a:t>
            </a:r>
          </a:p>
          <a:p>
            <a:pPr marL="457200" indent="-457200" algn="just"/>
            <a:endParaRPr lang="en-US" sz="2400" dirty="0" smtClean="0"/>
          </a:p>
          <a:p>
            <a:pPr marL="342900" indent="-342900" algn="just"/>
            <a:r>
              <a:rPr lang="en-US" sz="2400" b="1" dirty="0" smtClean="0">
                <a:solidFill>
                  <a:srgbClr val="7030A0"/>
                </a:solidFill>
              </a:rPr>
              <a:t>3.  NOT : </a:t>
            </a:r>
            <a:r>
              <a:rPr lang="en-US" sz="2400" dirty="0" smtClean="0"/>
              <a:t>It is used for displaying those records which does not  satisfy the condition.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8229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AND: </a:t>
            </a:r>
          </a:p>
          <a:p>
            <a:pPr algn="just"/>
            <a:endParaRPr lang="en-US" sz="9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2400" dirty="0" smtClean="0"/>
              <a:t>Find out the client no,  name and  salary of those clients who live in </a:t>
            </a:r>
            <a:r>
              <a:rPr lang="en-US" sz="2400" dirty="0" err="1" smtClean="0"/>
              <a:t>mumbai</a:t>
            </a:r>
            <a:r>
              <a:rPr lang="en-US" sz="2400" dirty="0" smtClean="0"/>
              <a:t> city and due balance is greater than and equal to 1000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14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SQL&gt;  Select </a:t>
            </a:r>
            <a:r>
              <a:rPr lang="en-US" sz="2400" dirty="0" err="1" smtClean="0">
                <a:solidFill>
                  <a:srgbClr val="FF0000"/>
                </a:solidFill>
              </a:rPr>
              <a:t>client_no</a:t>
            </a:r>
            <a:r>
              <a:rPr lang="en-US" sz="2400" dirty="0" smtClean="0">
                <a:solidFill>
                  <a:srgbClr val="FF0000"/>
                </a:solidFill>
              </a:rPr>
              <a:t>, name, salary from </a:t>
            </a:r>
            <a:r>
              <a:rPr lang="en-US" sz="2400" dirty="0" err="1" smtClean="0">
                <a:solidFill>
                  <a:srgbClr val="FF0000"/>
                </a:solidFill>
              </a:rPr>
              <a:t>client_master</a:t>
            </a:r>
            <a:r>
              <a:rPr lang="en-US" sz="2400" dirty="0" smtClean="0">
                <a:solidFill>
                  <a:srgbClr val="FF0000"/>
                </a:solidFill>
              </a:rPr>
              <a:t> where city=‘</a:t>
            </a:r>
            <a:r>
              <a:rPr lang="en-US" sz="2400" dirty="0" err="1" smtClean="0">
                <a:solidFill>
                  <a:srgbClr val="FF0000"/>
                </a:solidFill>
              </a:rPr>
              <a:t>mumbai</a:t>
            </a:r>
            <a:r>
              <a:rPr lang="en-US" sz="2400" dirty="0" smtClean="0">
                <a:solidFill>
                  <a:srgbClr val="FF0000"/>
                </a:solidFill>
              </a:rPr>
              <a:t>’  </a:t>
            </a:r>
            <a:r>
              <a:rPr lang="en-US" sz="2400" dirty="0" smtClean="0">
                <a:solidFill>
                  <a:srgbClr val="00B050"/>
                </a:solidFill>
              </a:rPr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Bal_Due</a:t>
            </a:r>
            <a:r>
              <a:rPr lang="en-US" sz="2400" dirty="0" smtClean="0">
                <a:solidFill>
                  <a:srgbClr val="FF0000"/>
                </a:solidFill>
              </a:rPr>
              <a:t> &gt;=1000;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411480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8229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OR: </a:t>
            </a:r>
          </a:p>
          <a:p>
            <a:pPr algn="just"/>
            <a:endParaRPr lang="en-US" sz="9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2400" dirty="0" smtClean="0"/>
              <a:t>Find out the client no,  name and  salary of those clients who live in </a:t>
            </a:r>
            <a:r>
              <a:rPr lang="en-US" sz="2400" dirty="0" err="1" smtClean="0"/>
              <a:t>mumbai</a:t>
            </a:r>
            <a:r>
              <a:rPr lang="en-US" sz="2400" dirty="0" smtClean="0"/>
              <a:t> city or due balance is greater than and equal to 1000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14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SQL&gt;  Select </a:t>
            </a:r>
            <a:r>
              <a:rPr lang="en-US" sz="2400" dirty="0" err="1" smtClean="0">
                <a:solidFill>
                  <a:srgbClr val="FF0000"/>
                </a:solidFill>
              </a:rPr>
              <a:t>client_no</a:t>
            </a:r>
            <a:r>
              <a:rPr lang="en-US" sz="2400" dirty="0" smtClean="0">
                <a:solidFill>
                  <a:srgbClr val="FF0000"/>
                </a:solidFill>
              </a:rPr>
              <a:t>, name, salary from </a:t>
            </a:r>
            <a:r>
              <a:rPr lang="en-US" sz="2400" dirty="0" err="1" smtClean="0">
                <a:solidFill>
                  <a:srgbClr val="FF0000"/>
                </a:solidFill>
              </a:rPr>
              <a:t>client_master</a:t>
            </a:r>
            <a:r>
              <a:rPr lang="en-US" sz="2400" dirty="0" smtClean="0">
                <a:solidFill>
                  <a:srgbClr val="FF0000"/>
                </a:solidFill>
              </a:rPr>
              <a:t> where city=‘</a:t>
            </a:r>
            <a:r>
              <a:rPr lang="en-US" sz="2400" dirty="0" err="1" smtClean="0">
                <a:solidFill>
                  <a:srgbClr val="FF0000"/>
                </a:solidFill>
              </a:rPr>
              <a:t>mumbai</a:t>
            </a:r>
            <a:r>
              <a:rPr lang="en-US" sz="2400" dirty="0" smtClean="0">
                <a:solidFill>
                  <a:srgbClr val="FF0000"/>
                </a:solidFill>
              </a:rPr>
              <a:t>’  </a:t>
            </a:r>
            <a:r>
              <a:rPr lang="en-US" sz="2400" dirty="0" smtClean="0">
                <a:solidFill>
                  <a:srgbClr val="00B050"/>
                </a:solidFill>
              </a:rPr>
              <a:t>OR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Bal_Due</a:t>
            </a:r>
            <a:r>
              <a:rPr lang="en-US" sz="2400" dirty="0" smtClean="0">
                <a:solidFill>
                  <a:srgbClr val="FF0000"/>
                </a:solidFill>
              </a:rPr>
              <a:t> &gt;=1000;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3733800"/>
          <a:ext cx="6096000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8229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NOT: </a:t>
            </a:r>
          </a:p>
          <a:p>
            <a:pPr algn="just"/>
            <a:endParaRPr lang="en-US" sz="9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2400" dirty="0" smtClean="0"/>
              <a:t>Find out the client no,  name and  salary of those clients who are not in the city ‘</a:t>
            </a:r>
            <a:r>
              <a:rPr lang="en-US" sz="2400" dirty="0" err="1" smtClean="0"/>
              <a:t>mumbai</a:t>
            </a:r>
            <a:r>
              <a:rPr lang="en-US" sz="2400" dirty="0" smtClean="0"/>
              <a:t>’ and balance is not greater than 1000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14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SQL&gt;  Select </a:t>
            </a:r>
            <a:r>
              <a:rPr lang="en-US" sz="2400" dirty="0" err="1" smtClean="0">
                <a:solidFill>
                  <a:srgbClr val="FF0000"/>
                </a:solidFill>
              </a:rPr>
              <a:t>client_no</a:t>
            </a:r>
            <a:r>
              <a:rPr lang="en-US" sz="2400" dirty="0" smtClean="0">
                <a:solidFill>
                  <a:srgbClr val="FF0000"/>
                </a:solidFill>
              </a:rPr>
              <a:t>, name, salary from </a:t>
            </a:r>
            <a:r>
              <a:rPr lang="en-US" sz="2400" dirty="0" err="1" smtClean="0">
                <a:solidFill>
                  <a:srgbClr val="FF0000"/>
                </a:solidFill>
              </a:rPr>
              <a:t>client_master</a:t>
            </a:r>
            <a:r>
              <a:rPr lang="en-US" sz="2400" dirty="0" smtClean="0">
                <a:solidFill>
                  <a:srgbClr val="FF0000"/>
                </a:solidFill>
              </a:rPr>
              <a:t> where </a:t>
            </a:r>
            <a:r>
              <a:rPr lang="en-US" sz="2400" dirty="0" smtClean="0">
                <a:solidFill>
                  <a:srgbClr val="00B050"/>
                </a:solidFill>
              </a:rPr>
              <a:t>NOT</a:t>
            </a:r>
            <a:r>
              <a:rPr lang="en-US" sz="2400" dirty="0" smtClean="0">
                <a:solidFill>
                  <a:srgbClr val="FF0000"/>
                </a:solidFill>
              </a:rPr>
              <a:t> ( city=‘</a:t>
            </a:r>
            <a:r>
              <a:rPr lang="en-US" sz="2400" dirty="0" err="1" smtClean="0">
                <a:solidFill>
                  <a:srgbClr val="FF0000"/>
                </a:solidFill>
              </a:rPr>
              <a:t>mumbai</a:t>
            </a:r>
            <a:r>
              <a:rPr lang="en-US" sz="2400" dirty="0" smtClean="0">
                <a:solidFill>
                  <a:srgbClr val="FF0000"/>
                </a:solidFill>
              </a:rPr>
              <a:t>’  </a:t>
            </a:r>
            <a:r>
              <a:rPr lang="en-US" sz="2400" dirty="0" smtClean="0">
                <a:solidFill>
                  <a:srgbClr val="00B050"/>
                </a:solidFill>
              </a:rPr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Bal_Due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&gt;1000);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3733800"/>
          <a:ext cx="6096000" cy="193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Arithmetic Operators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Addition (+)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Subtraction (-)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Division (/)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Multiplication (*)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Enclosed Operation ()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363926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Basic Data Types</a:t>
            </a:r>
            <a:endParaRPr lang="en-US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/>
                <a:gridCol w="541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Data type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Description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CHAR(SIZE)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Character  strings value of fixed length.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Max characters</a:t>
                      </a:r>
                      <a:r>
                        <a:rPr lang="en-US" sz="2000" baseline="0" dirty="0" smtClean="0"/>
                        <a:t> can hold is 255.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 The data held is right padded with spaces to whatever length is specified.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1" baseline="0" dirty="0" smtClean="0"/>
                        <a:t>For example: Name CHAR2(7)= NMIMS--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VARCHAR (SIZE)/VARCHAR2(SIZE)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Store</a:t>
                      </a:r>
                      <a:r>
                        <a:rPr lang="en-US" sz="2000" baseline="0" dirty="0" smtClean="0"/>
                        <a:t> variable length of alpha numeric type.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 Max characters can hold 255.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 Inserted values will not be padded with spaces.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="1" baseline="0" dirty="0" smtClean="0"/>
                        <a:t> For example: Name VarCHAR2(7)= NMIMS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Number (size)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sz="2000" dirty="0" smtClean="0"/>
                        <a:t>store numbers only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1114425"/>
            <a:ext cx="66865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47470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94716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838200"/>
            <a:ext cx="5076825" cy="495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Range Searching (Between Operator)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Retrieve data within range of values.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BETWEEN</a:t>
            </a:r>
            <a:r>
              <a:rPr lang="en-US" sz="2400" dirty="0" smtClean="0"/>
              <a:t> operator allows the selection of rows that contains values within specified limit.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range coded after the word </a:t>
            </a:r>
            <a:r>
              <a:rPr lang="en-US" sz="2400" dirty="0" smtClean="0">
                <a:solidFill>
                  <a:srgbClr val="0070C0"/>
                </a:solidFill>
              </a:rPr>
              <a:t>BETWEEN in inclusive </a:t>
            </a:r>
            <a:r>
              <a:rPr lang="en-US" sz="2400" dirty="0" smtClean="0"/>
              <a:t>and two values in between the range must be linked with a keyword </a:t>
            </a:r>
            <a:r>
              <a:rPr lang="en-US" sz="2400" dirty="0" smtClean="0">
                <a:solidFill>
                  <a:srgbClr val="0070C0"/>
                </a:solidFill>
              </a:rPr>
              <a:t>AND.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Syntax: </a:t>
            </a:r>
            <a:r>
              <a:rPr lang="en-US" sz="2400" i="1" dirty="0" smtClean="0"/>
              <a:t>Select * from &lt;table name&gt; where  condition BETWEEN &lt;expression&gt; AND &lt;expression&gt; 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458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Select description from product where </a:t>
            </a:r>
            <a:r>
              <a:rPr lang="en-US" sz="2400" dirty="0" err="1" smtClean="0"/>
              <a:t>sellprice</a:t>
            </a:r>
            <a:r>
              <a:rPr lang="en-US" sz="2400" dirty="0" smtClean="0"/>
              <a:t> BETWEEN  100 AND 300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u="sng" dirty="0" smtClean="0"/>
              <a:t>Description</a:t>
            </a:r>
          </a:p>
          <a:p>
            <a:pPr algn="just"/>
            <a:r>
              <a:rPr lang="en-US" sz="2400" dirty="0" smtClean="0"/>
              <a:t>Books</a:t>
            </a:r>
          </a:p>
          <a:p>
            <a:pPr algn="just"/>
            <a:r>
              <a:rPr lang="en-US" sz="2400" dirty="0" smtClean="0"/>
              <a:t>Pens</a:t>
            </a:r>
          </a:p>
          <a:p>
            <a:pPr algn="just"/>
            <a:r>
              <a:rPr lang="en-US" sz="2400" dirty="0" smtClean="0"/>
              <a:t>Bags</a:t>
            </a:r>
          </a:p>
          <a:p>
            <a:pPr algn="just"/>
            <a:r>
              <a:rPr lang="en-US" sz="2400" dirty="0" smtClean="0"/>
              <a:t>Pencils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Select description from product where </a:t>
            </a:r>
            <a:r>
              <a:rPr lang="en-US" sz="2400" dirty="0" err="1" smtClean="0"/>
              <a:t>sellprice</a:t>
            </a:r>
            <a:r>
              <a:rPr lang="en-US" sz="2400" dirty="0" smtClean="0"/>
              <a:t> NOT BETWEEN  100 AND 300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u="sng" dirty="0" smtClean="0"/>
              <a:t>Description</a:t>
            </a:r>
          </a:p>
          <a:p>
            <a:pPr algn="just"/>
            <a:r>
              <a:rPr lang="en-US" sz="2400" dirty="0" smtClean="0"/>
              <a:t>Folders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/>
            </a:r>
            <a:br>
              <a:rPr lang="en-US" sz="3200" b="1" u="sng" dirty="0" smtClean="0">
                <a:solidFill>
                  <a:srgbClr val="FF0000"/>
                </a:solidFill>
              </a:rPr>
            </a:br>
            <a:r>
              <a:rPr lang="en-US" sz="3200" b="1" u="sng" dirty="0" smtClean="0">
                <a:solidFill>
                  <a:srgbClr val="FF0000"/>
                </a:solidFill>
              </a:rPr>
              <a:t>IN Operator</a:t>
            </a:r>
            <a:br>
              <a:rPr lang="en-US" sz="3200" b="1" u="sng" dirty="0" smtClean="0">
                <a:solidFill>
                  <a:srgbClr val="FF0000"/>
                </a:solidFill>
              </a:rPr>
            </a:br>
            <a:r>
              <a:rPr lang="en-US" sz="3200" b="1" u="sng" dirty="0" smtClean="0">
                <a:solidFill>
                  <a:srgbClr val="FF0000"/>
                </a:solidFill>
              </a:rPr>
              <a:t/>
            </a:r>
            <a:br>
              <a:rPr lang="en-US" sz="3200" b="1" u="sng" dirty="0" smtClean="0">
                <a:solidFill>
                  <a:srgbClr val="FF0000"/>
                </a:solidFill>
              </a:rPr>
            </a:b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To test for values in a list.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Syntax: Select  * from &lt;</a:t>
            </a:r>
            <a:r>
              <a:rPr lang="en-US" sz="2400" dirty="0" err="1" smtClean="0">
                <a:solidFill>
                  <a:srgbClr val="0070C0"/>
                </a:solidFill>
              </a:rPr>
              <a:t>TableName</a:t>
            </a:r>
            <a:r>
              <a:rPr lang="en-US" sz="2400" dirty="0" smtClean="0">
                <a:solidFill>
                  <a:srgbClr val="0070C0"/>
                </a:solidFill>
              </a:rPr>
              <a:t>&gt; where condition IN (expression);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Select name from client where salary  IN (4000, 3000)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Rules of Precedence</a:t>
            </a:r>
            <a:endParaRPr lang="en-US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057400"/>
          <a:ext cx="6096000" cy="390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Order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Operator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Arithmetic Operators (**, * ,/,</a:t>
                      </a:r>
                      <a:r>
                        <a:rPr lang="en-US" sz="2000" baseline="0" dirty="0" smtClean="0"/>
                        <a:t> +, -)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Comparison Operators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BETWEEN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Logical Operators (NOT,  AND,  OR)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Aggregate Functions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382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Aggregate functions are functions that take a collection of values as input and return a single value.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SQL Aggregate Functions are functions that provide mathematical operations like add, count or avg.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800" dirty="0" smtClean="0"/>
              <a:t>Behavior of Aggregate Functions:</a:t>
            </a:r>
          </a:p>
          <a:p>
            <a:pPr marL="1257300" lvl="2" indent="-3429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dirty="0" smtClean="0"/>
              <a:t>Operates  - on a single column </a:t>
            </a:r>
          </a:p>
          <a:p>
            <a:pPr marL="1257300" lvl="2" indent="-3429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dirty="0" smtClean="0"/>
              <a:t>Return      -  a  single value.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Types of  SQL Aggregate Functions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SUM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AVG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MIN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MAX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COUNT</a:t>
            </a:r>
            <a:endParaRPr lang="en-US" sz="2400" dirty="0"/>
          </a:p>
        </p:txBody>
      </p:sp>
      <p:sp>
        <p:nvSpPr>
          <p:cNvPr id="5" name="Right Brace 4"/>
          <p:cNvSpPr/>
          <p:nvPr/>
        </p:nvSpPr>
        <p:spPr>
          <a:xfrm>
            <a:off x="2133600" y="1600200"/>
            <a:ext cx="533400" cy="1066800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1905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Operates only on collection of numbers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2286000" y="3048000"/>
            <a:ext cx="533400" cy="1752600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3581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Operates on numbers and non numbers as well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10333938"/>
              </p:ext>
            </p:extLst>
          </p:nvPr>
        </p:nvGraphicFramePr>
        <p:xfrm>
          <a:off x="304800" y="685800"/>
          <a:ext cx="82296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Data Type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Description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Numeric (P,S)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store fixed or floating numbers where p is precision</a:t>
                      </a:r>
                      <a:r>
                        <a:rPr lang="en-US" sz="2000" baseline="0" dirty="0" smtClean="0"/>
                        <a:t> and s is scale.</a:t>
                      </a:r>
                      <a:endParaRPr lang="en-US" sz="20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Max precision is 38 digits. CGPA(3,1)=</a:t>
                      </a:r>
                      <a:r>
                        <a:rPr lang="en-US" sz="2000" baseline="0" dirty="0" smtClean="0"/>
                        <a:t> (12.3)</a:t>
                      </a:r>
                      <a:endParaRPr lang="en-US" sz="20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for example- </a:t>
                      </a:r>
                      <a:r>
                        <a:rPr lang="en-US" sz="2000" b="1" dirty="0" smtClean="0"/>
                        <a:t>numeric</a:t>
                      </a:r>
                      <a:r>
                        <a:rPr lang="en-US" sz="2000" b="1" baseline="0" dirty="0" smtClean="0"/>
                        <a:t>(7,2) means 5 digits before decimal and 2 digits after decimal.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represent date and time.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standard</a:t>
                      </a:r>
                      <a:r>
                        <a:rPr lang="en-US" sz="2000" baseline="0" dirty="0" smtClean="0"/>
                        <a:t> format </a:t>
                      </a:r>
                      <a:r>
                        <a:rPr lang="en-US" sz="2000" b="1" baseline="0" dirty="0" smtClean="0"/>
                        <a:t>is MM-DD-YYYY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LONG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store variable length character string </a:t>
                      </a:r>
                      <a:r>
                        <a:rPr lang="en-US" sz="2000" dirty="0" err="1" smtClean="0"/>
                        <a:t>upto</a:t>
                      </a:r>
                      <a:r>
                        <a:rPr lang="en-US" sz="2000" dirty="0" smtClean="0"/>
                        <a:t> 2GB.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LONG data can not be used in</a:t>
                      </a:r>
                      <a:r>
                        <a:rPr lang="en-US" sz="2000" baseline="0" dirty="0" smtClean="0"/>
                        <a:t> sub queries, or functions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int</a:t>
                      </a:r>
                      <a:r>
                        <a:rPr lang="en-US" sz="2000" b="1" dirty="0" smtClean="0"/>
                        <a:t> or integer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machine dependent finite set of integers.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Float(n)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floating point number with precision of at least n digits.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SUM()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1534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sum of the values in a specified column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400" i="1" dirty="0" smtClean="0">
                <a:solidFill>
                  <a:srgbClr val="002060"/>
                </a:solidFill>
              </a:rPr>
              <a:t>Syntax:</a:t>
            </a:r>
          </a:p>
          <a:p>
            <a:endParaRPr lang="en-US" sz="1000" dirty="0" smtClean="0"/>
          </a:p>
          <a:p>
            <a:pPr algn="just"/>
            <a:r>
              <a:rPr lang="en-US" sz="2400" dirty="0" smtClean="0"/>
              <a:t>Select SUM (column name) from &lt;table name&gt; where &lt;condition&gt;;                         OR</a:t>
            </a:r>
          </a:p>
          <a:p>
            <a:pPr algn="just"/>
            <a:endParaRPr lang="en-US" sz="2400" dirty="0" smtClean="0"/>
          </a:p>
          <a:p>
            <a:endParaRPr lang="en-US" sz="1400" dirty="0" smtClean="0"/>
          </a:p>
          <a:p>
            <a:r>
              <a:rPr lang="en-US" sz="2400" i="1" dirty="0" smtClean="0"/>
              <a:t>For Example:  </a:t>
            </a:r>
            <a:r>
              <a:rPr lang="en-US" sz="2400" dirty="0" smtClean="0"/>
              <a:t>Select SUM (salary) from client ;</a:t>
            </a:r>
          </a:p>
          <a:p>
            <a:r>
              <a:rPr lang="en-US" sz="2400" dirty="0" smtClean="0"/>
              <a:t>                                     OR</a:t>
            </a:r>
          </a:p>
          <a:p>
            <a:r>
              <a:rPr lang="en-US" sz="2400" i="1" dirty="0" smtClean="0"/>
              <a:t>  </a:t>
            </a:r>
            <a:r>
              <a:rPr lang="en-US" sz="2400" dirty="0" smtClean="0"/>
              <a:t>Select SUM (salary) AS  </a:t>
            </a:r>
            <a:r>
              <a:rPr lang="en-US" sz="2400" dirty="0" err="1" smtClean="0"/>
              <a:t>Total_Salary</a:t>
            </a:r>
            <a:r>
              <a:rPr lang="en-US" sz="2400" dirty="0" smtClean="0"/>
              <a:t> from client 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u="sng" dirty="0" smtClean="0"/>
              <a:t>Sum(salary)</a:t>
            </a:r>
            <a:r>
              <a:rPr lang="en-US" sz="2400" dirty="0" smtClean="0"/>
              <a:t>                   OR    </a:t>
            </a:r>
            <a:r>
              <a:rPr lang="en-US" sz="2400" u="sng" dirty="0" err="1" smtClean="0"/>
              <a:t>Total_Salary</a:t>
            </a:r>
            <a:endParaRPr lang="en-US" sz="2400" u="sng" dirty="0" smtClean="0"/>
          </a:p>
          <a:p>
            <a:r>
              <a:rPr lang="en-US" sz="2400" dirty="0" smtClean="0"/>
              <a:t>29000                                                          29000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i="1" dirty="0" smtClean="0"/>
          </a:p>
          <a:p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AVG()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average of the values in a specified column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400" i="1" dirty="0" smtClean="0">
                <a:solidFill>
                  <a:srgbClr val="002060"/>
                </a:solidFill>
              </a:rPr>
              <a:t>Syntax:</a:t>
            </a:r>
          </a:p>
          <a:p>
            <a:endParaRPr lang="en-US" sz="1000" dirty="0" smtClean="0"/>
          </a:p>
          <a:p>
            <a:pPr algn="just"/>
            <a:r>
              <a:rPr lang="en-US" sz="2400" dirty="0" smtClean="0"/>
              <a:t>Select AVG (column name) from &lt;table name&gt; where &lt;condition&gt;;</a:t>
            </a:r>
          </a:p>
          <a:p>
            <a:endParaRPr lang="en-US" sz="1400" dirty="0" smtClean="0"/>
          </a:p>
          <a:p>
            <a:r>
              <a:rPr lang="en-US" sz="2400" i="1" dirty="0" smtClean="0"/>
              <a:t>For Example:  </a:t>
            </a:r>
            <a:r>
              <a:rPr lang="en-US" sz="2400" dirty="0" smtClean="0"/>
              <a:t>Select AVG (salary) from client ;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AVG(salary)</a:t>
            </a:r>
          </a:p>
          <a:p>
            <a:r>
              <a:rPr lang="en-US" sz="2400" dirty="0" smtClean="0"/>
              <a:t>9.666666</a:t>
            </a:r>
          </a:p>
          <a:p>
            <a:endParaRPr lang="en-US" sz="2400" dirty="0" smtClean="0"/>
          </a:p>
          <a:p>
            <a:endParaRPr lang="en-US" sz="2400" i="1" dirty="0" smtClean="0"/>
          </a:p>
          <a:p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Min()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15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returns the smallest values in a specified column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400" i="1" dirty="0" smtClean="0">
                <a:solidFill>
                  <a:srgbClr val="002060"/>
                </a:solidFill>
              </a:rPr>
              <a:t>Syntax:</a:t>
            </a:r>
          </a:p>
          <a:p>
            <a:endParaRPr lang="en-US" sz="1000" dirty="0" smtClean="0"/>
          </a:p>
          <a:p>
            <a:pPr algn="just"/>
            <a:r>
              <a:rPr lang="en-US" sz="2400" dirty="0" smtClean="0"/>
              <a:t>Select MIN (column name) from &lt;table name&gt; where &lt;condition&gt;;</a:t>
            </a:r>
          </a:p>
          <a:p>
            <a:endParaRPr lang="en-US" sz="1400" dirty="0" smtClean="0"/>
          </a:p>
          <a:p>
            <a:r>
              <a:rPr lang="en-US" sz="2400" i="1" dirty="0" smtClean="0"/>
              <a:t>For Example:  </a:t>
            </a:r>
            <a:r>
              <a:rPr lang="en-US" sz="2400" dirty="0" smtClean="0"/>
              <a:t>Select MIN (</a:t>
            </a:r>
            <a:r>
              <a:rPr lang="en-US" sz="2400" dirty="0" err="1" smtClean="0"/>
              <a:t>sell_price</a:t>
            </a:r>
            <a:r>
              <a:rPr lang="en-US" sz="2400" dirty="0" smtClean="0"/>
              <a:t>) from product ;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Min(marks)</a:t>
            </a:r>
          </a:p>
          <a:p>
            <a:r>
              <a:rPr lang="en-US" sz="2400" dirty="0" smtClean="0"/>
              <a:t>9</a:t>
            </a:r>
          </a:p>
          <a:p>
            <a:endParaRPr lang="en-US" sz="2400" i="1" dirty="0" smtClean="0"/>
          </a:p>
          <a:p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Max()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15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returns the maximum value in a specified column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400" i="1" dirty="0" smtClean="0">
                <a:solidFill>
                  <a:srgbClr val="002060"/>
                </a:solidFill>
              </a:rPr>
              <a:t>Syntax:</a:t>
            </a:r>
          </a:p>
          <a:p>
            <a:endParaRPr lang="en-US" sz="1000" dirty="0" smtClean="0"/>
          </a:p>
          <a:p>
            <a:pPr algn="just"/>
            <a:r>
              <a:rPr lang="en-US" sz="2400" dirty="0" smtClean="0"/>
              <a:t>Select MAX (column name) from &lt;table name&gt; where &lt;condition&gt;;</a:t>
            </a:r>
          </a:p>
          <a:p>
            <a:endParaRPr lang="en-US" sz="1400" dirty="0" smtClean="0"/>
          </a:p>
          <a:p>
            <a:r>
              <a:rPr lang="en-US" sz="2400" i="1" dirty="0" smtClean="0"/>
              <a:t>For Example:  </a:t>
            </a:r>
            <a:r>
              <a:rPr lang="en-US" sz="2400" dirty="0" smtClean="0"/>
              <a:t>Select MAX (salary), </a:t>
            </a:r>
            <a:r>
              <a:rPr lang="en-US" sz="2400" dirty="0" err="1" smtClean="0"/>
              <a:t>Avg</a:t>
            </a:r>
            <a:r>
              <a:rPr lang="en-US" sz="2400" dirty="0" smtClean="0"/>
              <a:t>(salary)  from client ;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Max(marks)</a:t>
            </a:r>
          </a:p>
          <a:p>
            <a:r>
              <a:rPr lang="en-US" sz="2400" dirty="0" smtClean="0"/>
              <a:t>10</a:t>
            </a:r>
          </a:p>
          <a:p>
            <a:endParaRPr lang="en-US" sz="2400" i="1" dirty="0" smtClean="0"/>
          </a:p>
          <a:p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COUNT()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Returns the Number of records in a specified column where expression is not null.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b="1" i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sz="2400" dirty="0" smtClean="0"/>
              <a:t>   Select COUNT (Column Name) from &lt;Table Name&gt;;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Example:</a:t>
            </a:r>
          </a:p>
          <a:p>
            <a:r>
              <a:rPr lang="en-US" sz="2400" dirty="0" smtClean="0"/>
              <a:t>Select COUNT (name) 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COUNT(name)</a:t>
            </a:r>
          </a:p>
          <a:p>
            <a:r>
              <a:rPr lang="en-US" sz="2400" dirty="0" smtClean="0"/>
              <a:t>3</a:t>
            </a:r>
          </a:p>
          <a:p>
            <a:endParaRPr lang="en-US" sz="2400" dirty="0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228600" y="543341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How many different job titles are stored in the relation EMP?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 count(distinct JOB) from EMP;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COUNT(*)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Returns the total Number of records in a specified column.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b="1" i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sz="2400" dirty="0" smtClean="0"/>
              <a:t>   Select COUNT (*) from &lt;Table Name&gt;;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Example:</a:t>
            </a:r>
          </a:p>
          <a:p>
            <a:r>
              <a:rPr lang="en-US" sz="2400" dirty="0" smtClean="0"/>
              <a:t>Select COUNT (*) 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COUNT(*)</a:t>
            </a:r>
          </a:p>
          <a:p>
            <a:r>
              <a:rPr lang="en-US" sz="2400" dirty="0" smtClean="0"/>
              <a:t>4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3658872"/>
              </p:ext>
            </p:extLst>
          </p:nvPr>
        </p:nvGraphicFramePr>
        <p:xfrm>
          <a:off x="5638800" y="2438400"/>
          <a:ext cx="3276600" cy="293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1092200"/>
                <a:gridCol w="1092200"/>
              </a:tblGrid>
              <a:tr h="4610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Job_Title</a:t>
                      </a:r>
                      <a:endParaRPr lang="en-US" dirty="0"/>
                    </a:p>
                  </a:txBody>
                  <a:tcPr/>
                </a:tc>
              </a:tr>
              <a:tr h="4610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Project_Leader</a:t>
                      </a:r>
                      <a:endParaRPr lang="en-US" dirty="0"/>
                    </a:p>
                  </a:txBody>
                  <a:tcPr/>
                </a:tc>
              </a:tr>
              <a:tr h="46101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Project_Leader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6101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</a:t>
                      </a:r>
                      <a:endParaRPr lang="en-US" dirty="0"/>
                    </a:p>
                  </a:txBody>
                  <a:tcPr/>
                </a:tc>
              </a:tr>
              <a:tr h="46101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Set Operations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SQL supports few  SET Operations on data table.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These functions are used to get </a:t>
            </a:r>
            <a:r>
              <a:rPr lang="en-US" sz="2400" b="1" i="1" dirty="0" smtClean="0"/>
              <a:t>meaningful results</a:t>
            </a:r>
            <a:r>
              <a:rPr lang="en-US" sz="2400" dirty="0" smtClean="0"/>
              <a:t> from different conditions.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i="1" dirty="0" smtClean="0"/>
              <a:t>There are 3 types of Set operations: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 UNION, UNION ALL (U)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 INTERSECT, INTERSECT ALL (∩)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 EXCEPT (-)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C00000"/>
                </a:solidFill>
              </a:rPr>
              <a:t>Set Operation:  UNION </a:t>
            </a:r>
            <a:endParaRPr lang="en-US" sz="4000" b="1" u="sng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It is used to store result of two or more select statement.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It will eliminate duplicate records from the result after combining two or more select statement. 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In Union operation- number of columns  and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should be same in both tables.</a:t>
            </a:r>
          </a:p>
          <a:p>
            <a:pPr algn="just"/>
            <a:endParaRPr lang="en-US" sz="2400" dirty="0" smtClean="0">
              <a:solidFill>
                <a:srgbClr val="7030A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Syntax:  </a:t>
            </a:r>
          </a:p>
          <a:p>
            <a:pPr algn="just"/>
            <a:r>
              <a:rPr lang="en-US" sz="2400" dirty="0" smtClean="0">
                <a:solidFill>
                  <a:srgbClr val="7030A0"/>
                </a:solidFill>
              </a:rPr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select &lt;column name&gt; from table name1  </a:t>
            </a:r>
            <a:r>
              <a:rPr lang="en-US" sz="2400" dirty="0" smtClean="0">
                <a:solidFill>
                  <a:srgbClr val="FF0000"/>
                </a:solidFill>
              </a:rPr>
              <a:t>UNION</a:t>
            </a:r>
            <a:r>
              <a:rPr lang="en-US" sz="2400" dirty="0" smtClean="0">
                <a:solidFill>
                  <a:srgbClr val="0070C0"/>
                </a:solidFill>
              </a:rPr>
              <a:t>   select &lt;column name&gt; from table name2</a:t>
            </a:r>
          </a:p>
          <a:p>
            <a:pPr algn="ctr"/>
            <a:r>
              <a:rPr lang="en-US" sz="2400" b="1" dirty="0" smtClean="0"/>
              <a:t>OR 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   select &lt;column name&gt; from table name 1 where condition </a:t>
            </a:r>
            <a:r>
              <a:rPr lang="en-US" sz="2400" dirty="0" smtClean="0">
                <a:solidFill>
                  <a:srgbClr val="FF0000"/>
                </a:solidFill>
              </a:rPr>
              <a:t>UNION</a:t>
            </a:r>
            <a:r>
              <a:rPr lang="en-US" sz="2400" dirty="0" smtClean="0">
                <a:solidFill>
                  <a:srgbClr val="0070C0"/>
                </a:solidFill>
              </a:rPr>
              <a:t>   select &lt;column name&gt;  from table name 2 (or 1) where condition 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609600"/>
          <a:ext cx="31242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600" y="685800"/>
          <a:ext cx="31242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1752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20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6670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select </a:t>
            </a:r>
            <a:r>
              <a:rPr lang="en-US" sz="2000" dirty="0" err="1" smtClean="0">
                <a:solidFill>
                  <a:srgbClr val="0070C0"/>
                </a:solidFill>
              </a:rPr>
              <a:t>clinet_id</a:t>
            </a:r>
            <a:r>
              <a:rPr lang="en-US" sz="2000" dirty="0" smtClean="0">
                <a:solidFill>
                  <a:srgbClr val="0070C0"/>
                </a:solidFill>
              </a:rPr>
              <a:t>, name  from CLIENT </a:t>
            </a:r>
            <a:r>
              <a:rPr lang="en-US" sz="2000" dirty="0" smtClean="0">
                <a:solidFill>
                  <a:srgbClr val="FF0000"/>
                </a:solidFill>
              </a:rPr>
              <a:t>UNION</a:t>
            </a:r>
            <a:r>
              <a:rPr lang="en-US" sz="2000" dirty="0" smtClean="0">
                <a:solidFill>
                  <a:srgbClr val="0070C0"/>
                </a:solidFill>
              </a:rPr>
              <a:t>   select </a:t>
            </a:r>
            <a:r>
              <a:rPr lang="en-US" sz="2000" dirty="0" err="1" smtClean="0">
                <a:solidFill>
                  <a:srgbClr val="0070C0"/>
                </a:solidFill>
              </a:rPr>
              <a:t>cust_id</a:t>
            </a:r>
            <a:r>
              <a:rPr lang="en-US" sz="2000" dirty="0" smtClean="0">
                <a:solidFill>
                  <a:srgbClr val="0070C0"/>
                </a:solidFill>
              </a:rPr>
              <a:t>, name from employee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3429000"/>
          <a:ext cx="3810000" cy="28575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/>
                <a:gridCol w="190500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C003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Willaim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c004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096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select  </a:t>
            </a:r>
            <a:r>
              <a:rPr lang="en-US" sz="2000" dirty="0" err="1" smtClean="0">
                <a:solidFill>
                  <a:srgbClr val="0070C0"/>
                </a:solidFill>
              </a:rPr>
              <a:t>client_id</a:t>
            </a:r>
            <a:r>
              <a:rPr lang="en-US" sz="2000" dirty="0" smtClean="0">
                <a:solidFill>
                  <a:srgbClr val="0070C0"/>
                </a:solidFill>
              </a:rPr>
              <a:t>, name From CLIENT  </a:t>
            </a:r>
            <a:r>
              <a:rPr lang="en-US" sz="2000" dirty="0" smtClean="0">
                <a:solidFill>
                  <a:srgbClr val="FF0000"/>
                </a:solidFill>
              </a:rPr>
              <a:t>UNION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ALL</a:t>
            </a:r>
            <a:r>
              <a:rPr lang="en-US" sz="2000" dirty="0" smtClean="0">
                <a:solidFill>
                  <a:srgbClr val="0070C0"/>
                </a:solidFill>
              </a:rPr>
              <a:t>  select </a:t>
            </a:r>
            <a:r>
              <a:rPr lang="en-US" sz="2000" dirty="0" err="1" smtClean="0">
                <a:solidFill>
                  <a:srgbClr val="0070C0"/>
                </a:solidFill>
              </a:rPr>
              <a:t>clust_id</a:t>
            </a:r>
            <a:r>
              <a:rPr lang="en-US" sz="2000" dirty="0" smtClean="0">
                <a:solidFill>
                  <a:srgbClr val="0070C0"/>
                </a:solidFill>
              </a:rPr>
              <a:t>, name  from  CUSTOMER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1600200"/>
          <a:ext cx="3810000" cy="3429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/>
                <a:gridCol w="190500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c003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c004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7030A0"/>
                </a:solidFill>
              </a:rPr>
              <a:t>Data Languages in SQL</a:t>
            </a: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DDL (Data Definition Language)</a:t>
            </a:r>
          </a:p>
          <a:p>
            <a:pPr marL="914400" lvl="1" indent="-514350"/>
            <a:r>
              <a:rPr lang="en-US" dirty="0" smtClean="0"/>
              <a:t>Create, Alter, Truncate, Drop, Rename</a:t>
            </a:r>
          </a:p>
          <a:p>
            <a:pPr marL="514350" indent="-514350">
              <a:buNone/>
            </a:pPr>
            <a:endParaRPr lang="en-US" sz="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DML (Data Manipulation Language)</a:t>
            </a:r>
          </a:p>
          <a:p>
            <a:pPr marL="914400" lvl="1" indent="-514350"/>
            <a:r>
              <a:rPr lang="en-US" dirty="0" smtClean="0"/>
              <a:t> Insert, Select, Update, Delete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TCL (Transaction Control Language)</a:t>
            </a:r>
          </a:p>
          <a:p>
            <a:pPr marL="914400" lvl="1" indent="-514350"/>
            <a:r>
              <a:rPr lang="en-US" dirty="0" smtClean="0"/>
              <a:t> Commit , Rollback</a:t>
            </a:r>
          </a:p>
          <a:p>
            <a:pPr marL="914400" lvl="1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Set Operation:  INTERSECT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30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It is used to combine two select statement or tables and return the common result.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In intersect operation, number of columns  and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should be same in both tables or statements.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Syntax:  </a:t>
            </a:r>
          </a:p>
          <a:p>
            <a:pPr algn="just"/>
            <a:r>
              <a:rPr lang="en-US" sz="2400" dirty="0" smtClean="0">
                <a:solidFill>
                  <a:srgbClr val="7030A0"/>
                </a:solidFill>
              </a:rPr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select &lt;column name&gt; from table name1  </a:t>
            </a:r>
            <a:r>
              <a:rPr lang="en-US" sz="2400" dirty="0" smtClean="0">
                <a:solidFill>
                  <a:srgbClr val="FF0000"/>
                </a:solidFill>
              </a:rPr>
              <a:t>INTERSECT</a:t>
            </a:r>
            <a:r>
              <a:rPr lang="en-US" sz="2400" dirty="0" smtClean="0">
                <a:solidFill>
                  <a:srgbClr val="0070C0"/>
                </a:solidFill>
              </a:rPr>
              <a:t>   select &lt;column name&gt; from table name2</a:t>
            </a:r>
          </a:p>
          <a:p>
            <a:pPr algn="ctr"/>
            <a:r>
              <a:rPr lang="en-US" sz="2400" b="1" dirty="0" smtClean="0"/>
              <a:t>OR 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   select &lt;column name&gt; from table name 1 where condition </a:t>
            </a:r>
            <a:r>
              <a:rPr lang="en-US" sz="2400" dirty="0" smtClean="0">
                <a:solidFill>
                  <a:srgbClr val="FF0000"/>
                </a:solidFill>
              </a:rPr>
              <a:t>INTERSECT</a:t>
            </a:r>
            <a:r>
              <a:rPr lang="en-US" sz="2400" dirty="0" smtClean="0">
                <a:solidFill>
                  <a:srgbClr val="0070C0"/>
                </a:solidFill>
              </a:rPr>
              <a:t>   select &lt;column name&gt;  from table name 2 where condition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609600"/>
          <a:ext cx="3124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600" y="533400"/>
          <a:ext cx="31242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1828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05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819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0070C0"/>
                </a:solidFill>
              </a:rPr>
              <a:t>select </a:t>
            </a:r>
            <a:r>
              <a:rPr lang="en-US" sz="2000" dirty="0" err="1" smtClean="0">
                <a:solidFill>
                  <a:srgbClr val="0070C0"/>
                </a:solidFill>
              </a:rPr>
              <a:t>clinet_id</a:t>
            </a:r>
            <a:r>
              <a:rPr lang="en-US" sz="2000" dirty="0" smtClean="0">
                <a:solidFill>
                  <a:srgbClr val="0070C0"/>
                </a:solidFill>
              </a:rPr>
              <a:t>, name  from CLIENT  </a:t>
            </a:r>
            <a:r>
              <a:rPr lang="en-US" sz="2000" dirty="0" smtClean="0">
                <a:solidFill>
                  <a:srgbClr val="FF0000"/>
                </a:solidFill>
              </a:rPr>
              <a:t>INTERSECT</a:t>
            </a:r>
            <a:r>
              <a:rPr lang="en-US" sz="2000" dirty="0" smtClean="0">
                <a:solidFill>
                  <a:srgbClr val="0070C0"/>
                </a:solidFill>
              </a:rPr>
              <a:t>   select </a:t>
            </a:r>
            <a:r>
              <a:rPr lang="en-US" sz="2000" dirty="0" err="1" smtClean="0">
                <a:solidFill>
                  <a:srgbClr val="0070C0"/>
                </a:solidFill>
              </a:rPr>
              <a:t>cust_id</a:t>
            </a:r>
            <a:r>
              <a:rPr lang="en-US" sz="2000" dirty="0" smtClean="0">
                <a:solidFill>
                  <a:srgbClr val="0070C0"/>
                </a:solidFill>
              </a:rPr>
              <a:t>, name from Employee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3962400"/>
          <a:ext cx="31242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Set Operation:  EXCEPT OR MINUS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76400"/>
            <a:ext cx="8458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Combine results of two select statement and return only those results which is in first set.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Syntax:  </a:t>
            </a:r>
          </a:p>
          <a:p>
            <a:pPr algn="just"/>
            <a:r>
              <a:rPr lang="en-US" sz="2400" dirty="0" smtClean="0">
                <a:solidFill>
                  <a:srgbClr val="7030A0"/>
                </a:solidFill>
              </a:rPr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select &lt;column name&gt; from table name1  </a:t>
            </a:r>
            <a:r>
              <a:rPr lang="en-US" sz="2400" dirty="0" smtClean="0">
                <a:solidFill>
                  <a:srgbClr val="FF0000"/>
                </a:solidFill>
              </a:rPr>
              <a:t>minus</a:t>
            </a:r>
            <a:r>
              <a:rPr lang="en-US" sz="2400" dirty="0" smtClean="0">
                <a:solidFill>
                  <a:srgbClr val="0070C0"/>
                </a:solidFill>
              </a:rPr>
              <a:t>   select &lt;column name&gt; from table name2</a:t>
            </a:r>
          </a:p>
          <a:p>
            <a:pPr algn="ctr"/>
            <a:r>
              <a:rPr lang="en-US" sz="2400" b="1" dirty="0" smtClean="0"/>
              <a:t>OR 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   select &lt;column name&gt; from table name 1 where condition </a:t>
            </a:r>
            <a:r>
              <a:rPr lang="en-US" sz="2400" dirty="0" smtClean="0">
                <a:solidFill>
                  <a:srgbClr val="FF0000"/>
                </a:solidFill>
              </a:rPr>
              <a:t>minus</a:t>
            </a:r>
            <a:r>
              <a:rPr lang="en-US" sz="2400" dirty="0" smtClean="0">
                <a:solidFill>
                  <a:srgbClr val="0070C0"/>
                </a:solidFill>
              </a:rPr>
              <a:t>   select &lt;column name&gt;  from table name 2 where condition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609600"/>
          <a:ext cx="3124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600" y="533400"/>
          <a:ext cx="31242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1828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05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6670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0070C0"/>
                </a:solidFill>
              </a:rPr>
              <a:t>select </a:t>
            </a:r>
            <a:r>
              <a:rPr lang="en-US" sz="2000" dirty="0" err="1" smtClean="0">
                <a:solidFill>
                  <a:srgbClr val="0070C0"/>
                </a:solidFill>
              </a:rPr>
              <a:t>clinet_id</a:t>
            </a:r>
            <a:r>
              <a:rPr lang="en-US" sz="2000" dirty="0" smtClean="0">
                <a:solidFill>
                  <a:srgbClr val="0070C0"/>
                </a:solidFill>
              </a:rPr>
              <a:t>, name  from CLIENT  </a:t>
            </a:r>
            <a:r>
              <a:rPr lang="en-US" sz="2000" dirty="0" smtClean="0">
                <a:solidFill>
                  <a:srgbClr val="FF0000"/>
                </a:solidFill>
              </a:rPr>
              <a:t>Minus</a:t>
            </a:r>
            <a:r>
              <a:rPr lang="en-US" sz="2000" dirty="0" smtClean="0">
                <a:solidFill>
                  <a:srgbClr val="0070C0"/>
                </a:solidFill>
              </a:rPr>
              <a:t>   select </a:t>
            </a:r>
            <a:r>
              <a:rPr lang="en-US" sz="2000" dirty="0" err="1" smtClean="0">
                <a:solidFill>
                  <a:srgbClr val="0070C0"/>
                </a:solidFill>
              </a:rPr>
              <a:t>cust_id</a:t>
            </a:r>
            <a:r>
              <a:rPr lang="en-US" sz="2000" dirty="0" smtClean="0">
                <a:solidFill>
                  <a:srgbClr val="0070C0"/>
                </a:solidFill>
              </a:rPr>
              <a:t>, name from CUSTOMER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3733800"/>
          <a:ext cx="3124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GROUP  BY  CLAUSE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72294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710425" cy="53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295400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9963" lvl="4" indent="-396875" defTabSz="114300">
              <a:lnSpc>
                <a:spcPct val="90000"/>
              </a:lnSpc>
              <a:tabLst>
                <a:tab pos="0" algn="l"/>
                <a:tab pos="1827213" algn="l"/>
              </a:tabLst>
            </a:pPr>
            <a:r>
              <a:rPr lang="en-US" sz="2800" dirty="0" smtClean="0">
                <a:cs typeface="Times New Roman" pitchFamily="18" charset="0"/>
              </a:rPr>
              <a:t>To displays </a:t>
            </a:r>
            <a:r>
              <a:rPr lang="en-US" sz="2800" dirty="0" err="1" smtClean="0">
                <a:cs typeface="Times New Roman" pitchFamily="18" charset="0"/>
              </a:rPr>
              <a:t>avg</a:t>
            </a:r>
            <a:r>
              <a:rPr lang="en-US" sz="2800" dirty="0" smtClean="0">
                <a:cs typeface="Times New Roman" pitchFamily="18" charset="0"/>
              </a:rPr>
              <a:t> salary of employees work for each department?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sz="2400" dirty="0" smtClean="0">
                <a:cs typeface="Times New Roman" pitchFamily="18" charset="0"/>
              </a:rPr>
              <a:t>  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(salary)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salary“,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dpt_id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FROM employee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dpt_ID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Times New Roman"/>
                <a:cs typeface="Courier New" pitchFamily="49" charset="0"/>
              </a:rPr>
              <a:t>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Salary 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---------- ------------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			1                100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 	3                3000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 	7                4000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Times New Roman"/>
                <a:cs typeface="Courier New" pitchFamily="49" charset="0"/>
              </a:rPr>
              <a:t> 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80995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467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8043854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Basic Commands of DDL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Both"/>
            </a:pPr>
            <a:r>
              <a:rPr lang="en-US" b="1" dirty="0" smtClean="0">
                <a:solidFill>
                  <a:srgbClr val="7030A0"/>
                </a:solidFill>
              </a:rPr>
              <a:t>Create Table</a:t>
            </a:r>
          </a:p>
          <a:p>
            <a:pPr marL="514350" indent="-514350">
              <a:buAutoNum type="arabicParenBoth"/>
            </a:pP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Syntax: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b="1" dirty="0" smtClean="0"/>
              <a:t>Create table &lt;table name&gt;</a:t>
            </a:r>
          </a:p>
          <a:p>
            <a:pPr>
              <a:buNone/>
            </a:pPr>
            <a:r>
              <a:rPr lang="en-US" b="1" dirty="0" smtClean="0"/>
              <a:t>(&lt;column name1&gt; &lt;</a:t>
            </a:r>
            <a:r>
              <a:rPr lang="en-US" b="1" dirty="0" err="1" smtClean="0"/>
              <a:t>datatype</a:t>
            </a:r>
            <a:r>
              <a:rPr lang="en-US" b="1" dirty="0" smtClean="0"/>
              <a:t>&gt;(&lt;size&gt;),</a:t>
            </a:r>
          </a:p>
          <a:p>
            <a:pPr>
              <a:buNone/>
            </a:pPr>
            <a:r>
              <a:rPr lang="en-US" b="1" dirty="0" smtClean="0"/>
              <a:t> &lt;column name2&gt; &lt;</a:t>
            </a:r>
            <a:r>
              <a:rPr lang="en-US" b="1" dirty="0" err="1" smtClean="0"/>
              <a:t>datatype</a:t>
            </a:r>
            <a:r>
              <a:rPr lang="en-US" b="1" dirty="0" smtClean="0"/>
              <a:t>&gt;(&lt;size&gt;)………</a:t>
            </a:r>
          </a:p>
          <a:p>
            <a:pPr>
              <a:buNone/>
            </a:pPr>
            <a:r>
              <a:rPr lang="en-US" b="1" dirty="0" smtClean="0"/>
              <a:t>&lt;column </a:t>
            </a:r>
            <a:r>
              <a:rPr lang="en-US" b="1" dirty="0" err="1" smtClean="0"/>
              <a:t>nameN</a:t>
            </a:r>
            <a:r>
              <a:rPr lang="en-US" b="1" dirty="0" smtClean="0"/>
              <a:t>&gt; &lt;</a:t>
            </a:r>
            <a:r>
              <a:rPr lang="en-US" b="1" dirty="0" err="1" smtClean="0"/>
              <a:t>datatype</a:t>
            </a:r>
            <a:r>
              <a:rPr lang="en-US" b="1" dirty="0" smtClean="0"/>
              <a:t>&gt;(&lt;size&gt;));</a:t>
            </a:r>
          </a:p>
          <a:p>
            <a:pPr algn="just">
              <a:buNone/>
            </a:pPr>
            <a:endParaRPr lang="en-US" sz="800" dirty="0" smtClean="0"/>
          </a:p>
          <a:p>
            <a:pPr algn="just">
              <a:buNone/>
            </a:pPr>
            <a:endParaRPr lang="en-US" sz="800" dirty="0"/>
          </a:p>
          <a:p>
            <a:pPr algn="just">
              <a:buNone/>
            </a:pPr>
            <a:endParaRPr lang="en-US" sz="800" dirty="0" smtClean="0"/>
          </a:p>
          <a:p>
            <a:pPr algn="just">
              <a:buNone/>
            </a:pPr>
            <a:r>
              <a:rPr lang="en-US" dirty="0" smtClean="0"/>
              <a:t>Create table student(name varchar2(10), city varchar2(10), class varchar2(10), marks number(5));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 </a:t>
            </a:r>
          </a:p>
          <a:p>
            <a:pPr>
              <a:buNone/>
            </a:pPr>
            <a:r>
              <a:rPr lang="en-US" dirty="0" smtClean="0"/>
              <a:t>Table Created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503790"/>
            <a:ext cx="7391401" cy="556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24761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Points to remember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1143000"/>
            <a:ext cx="815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7438" lvl="4" indent="-514350" defTabSz="114300">
              <a:buFontTx/>
              <a:buAutoNum type="arabicPeriod"/>
              <a:tabLst>
                <a:tab pos="0" algn="l"/>
                <a:tab pos="1827213" algn="l"/>
              </a:tabLst>
            </a:pPr>
            <a:r>
              <a:rPr lang="en-US" sz="2400" dirty="0" smtClean="0">
                <a:cs typeface="Times New Roman" pitchFamily="18" charset="0"/>
              </a:rPr>
              <a:t>If you have column name(s) AND </a:t>
            </a:r>
            <a:r>
              <a:rPr lang="en-US" sz="2400" dirty="0" err="1" smtClean="0">
                <a:cs typeface="Times New Roman" pitchFamily="18" charset="0"/>
              </a:rPr>
              <a:t>Aggr</a:t>
            </a:r>
            <a:r>
              <a:rPr lang="en-US" sz="2400" dirty="0" smtClean="0">
                <a:cs typeface="Times New Roman" pitchFamily="18" charset="0"/>
              </a:rPr>
              <a:t>. Function(s) in the SELECT clause, then you MUST also have a GROUP BY clause.	</a:t>
            </a:r>
          </a:p>
          <a:p>
            <a:pPr marL="1087438" lvl="4" indent="-514350" defTabSz="114300">
              <a:buFontTx/>
              <a:buAutoNum type="arabicPeriod"/>
              <a:tabLst>
                <a:tab pos="0" algn="l"/>
                <a:tab pos="1827213" algn="l"/>
              </a:tabLst>
            </a:pPr>
            <a:r>
              <a:rPr lang="en-US" sz="2400" dirty="0" smtClean="0">
                <a:cs typeface="Times New Roman" pitchFamily="18" charset="0"/>
              </a:rPr>
              <a:t> The column name(s) in the SELECT clause MUST match column name(s) listed in the  GROUP BY clause</a:t>
            </a:r>
            <a:r>
              <a:rPr lang="en-US" sz="3200" dirty="0" smtClean="0">
                <a:cs typeface="Times New Roman" pitchFamily="18" charset="0"/>
              </a:rPr>
              <a:t>. 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505200"/>
            <a:ext cx="723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sz="2400" b="1" dirty="0" smtClean="0"/>
              <a:t>Example: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sz="2400" dirty="0" smtClean="0"/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SELECT  </a:t>
            </a:r>
            <a:r>
              <a:rPr lang="en-US" sz="2400" dirty="0" err="1" smtClean="0">
                <a:solidFill>
                  <a:srgbClr val="FF0000"/>
                </a:solidFill>
              </a:rPr>
              <a:t>emp_dpt_number</a:t>
            </a:r>
            <a:r>
              <a:rPr lang="en-US" sz="2400" dirty="0" smtClean="0">
                <a:solidFill>
                  <a:srgbClr val="FF0000"/>
                </a:solidFill>
              </a:rPr>
              <a:t> "Department",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emp_gender</a:t>
            </a:r>
            <a:r>
              <a:rPr lang="en-US" sz="2400" dirty="0" smtClean="0">
                <a:solidFill>
                  <a:srgbClr val="FF0000"/>
                </a:solidFill>
              </a:rPr>
              <a:t> "G",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		COUNT(*) “Employee Count"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FROM employee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GROUP BY </a:t>
            </a:r>
            <a:r>
              <a:rPr lang="en-US" sz="2400" dirty="0" err="1" smtClean="0">
                <a:solidFill>
                  <a:srgbClr val="FF0000"/>
                </a:solidFill>
              </a:rPr>
              <a:t>emp_dpt_number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emp_gender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Having clause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 The HAVING clause specifies conditions that filter which group results appear in the final results.</a:t>
            </a:r>
          </a:p>
          <a:p>
            <a:pPr algn="just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The WHERE clause places conditions on the selected columns, whereas the HAVING clause places conditions on created groups.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400" dirty="0" smtClean="0"/>
              <a:t>This is a further condition applied only to the aggregated results to restrict the groups of returned rows. Only those groups whose condition evaluates to TRUE will be included in the result set.</a:t>
            </a:r>
            <a:endParaRPr lang="en-US" sz="2200" dirty="0" smtClean="0"/>
          </a:p>
          <a:p>
            <a:pPr algn="just"/>
            <a:endParaRPr lang="en-US" sz="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The HAVING clause must follow the GROUP BY clause in a query and must also precede the ORDER BY clause if used.</a:t>
            </a:r>
          </a:p>
          <a:p>
            <a:pPr algn="just"/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51180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sz="2800" dirty="0" smtClean="0">
                <a:cs typeface="Times New Roman" pitchFamily="18" charset="0"/>
              </a:rPr>
              <a:t>The HAVING clause is a conditional option that is directly related to the GROUP BY clause option because a HAVING clause eliminates rows from a result table based on the result of a GROUP BY clause.  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sz="2800" dirty="0" smtClean="0">
              <a:cs typeface="Times New Roman" pitchFamily="18" charset="0"/>
            </a:endParaRP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sz="2800" dirty="0" smtClean="0">
                <a:cs typeface="Times New Roman" pitchFamily="18" charset="0"/>
              </a:rPr>
              <a:t>In Oracle, A HAVING clause will </a:t>
            </a:r>
            <a:r>
              <a:rPr lang="en-US" sz="2800" u="sng" dirty="0" smtClean="0">
                <a:cs typeface="Times New Roman" pitchFamily="18" charset="0"/>
              </a:rPr>
              <a:t>not</a:t>
            </a:r>
            <a:r>
              <a:rPr lang="en-US" sz="2800" dirty="0" smtClean="0">
                <a:cs typeface="Times New Roman" pitchFamily="18" charset="0"/>
              </a:rPr>
              <a:t> work without a GROUP BY clause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45720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 smtClean="0"/>
              <a:t>Syntax:</a:t>
            </a:r>
          </a:p>
          <a:p>
            <a:pPr algn="just"/>
            <a:r>
              <a:rPr lang="en-US" i="1" dirty="0" smtClean="0">
                <a:solidFill>
                  <a:srgbClr val="7030A0"/>
                </a:solidFill>
              </a:rPr>
              <a:t>SELECT column1, column2 FROM table WHERE [ conditions ] GROUP BY  column </a:t>
            </a:r>
            <a:r>
              <a:rPr lang="en-US" i="1" dirty="0" smtClean="0"/>
              <a:t>HAVING </a:t>
            </a:r>
            <a:r>
              <a:rPr lang="en-US" i="1" dirty="0" smtClean="0">
                <a:solidFill>
                  <a:srgbClr val="7030A0"/>
                </a:solidFill>
              </a:rPr>
              <a:t>[ conditions ] ORDER BY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82880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Times New Roman" pitchFamily="18" charset="0"/>
              </a:rPr>
              <a:t>dpt_number</a:t>
            </a: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 "Department",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 COUNT(*) "Department Count",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 MAX(</a:t>
            </a:r>
            <a:r>
              <a:rPr lang="en-US" dirty="0" err="1" smtClean="0">
                <a:latin typeface="Courier New" pitchFamily="49" charset="0"/>
                <a:cs typeface="Times New Roman" pitchFamily="18" charset="0"/>
              </a:rPr>
              <a:t>emp_salary</a:t>
            </a: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) "Top Salary",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 MIN(</a:t>
            </a:r>
            <a:r>
              <a:rPr lang="en-US" dirty="0" err="1" smtClean="0">
                <a:latin typeface="Courier New" pitchFamily="49" charset="0"/>
                <a:cs typeface="Times New Roman" pitchFamily="18" charset="0"/>
              </a:rPr>
              <a:t>emp_salary</a:t>
            </a: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) "Low Salary“ 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FROM employee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GROUP BY </a:t>
            </a:r>
            <a:r>
              <a:rPr lang="en-US" dirty="0" err="1" smtClean="0">
                <a:latin typeface="Courier New" pitchFamily="49" charset="0"/>
                <a:cs typeface="Times New Roman" pitchFamily="18" charset="0"/>
              </a:rPr>
              <a:t>dpt_number</a:t>
            </a:r>
            <a:endParaRPr lang="en-US" dirty="0" smtClean="0">
              <a:latin typeface="Courier New" pitchFamily="49" charset="0"/>
              <a:cs typeface="Times New Roman" pitchFamily="18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HAVING max (salary) &gt;= 3;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dirty="0" smtClean="0">
              <a:latin typeface="Courier New" pitchFamily="49" charset="0"/>
              <a:cs typeface="Times New Roman" pitchFamily="18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Department </a:t>
            </a:r>
            <a:r>
              <a:rPr lang="en-US" dirty="0" err="1" smtClean="0">
                <a:latin typeface="Courier New" pitchFamily="49" charset="0"/>
                <a:cs typeface="Times New Roman" pitchFamily="18" charset="0"/>
              </a:rPr>
              <a:t>Department</a:t>
            </a: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 Count Top Salary Low Salary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---------- ---------------- ---------- ----------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         3                3    $43,000    $25,000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         7                4    $43,000    $25,000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85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 display employee department no, total no. of departments,  max and min salary  of each department having  max salary greater than 3 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Find out the product description and total quantity of the  products having average sell price greater than 100.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8458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Select description , count (quantity) from products GROUP BY  description  HAVING  </a:t>
            </a:r>
            <a:r>
              <a:rPr lang="en-US" sz="2400" dirty="0" err="1" smtClean="0">
                <a:solidFill>
                  <a:srgbClr val="FF0000"/>
                </a:solidFill>
              </a:rPr>
              <a:t>avg</a:t>
            </a:r>
            <a:r>
              <a:rPr lang="en-US" sz="2400" dirty="0" smtClean="0">
                <a:solidFill>
                  <a:srgbClr val="FF0000"/>
                </a:solidFill>
              </a:rPr>
              <a:t>(sell-price)&gt; 100;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956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return the name of the department and the total sales of the associated department with </a:t>
            </a:r>
            <a:r>
              <a:rPr lang="en-US" sz="2400" smtClean="0"/>
              <a:t>product total sales </a:t>
            </a:r>
            <a:r>
              <a:rPr lang="en-US" sz="2400" dirty="0" smtClean="0"/>
              <a:t>greater than  25,000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SELECT department, SUM(sales) AS "Total sales" FROM product GROUP BY department HAVING SUM(sales) &gt; 25000;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Pattern Matching: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Use of LIKE Predicate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9050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LIKE operator is used to search for a specified pattern in a column.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SQL LIKE condition can be used in any valid SQL statement : Select, Insert, Update and Delete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The patterns that can be chosen from </a:t>
            </a:r>
            <a:r>
              <a:rPr lang="en-US" sz="2400" b="1" dirty="0" smtClean="0"/>
              <a:t>wild cards (%, _ )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% </a:t>
            </a:r>
            <a:r>
              <a:rPr lang="en-US" sz="2400" dirty="0" smtClean="0"/>
              <a:t> allows to match any string of any length (including zero length)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_ </a:t>
            </a:r>
            <a:r>
              <a:rPr lang="en-US" sz="2400" dirty="0" smtClean="0"/>
              <a:t> allows to match on a single character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Syntax:  </a:t>
            </a:r>
            <a:r>
              <a:rPr lang="en-US" sz="2400" dirty="0" smtClean="0"/>
              <a:t>SELECT </a:t>
            </a:r>
            <a:r>
              <a:rPr lang="en-US" sz="2400" i="1" dirty="0" err="1" smtClean="0"/>
              <a:t>column_name</a:t>
            </a:r>
            <a:r>
              <a:rPr lang="en-US" sz="2400" i="1" dirty="0" smtClean="0"/>
              <a:t>(s) </a:t>
            </a:r>
            <a:r>
              <a:rPr lang="en-US" sz="2400" dirty="0" smtClean="0"/>
              <a:t>FROM </a:t>
            </a:r>
            <a:r>
              <a:rPr lang="en-US" sz="2400" i="1" dirty="0" err="1" smtClean="0"/>
              <a:t>table_name</a:t>
            </a:r>
            <a:r>
              <a:rPr lang="en-US" sz="2400" i="1" dirty="0" smtClean="0"/>
              <a:t> W</a:t>
            </a:r>
            <a:r>
              <a:rPr lang="en-US" sz="2400" dirty="0" smtClean="0"/>
              <a:t>HERE </a:t>
            </a:r>
            <a:r>
              <a:rPr lang="en-US" sz="2400" i="1" dirty="0" err="1" smtClean="0"/>
              <a:t>column_name</a:t>
            </a:r>
            <a:r>
              <a:rPr lang="en-US" sz="2400" dirty="0" smtClean="0"/>
              <a:t>  LIKE  </a:t>
            </a:r>
            <a:r>
              <a:rPr lang="en-US" sz="2400" i="1" dirty="0" smtClean="0"/>
              <a:t>pattern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5000" y="609600"/>
          <a:ext cx="43434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1700"/>
                <a:gridCol w="2171700"/>
              </a:tblGrid>
              <a:tr h="323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c003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Jini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C004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Lara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C005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38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 Retrieve the customers records whose name starting with ‘J’</a:t>
            </a:r>
          </a:p>
          <a:p>
            <a:r>
              <a:rPr lang="en-US" sz="2400" dirty="0" smtClean="0"/>
              <a:t> select </a:t>
            </a:r>
            <a:r>
              <a:rPr lang="en-US" sz="2400" dirty="0" err="1" smtClean="0"/>
              <a:t>Cust_ID</a:t>
            </a:r>
            <a:r>
              <a:rPr lang="en-US" sz="2400" dirty="0" smtClean="0"/>
              <a:t>, Name from customer where Name LIKE ‘J%’ ;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Retrieve the customers records whose name begins with ‘La’</a:t>
            </a:r>
          </a:p>
          <a:p>
            <a:r>
              <a:rPr lang="en-US" sz="2400" dirty="0" smtClean="0"/>
              <a:t> select </a:t>
            </a:r>
            <a:r>
              <a:rPr lang="en-US" sz="2400" dirty="0" err="1" smtClean="0"/>
              <a:t>Cust_ID</a:t>
            </a:r>
            <a:r>
              <a:rPr lang="en-US" sz="2400" dirty="0" smtClean="0"/>
              <a:t>, Name from customer where Name LIKE ‘La%’ ;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Retrieve the customers records whose name ending with ‘I’</a:t>
            </a:r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Cust_ID</a:t>
            </a:r>
            <a:r>
              <a:rPr lang="en-US" sz="2400" dirty="0" smtClean="0"/>
              <a:t>, Name from customer where Name LIKE ‘%</a:t>
            </a:r>
            <a:r>
              <a:rPr lang="en-US" sz="2400" dirty="0" err="1" smtClean="0"/>
              <a:t>i</a:t>
            </a:r>
            <a:r>
              <a:rPr lang="en-US" sz="2400" dirty="0" smtClean="0"/>
              <a:t>’ 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305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Retrieve the customers records whose names have second character as o or I</a:t>
            </a:r>
          </a:p>
          <a:p>
            <a:pPr algn="just"/>
            <a:endParaRPr lang="en-US" sz="8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/>
              <a:t>select </a:t>
            </a:r>
            <a:r>
              <a:rPr lang="en-US" sz="2400" dirty="0" err="1" smtClean="0"/>
              <a:t>Cust_ID</a:t>
            </a:r>
            <a:r>
              <a:rPr lang="en-US" sz="2400" dirty="0" smtClean="0"/>
              <a:t>, Name from customer where Name LIKE ‘_o%’ or Name Like ‘_</a:t>
            </a:r>
            <a:r>
              <a:rPr lang="en-US" sz="2400" dirty="0" err="1" smtClean="0"/>
              <a:t>i</a:t>
            </a:r>
            <a:r>
              <a:rPr lang="en-US" sz="2400" dirty="0" smtClean="0"/>
              <a:t>%’ ; </a:t>
            </a:r>
          </a:p>
          <a:p>
            <a:pPr algn="just"/>
            <a:endParaRPr lang="en-US" sz="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Retrieve the customers records whose names have second last character as n</a:t>
            </a:r>
          </a:p>
          <a:p>
            <a:pPr algn="just"/>
            <a:endParaRPr lang="en-US" sz="8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/>
              <a:t> select </a:t>
            </a:r>
            <a:r>
              <a:rPr lang="en-US" sz="2400" dirty="0" err="1" smtClean="0"/>
              <a:t>Cust_ID</a:t>
            </a:r>
            <a:r>
              <a:rPr lang="en-US" sz="2400" dirty="0" smtClean="0"/>
              <a:t>, Name from customer where Name LIKE ‘%n_’;</a:t>
            </a:r>
          </a:p>
          <a:p>
            <a:pPr algn="just"/>
            <a:endParaRPr lang="en-US" sz="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Retrieve the customers records whose names starts with ‘w’ and third last character is ‘a’</a:t>
            </a:r>
          </a:p>
          <a:p>
            <a:pPr algn="just"/>
            <a:endParaRPr lang="en-US" sz="8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/>
              <a:t> select </a:t>
            </a:r>
            <a:r>
              <a:rPr lang="en-US" sz="2400" dirty="0" err="1" smtClean="0"/>
              <a:t>Cust_ID</a:t>
            </a:r>
            <a:r>
              <a:rPr lang="en-US" sz="2400" dirty="0" smtClean="0"/>
              <a:t>, Name from customer where Name LIKE ‘</a:t>
            </a:r>
            <a:r>
              <a:rPr lang="en-US" sz="2400" dirty="0" err="1" smtClean="0"/>
              <a:t>W%a</a:t>
            </a:r>
            <a:r>
              <a:rPr lang="en-US" sz="2400" smtClean="0"/>
              <a:t>__’;</a:t>
            </a:r>
            <a:endParaRPr lang="en-US" sz="2400" dirty="0" smtClean="0"/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2400" dirty="0" smtClean="0"/>
              <a:t>CREATE TABLE Customer ( </a:t>
            </a:r>
            <a:r>
              <a:rPr lang="en-US" sz="2400" dirty="0" err="1" smtClean="0"/>
              <a:t>C_Id</a:t>
            </a:r>
            <a:r>
              <a:rPr lang="en-US" sz="2400" dirty="0" smtClean="0"/>
              <a:t> number(5) </a:t>
            </a:r>
            <a:r>
              <a:rPr lang="en-US" sz="2400" dirty="0" smtClean="0">
                <a:solidFill>
                  <a:srgbClr val="0070C0"/>
                </a:solidFill>
              </a:rPr>
              <a:t>Primary Key 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Name  varchar2(20),  address varchar2(20) , </a:t>
            </a:r>
          </a:p>
          <a:p>
            <a:pPr marL="457200" indent="-457200"/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0070C0"/>
                </a:solidFill>
              </a:rPr>
              <a:t>check  (Name Like ‘C%’)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66FF"/>
                </a:solidFill>
              </a:rPr>
              <a:t>Check(Name =UPPER(Name)</a:t>
            </a:r>
            <a:r>
              <a:rPr lang="en-US" sz="2400" dirty="0" smtClean="0"/>
              <a:t> );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10674</TotalTime>
  <Words>6650</Words>
  <Application>Microsoft Office PowerPoint</Application>
  <PresentationFormat>On-screen Show (4:3)</PresentationFormat>
  <Paragraphs>1647</Paragraphs>
  <Slides>148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49" baseType="lpstr">
      <vt:lpstr>Office Theme</vt:lpstr>
      <vt:lpstr>Basic Introduction to  SQL</vt:lpstr>
      <vt:lpstr>Slide 2</vt:lpstr>
      <vt:lpstr>SQL</vt:lpstr>
      <vt:lpstr>Slide 4</vt:lpstr>
      <vt:lpstr>SQL Data Definition</vt:lpstr>
      <vt:lpstr>Basic Data Types</vt:lpstr>
      <vt:lpstr>Slide 7</vt:lpstr>
      <vt:lpstr>Data Languages in SQL</vt:lpstr>
      <vt:lpstr>Basic Commands of DDL</vt:lpstr>
      <vt:lpstr>(2) Alter Command</vt:lpstr>
      <vt:lpstr>Slide 11</vt:lpstr>
      <vt:lpstr>Slide 12</vt:lpstr>
      <vt:lpstr>(3) Rename Command</vt:lpstr>
      <vt:lpstr>(4) Drop Command</vt:lpstr>
      <vt:lpstr>Insert Command</vt:lpstr>
      <vt:lpstr>Insert Null Values</vt:lpstr>
      <vt:lpstr>Slide 17</vt:lpstr>
      <vt:lpstr>Slide 18</vt:lpstr>
      <vt:lpstr>Select Command </vt:lpstr>
      <vt:lpstr>Table in SQL</vt:lpstr>
      <vt:lpstr>Table in SQL</vt:lpstr>
      <vt:lpstr>Filtering Table Data</vt:lpstr>
      <vt:lpstr>Selected columns and all rows:-</vt:lpstr>
      <vt:lpstr>Selected rows and all columns:- using where clause</vt:lpstr>
      <vt:lpstr>Selected rows and selected columns:-</vt:lpstr>
      <vt:lpstr>Updating a Table</vt:lpstr>
      <vt:lpstr>Slide 27</vt:lpstr>
      <vt:lpstr>Delete Command</vt:lpstr>
      <vt:lpstr>Slide 29</vt:lpstr>
      <vt:lpstr>Sorting Data in to Table</vt:lpstr>
      <vt:lpstr>Slide 31</vt:lpstr>
      <vt:lpstr>Select  name  from  Student  Order By Marks DESC;  </vt:lpstr>
      <vt:lpstr>Distinct Command</vt:lpstr>
      <vt:lpstr>Data Constraints in SQL</vt:lpstr>
      <vt:lpstr>Slide 35</vt:lpstr>
      <vt:lpstr>Data Constraints: Not  Null</vt:lpstr>
      <vt:lpstr>Slide 37</vt:lpstr>
      <vt:lpstr>UNIQUE CONSTRAINT</vt:lpstr>
      <vt:lpstr>Data Constraints: Primary Key</vt:lpstr>
      <vt:lpstr>Slide 40</vt:lpstr>
      <vt:lpstr>Foreign Key (Referential Integrity) Constraint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Default CONSTRAINT</vt:lpstr>
      <vt:lpstr>Slide 50</vt:lpstr>
      <vt:lpstr>Slide 51</vt:lpstr>
      <vt:lpstr>Slide 52</vt:lpstr>
      <vt:lpstr>Slide 53</vt:lpstr>
      <vt:lpstr>Logical  Operators</vt:lpstr>
      <vt:lpstr>Slide 55</vt:lpstr>
      <vt:lpstr>Slide 56</vt:lpstr>
      <vt:lpstr>Slide 57</vt:lpstr>
      <vt:lpstr>Arithmetic Operators</vt:lpstr>
      <vt:lpstr>Slide 59</vt:lpstr>
      <vt:lpstr>Slide 60</vt:lpstr>
      <vt:lpstr>Slide 61</vt:lpstr>
      <vt:lpstr>Slide 62</vt:lpstr>
      <vt:lpstr>Slide 63</vt:lpstr>
      <vt:lpstr>Range Searching (Between Operator)</vt:lpstr>
      <vt:lpstr>Slide 65</vt:lpstr>
      <vt:lpstr> IN Operator  </vt:lpstr>
      <vt:lpstr>Rules of Precedence</vt:lpstr>
      <vt:lpstr>Aggregate Functions</vt:lpstr>
      <vt:lpstr>Types of  SQL Aggregate Functions</vt:lpstr>
      <vt:lpstr>SUM()</vt:lpstr>
      <vt:lpstr>AVG()</vt:lpstr>
      <vt:lpstr>Min()</vt:lpstr>
      <vt:lpstr>Max()</vt:lpstr>
      <vt:lpstr>COUNT()</vt:lpstr>
      <vt:lpstr>COUNT(*)</vt:lpstr>
      <vt:lpstr>Set Operations</vt:lpstr>
      <vt:lpstr>Set Operation:  UNION </vt:lpstr>
      <vt:lpstr>Slide 78</vt:lpstr>
      <vt:lpstr>Slide 79</vt:lpstr>
      <vt:lpstr>Set Operation:  INTERSECT</vt:lpstr>
      <vt:lpstr>Slide 81</vt:lpstr>
      <vt:lpstr>Set Operation:  EXCEPT OR MINUS</vt:lpstr>
      <vt:lpstr>Slide 83</vt:lpstr>
      <vt:lpstr>GROUP  BY  CLAUSE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Points to remember </vt:lpstr>
      <vt:lpstr>Having clause</vt:lpstr>
      <vt:lpstr>Slide 94</vt:lpstr>
      <vt:lpstr>Slide 95</vt:lpstr>
      <vt:lpstr>Slide 96</vt:lpstr>
      <vt:lpstr>Pattern Matching:  Use of LIKE Predicate</vt:lpstr>
      <vt:lpstr>Slide 98</vt:lpstr>
      <vt:lpstr>Slide 99</vt:lpstr>
      <vt:lpstr>Slide 100</vt:lpstr>
      <vt:lpstr>Not LIKE</vt:lpstr>
      <vt:lpstr>The Oracle Table- DUAL</vt:lpstr>
      <vt:lpstr>Slide 103</vt:lpstr>
      <vt:lpstr>Numeric  Functions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Working with Dates</vt:lpstr>
      <vt:lpstr>Slide 115</vt:lpstr>
      <vt:lpstr>Slide 116</vt:lpstr>
      <vt:lpstr>Slide 117</vt:lpstr>
      <vt:lpstr>Slide 118</vt:lpstr>
      <vt:lpstr>To_CHAR ()</vt:lpstr>
      <vt:lpstr>To_Date ()</vt:lpstr>
      <vt:lpstr>Creating Table from a Table</vt:lpstr>
      <vt:lpstr>Inserting Data into a table from another table</vt:lpstr>
      <vt:lpstr>VIEWS in SQL</vt:lpstr>
      <vt:lpstr>Retrieving Records from View</vt:lpstr>
      <vt:lpstr>JOINS</vt:lpstr>
      <vt:lpstr>Slide 126</vt:lpstr>
      <vt:lpstr>Inner Join</vt:lpstr>
      <vt:lpstr>Slide 128</vt:lpstr>
      <vt:lpstr>Slide 129</vt:lpstr>
      <vt:lpstr>Slide 130</vt:lpstr>
      <vt:lpstr>Left Outer Join</vt:lpstr>
      <vt:lpstr>Slide 132</vt:lpstr>
      <vt:lpstr>Right Outer Join</vt:lpstr>
      <vt:lpstr>Slide 134</vt:lpstr>
      <vt:lpstr>Full Outer Join</vt:lpstr>
      <vt:lpstr>Slide 136</vt:lpstr>
      <vt:lpstr>SUBQUERIES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Introduction to  SQL</dc:title>
  <dc:creator>Supriya Agrawal</dc:creator>
  <cp:lastModifiedBy>ANKUR</cp:lastModifiedBy>
  <cp:revision>394</cp:revision>
  <dcterms:created xsi:type="dcterms:W3CDTF">2006-08-16T00:00:00Z</dcterms:created>
  <dcterms:modified xsi:type="dcterms:W3CDTF">2021-01-27T08:29:30Z</dcterms:modified>
</cp:coreProperties>
</file>