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71" r:id="rId14"/>
    <p:sldId id="268" r:id="rId15"/>
    <p:sldId id="267" r:id="rId16"/>
    <p:sldId id="266" r:id="rId17"/>
    <p:sldId id="272" r:id="rId18"/>
    <p:sldId id="273" r:id="rId19"/>
    <p:sldId id="275" r:id="rId20"/>
    <p:sldId id="279" r:id="rId21"/>
    <p:sldId id="274" r:id="rId22"/>
    <p:sldId id="276" r:id="rId23"/>
    <p:sldId id="278" r:id="rId24"/>
    <p:sldId id="277" r:id="rId25"/>
    <p:sldId id="280" r:id="rId26"/>
    <p:sldId id="281" r:id="rId27"/>
    <p:sldId id="282" r:id="rId28"/>
    <p:sldId id="288" r:id="rId29"/>
    <p:sldId id="283" r:id="rId30"/>
    <p:sldId id="284" r:id="rId31"/>
    <p:sldId id="285" r:id="rId32"/>
    <p:sldId id="289" r:id="rId33"/>
    <p:sldId id="286" r:id="rId34"/>
    <p:sldId id="297" r:id="rId35"/>
    <p:sldId id="287" r:id="rId36"/>
    <p:sldId id="290" r:id="rId37"/>
    <p:sldId id="291" r:id="rId38"/>
    <p:sldId id="292" r:id="rId39"/>
    <p:sldId id="294" r:id="rId40"/>
    <p:sldId id="293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4B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360" y="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82F70-94B0-4BF1-8B5E-420E60E6407F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444B45-9E48-45AE-91E9-813EE2C8B3E3}">
      <dgm:prSet phldrT="[Text]"/>
      <dgm:spPr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</dgm:spPr>
      <dgm:t>
        <a:bodyPr/>
        <a:lstStyle/>
        <a:p>
          <a:r>
            <a:rPr lang="en-US" b="1" dirty="0" smtClean="0"/>
            <a:t>A</a:t>
          </a:r>
          <a:endParaRPr lang="en-US" b="1" dirty="0"/>
        </a:p>
      </dgm:t>
    </dgm:pt>
    <dgm:pt modelId="{7038B0E0-3241-441A-A6FE-60D38AE4E139}" type="parTrans" cxnId="{1AC801D8-A1C6-4D8A-8799-1FBF07ADB686}">
      <dgm:prSet/>
      <dgm:spPr/>
      <dgm:t>
        <a:bodyPr/>
        <a:lstStyle/>
        <a:p>
          <a:endParaRPr lang="en-US"/>
        </a:p>
      </dgm:t>
    </dgm:pt>
    <dgm:pt modelId="{980CF97B-C518-47A7-AC4D-7FB812DC39F0}" type="sibTrans" cxnId="{1AC801D8-A1C6-4D8A-8799-1FBF07ADB686}">
      <dgm:prSet/>
      <dgm:spPr/>
      <dgm:t>
        <a:bodyPr/>
        <a:lstStyle/>
        <a:p>
          <a:endParaRPr lang="en-US"/>
        </a:p>
      </dgm:t>
    </dgm:pt>
    <dgm:pt modelId="{AA8EE423-7083-427A-A10E-237B329425B3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C00000"/>
              </a:solidFill>
            </a:rPr>
            <a:t>Atomicity</a:t>
          </a:r>
          <a:endParaRPr lang="en-US" sz="2800" b="1" dirty="0">
            <a:solidFill>
              <a:srgbClr val="C00000"/>
            </a:solidFill>
          </a:endParaRPr>
        </a:p>
      </dgm:t>
    </dgm:pt>
    <dgm:pt modelId="{FC70A0C5-02E3-4E69-8507-FB8CB78B27F2}" type="parTrans" cxnId="{CB953323-4270-47AC-BC93-97C40A08796C}">
      <dgm:prSet/>
      <dgm:spPr/>
      <dgm:t>
        <a:bodyPr/>
        <a:lstStyle/>
        <a:p>
          <a:endParaRPr lang="en-US"/>
        </a:p>
      </dgm:t>
    </dgm:pt>
    <dgm:pt modelId="{195DF6D4-334C-4744-AB11-F68764D0897E}" type="sibTrans" cxnId="{CB953323-4270-47AC-BC93-97C40A08796C}">
      <dgm:prSet/>
      <dgm:spPr/>
      <dgm:t>
        <a:bodyPr/>
        <a:lstStyle/>
        <a:p>
          <a:endParaRPr lang="en-US"/>
        </a:p>
      </dgm:t>
    </dgm:pt>
    <dgm:pt modelId="{A592A49C-6B24-4D61-9DD6-FA1B34FB9961}">
      <dgm:prSet phldrT="[Text]"/>
      <dgm:spPr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</dgm:spPr>
      <dgm:t>
        <a:bodyPr/>
        <a:lstStyle/>
        <a:p>
          <a:r>
            <a:rPr lang="en-US" b="1" dirty="0" smtClean="0"/>
            <a:t>C</a:t>
          </a:r>
          <a:endParaRPr lang="en-US" b="1" dirty="0"/>
        </a:p>
      </dgm:t>
    </dgm:pt>
    <dgm:pt modelId="{945AFF78-8453-4590-ACD9-A9C91978F0B1}" type="parTrans" cxnId="{3602C0CD-C97D-4E93-A01E-59D637F1D414}">
      <dgm:prSet/>
      <dgm:spPr/>
      <dgm:t>
        <a:bodyPr/>
        <a:lstStyle/>
        <a:p>
          <a:endParaRPr lang="en-US"/>
        </a:p>
      </dgm:t>
    </dgm:pt>
    <dgm:pt modelId="{B7E858C7-C3A6-4223-A4E3-FABA62E909A7}" type="sibTrans" cxnId="{3602C0CD-C97D-4E93-A01E-59D637F1D414}">
      <dgm:prSet/>
      <dgm:spPr/>
      <dgm:t>
        <a:bodyPr/>
        <a:lstStyle/>
        <a:p>
          <a:endParaRPr lang="en-US"/>
        </a:p>
      </dgm:t>
    </dgm:pt>
    <dgm:pt modelId="{D1C2EC24-A746-4CFE-83D4-2B203690B07A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C00000"/>
              </a:solidFill>
            </a:rPr>
            <a:t> Consistency</a:t>
          </a:r>
          <a:endParaRPr lang="en-US" sz="2800" b="1" dirty="0">
            <a:solidFill>
              <a:srgbClr val="C00000"/>
            </a:solidFill>
          </a:endParaRPr>
        </a:p>
      </dgm:t>
    </dgm:pt>
    <dgm:pt modelId="{A93AA815-A71F-4747-B940-29C217C642DC}" type="parTrans" cxnId="{84DE4B75-8171-4C7B-98B3-475385F3FDC5}">
      <dgm:prSet/>
      <dgm:spPr/>
      <dgm:t>
        <a:bodyPr/>
        <a:lstStyle/>
        <a:p>
          <a:endParaRPr lang="en-US"/>
        </a:p>
      </dgm:t>
    </dgm:pt>
    <dgm:pt modelId="{9A5CE392-B658-4570-82D1-2FD9A78590B0}" type="sibTrans" cxnId="{84DE4B75-8171-4C7B-98B3-475385F3FDC5}">
      <dgm:prSet/>
      <dgm:spPr/>
      <dgm:t>
        <a:bodyPr/>
        <a:lstStyle/>
        <a:p>
          <a:endParaRPr lang="en-US"/>
        </a:p>
      </dgm:t>
    </dgm:pt>
    <dgm:pt modelId="{AD6E8809-E7FE-4F60-8B79-532476AD2DFB}">
      <dgm:prSet phldrT="[Text]"/>
      <dgm:spPr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</dgm:spPr>
      <dgm:t>
        <a:bodyPr/>
        <a:lstStyle/>
        <a:p>
          <a:r>
            <a:rPr lang="en-US" b="1" dirty="0" smtClean="0"/>
            <a:t>I</a:t>
          </a:r>
          <a:endParaRPr lang="en-US" b="1" dirty="0"/>
        </a:p>
      </dgm:t>
    </dgm:pt>
    <dgm:pt modelId="{82120F14-5CB6-4866-B7E5-954E192FCDDA}" type="parTrans" cxnId="{5453320C-9502-40E4-9579-A7675B9C91DE}">
      <dgm:prSet/>
      <dgm:spPr/>
      <dgm:t>
        <a:bodyPr/>
        <a:lstStyle/>
        <a:p>
          <a:endParaRPr lang="en-US"/>
        </a:p>
      </dgm:t>
    </dgm:pt>
    <dgm:pt modelId="{A191F4BF-3CD9-4BF1-A3B5-61C5E64D5CC0}" type="sibTrans" cxnId="{5453320C-9502-40E4-9579-A7675B9C91DE}">
      <dgm:prSet/>
      <dgm:spPr/>
      <dgm:t>
        <a:bodyPr/>
        <a:lstStyle/>
        <a:p>
          <a:endParaRPr lang="en-US"/>
        </a:p>
      </dgm:t>
    </dgm:pt>
    <dgm:pt modelId="{96643EBF-EFB8-4D48-A5F8-36D77B889D60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C00000"/>
              </a:solidFill>
            </a:rPr>
            <a:t> Isolation</a:t>
          </a:r>
          <a:endParaRPr lang="en-US" sz="2800" b="1" dirty="0">
            <a:solidFill>
              <a:srgbClr val="C00000"/>
            </a:solidFill>
          </a:endParaRPr>
        </a:p>
      </dgm:t>
    </dgm:pt>
    <dgm:pt modelId="{74B20E31-A222-4496-8398-796932A298BC}" type="parTrans" cxnId="{74FCFB60-9E7A-4ACC-806D-EFD91C70F937}">
      <dgm:prSet/>
      <dgm:spPr/>
      <dgm:t>
        <a:bodyPr/>
        <a:lstStyle/>
        <a:p>
          <a:endParaRPr lang="en-US"/>
        </a:p>
      </dgm:t>
    </dgm:pt>
    <dgm:pt modelId="{C0F2A5AA-B949-4B70-810D-78EAA96B4F64}" type="sibTrans" cxnId="{74FCFB60-9E7A-4ACC-806D-EFD91C70F937}">
      <dgm:prSet/>
      <dgm:spPr/>
      <dgm:t>
        <a:bodyPr/>
        <a:lstStyle/>
        <a:p>
          <a:endParaRPr lang="en-US"/>
        </a:p>
      </dgm:t>
    </dgm:pt>
    <dgm:pt modelId="{982116E2-F9ED-4BD9-81E1-AF8BAAF1CA05}">
      <dgm:prSet phldrT="[Text]"/>
      <dgm:spPr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</dgm:spPr>
      <dgm:t>
        <a:bodyPr/>
        <a:lstStyle/>
        <a:p>
          <a:r>
            <a:rPr lang="en-US" b="1" dirty="0" smtClean="0"/>
            <a:t>D</a:t>
          </a:r>
          <a:endParaRPr lang="en-US" b="1" dirty="0"/>
        </a:p>
      </dgm:t>
    </dgm:pt>
    <dgm:pt modelId="{3526986D-0C71-4A08-88B8-695CE46C4A5B}" type="parTrans" cxnId="{EBCCD3C8-4906-4AC5-9E1D-8A9D0E3245C3}">
      <dgm:prSet/>
      <dgm:spPr/>
      <dgm:t>
        <a:bodyPr/>
        <a:lstStyle/>
        <a:p>
          <a:endParaRPr lang="en-US"/>
        </a:p>
      </dgm:t>
    </dgm:pt>
    <dgm:pt modelId="{403FBC3F-2C59-4C13-90AB-BBACF55C91E2}" type="sibTrans" cxnId="{EBCCD3C8-4906-4AC5-9E1D-8A9D0E3245C3}">
      <dgm:prSet/>
      <dgm:spPr/>
      <dgm:t>
        <a:bodyPr/>
        <a:lstStyle/>
        <a:p>
          <a:endParaRPr lang="en-US"/>
        </a:p>
      </dgm:t>
    </dgm:pt>
    <dgm:pt modelId="{3384107C-5878-4EA1-BE80-8147E1F45D83}">
      <dgm:prSet custT="1"/>
      <dgm:spPr/>
      <dgm:t>
        <a:bodyPr/>
        <a:lstStyle/>
        <a:p>
          <a:r>
            <a:rPr lang="en-US" sz="2800" b="1" dirty="0" smtClean="0">
              <a:solidFill>
                <a:srgbClr val="C00000"/>
              </a:solidFill>
            </a:rPr>
            <a:t>Durability</a:t>
          </a:r>
          <a:endParaRPr lang="en-US" sz="2800" b="1" dirty="0">
            <a:solidFill>
              <a:srgbClr val="C00000"/>
            </a:solidFill>
          </a:endParaRPr>
        </a:p>
      </dgm:t>
    </dgm:pt>
    <dgm:pt modelId="{E46F1D22-DABE-451F-B533-11CE23E60ADF}" type="parTrans" cxnId="{A37A26FD-698A-4428-A6CA-26336A872F73}">
      <dgm:prSet/>
      <dgm:spPr/>
      <dgm:t>
        <a:bodyPr/>
        <a:lstStyle/>
        <a:p>
          <a:endParaRPr lang="en-US"/>
        </a:p>
      </dgm:t>
    </dgm:pt>
    <dgm:pt modelId="{6DD0B018-7249-486B-A427-C17AD7FA1539}" type="sibTrans" cxnId="{A37A26FD-698A-4428-A6CA-26336A872F73}">
      <dgm:prSet/>
      <dgm:spPr/>
      <dgm:t>
        <a:bodyPr/>
        <a:lstStyle/>
        <a:p>
          <a:endParaRPr lang="en-US"/>
        </a:p>
      </dgm:t>
    </dgm:pt>
    <dgm:pt modelId="{FDCF18B7-9B6F-4242-814E-40E93AB8A6D4}" type="pres">
      <dgm:prSet presAssocID="{1FF82F70-94B0-4BF1-8B5E-420E60E640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4D7497-787B-4F99-84C7-9C67C00CE677}" type="pres">
      <dgm:prSet presAssocID="{4B444B45-9E48-45AE-91E9-813EE2C8B3E3}" presName="composite" presStyleCnt="0"/>
      <dgm:spPr/>
    </dgm:pt>
    <dgm:pt modelId="{DF64A28E-819D-46A3-8A3B-F6F7AD2B32CF}" type="pres">
      <dgm:prSet presAssocID="{4B444B45-9E48-45AE-91E9-813EE2C8B3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89F61-7A35-47ED-B817-826DDBB47947}" type="pres">
      <dgm:prSet presAssocID="{4B444B45-9E48-45AE-91E9-813EE2C8B3E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39F53-3885-4036-85E2-C827692AFB16}" type="pres">
      <dgm:prSet presAssocID="{980CF97B-C518-47A7-AC4D-7FB812DC39F0}" presName="sp" presStyleCnt="0"/>
      <dgm:spPr/>
    </dgm:pt>
    <dgm:pt modelId="{BA040232-D057-4922-9714-6816F6D4AEEA}" type="pres">
      <dgm:prSet presAssocID="{A592A49C-6B24-4D61-9DD6-FA1B34FB9961}" presName="composite" presStyleCnt="0"/>
      <dgm:spPr/>
    </dgm:pt>
    <dgm:pt modelId="{FD7F48E2-D3BB-4A56-8790-31E47EB53C41}" type="pres">
      <dgm:prSet presAssocID="{A592A49C-6B24-4D61-9DD6-FA1B34FB996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87534-7DE4-4168-93A3-C694C20249FE}" type="pres">
      <dgm:prSet presAssocID="{A592A49C-6B24-4D61-9DD6-FA1B34FB996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89C87-9E87-441F-92D6-D84C9DA8979E}" type="pres">
      <dgm:prSet presAssocID="{B7E858C7-C3A6-4223-A4E3-FABA62E909A7}" presName="sp" presStyleCnt="0"/>
      <dgm:spPr/>
    </dgm:pt>
    <dgm:pt modelId="{DC905CC6-0015-4C0D-B255-25E333947D3A}" type="pres">
      <dgm:prSet presAssocID="{AD6E8809-E7FE-4F60-8B79-532476AD2DFB}" presName="composite" presStyleCnt="0"/>
      <dgm:spPr/>
    </dgm:pt>
    <dgm:pt modelId="{5DB09FC4-68D2-41B5-BF93-058D90381666}" type="pres">
      <dgm:prSet presAssocID="{AD6E8809-E7FE-4F60-8B79-532476AD2DF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9F13E-84A4-4D43-A286-3243E39F3F89}" type="pres">
      <dgm:prSet presAssocID="{AD6E8809-E7FE-4F60-8B79-532476AD2DF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15D97-90D8-4592-B7EB-120F0761B16F}" type="pres">
      <dgm:prSet presAssocID="{A191F4BF-3CD9-4BF1-A3B5-61C5E64D5CC0}" presName="sp" presStyleCnt="0"/>
      <dgm:spPr/>
    </dgm:pt>
    <dgm:pt modelId="{7A7BF911-9C54-4F89-A7FF-4AF18F7D56F7}" type="pres">
      <dgm:prSet presAssocID="{982116E2-F9ED-4BD9-81E1-AF8BAAF1CA05}" presName="composite" presStyleCnt="0"/>
      <dgm:spPr/>
    </dgm:pt>
    <dgm:pt modelId="{721A38C5-25C5-4466-81D4-0C8E4F404A5E}" type="pres">
      <dgm:prSet presAssocID="{982116E2-F9ED-4BD9-81E1-AF8BAAF1CA0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B4C5A-ECDB-49A0-BB9C-0FBFC6949213}" type="pres">
      <dgm:prSet presAssocID="{982116E2-F9ED-4BD9-81E1-AF8BAAF1CA0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D89B6-DF31-48E1-AB51-D9B9A3E2A719}" type="presOf" srcId="{D1C2EC24-A746-4CFE-83D4-2B203690B07A}" destId="{AC887534-7DE4-4168-93A3-C694C20249FE}" srcOrd="0" destOrd="0" presId="urn:microsoft.com/office/officeart/2005/8/layout/chevron2"/>
    <dgm:cxn modelId="{84DE4B75-8171-4C7B-98B3-475385F3FDC5}" srcId="{A592A49C-6B24-4D61-9DD6-FA1B34FB9961}" destId="{D1C2EC24-A746-4CFE-83D4-2B203690B07A}" srcOrd="0" destOrd="0" parTransId="{A93AA815-A71F-4747-B940-29C217C642DC}" sibTransId="{9A5CE392-B658-4570-82D1-2FD9A78590B0}"/>
    <dgm:cxn modelId="{9E2E60A3-DD04-4F7E-88FB-034F38E19067}" type="presOf" srcId="{3384107C-5878-4EA1-BE80-8147E1F45D83}" destId="{D25B4C5A-ECDB-49A0-BB9C-0FBFC6949213}" srcOrd="0" destOrd="0" presId="urn:microsoft.com/office/officeart/2005/8/layout/chevron2"/>
    <dgm:cxn modelId="{656235A0-96C2-4E1B-BA63-B3F4EB428373}" type="presOf" srcId="{96643EBF-EFB8-4D48-A5F8-36D77B889D60}" destId="{2979F13E-84A4-4D43-A286-3243E39F3F89}" srcOrd="0" destOrd="0" presId="urn:microsoft.com/office/officeart/2005/8/layout/chevron2"/>
    <dgm:cxn modelId="{7FFC689C-ACAF-4A1C-BF04-B2E91D0DE042}" type="presOf" srcId="{AA8EE423-7083-427A-A10E-237B329425B3}" destId="{C8A89F61-7A35-47ED-B817-826DDBB47947}" srcOrd="0" destOrd="0" presId="urn:microsoft.com/office/officeart/2005/8/layout/chevron2"/>
    <dgm:cxn modelId="{1AC801D8-A1C6-4D8A-8799-1FBF07ADB686}" srcId="{1FF82F70-94B0-4BF1-8B5E-420E60E6407F}" destId="{4B444B45-9E48-45AE-91E9-813EE2C8B3E3}" srcOrd="0" destOrd="0" parTransId="{7038B0E0-3241-441A-A6FE-60D38AE4E139}" sibTransId="{980CF97B-C518-47A7-AC4D-7FB812DC39F0}"/>
    <dgm:cxn modelId="{74FCFB60-9E7A-4ACC-806D-EFD91C70F937}" srcId="{AD6E8809-E7FE-4F60-8B79-532476AD2DFB}" destId="{96643EBF-EFB8-4D48-A5F8-36D77B889D60}" srcOrd="0" destOrd="0" parTransId="{74B20E31-A222-4496-8398-796932A298BC}" sibTransId="{C0F2A5AA-B949-4B70-810D-78EAA96B4F64}"/>
    <dgm:cxn modelId="{341BA24E-7BA7-42BA-8D6D-BDDBAA39FC6F}" type="presOf" srcId="{A592A49C-6B24-4D61-9DD6-FA1B34FB9961}" destId="{FD7F48E2-D3BB-4A56-8790-31E47EB53C41}" srcOrd="0" destOrd="0" presId="urn:microsoft.com/office/officeart/2005/8/layout/chevron2"/>
    <dgm:cxn modelId="{A37A26FD-698A-4428-A6CA-26336A872F73}" srcId="{982116E2-F9ED-4BD9-81E1-AF8BAAF1CA05}" destId="{3384107C-5878-4EA1-BE80-8147E1F45D83}" srcOrd="0" destOrd="0" parTransId="{E46F1D22-DABE-451F-B533-11CE23E60ADF}" sibTransId="{6DD0B018-7249-486B-A427-C17AD7FA1539}"/>
    <dgm:cxn modelId="{EBCCD3C8-4906-4AC5-9E1D-8A9D0E3245C3}" srcId="{1FF82F70-94B0-4BF1-8B5E-420E60E6407F}" destId="{982116E2-F9ED-4BD9-81E1-AF8BAAF1CA05}" srcOrd="3" destOrd="0" parTransId="{3526986D-0C71-4A08-88B8-695CE46C4A5B}" sibTransId="{403FBC3F-2C59-4C13-90AB-BBACF55C91E2}"/>
    <dgm:cxn modelId="{D9BEB419-5676-4C98-BF19-5288702A384D}" type="presOf" srcId="{1FF82F70-94B0-4BF1-8B5E-420E60E6407F}" destId="{FDCF18B7-9B6F-4242-814E-40E93AB8A6D4}" srcOrd="0" destOrd="0" presId="urn:microsoft.com/office/officeart/2005/8/layout/chevron2"/>
    <dgm:cxn modelId="{522A16F0-8E68-4CC7-8A61-27F8AD14AB62}" type="presOf" srcId="{4B444B45-9E48-45AE-91E9-813EE2C8B3E3}" destId="{DF64A28E-819D-46A3-8A3B-F6F7AD2B32CF}" srcOrd="0" destOrd="0" presId="urn:microsoft.com/office/officeart/2005/8/layout/chevron2"/>
    <dgm:cxn modelId="{5453320C-9502-40E4-9579-A7675B9C91DE}" srcId="{1FF82F70-94B0-4BF1-8B5E-420E60E6407F}" destId="{AD6E8809-E7FE-4F60-8B79-532476AD2DFB}" srcOrd="2" destOrd="0" parTransId="{82120F14-5CB6-4866-B7E5-954E192FCDDA}" sibTransId="{A191F4BF-3CD9-4BF1-A3B5-61C5E64D5CC0}"/>
    <dgm:cxn modelId="{193A56E3-0870-4B42-B14E-B7AC61B07BFE}" type="presOf" srcId="{982116E2-F9ED-4BD9-81E1-AF8BAAF1CA05}" destId="{721A38C5-25C5-4466-81D4-0C8E4F404A5E}" srcOrd="0" destOrd="0" presId="urn:microsoft.com/office/officeart/2005/8/layout/chevron2"/>
    <dgm:cxn modelId="{3602C0CD-C97D-4E93-A01E-59D637F1D414}" srcId="{1FF82F70-94B0-4BF1-8B5E-420E60E6407F}" destId="{A592A49C-6B24-4D61-9DD6-FA1B34FB9961}" srcOrd="1" destOrd="0" parTransId="{945AFF78-8453-4590-ACD9-A9C91978F0B1}" sibTransId="{B7E858C7-C3A6-4223-A4E3-FABA62E909A7}"/>
    <dgm:cxn modelId="{7350AF5A-D69A-4D78-9924-16A4233E0886}" type="presOf" srcId="{AD6E8809-E7FE-4F60-8B79-532476AD2DFB}" destId="{5DB09FC4-68D2-41B5-BF93-058D90381666}" srcOrd="0" destOrd="0" presId="urn:microsoft.com/office/officeart/2005/8/layout/chevron2"/>
    <dgm:cxn modelId="{CB953323-4270-47AC-BC93-97C40A08796C}" srcId="{4B444B45-9E48-45AE-91E9-813EE2C8B3E3}" destId="{AA8EE423-7083-427A-A10E-237B329425B3}" srcOrd="0" destOrd="0" parTransId="{FC70A0C5-02E3-4E69-8507-FB8CB78B27F2}" sibTransId="{195DF6D4-334C-4744-AB11-F68764D0897E}"/>
    <dgm:cxn modelId="{650A2FB5-C928-42C6-B803-43498449363C}" type="presParOf" srcId="{FDCF18B7-9B6F-4242-814E-40E93AB8A6D4}" destId="{F24D7497-787B-4F99-84C7-9C67C00CE677}" srcOrd="0" destOrd="0" presId="urn:microsoft.com/office/officeart/2005/8/layout/chevron2"/>
    <dgm:cxn modelId="{5893F1BE-CC72-4DFC-898E-2617B1012BC4}" type="presParOf" srcId="{F24D7497-787B-4F99-84C7-9C67C00CE677}" destId="{DF64A28E-819D-46A3-8A3B-F6F7AD2B32CF}" srcOrd="0" destOrd="0" presId="urn:microsoft.com/office/officeart/2005/8/layout/chevron2"/>
    <dgm:cxn modelId="{4C8C7C8B-BAE0-4122-8BE1-02C8771545EF}" type="presParOf" srcId="{F24D7497-787B-4F99-84C7-9C67C00CE677}" destId="{C8A89F61-7A35-47ED-B817-826DDBB47947}" srcOrd="1" destOrd="0" presId="urn:microsoft.com/office/officeart/2005/8/layout/chevron2"/>
    <dgm:cxn modelId="{A4F80D1A-20FF-42B4-906A-0A8DF86FF91B}" type="presParOf" srcId="{FDCF18B7-9B6F-4242-814E-40E93AB8A6D4}" destId="{44A39F53-3885-4036-85E2-C827692AFB16}" srcOrd="1" destOrd="0" presId="urn:microsoft.com/office/officeart/2005/8/layout/chevron2"/>
    <dgm:cxn modelId="{12C0F7E5-1699-4738-97B1-B4791DCBCD6C}" type="presParOf" srcId="{FDCF18B7-9B6F-4242-814E-40E93AB8A6D4}" destId="{BA040232-D057-4922-9714-6816F6D4AEEA}" srcOrd="2" destOrd="0" presId="urn:microsoft.com/office/officeart/2005/8/layout/chevron2"/>
    <dgm:cxn modelId="{377D5060-3A38-4A28-A7BF-0F948C416526}" type="presParOf" srcId="{BA040232-D057-4922-9714-6816F6D4AEEA}" destId="{FD7F48E2-D3BB-4A56-8790-31E47EB53C41}" srcOrd="0" destOrd="0" presId="urn:microsoft.com/office/officeart/2005/8/layout/chevron2"/>
    <dgm:cxn modelId="{BA031181-6C6F-41CD-B900-382151C80A33}" type="presParOf" srcId="{BA040232-D057-4922-9714-6816F6D4AEEA}" destId="{AC887534-7DE4-4168-93A3-C694C20249FE}" srcOrd="1" destOrd="0" presId="urn:microsoft.com/office/officeart/2005/8/layout/chevron2"/>
    <dgm:cxn modelId="{B84B8F17-AC83-4222-A6CB-0F33A31BCB04}" type="presParOf" srcId="{FDCF18B7-9B6F-4242-814E-40E93AB8A6D4}" destId="{B8C89C87-9E87-441F-92D6-D84C9DA8979E}" srcOrd="3" destOrd="0" presId="urn:microsoft.com/office/officeart/2005/8/layout/chevron2"/>
    <dgm:cxn modelId="{B4441B72-E318-43B2-94BB-410ABB154CD6}" type="presParOf" srcId="{FDCF18B7-9B6F-4242-814E-40E93AB8A6D4}" destId="{DC905CC6-0015-4C0D-B255-25E333947D3A}" srcOrd="4" destOrd="0" presId="urn:microsoft.com/office/officeart/2005/8/layout/chevron2"/>
    <dgm:cxn modelId="{63C5E11D-4EAC-4890-AF50-211F95D465DE}" type="presParOf" srcId="{DC905CC6-0015-4C0D-B255-25E333947D3A}" destId="{5DB09FC4-68D2-41B5-BF93-058D90381666}" srcOrd="0" destOrd="0" presId="urn:microsoft.com/office/officeart/2005/8/layout/chevron2"/>
    <dgm:cxn modelId="{22D564C9-E57F-47E0-B48B-019D0D1CCC13}" type="presParOf" srcId="{DC905CC6-0015-4C0D-B255-25E333947D3A}" destId="{2979F13E-84A4-4D43-A286-3243E39F3F89}" srcOrd="1" destOrd="0" presId="urn:microsoft.com/office/officeart/2005/8/layout/chevron2"/>
    <dgm:cxn modelId="{4BA186B2-675C-4052-B231-50E7BCB7F533}" type="presParOf" srcId="{FDCF18B7-9B6F-4242-814E-40E93AB8A6D4}" destId="{3DD15D97-90D8-4592-B7EB-120F0761B16F}" srcOrd="5" destOrd="0" presId="urn:microsoft.com/office/officeart/2005/8/layout/chevron2"/>
    <dgm:cxn modelId="{EADC5FC4-F494-434E-9929-A9B4C3447E58}" type="presParOf" srcId="{FDCF18B7-9B6F-4242-814E-40E93AB8A6D4}" destId="{7A7BF911-9C54-4F89-A7FF-4AF18F7D56F7}" srcOrd="6" destOrd="0" presId="urn:microsoft.com/office/officeart/2005/8/layout/chevron2"/>
    <dgm:cxn modelId="{588F36B4-0525-446F-A5DE-F000FB0CE9EF}" type="presParOf" srcId="{7A7BF911-9C54-4F89-A7FF-4AF18F7D56F7}" destId="{721A38C5-25C5-4466-81D4-0C8E4F404A5E}" srcOrd="0" destOrd="0" presId="urn:microsoft.com/office/officeart/2005/8/layout/chevron2"/>
    <dgm:cxn modelId="{CB178632-1E83-4889-9426-21C94FD1F7DE}" type="presParOf" srcId="{7A7BF911-9C54-4F89-A7FF-4AF18F7D56F7}" destId="{D25B4C5A-ECDB-49A0-BB9C-0FBFC6949213}" srcOrd="1" destOrd="0" presId="urn:microsoft.com/office/officeart/2005/8/layout/chevron2"/>
  </dgm:cxnLst>
  <dgm:bg>
    <a:gradFill>
      <a:gsLst>
        <a:gs pos="0">
          <a:srgbClr val="FBEAC7"/>
        </a:gs>
        <a:gs pos="17999">
          <a:srgbClr val="FEE7F2"/>
        </a:gs>
        <a:gs pos="36000">
          <a:srgbClr val="FAC77D"/>
        </a:gs>
        <a:gs pos="61000">
          <a:srgbClr val="FBA97D"/>
        </a:gs>
        <a:gs pos="82001">
          <a:srgbClr val="FBD49C"/>
        </a:gs>
        <a:gs pos="100000">
          <a:srgbClr val="FEE7F2"/>
        </a:gs>
      </a:gsLst>
      <a:lin ang="5400000" scaled="0"/>
    </a:gra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AB61D-4FCA-410B-8571-BF0A7D3B459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E3FE72CD-B380-413E-BC0E-302DF4C8B133}">
      <dgm:prSet phldrT="[Text]"/>
      <dgm:spPr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50</a:t>
          </a:r>
          <a:endParaRPr lang="en-US" dirty="0">
            <a:solidFill>
              <a:schemeClr val="tx1"/>
            </a:solidFill>
          </a:endParaRPr>
        </a:p>
      </dgm:t>
    </dgm:pt>
    <dgm:pt modelId="{8ACD64AE-D812-41CF-9A39-07FF17432F96}" type="parTrans" cxnId="{1D82E1B5-A1A7-4074-AE8D-39DAD89D0BC5}">
      <dgm:prSet/>
      <dgm:spPr/>
      <dgm:t>
        <a:bodyPr/>
        <a:lstStyle/>
        <a:p>
          <a:endParaRPr lang="en-US"/>
        </a:p>
      </dgm:t>
    </dgm:pt>
    <dgm:pt modelId="{C264B20C-ECA9-42B1-9FEA-80B4E04F7ECF}" type="sibTrans" cxnId="{1D82E1B5-A1A7-4074-AE8D-39DAD89D0BC5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87F8F8C9-BFC4-4514-8579-02289BE4D3C5}">
      <dgm:prSet phldrT="[Text]"/>
      <dgm:spPr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150</a:t>
          </a:r>
          <a:endParaRPr lang="en-US" dirty="0">
            <a:solidFill>
              <a:schemeClr val="tx1"/>
            </a:solidFill>
          </a:endParaRPr>
        </a:p>
      </dgm:t>
    </dgm:pt>
    <dgm:pt modelId="{3EB20040-70FC-495F-B02C-AF62392C5446}" type="parTrans" cxnId="{A758F18E-FB63-465E-9049-E0A69C631AD6}">
      <dgm:prSet/>
      <dgm:spPr/>
      <dgm:t>
        <a:bodyPr/>
        <a:lstStyle/>
        <a:p>
          <a:endParaRPr lang="en-US"/>
        </a:p>
      </dgm:t>
    </dgm:pt>
    <dgm:pt modelId="{D1CADF2D-1E46-4C64-80C2-D4EFB7474427}" type="sibTrans" cxnId="{A758F18E-FB63-465E-9049-E0A69C631AD6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143645A-4892-4162-B639-08E5CF1DA0D4}">
      <dgm:prSet phldrT="[Text]"/>
      <dgm:spPr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200</a:t>
          </a:r>
          <a:endParaRPr lang="en-US" dirty="0">
            <a:solidFill>
              <a:schemeClr val="tx1"/>
            </a:solidFill>
          </a:endParaRPr>
        </a:p>
      </dgm:t>
    </dgm:pt>
    <dgm:pt modelId="{B86E4A72-6385-485E-B535-D411F8733602}" type="parTrans" cxnId="{53D1B866-E481-4786-AEC2-3F17730E6DCD}">
      <dgm:prSet/>
      <dgm:spPr/>
      <dgm:t>
        <a:bodyPr/>
        <a:lstStyle/>
        <a:p>
          <a:endParaRPr lang="en-US"/>
        </a:p>
      </dgm:t>
    </dgm:pt>
    <dgm:pt modelId="{877A6466-445C-4F41-9E31-A01E677B0D47}" type="sibTrans" cxnId="{53D1B866-E481-4786-AEC2-3F17730E6DCD}">
      <dgm:prSet/>
      <dgm:spPr/>
      <dgm:t>
        <a:bodyPr/>
        <a:lstStyle/>
        <a:p>
          <a:endParaRPr lang="en-US"/>
        </a:p>
      </dgm:t>
    </dgm:pt>
    <dgm:pt modelId="{9E1EB349-1337-4F70-AD1B-8963C8981ADC}" type="pres">
      <dgm:prSet presAssocID="{345AB61D-4FCA-410B-8571-BF0A7D3B459E}" presName="Name0" presStyleCnt="0">
        <dgm:presLayoutVars>
          <dgm:dir/>
          <dgm:resizeHandles val="exact"/>
        </dgm:presLayoutVars>
      </dgm:prSet>
      <dgm:spPr/>
    </dgm:pt>
    <dgm:pt modelId="{C8304B1F-D5A4-40FA-AB91-B0903F84CC0B}" type="pres">
      <dgm:prSet presAssocID="{345AB61D-4FCA-410B-8571-BF0A7D3B459E}" presName="vNodes" presStyleCnt="0"/>
      <dgm:spPr/>
    </dgm:pt>
    <dgm:pt modelId="{D0206562-FB8F-4263-AD2B-0743CD09EDF6}" type="pres">
      <dgm:prSet presAssocID="{E3FE72CD-B380-413E-BC0E-302DF4C8B13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41269-FAB9-4010-92BD-89CB322FB921}" type="pres">
      <dgm:prSet presAssocID="{C264B20C-ECA9-42B1-9FEA-80B4E04F7ECF}" presName="spacerT" presStyleCnt="0"/>
      <dgm:spPr/>
    </dgm:pt>
    <dgm:pt modelId="{843DAC02-4E2D-4DF2-84B5-4D59E3226BC2}" type="pres">
      <dgm:prSet presAssocID="{C264B20C-ECA9-42B1-9FEA-80B4E04F7EC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5E77421-F7ED-46A4-B2DD-787A843E6B30}" type="pres">
      <dgm:prSet presAssocID="{C264B20C-ECA9-42B1-9FEA-80B4E04F7ECF}" presName="spacerB" presStyleCnt="0"/>
      <dgm:spPr/>
    </dgm:pt>
    <dgm:pt modelId="{EF865865-3381-4CEB-9DCC-A93368A4E438}" type="pres">
      <dgm:prSet presAssocID="{87F8F8C9-BFC4-4514-8579-02289BE4D3C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461A0-FAB3-4EF6-834F-22FE979393FC}" type="pres">
      <dgm:prSet presAssocID="{345AB61D-4FCA-410B-8571-BF0A7D3B459E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D4348EF4-A102-4A63-ABD5-B8233EE1D10F}" type="pres">
      <dgm:prSet presAssocID="{345AB61D-4FCA-410B-8571-BF0A7D3B459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1E4D828-7A87-4E70-A7FA-FF85BAE1DEE4}" type="pres">
      <dgm:prSet presAssocID="{345AB61D-4FCA-410B-8571-BF0A7D3B459E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D97968-B7C2-48CD-9794-BCF68EC56624}" type="presOf" srcId="{E3FE72CD-B380-413E-BC0E-302DF4C8B133}" destId="{D0206562-FB8F-4263-AD2B-0743CD09EDF6}" srcOrd="0" destOrd="0" presId="urn:microsoft.com/office/officeart/2005/8/layout/equation2"/>
    <dgm:cxn modelId="{A758F18E-FB63-465E-9049-E0A69C631AD6}" srcId="{345AB61D-4FCA-410B-8571-BF0A7D3B459E}" destId="{87F8F8C9-BFC4-4514-8579-02289BE4D3C5}" srcOrd="1" destOrd="0" parTransId="{3EB20040-70FC-495F-B02C-AF62392C5446}" sibTransId="{D1CADF2D-1E46-4C64-80C2-D4EFB7474427}"/>
    <dgm:cxn modelId="{EB515636-2D1B-43E5-8A54-406F0FDE0BCB}" type="presOf" srcId="{D1CADF2D-1E46-4C64-80C2-D4EFB7474427}" destId="{D35461A0-FAB3-4EF6-834F-22FE979393FC}" srcOrd="0" destOrd="0" presId="urn:microsoft.com/office/officeart/2005/8/layout/equation2"/>
    <dgm:cxn modelId="{1D82E1B5-A1A7-4074-AE8D-39DAD89D0BC5}" srcId="{345AB61D-4FCA-410B-8571-BF0A7D3B459E}" destId="{E3FE72CD-B380-413E-BC0E-302DF4C8B133}" srcOrd="0" destOrd="0" parTransId="{8ACD64AE-D812-41CF-9A39-07FF17432F96}" sibTransId="{C264B20C-ECA9-42B1-9FEA-80B4E04F7ECF}"/>
    <dgm:cxn modelId="{2F9827AD-4A0E-49D2-910F-A4A252B2A079}" type="presOf" srcId="{9143645A-4892-4162-B639-08E5CF1DA0D4}" destId="{51E4D828-7A87-4E70-A7FA-FF85BAE1DEE4}" srcOrd="0" destOrd="0" presId="urn:microsoft.com/office/officeart/2005/8/layout/equation2"/>
    <dgm:cxn modelId="{58FC7001-CD93-4ABA-AFFD-8843667E821E}" type="presOf" srcId="{D1CADF2D-1E46-4C64-80C2-D4EFB7474427}" destId="{D4348EF4-A102-4A63-ABD5-B8233EE1D10F}" srcOrd="1" destOrd="0" presId="urn:microsoft.com/office/officeart/2005/8/layout/equation2"/>
    <dgm:cxn modelId="{53D1B866-E481-4786-AEC2-3F17730E6DCD}" srcId="{345AB61D-4FCA-410B-8571-BF0A7D3B459E}" destId="{9143645A-4892-4162-B639-08E5CF1DA0D4}" srcOrd="2" destOrd="0" parTransId="{B86E4A72-6385-485E-B535-D411F8733602}" sibTransId="{877A6466-445C-4F41-9E31-A01E677B0D47}"/>
    <dgm:cxn modelId="{CF53319C-5418-48F4-8EAD-D47D3F69F33E}" type="presOf" srcId="{87F8F8C9-BFC4-4514-8579-02289BE4D3C5}" destId="{EF865865-3381-4CEB-9DCC-A93368A4E438}" srcOrd="0" destOrd="0" presId="urn:microsoft.com/office/officeart/2005/8/layout/equation2"/>
    <dgm:cxn modelId="{91D00917-DDFA-453B-B2A0-031B8FF49A82}" type="presOf" srcId="{345AB61D-4FCA-410B-8571-BF0A7D3B459E}" destId="{9E1EB349-1337-4F70-AD1B-8963C8981ADC}" srcOrd="0" destOrd="0" presId="urn:microsoft.com/office/officeart/2005/8/layout/equation2"/>
    <dgm:cxn modelId="{CD81625C-999A-4548-A081-188257E40858}" type="presOf" srcId="{C264B20C-ECA9-42B1-9FEA-80B4E04F7ECF}" destId="{843DAC02-4E2D-4DF2-84B5-4D59E3226BC2}" srcOrd="0" destOrd="0" presId="urn:microsoft.com/office/officeart/2005/8/layout/equation2"/>
    <dgm:cxn modelId="{97CD6F9B-6FEF-4707-ABC9-EAE07C4FA79C}" type="presParOf" srcId="{9E1EB349-1337-4F70-AD1B-8963C8981ADC}" destId="{C8304B1F-D5A4-40FA-AB91-B0903F84CC0B}" srcOrd="0" destOrd="0" presId="urn:microsoft.com/office/officeart/2005/8/layout/equation2"/>
    <dgm:cxn modelId="{090A118D-86D2-46BC-82C7-19D7AE649F54}" type="presParOf" srcId="{C8304B1F-D5A4-40FA-AB91-B0903F84CC0B}" destId="{D0206562-FB8F-4263-AD2B-0743CD09EDF6}" srcOrd="0" destOrd="0" presId="urn:microsoft.com/office/officeart/2005/8/layout/equation2"/>
    <dgm:cxn modelId="{EAC99464-0FDA-4A47-A451-5A8D7329D528}" type="presParOf" srcId="{C8304B1F-D5A4-40FA-AB91-B0903F84CC0B}" destId="{44C41269-FAB9-4010-92BD-89CB322FB921}" srcOrd="1" destOrd="0" presId="urn:microsoft.com/office/officeart/2005/8/layout/equation2"/>
    <dgm:cxn modelId="{BEACE113-0651-4BAE-B60B-F9D5C765B257}" type="presParOf" srcId="{C8304B1F-D5A4-40FA-AB91-B0903F84CC0B}" destId="{843DAC02-4E2D-4DF2-84B5-4D59E3226BC2}" srcOrd="2" destOrd="0" presId="urn:microsoft.com/office/officeart/2005/8/layout/equation2"/>
    <dgm:cxn modelId="{ADEA6B20-EFFD-4463-BE09-4F38F8B72B1F}" type="presParOf" srcId="{C8304B1F-D5A4-40FA-AB91-B0903F84CC0B}" destId="{55E77421-F7ED-46A4-B2DD-787A843E6B30}" srcOrd="3" destOrd="0" presId="urn:microsoft.com/office/officeart/2005/8/layout/equation2"/>
    <dgm:cxn modelId="{1A0DB9D3-5C2A-4644-A87D-8F9F5243BF49}" type="presParOf" srcId="{C8304B1F-D5A4-40FA-AB91-B0903F84CC0B}" destId="{EF865865-3381-4CEB-9DCC-A93368A4E438}" srcOrd="4" destOrd="0" presId="urn:microsoft.com/office/officeart/2005/8/layout/equation2"/>
    <dgm:cxn modelId="{E8836C11-2C40-4E67-8113-B97FD78F5F3D}" type="presParOf" srcId="{9E1EB349-1337-4F70-AD1B-8963C8981ADC}" destId="{D35461A0-FAB3-4EF6-834F-22FE979393FC}" srcOrd="1" destOrd="0" presId="urn:microsoft.com/office/officeart/2005/8/layout/equation2"/>
    <dgm:cxn modelId="{141C7CA5-1FF0-409E-A029-9B1AA5ED1F78}" type="presParOf" srcId="{D35461A0-FAB3-4EF6-834F-22FE979393FC}" destId="{D4348EF4-A102-4A63-ABD5-B8233EE1D10F}" srcOrd="0" destOrd="0" presId="urn:microsoft.com/office/officeart/2005/8/layout/equation2"/>
    <dgm:cxn modelId="{58D3AECC-8AC6-47F3-A067-DFD95584B5A7}" type="presParOf" srcId="{9E1EB349-1337-4F70-AD1B-8963C8981ADC}" destId="{51E4D828-7A87-4E70-A7FA-FF85BAE1DEE4}" srcOrd="2" destOrd="0" presId="urn:microsoft.com/office/officeart/2005/8/layout/equation2"/>
  </dgm:cxnLst>
  <dgm:bg>
    <a:gradFill>
      <a:gsLst>
        <a:gs pos="0">
          <a:srgbClr val="CCCCFF"/>
        </a:gs>
        <a:gs pos="17999">
          <a:srgbClr val="99CCFF"/>
        </a:gs>
        <a:gs pos="36000">
          <a:srgbClr val="9966FF"/>
        </a:gs>
        <a:gs pos="61000">
          <a:srgbClr val="CC99FF"/>
        </a:gs>
        <a:gs pos="82001">
          <a:srgbClr val="99CCFF"/>
        </a:gs>
        <a:gs pos="100000">
          <a:srgbClr val="CCCCFF"/>
        </a:gs>
      </a:gsLst>
      <a:lin ang="5400000" scaled="0"/>
    </a:gra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7960F2-52E5-4B70-9BBD-14FD58C897C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01642-4125-44E6-A231-BC756F4112EF}">
      <dgm:prSet phldrT="[Text]" custT="1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</dgm:spPr>
      <dgm:t>
        <a:bodyPr/>
        <a:lstStyle/>
        <a:p>
          <a:r>
            <a:rPr lang="en-US" sz="2800" b="1" dirty="0" smtClean="0">
              <a:solidFill>
                <a:srgbClr val="C00000"/>
              </a:solidFill>
            </a:rPr>
            <a:t>Schedule</a:t>
          </a:r>
          <a:endParaRPr lang="en-US" sz="2800" b="1" dirty="0">
            <a:solidFill>
              <a:srgbClr val="C00000"/>
            </a:solidFill>
          </a:endParaRPr>
        </a:p>
      </dgm:t>
    </dgm:pt>
    <dgm:pt modelId="{87B331E9-2CFF-48C8-844E-C8A076DA6A86}" type="parTrans" cxnId="{4A86A60D-859E-4FF0-80C1-47BAED8AE595}">
      <dgm:prSet/>
      <dgm:spPr/>
      <dgm:t>
        <a:bodyPr/>
        <a:lstStyle/>
        <a:p>
          <a:endParaRPr lang="en-US"/>
        </a:p>
      </dgm:t>
    </dgm:pt>
    <dgm:pt modelId="{3EFCE8AD-B8DC-4FFB-A23E-CC2027E19198}" type="sibTrans" cxnId="{4A86A60D-859E-4FF0-80C1-47BAED8AE595}">
      <dgm:prSet/>
      <dgm:spPr/>
      <dgm:t>
        <a:bodyPr/>
        <a:lstStyle/>
        <a:p>
          <a:endParaRPr lang="en-US"/>
        </a:p>
      </dgm:t>
    </dgm:pt>
    <dgm:pt modelId="{99D3D4F0-9D76-442E-8573-88B67378075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</dgm:spPr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Serial</a:t>
          </a:r>
          <a:endParaRPr lang="en-US" b="1" dirty="0">
            <a:solidFill>
              <a:srgbClr val="C00000"/>
            </a:solidFill>
          </a:endParaRPr>
        </a:p>
      </dgm:t>
    </dgm:pt>
    <dgm:pt modelId="{C94EFE18-739A-4649-B2EC-23287551DC11}" type="parTrans" cxnId="{EA1D14BE-A8FC-4CCA-B85C-D7F8C8ED2C54}">
      <dgm:prSet/>
      <dgm:spPr/>
      <dgm:t>
        <a:bodyPr/>
        <a:lstStyle/>
        <a:p>
          <a:endParaRPr lang="en-US"/>
        </a:p>
      </dgm:t>
    </dgm:pt>
    <dgm:pt modelId="{43EF2BFC-70B5-4879-99B5-E035DFC8C55D}" type="sibTrans" cxnId="{EA1D14BE-A8FC-4CCA-B85C-D7F8C8ED2C54}">
      <dgm:prSet/>
      <dgm:spPr/>
      <dgm:t>
        <a:bodyPr/>
        <a:lstStyle/>
        <a:p>
          <a:endParaRPr lang="en-US"/>
        </a:p>
      </dgm:t>
    </dgm:pt>
    <dgm:pt modelId="{4E87F763-4845-4DEE-AB59-C53FCE09B83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</dgm:spPr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Concurrent</a:t>
          </a:r>
          <a:endParaRPr lang="en-US" b="1" dirty="0">
            <a:solidFill>
              <a:srgbClr val="C00000"/>
            </a:solidFill>
          </a:endParaRPr>
        </a:p>
      </dgm:t>
    </dgm:pt>
    <dgm:pt modelId="{EF86E95C-44FE-46D9-8EFB-EA6FEABFCF62}" type="parTrans" cxnId="{9527CCDD-7B78-4C89-9A3A-C50153FF5BD1}">
      <dgm:prSet/>
      <dgm:spPr/>
      <dgm:t>
        <a:bodyPr/>
        <a:lstStyle/>
        <a:p>
          <a:endParaRPr lang="en-US"/>
        </a:p>
      </dgm:t>
    </dgm:pt>
    <dgm:pt modelId="{4A4F8877-B445-49E2-AAD3-AB2F2EDE2F8C}" type="sibTrans" cxnId="{9527CCDD-7B78-4C89-9A3A-C50153FF5BD1}">
      <dgm:prSet/>
      <dgm:spPr/>
      <dgm:t>
        <a:bodyPr/>
        <a:lstStyle/>
        <a:p>
          <a:endParaRPr lang="en-US"/>
        </a:p>
      </dgm:t>
    </dgm:pt>
    <dgm:pt modelId="{A363A444-217C-421C-90F0-AF56080ADF4A}" type="pres">
      <dgm:prSet presAssocID="{DD7960F2-52E5-4B70-9BBD-14FD58C897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423E57-E6BE-493D-B83D-E3DA9DDB9B91}" type="pres">
      <dgm:prSet presAssocID="{97C01642-4125-44E6-A231-BC756F4112EF}" presName="root1" presStyleCnt="0"/>
      <dgm:spPr/>
    </dgm:pt>
    <dgm:pt modelId="{6F9AADD2-1503-4387-8D66-7CB18D6363E0}" type="pres">
      <dgm:prSet presAssocID="{97C01642-4125-44E6-A231-BC756F4112EF}" presName="LevelOneTextNode" presStyleLbl="node0" presStyleIdx="0" presStyleCnt="1" custScaleX="1227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EF7367-B824-44AC-99B4-90A5FAE2F94E}" type="pres">
      <dgm:prSet presAssocID="{97C01642-4125-44E6-A231-BC756F4112EF}" presName="level2hierChild" presStyleCnt="0"/>
      <dgm:spPr/>
    </dgm:pt>
    <dgm:pt modelId="{177484B5-5B06-4EBC-AB8C-D82F13645592}" type="pres">
      <dgm:prSet presAssocID="{C94EFE18-739A-4649-B2EC-23287551DC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F53A772-F3DD-4A26-B75F-EFEE11DDC0F7}" type="pres">
      <dgm:prSet presAssocID="{C94EFE18-739A-4649-B2EC-23287551DC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D32BF25-4261-4E02-A814-72C6D7AF1C20}" type="pres">
      <dgm:prSet presAssocID="{99D3D4F0-9D76-442E-8573-88B673780758}" presName="root2" presStyleCnt="0"/>
      <dgm:spPr/>
    </dgm:pt>
    <dgm:pt modelId="{8D60646D-16D5-4400-8A5B-E3DDBD0BC7FD}" type="pres">
      <dgm:prSet presAssocID="{99D3D4F0-9D76-442E-8573-88B67378075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D39B-22F6-4F2D-AFB0-049B3F37D3C4}" type="pres">
      <dgm:prSet presAssocID="{99D3D4F0-9D76-442E-8573-88B673780758}" presName="level3hierChild" presStyleCnt="0"/>
      <dgm:spPr/>
    </dgm:pt>
    <dgm:pt modelId="{287CF245-B907-4166-BCBF-4A6494CC2513}" type="pres">
      <dgm:prSet presAssocID="{EF86E95C-44FE-46D9-8EFB-EA6FEABFCF6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8594085-0CB7-4D0F-8A74-EF1EE96557F7}" type="pres">
      <dgm:prSet presAssocID="{EF86E95C-44FE-46D9-8EFB-EA6FEABFCF6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5620CE5-E46F-4ABD-A32E-B448C6D1BCD5}" type="pres">
      <dgm:prSet presAssocID="{4E87F763-4845-4DEE-AB59-C53FCE09B832}" presName="root2" presStyleCnt="0"/>
      <dgm:spPr/>
    </dgm:pt>
    <dgm:pt modelId="{B89DA928-B31B-4221-9F3B-3118BECDAD58}" type="pres">
      <dgm:prSet presAssocID="{4E87F763-4845-4DEE-AB59-C53FCE09B83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1662F-73FE-4383-BDA2-DF02BBBF35BA}" type="pres">
      <dgm:prSet presAssocID="{4E87F763-4845-4DEE-AB59-C53FCE09B832}" presName="level3hierChild" presStyleCnt="0"/>
      <dgm:spPr/>
    </dgm:pt>
  </dgm:ptLst>
  <dgm:cxnLst>
    <dgm:cxn modelId="{0B85617C-9473-4E6B-9AFF-0B15A935713B}" type="presOf" srcId="{4E87F763-4845-4DEE-AB59-C53FCE09B832}" destId="{B89DA928-B31B-4221-9F3B-3118BECDAD58}" srcOrd="0" destOrd="0" presId="urn:microsoft.com/office/officeart/2005/8/layout/hierarchy2"/>
    <dgm:cxn modelId="{B7840FE4-DC14-40F9-A04D-7AF0B0ED2D88}" type="presOf" srcId="{97C01642-4125-44E6-A231-BC756F4112EF}" destId="{6F9AADD2-1503-4387-8D66-7CB18D6363E0}" srcOrd="0" destOrd="0" presId="urn:microsoft.com/office/officeart/2005/8/layout/hierarchy2"/>
    <dgm:cxn modelId="{9527CCDD-7B78-4C89-9A3A-C50153FF5BD1}" srcId="{97C01642-4125-44E6-A231-BC756F4112EF}" destId="{4E87F763-4845-4DEE-AB59-C53FCE09B832}" srcOrd="1" destOrd="0" parTransId="{EF86E95C-44FE-46D9-8EFB-EA6FEABFCF62}" sibTransId="{4A4F8877-B445-49E2-AAD3-AB2F2EDE2F8C}"/>
    <dgm:cxn modelId="{3823FEB5-59FE-48B8-88BB-461A84341E50}" type="presOf" srcId="{C94EFE18-739A-4649-B2EC-23287551DC11}" destId="{CF53A772-F3DD-4A26-B75F-EFEE11DDC0F7}" srcOrd="1" destOrd="0" presId="urn:microsoft.com/office/officeart/2005/8/layout/hierarchy2"/>
    <dgm:cxn modelId="{D9720972-C089-4B53-92AF-F897756EA1B6}" type="presOf" srcId="{EF86E95C-44FE-46D9-8EFB-EA6FEABFCF62}" destId="{B8594085-0CB7-4D0F-8A74-EF1EE96557F7}" srcOrd="1" destOrd="0" presId="urn:microsoft.com/office/officeart/2005/8/layout/hierarchy2"/>
    <dgm:cxn modelId="{4A86A60D-859E-4FF0-80C1-47BAED8AE595}" srcId="{DD7960F2-52E5-4B70-9BBD-14FD58C897CC}" destId="{97C01642-4125-44E6-A231-BC756F4112EF}" srcOrd="0" destOrd="0" parTransId="{87B331E9-2CFF-48C8-844E-C8A076DA6A86}" sibTransId="{3EFCE8AD-B8DC-4FFB-A23E-CC2027E19198}"/>
    <dgm:cxn modelId="{9F75A092-1DFA-4E92-91A5-FC02BA30877B}" type="presOf" srcId="{C94EFE18-739A-4649-B2EC-23287551DC11}" destId="{177484B5-5B06-4EBC-AB8C-D82F13645592}" srcOrd="0" destOrd="0" presId="urn:microsoft.com/office/officeart/2005/8/layout/hierarchy2"/>
    <dgm:cxn modelId="{79D55A69-974D-4DF6-908D-5E5C7B7C80A1}" type="presOf" srcId="{99D3D4F0-9D76-442E-8573-88B673780758}" destId="{8D60646D-16D5-4400-8A5B-E3DDBD0BC7FD}" srcOrd="0" destOrd="0" presId="urn:microsoft.com/office/officeart/2005/8/layout/hierarchy2"/>
    <dgm:cxn modelId="{7860AB17-288E-43AD-8F6B-06111B2D1512}" type="presOf" srcId="{EF86E95C-44FE-46D9-8EFB-EA6FEABFCF62}" destId="{287CF245-B907-4166-BCBF-4A6494CC2513}" srcOrd="0" destOrd="0" presId="urn:microsoft.com/office/officeart/2005/8/layout/hierarchy2"/>
    <dgm:cxn modelId="{BBD74B67-D2EB-4B73-9EA9-39C621371995}" type="presOf" srcId="{DD7960F2-52E5-4B70-9BBD-14FD58C897CC}" destId="{A363A444-217C-421C-90F0-AF56080ADF4A}" srcOrd="0" destOrd="0" presId="urn:microsoft.com/office/officeart/2005/8/layout/hierarchy2"/>
    <dgm:cxn modelId="{EA1D14BE-A8FC-4CCA-B85C-D7F8C8ED2C54}" srcId="{97C01642-4125-44E6-A231-BC756F4112EF}" destId="{99D3D4F0-9D76-442E-8573-88B673780758}" srcOrd="0" destOrd="0" parTransId="{C94EFE18-739A-4649-B2EC-23287551DC11}" sibTransId="{43EF2BFC-70B5-4879-99B5-E035DFC8C55D}"/>
    <dgm:cxn modelId="{51A65C00-75CD-41F3-8786-CDF55C0F3346}" type="presParOf" srcId="{A363A444-217C-421C-90F0-AF56080ADF4A}" destId="{6A423E57-E6BE-493D-B83D-E3DA9DDB9B91}" srcOrd="0" destOrd="0" presId="urn:microsoft.com/office/officeart/2005/8/layout/hierarchy2"/>
    <dgm:cxn modelId="{AB6FAD52-7DCC-4DCF-93D8-D75A9AE1AB16}" type="presParOf" srcId="{6A423E57-E6BE-493D-B83D-E3DA9DDB9B91}" destId="{6F9AADD2-1503-4387-8D66-7CB18D6363E0}" srcOrd="0" destOrd="0" presId="urn:microsoft.com/office/officeart/2005/8/layout/hierarchy2"/>
    <dgm:cxn modelId="{D22A6F69-5FFC-4773-B045-91846E0E4DE3}" type="presParOf" srcId="{6A423E57-E6BE-493D-B83D-E3DA9DDB9B91}" destId="{07EF7367-B824-44AC-99B4-90A5FAE2F94E}" srcOrd="1" destOrd="0" presId="urn:microsoft.com/office/officeart/2005/8/layout/hierarchy2"/>
    <dgm:cxn modelId="{14902F74-F9A9-4CAA-824B-594416B5CAFA}" type="presParOf" srcId="{07EF7367-B824-44AC-99B4-90A5FAE2F94E}" destId="{177484B5-5B06-4EBC-AB8C-D82F13645592}" srcOrd="0" destOrd="0" presId="urn:microsoft.com/office/officeart/2005/8/layout/hierarchy2"/>
    <dgm:cxn modelId="{C8DE9430-1F90-485B-B87B-091BE8D7C911}" type="presParOf" srcId="{177484B5-5B06-4EBC-AB8C-D82F13645592}" destId="{CF53A772-F3DD-4A26-B75F-EFEE11DDC0F7}" srcOrd="0" destOrd="0" presId="urn:microsoft.com/office/officeart/2005/8/layout/hierarchy2"/>
    <dgm:cxn modelId="{80243AC7-97BC-4590-81B1-E357BAE45D6C}" type="presParOf" srcId="{07EF7367-B824-44AC-99B4-90A5FAE2F94E}" destId="{BD32BF25-4261-4E02-A814-72C6D7AF1C20}" srcOrd="1" destOrd="0" presId="urn:microsoft.com/office/officeart/2005/8/layout/hierarchy2"/>
    <dgm:cxn modelId="{EA6EEFC8-6611-4A85-8CEE-B1E85E6E48DD}" type="presParOf" srcId="{BD32BF25-4261-4E02-A814-72C6D7AF1C20}" destId="{8D60646D-16D5-4400-8A5B-E3DDBD0BC7FD}" srcOrd="0" destOrd="0" presId="urn:microsoft.com/office/officeart/2005/8/layout/hierarchy2"/>
    <dgm:cxn modelId="{3390559F-3314-44BC-AC65-3F3058C58739}" type="presParOf" srcId="{BD32BF25-4261-4E02-A814-72C6D7AF1C20}" destId="{5195D39B-22F6-4F2D-AFB0-049B3F37D3C4}" srcOrd="1" destOrd="0" presId="urn:microsoft.com/office/officeart/2005/8/layout/hierarchy2"/>
    <dgm:cxn modelId="{FB3372D0-095D-46EA-8922-F97B45493F21}" type="presParOf" srcId="{07EF7367-B824-44AC-99B4-90A5FAE2F94E}" destId="{287CF245-B907-4166-BCBF-4A6494CC2513}" srcOrd="2" destOrd="0" presId="urn:microsoft.com/office/officeart/2005/8/layout/hierarchy2"/>
    <dgm:cxn modelId="{6224450A-1AF6-4C7A-9A7F-009AB545CCA2}" type="presParOf" srcId="{287CF245-B907-4166-BCBF-4A6494CC2513}" destId="{B8594085-0CB7-4D0F-8A74-EF1EE96557F7}" srcOrd="0" destOrd="0" presId="urn:microsoft.com/office/officeart/2005/8/layout/hierarchy2"/>
    <dgm:cxn modelId="{BBAA3165-96E5-48DB-AA3D-7E13E1937F7B}" type="presParOf" srcId="{07EF7367-B824-44AC-99B4-90A5FAE2F94E}" destId="{15620CE5-E46F-4ABD-A32E-B448C6D1BCD5}" srcOrd="3" destOrd="0" presId="urn:microsoft.com/office/officeart/2005/8/layout/hierarchy2"/>
    <dgm:cxn modelId="{BED1F9BD-EAF1-40DE-A840-0C6485F49F78}" type="presParOf" srcId="{15620CE5-E46F-4ABD-A32E-B448C6D1BCD5}" destId="{B89DA928-B31B-4221-9F3B-3118BECDAD58}" srcOrd="0" destOrd="0" presId="urn:microsoft.com/office/officeart/2005/8/layout/hierarchy2"/>
    <dgm:cxn modelId="{7B401965-C6A8-4E89-AB6D-66725FEAF13D}" type="presParOf" srcId="{15620CE5-E46F-4ABD-A32E-B448C6D1BCD5}" destId="{8A51662F-73FE-4383-BDA2-DF02BBBF35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64A28E-819D-46A3-8A3B-F6F7AD2B32CF}">
      <dsp:nvSpPr>
        <dsp:cNvPr id="0" name=""/>
        <dsp:cNvSpPr/>
      </dsp:nvSpPr>
      <dsp:spPr>
        <a:xfrm rot="5400000">
          <a:off x="-142674" y="144704"/>
          <a:ext cx="951160" cy="665812"/>
        </a:xfrm>
        <a:prstGeom prst="chevron">
          <a:avLst/>
        </a:prstGeom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</a:t>
          </a:r>
          <a:endParaRPr lang="en-US" sz="1900" b="1" kern="1200" dirty="0"/>
        </a:p>
      </dsp:txBody>
      <dsp:txXfrm rot="5400000">
        <a:off x="-142674" y="144704"/>
        <a:ext cx="951160" cy="665812"/>
      </dsp:txXfrm>
    </dsp:sp>
    <dsp:sp modelId="{C8A89F61-7A35-47ED-B817-826DDBB47947}">
      <dsp:nvSpPr>
        <dsp:cNvPr id="0" name=""/>
        <dsp:cNvSpPr/>
      </dsp:nvSpPr>
      <dsp:spPr>
        <a:xfrm rot="5400000">
          <a:off x="2119279" y="-1451436"/>
          <a:ext cx="618254" cy="35251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solidFill>
                <a:srgbClr val="C00000"/>
              </a:solidFill>
            </a:rPr>
            <a:t>Atomicity</a:t>
          </a:r>
          <a:endParaRPr lang="en-US" sz="2800" b="1" kern="1200" dirty="0">
            <a:solidFill>
              <a:srgbClr val="C00000"/>
            </a:solidFill>
          </a:endParaRPr>
        </a:p>
      </dsp:txBody>
      <dsp:txXfrm rot="5400000">
        <a:off x="2119279" y="-1451436"/>
        <a:ext cx="618254" cy="3525187"/>
      </dsp:txXfrm>
    </dsp:sp>
    <dsp:sp modelId="{FD7F48E2-D3BB-4A56-8790-31E47EB53C41}">
      <dsp:nvSpPr>
        <dsp:cNvPr id="0" name=""/>
        <dsp:cNvSpPr/>
      </dsp:nvSpPr>
      <dsp:spPr>
        <a:xfrm rot="5400000">
          <a:off x="-142674" y="943897"/>
          <a:ext cx="951160" cy="665812"/>
        </a:xfrm>
        <a:prstGeom prst="chevron">
          <a:avLst/>
        </a:prstGeom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</a:t>
          </a:r>
          <a:endParaRPr lang="en-US" sz="1900" b="1" kern="1200" dirty="0"/>
        </a:p>
      </dsp:txBody>
      <dsp:txXfrm rot="5400000">
        <a:off x="-142674" y="943897"/>
        <a:ext cx="951160" cy="665812"/>
      </dsp:txXfrm>
    </dsp:sp>
    <dsp:sp modelId="{AC887534-7DE4-4168-93A3-C694C20249FE}">
      <dsp:nvSpPr>
        <dsp:cNvPr id="0" name=""/>
        <dsp:cNvSpPr/>
      </dsp:nvSpPr>
      <dsp:spPr>
        <a:xfrm rot="5400000">
          <a:off x="2119279" y="-652243"/>
          <a:ext cx="618254" cy="35251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solidFill>
                <a:srgbClr val="C00000"/>
              </a:solidFill>
            </a:rPr>
            <a:t> Consistency</a:t>
          </a:r>
          <a:endParaRPr lang="en-US" sz="2800" b="1" kern="1200" dirty="0">
            <a:solidFill>
              <a:srgbClr val="C00000"/>
            </a:solidFill>
          </a:endParaRPr>
        </a:p>
      </dsp:txBody>
      <dsp:txXfrm rot="5400000">
        <a:off x="2119279" y="-652243"/>
        <a:ext cx="618254" cy="3525187"/>
      </dsp:txXfrm>
    </dsp:sp>
    <dsp:sp modelId="{5DB09FC4-68D2-41B5-BF93-058D90381666}">
      <dsp:nvSpPr>
        <dsp:cNvPr id="0" name=""/>
        <dsp:cNvSpPr/>
      </dsp:nvSpPr>
      <dsp:spPr>
        <a:xfrm rot="5400000">
          <a:off x="-142674" y="1743090"/>
          <a:ext cx="951160" cy="665812"/>
        </a:xfrm>
        <a:prstGeom prst="chevron">
          <a:avLst/>
        </a:prstGeom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I</a:t>
          </a:r>
          <a:endParaRPr lang="en-US" sz="1900" b="1" kern="1200" dirty="0"/>
        </a:p>
      </dsp:txBody>
      <dsp:txXfrm rot="5400000">
        <a:off x="-142674" y="1743090"/>
        <a:ext cx="951160" cy="665812"/>
      </dsp:txXfrm>
    </dsp:sp>
    <dsp:sp modelId="{2979F13E-84A4-4D43-A286-3243E39F3F89}">
      <dsp:nvSpPr>
        <dsp:cNvPr id="0" name=""/>
        <dsp:cNvSpPr/>
      </dsp:nvSpPr>
      <dsp:spPr>
        <a:xfrm rot="5400000">
          <a:off x="2119279" y="146949"/>
          <a:ext cx="618254" cy="35251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solidFill>
                <a:srgbClr val="C00000"/>
              </a:solidFill>
            </a:rPr>
            <a:t> Isolation</a:t>
          </a:r>
          <a:endParaRPr lang="en-US" sz="2800" b="1" kern="1200" dirty="0">
            <a:solidFill>
              <a:srgbClr val="C00000"/>
            </a:solidFill>
          </a:endParaRPr>
        </a:p>
      </dsp:txBody>
      <dsp:txXfrm rot="5400000">
        <a:off x="2119279" y="146949"/>
        <a:ext cx="618254" cy="3525187"/>
      </dsp:txXfrm>
    </dsp:sp>
    <dsp:sp modelId="{721A38C5-25C5-4466-81D4-0C8E4F404A5E}">
      <dsp:nvSpPr>
        <dsp:cNvPr id="0" name=""/>
        <dsp:cNvSpPr/>
      </dsp:nvSpPr>
      <dsp:spPr>
        <a:xfrm rot="5400000">
          <a:off x="-142674" y="2542282"/>
          <a:ext cx="951160" cy="665812"/>
        </a:xfrm>
        <a:prstGeom prst="chevron">
          <a:avLst/>
        </a:prstGeom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</a:t>
          </a:r>
          <a:endParaRPr lang="en-US" sz="1900" b="1" kern="1200" dirty="0"/>
        </a:p>
      </dsp:txBody>
      <dsp:txXfrm rot="5400000">
        <a:off x="-142674" y="2542282"/>
        <a:ext cx="951160" cy="665812"/>
      </dsp:txXfrm>
    </dsp:sp>
    <dsp:sp modelId="{D25B4C5A-ECDB-49A0-BB9C-0FBFC6949213}">
      <dsp:nvSpPr>
        <dsp:cNvPr id="0" name=""/>
        <dsp:cNvSpPr/>
      </dsp:nvSpPr>
      <dsp:spPr>
        <a:xfrm rot="5400000">
          <a:off x="2119279" y="946142"/>
          <a:ext cx="618254" cy="35251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solidFill>
                <a:srgbClr val="C00000"/>
              </a:solidFill>
            </a:rPr>
            <a:t>Durability</a:t>
          </a:r>
          <a:endParaRPr lang="en-US" sz="2800" b="1" kern="1200" dirty="0">
            <a:solidFill>
              <a:srgbClr val="C00000"/>
            </a:solidFill>
          </a:endParaRPr>
        </a:p>
      </dsp:txBody>
      <dsp:txXfrm rot="5400000">
        <a:off x="2119279" y="946142"/>
        <a:ext cx="618254" cy="35251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206562-FB8F-4263-AD2B-0743CD09EDF6}">
      <dsp:nvSpPr>
        <dsp:cNvPr id="0" name=""/>
        <dsp:cNvSpPr/>
      </dsp:nvSpPr>
      <dsp:spPr>
        <a:xfrm>
          <a:off x="1547" y="122862"/>
          <a:ext cx="549473" cy="549473"/>
        </a:xfrm>
        <a:prstGeom prst="ellipse">
          <a:avLst/>
        </a:prstGeom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50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547" y="122862"/>
        <a:ext cx="549473" cy="549473"/>
      </dsp:txXfrm>
    </dsp:sp>
    <dsp:sp modelId="{843DAC02-4E2D-4DF2-84B5-4D59E3226BC2}">
      <dsp:nvSpPr>
        <dsp:cNvPr id="0" name=""/>
        <dsp:cNvSpPr/>
      </dsp:nvSpPr>
      <dsp:spPr>
        <a:xfrm>
          <a:off x="116937" y="716952"/>
          <a:ext cx="318694" cy="318694"/>
        </a:xfrm>
        <a:prstGeom prst="mathPlus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6937" y="716952"/>
        <a:ext cx="318694" cy="318694"/>
      </dsp:txXfrm>
    </dsp:sp>
    <dsp:sp modelId="{EF865865-3381-4CEB-9DCC-A93368A4E438}">
      <dsp:nvSpPr>
        <dsp:cNvPr id="0" name=""/>
        <dsp:cNvSpPr/>
      </dsp:nvSpPr>
      <dsp:spPr>
        <a:xfrm>
          <a:off x="1547" y="1080264"/>
          <a:ext cx="549473" cy="549473"/>
        </a:xfrm>
        <a:prstGeom prst="ellipse">
          <a:avLst/>
        </a:prstGeom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150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547" y="1080264"/>
        <a:ext cx="549473" cy="549473"/>
      </dsp:txXfrm>
    </dsp:sp>
    <dsp:sp modelId="{D35461A0-FAB3-4EF6-834F-22FE979393FC}">
      <dsp:nvSpPr>
        <dsp:cNvPr id="0" name=""/>
        <dsp:cNvSpPr/>
      </dsp:nvSpPr>
      <dsp:spPr>
        <a:xfrm>
          <a:off x="633442" y="774097"/>
          <a:ext cx="174732" cy="204404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33442" y="774097"/>
        <a:ext cx="174732" cy="204404"/>
      </dsp:txXfrm>
    </dsp:sp>
    <dsp:sp modelId="{51E4D828-7A87-4E70-A7FA-FF85BAE1DEE4}">
      <dsp:nvSpPr>
        <dsp:cNvPr id="0" name=""/>
        <dsp:cNvSpPr/>
      </dsp:nvSpPr>
      <dsp:spPr>
        <a:xfrm>
          <a:off x="880705" y="326826"/>
          <a:ext cx="1098946" cy="1098946"/>
        </a:xfrm>
        <a:prstGeom prst="ellipse">
          <a:avLst/>
        </a:prstGeom>
        <a:gradFill rotWithShape="0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tx1"/>
              </a:solidFill>
            </a:rPr>
            <a:t>200</a:t>
          </a:r>
          <a:endParaRPr lang="en-US" sz="3800" kern="1200" dirty="0">
            <a:solidFill>
              <a:schemeClr val="tx1"/>
            </a:solidFill>
          </a:endParaRPr>
        </a:p>
      </dsp:txBody>
      <dsp:txXfrm>
        <a:off x="880705" y="326826"/>
        <a:ext cx="1098946" cy="10989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9AADD2-1503-4387-8D66-7CB18D6363E0}">
      <dsp:nvSpPr>
        <dsp:cNvPr id="0" name=""/>
        <dsp:cNvSpPr/>
      </dsp:nvSpPr>
      <dsp:spPr>
        <a:xfrm>
          <a:off x="381002" y="401332"/>
          <a:ext cx="1708978" cy="6959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C00000"/>
              </a:solidFill>
            </a:rPr>
            <a:t>Schedule</a:t>
          </a:r>
          <a:endParaRPr lang="en-US" sz="2800" b="1" kern="1200" dirty="0">
            <a:solidFill>
              <a:srgbClr val="C00000"/>
            </a:solidFill>
          </a:endParaRPr>
        </a:p>
      </dsp:txBody>
      <dsp:txXfrm>
        <a:off x="381002" y="401332"/>
        <a:ext cx="1708978" cy="695934"/>
      </dsp:txXfrm>
    </dsp:sp>
    <dsp:sp modelId="{177484B5-5B06-4EBC-AB8C-D82F13645592}">
      <dsp:nvSpPr>
        <dsp:cNvPr id="0" name=""/>
        <dsp:cNvSpPr/>
      </dsp:nvSpPr>
      <dsp:spPr>
        <a:xfrm rot="19457599">
          <a:off x="2025536" y="507423"/>
          <a:ext cx="685636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685636" y="41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2351213" y="532077"/>
        <a:ext cx="34281" cy="34281"/>
      </dsp:txXfrm>
    </dsp:sp>
    <dsp:sp modelId="{8D60646D-16D5-4400-8A5B-E3DDBD0BC7FD}">
      <dsp:nvSpPr>
        <dsp:cNvPr id="0" name=""/>
        <dsp:cNvSpPr/>
      </dsp:nvSpPr>
      <dsp:spPr>
        <a:xfrm>
          <a:off x="2646728" y="1170"/>
          <a:ext cx="1391869" cy="6959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C00000"/>
              </a:solidFill>
            </a:rPr>
            <a:t>Serial</a:t>
          </a:r>
          <a:endParaRPr lang="en-US" sz="2000" b="1" kern="1200" dirty="0">
            <a:solidFill>
              <a:srgbClr val="C00000"/>
            </a:solidFill>
          </a:endParaRPr>
        </a:p>
      </dsp:txBody>
      <dsp:txXfrm>
        <a:off x="2646728" y="1170"/>
        <a:ext cx="1391869" cy="695934"/>
      </dsp:txXfrm>
    </dsp:sp>
    <dsp:sp modelId="{287CF245-B907-4166-BCBF-4A6494CC2513}">
      <dsp:nvSpPr>
        <dsp:cNvPr id="0" name=""/>
        <dsp:cNvSpPr/>
      </dsp:nvSpPr>
      <dsp:spPr>
        <a:xfrm rot="2142401">
          <a:off x="2025536" y="907586"/>
          <a:ext cx="685636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685636" y="41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2351213" y="932240"/>
        <a:ext cx="34281" cy="34281"/>
      </dsp:txXfrm>
    </dsp:sp>
    <dsp:sp modelId="{B89DA928-B31B-4221-9F3B-3118BECDAD58}">
      <dsp:nvSpPr>
        <dsp:cNvPr id="0" name=""/>
        <dsp:cNvSpPr/>
      </dsp:nvSpPr>
      <dsp:spPr>
        <a:xfrm>
          <a:off x="2646728" y="801495"/>
          <a:ext cx="1391869" cy="6959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C00000"/>
              </a:solidFill>
            </a:rPr>
            <a:t>Concurrent</a:t>
          </a:r>
          <a:endParaRPr lang="en-US" sz="2000" b="1" kern="1200" dirty="0">
            <a:solidFill>
              <a:srgbClr val="C00000"/>
            </a:solidFill>
          </a:endParaRPr>
        </a:p>
      </dsp:txBody>
      <dsp:txXfrm>
        <a:off x="2646728" y="801495"/>
        <a:ext cx="1391869" cy="69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BA07-E0CC-4255-AE7A-1CED243B56DD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CCAAA-F1AF-4E17-B42E-AEDC85A51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15AF3-C94D-4ABE-8A23-E30703D91F95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CCAAA-F1AF-4E17-B42E-AEDC85A51EA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CCAAA-F1AF-4E17-B42E-AEDC85A51EA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661840-2E7F-494B-BD71-9AE2446E4D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7913A6D-6FB7-4A3F-BEFB-0E16236FC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ey-transf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124200"/>
            <a:ext cx="6455719" cy="350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524000" y="838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NIT -  8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19050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TRANSACTIONS </a:t>
            </a:r>
            <a:endParaRPr lang="en-US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 descr="DOLLA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152400"/>
            <a:ext cx="990600" cy="99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solidFill>
                  <a:srgbClr val="C00000"/>
                </a:solidFill>
                <a:latin typeface="Arial Black" pitchFamily="34" charset="0"/>
              </a:rPr>
              <a:t>Transaction States</a:t>
            </a:r>
            <a:endParaRPr lang="en-US" sz="3600" b="1" u="sng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77724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 All transaction must be completed successfully </a:t>
            </a:r>
          </a:p>
          <a:p>
            <a:pPr algn="just"/>
            <a:r>
              <a:rPr lang="en-US" sz="2400" dirty="0" smtClean="0"/>
              <a:t> A transaction that completes its execution without any failure known as “Committed”</a:t>
            </a:r>
          </a:p>
          <a:p>
            <a:pPr algn="just"/>
            <a:r>
              <a:rPr lang="en-US" sz="2400" dirty="0" smtClean="0"/>
              <a:t>For successfully completion of a transaction,  </a:t>
            </a:r>
            <a:r>
              <a:rPr lang="en-US" sz="2400" b="1" i="1" dirty="0" smtClean="0">
                <a:solidFill>
                  <a:srgbClr val="FF0000"/>
                </a:solidFill>
              </a:rPr>
              <a:t>a transaction must be in one of the following states:</a:t>
            </a:r>
          </a:p>
          <a:p>
            <a:pPr algn="just">
              <a:buNone/>
            </a:pPr>
            <a:endParaRPr lang="en-US" sz="1000" b="1" i="1" dirty="0" smtClean="0">
              <a:solidFill>
                <a:srgbClr val="FF0000"/>
              </a:solidFill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b="1" i="1" dirty="0" smtClean="0"/>
              <a:t>Active:  </a:t>
            </a:r>
            <a:r>
              <a:rPr lang="en-US" i="1" dirty="0" smtClean="0"/>
              <a:t>the initial state; the transaction stays in this state while it is executing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i="1" dirty="0" smtClean="0"/>
              <a:t>Partially committed:  </a:t>
            </a:r>
            <a:r>
              <a:rPr lang="en-US" i="1" dirty="0" smtClean="0"/>
              <a:t>after the final statement has been executed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i="1" dirty="0" smtClean="0"/>
              <a:t>Failed:  </a:t>
            </a:r>
            <a:r>
              <a:rPr lang="en-US" i="1" dirty="0" smtClean="0"/>
              <a:t>after the discovery that normal execution can no longer proceed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i="1" dirty="0" smtClean="0"/>
              <a:t>Aborted:  </a:t>
            </a:r>
            <a:r>
              <a:rPr lang="en-US" i="1" dirty="0" smtClean="0"/>
              <a:t>after the transaction has been rolled back and the database has been </a:t>
            </a:r>
            <a:r>
              <a:rPr lang="en-US" dirty="0" smtClean="0"/>
              <a:t>restored to its state prior to the start of the transaction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i="1" dirty="0" smtClean="0"/>
              <a:t>Committed:  </a:t>
            </a:r>
            <a:r>
              <a:rPr lang="en-US" i="1" dirty="0" smtClean="0"/>
              <a:t>after successful completion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371600"/>
            <a:ext cx="5127702" cy="38147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981200" y="54102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State Diagram of  a Transaction 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286000" y="609600"/>
            <a:ext cx="3810000" cy="685800"/>
          </a:xfrm>
          <a:prstGeom prst="round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Transaction Termination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24200" y="1295400"/>
            <a:ext cx="4572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48200" y="1295400"/>
            <a:ext cx="5334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905000" y="1981200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Committed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1981200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Aborted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73380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Committed:  </a:t>
            </a:r>
            <a:r>
              <a:rPr lang="en-US" dirty="0" smtClean="0"/>
              <a:t>After successful execution of a transaction, all changes made within it are permanently saved </a:t>
            </a:r>
          </a:p>
          <a:p>
            <a:endParaRPr lang="en-US" sz="1000" dirty="0" smtClean="0"/>
          </a:p>
          <a:p>
            <a:r>
              <a:rPr lang="en-US" b="1" dirty="0" smtClean="0"/>
              <a:t>Aborted:  </a:t>
            </a:r>
            <a:r>
              <a:rPr lang="en-US" dirty="0" smtClean="0"/>
              <a:t>If a transaction fails, all changes made within it are not saved</a:t>
            </a:r>
          </a:p>
          <a:p>
            <a:endParaRPr lang="en-US" sz="1000" dirty="0" smtClean="0"/>
          </a:p>
          <a:p>
            <a:r>
              <a:rPr lang="en-US" b="1" dirty="0" smtClean="0"/>
              <a:t>Rolled Back:  </a:t>
            </a:r>
            <a:r>
              <a:rPr lang="en-US" dirty="0" smtClean="0"/>
              <a:t>An operation which returns the database to its previous state. Rollbacks are important for database integrity, because they mean that the database can be restored to a clean copy even after erroneous operations are performed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10200" y="25908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72000" y="3048000"/>
            <a:ext cx="1981200" cy="533400"/>
          </a:xfrm>
          <a:prstGeom prst="round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Rolled Back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5943600"/>
            <a:ext cx="708660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We cannot abort or rollback a committed transaction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286000" y="609600"/>
            <a:ext cx="3810000" cy="685800"/>
          </a:xfrm>
          <a:prstGeom prst="round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Aborted State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(System has 2 options)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24200" y="1295400"/>
            <a:ext cx="4572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48200" y="1295400"/>
            <a:ext cx="5334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905000" y="1981200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Restart Transaction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1981200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Kill Transaction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4290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RESTART </a:t>
            </a:r>
            <a:r>
              <a:rPr lang="en-US" sz="2000" dirty="0" smtClean="0"/>
              <a:t>is considered to be a new transaction without having any internal logical error</a:t>
            </a:r>
            <a:endParaRPr lang="en-US" sz="2000" b="1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KILL</a:t>
            </a:r>
            <a:r>
              <a:rPr lang="en-US" sz="2000" dirty="0" smtClean="0"/>
              <a:t> is commonly used to terminate a process that is blocking other important processes. In database, kill is used for rewriting the application program.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rial Black" pitchFamily="34" charset="0"/>
              </a:rPr>
              <a:t>Implementation of </a:t>
            </a:r>
            <a:br>
              <a:rPr lang="en-US" b="1" dirty="0" smtClean="0">
                <a:solidFill>
                  <a:srgbClr val="C00000"/>
                </a:solidFill>
                <a:latin typeface="Arial Black" pitchFamily="34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Arial Black" pitchFamily="34" charset="0"/>
              </a:rPr>
              <a:t>Atomicity and Durability</a:t>
            </a:r>
            <a:endParaRPr lang="en-US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recovery-management component of a database system can support atomicity and durability by a variety of schemes. </a:t>
            </a:r>
          </a:p>
          <a:p>
            <a:pPr algn="just"/>
            <a:r>
              <a:rPr lang="en-US" dirty="0" smtClean="0"/>
              <a:t>We first consider a simple, but extremely inefficient scheme called the </a:t>
            </a:r>
            <a:r>
              <a:rPr lang="en-US" b="1" dirty="0" smtClean="0"/>
              <a:t>shadow copy scheme. </a:t>
            </a:r>
          </a:p>
          <a:p>
            <a:pPr algn="just"/>
            <a:r>
              <a:rPr lang="en-US" dirty="0" smtClean="0"/>
              <a:t>This scheme is based on </a:t>
            </a:r>
            <a:r>
              <a:rPr lang="en-US" b="1" dirty="0" smtClean="0"/>
              <a:t>making copies of the database</a:t>
            </a:r>
            <a:r>
              <a:rPr lang="en-US" dirty="0" smtClean="0"/>
              <a:t>, called </a:t>
            </a:r>
            <a:r>
              <a:rPr lang="en-US" b="1" i="1" dirty="0" smtClean="0"/>
              <a:t>shadow copies</a:t>
            </a:r>
            <a:r>
              <a:rPr lang="en-US" i="1" dirty="0" smtClean="0"/>
              <a:t>, </a:t>
            </a:r>
            <a:r>
              <a:rPr lang="en-US" dirty="0" smtClean="0"/>
              <a:t>assumes that only one transaction is active at a time.</a:t>
            </a:r>
          </a:p>
          <a:p>
            <a:pPr algn="just"/>
            <a:r>
              <a:rPr lang="en-US" dirty="0" smtClean="0"/>
              <a:t> The scheme also assumes that the database is simply a file on</a:t>
            </a:r>
          </a:p>
          <a:p>
            <a:pPr algn="just">
              <a:buNone/>
            </a:pPr>
            <a:r>
              <a:rPr lang="en-US" dirty="0" smtClean="0"/>
              <a:t>   disk. A pointer called </a:t>
            </a:r>
            <a:r>
              <a:rPr lang="en-US" b="1" dirty="0" smtClean="0"/>
              <a:t>db-pointer</a:t>
            </a:r>
            <a:r>
              <a:rPr lang="en-US" dirty="0" smtClean="0"/>
              <a:t> is maintained on disk; it points to the current copy of the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533400"/>
            <a:ext cx="7772400" cy="5791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 In the shadow-copy scheme, a transaction that wants to update the database first creates a complete copy of the database. </a:t>
            </a:r>
          </a:p>
          <a:p>
            <a:pPr algn="just"/>
            <a:r>
              <a:rPr lang="en-US" dirty="0" smtClean="0"/>
              <a:t>All updates are done on the new database copy, leaving the original copy, the </a:t>
            </a:r>
            <a:r>
              <a:rPr lang="en-US" b="1" dirty="0" smtClean="0"/>
              <a:t>shadow copy, </a:t>
            </a:r>
            <a:r>
              <a:rPr lang="en-US" dirty="0" smtClean="0"/>
              <a:t>untouched.</a:t>
            </a:r>
            <a:r>
              <a:rPr lang="en-US" b="1" dirty="0" smtClean="0"/>
              <a:t>  </a:t>
            </a:r>
          </a:p>
          <a:p>
            <a:pPr algn="just"/>
            <a:r>
              <a:rPr lang="en-US" dirty="0" smtClean="0"/>
              <a:t>If at any point, the transaction</a:t>
            </a:r>
            <a:r>
              <a:rPr lang="en-US" b="1" dirty="0" smtClean="0"/>
              <a:t> </a:t>
            </a:r>
            <a:r>
              <a:rPr lang="en-US" dirty="0" smtClean="0"/>
              <a:t>has to be aborted, the system merely deletes the new copy. The old copy of the database has not been affected.</a:t>
            </a:r>
          </a:p>
          <a:p>
            <a:pPr algn="just"/>
            <a:r>
              <a:rPr lang="en-US" dirty="0" smtClean="0"/>
              <a:t> If all operations are successfully completed on shadow copy of the database then delete the old copy</a:t>
            </a:r>
          </a:p>
          <a:p>
            <a:pPr algn="just"/>
            <a:r>
              <a:rPr lang="en-US" dirty="0" smtClean="0"/>
              <a:t> The implementation actually depends on the write to </a:t>
            </a:r>
            <a:r>
              <a:rPr lang="en-US" b="1" dirty="0" smtClean="0"/>
              <a:t>db-pointer</a:t>
            </a:r>
          </a:p>
          <a:p>
            <a:pPr algn="just"/>
            <a:r>
              <a:rPr lang="en-US" b="1" dirty="0" smtClean="0"/>
              <a:t> </a:t>
            </a:r>
            <a:r>
              <a:rPr lang="en-US" dirty="0" smtClean="0"/>
              <a:t>The atomicity and durability properties of transactions are ensured by the shadow-copy implementation of the recovery-management component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24000"/>
            <a:ext cx="7146025" cy="3324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2133600" y="5181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Shadow copy technique for atomicity and durability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752600" y="533400"/>
            <a:ext cx="57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</a:rPr>
              <a:t>Concurrent  Executions</a:t>
            </a:r>
            <a:endParaRPr lang="en-US" sz="4000" b="1" u="sng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676400"/>
            <a:ext cx="838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 Multiple transactions are allowed to run concurrently in the system</a:t>
            </a:r>
          </a:p>
          <a:p>
            <a:pPr algn="just"/>
            <a:r>
              <a:rPr lang="en-US" sz="2200" b="1" dirty="0" smtClean="0"/>
              <a:t>Advantages: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rgbClr val="7030A0"/>
                </a:solidFill>
                <a:ea typeface="ＭＳ Ｐゴシック" pitchFamily="34" charset="-128"/>
              </a:rPr>
              <a:t>increased processor and disk utilization</a:t>
            </a:r>
            <a:r>
              <a:rPr lang="en-US" sz="2200" dirty="0" smtClean="0">
                <a:ea typeface="ＭＳ Ｐゴシック" pitchFamily="34" charset="-128"/>
              </a:rPr>
              <a:t>, leading to better transaction </a:t>
            </a:r>
            <a:r>
              <a:rPr lang="en-US" sz="2200" i="1" dirty="0" smtClean="0">
                <a:ea typeface="ＭＳ Ｐゴシック" pitchFamily="34" charset="-128"/>
              </a:rPr>
              <a:t>throughput </a:t>
            </a:r>
            <a:r>
              <a:rPr lang="en-US" sz="2200" dirty="0" smtClean="0">
                <a:ea typeface="ＭＳ Ｐゴシック" pitchFamily="34" charset="-128"/>
              </a:rPr>
              <a:t>E.g. one transaction can be using the CPU while another is reading from or writing to the disk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rgbClr val="7030A0"/>
                </a:solidFill>
                <a:ea typeface="ＭＳ Ｐゴシック" pitchFamily="34" charset="-128"/>
              </a:rPr>
              <a:t>reduced average response time</a:t>
            </a:r>
            <a:r>
              <a:rPr lang="en-US" sz="22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2200" dirty="0" smtClean="0">
                <a:ea typeface="ＭＳ Ｐゴシック" pitchFamily="34" charset="-128"/>
              </a:rPr>
              <a:t>for transactions: short transactions need not wait behind long ones.</a:t>
            </a:r>
          </a:p>
          <a:p>
            <a:pPr algn="just"/>
            <a:endParaRPr lang="en-US" sz="2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When several transactions run concurrently, database consistency can be destroyed despite the correctness of each individual transaction</a:t>
            </a:r>
          </a:p>
          <a:p>
            <a:pPr algn="just"/>
            <a:endParaRPr lang="en-US" sz="2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We present the </a:t>
            </a:r>
            <a:r>
              <a:rPr lang="en-US" sz="2200" b="1" i="1" dirty="0" smtClean="0"/>
              <a:t>concept of schedules </a:t>
            </a:r>
            <a:r>
              <a:rPr lang="en-US" sz="2200" dirty="0" smtClean="0"/>
              <a:t>to help identify those executions that are guaranteed to ensure consistency.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u="sng" dirty="0">
                <a:solidFill>
                  <a:srgbClr val="C00000"/>
                </a:solidFill>
                <a:ea typeface="+mj-ea"/>
              </a:rPr>
              <a:t>Schedules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8305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99"/>
                </a:solidFill>
              </a:rPr>
              <a:t> Schedule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– a sequences of instructions that specify the chronological order in which instructions of concurrent transactions are executed</a:t>
            </a:r>
          </a:p>
          <a:p>
            <a:pPr algn="just"/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  “</a:t>
            </a:r>
            <a:r>
              <a:rPr lang="en-US" sz="2400" i="1" dirty="0" smtClean="0">
                <a:ea typeface="ＭＳ Ｐゴシック" pitchFamily="34" charset="-128"/>
              </a:rPr>
              <a:t>A schedule for a set of transactions must consist of all instructions of those transactions must preserve the order in which the instructions appear in each individual transaction”</a:t>
            </a:r>
          </a:p>
          <a:p>
            <a:pPr algn="just"/>
            <a:endParaRPr lang="en-US" sz="800" dirty="0" smtClean="0">
              <a:ea typeface="ＭＳ Ｐゴシック" pitchFamily="34" charset="-128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A transaction that successfully completes its execution will have a commit instructions as the last statement </a:t>
            </a:r>
          </a:p>
          <a:p>
            <a:pPr algn="just"/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 transaction that fails to successfully complete its execution will have an abort instruction as the last statement </a:t>
            </a:r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905000" y="5029200"/>
          <a:ext cx="44196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C00000"/>
                </a:solidFill>
                <a:ea typeface="+mj-ea"/>
              </a:rPr>
              <a:t>Serial  Schedule </a:t>
            </a:r>
            <a:endParaRPr lang="en-US" b="1" u="sng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Arial" pitchFamily="34" charset="0"/>
              <a:buChar char="•"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400" dirty="0" smtClean="0"/>
              <a:t>  Let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transfer $50 from </a:t>
            </a:r>
            <a:r>
              <a:rPr lang="en-US" sz="2400" i="1" dirty="0" smtClean="0"/>
              <a:t>A </a:t>
            </a:r>
            <a:r>
              <a:rPr lang="en-US" sz="2400" dirty="0" smtClean="0"/>
              <a:t>to </a:t>
            </a:r>
            <a:r>
              <a:rPr lang="en-US" sz="2400" i="1" dirty="0" smtClean="0"/>
              <a:t>B</a:t>
            </a:r>
            <a:r>
              <a:rPr lang="en-US" sz="2400" dirty="0" smtClean="0"/>
              <a:t>, and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transfer 10% of the balance from </a:t>
            </a:r>
            <a:r>
              <a:rPr lang="en-US" sz="2400" i="1" dirty="0" smtClean="0"/>
              <a:t>A </a:t>
            </a:r>
            <a:r>
              <a:rPr lang="en-US" sz="2400" dirty="0" smtClean="0"/>
              <a:t>to </a:t>
            </a:r>
            <a:r>
              <a:rPr lang="en-US" sz="2400" i="1" dirty="0" smtClean="0"/>
              <a:t>B.</a:t>
            </a:r>
            <a:r>
              <a:rPr lang="en-US" sz="2400" dirty="0" smtClean="0"/>
              <a:t>  A = $1000,  B = $2000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200" dirty="0" smtClean="0"/>
              <a:t>		</a:t>
            </a:r>
            <a:endParaRPr 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2971800" cy="3414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8100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 Schedules</a:t>
            </a:r>
            <a:endParaRPr lang="en-US" b="1" dirty="0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514599"/>
            <a:ext cx="2975251" cy="3429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600200" y="213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Schedules 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213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Schedules 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 dirty="0">
                <a:solidFill>
                  <a:srgbClr val="C00000"/>
                </a:solidFill>
                <a:latin typeface="Arial Black" pitchFamily="34" charset="0"/>
              </a:rPr>
              <a:t>Transaction Concept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648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 A </a:t>
            </a:r>
            <a:r>
              <a:rPr lang="en-US" sz="2800" b="1" dirty="0" smtClean="0">
                <a:solidFill>
                  <a:srgbClr val="000099"/>
                </a:solidFill>
              </a:rPr>
              <a:t>transaction</a:t>
            </a:r>
            <a:r>
              <a:rPr lang="en-US" sz="2800" i="1" dirty="0" smtClean="0"/>
              <a:t> </a:t>
            </a:r>
            <a:r>
              <a:rPr lang="en-US" sz="2800" dirty="0" smtClean="0"/>
              <a:t>refers to a collection of operations that form a single logical unit of work</a:t>
            </a:r>
          </a:p>
          <a:p>
            <a:pPr algn="just"/>
            <a:r>
              <a:rPr lang="en-US" sz="2800" dirty="0" smtClean="0"/>
              <a:t>It is a </a:t>
            </a:r>
            <a:r>
              <a:rPr lang="en-US" sz="2800" i="1" dirty="0" smtClean="0"/>
              <a:t>unit </a:t>
            </a:r>
            <a:r>
              <a:rPr lang="en-US" sz="2800" dirty="0" smtClean="0"/>
              <a:t>of program execution that accesses and  possibly updates various data items.</a:t>
            </a:r>
          </a:p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E.g.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	</a:t>
            </a:r>
            <a:r>
              <a:rPr lang="en-US" sz="2800" b="1" dirty="0" smtClean="0">
                <a:ea typeface="ＭＳ Ｐゴシック" pitchFamily="34" charset="-128"/>
              </a:rPr>
              <a:t>begin</a:t>
            </a:r>
            <a:endParaRPr lang="en-US" sz="2800" dirty="0" smtClean="0">
              <a:ea typeface="ＭＳ Ｐゴシック" pitchFamily="34" charset="-128"/>
            </a:endParaRPr>
          </a:p>
          <a:p>
            <a:pPr marL="800100" lvl="1" indent="-342900">
              <a:buNone/>
            </a:pPr>
            <a:r>
              <a:rPr lang="en-US" sz="2800" i="1" dirty="0" smtClean="0">
                <a:ea typeface="ＭＳ Ｐゴシック" pitchFamily="34" charset="-128"/>
              </a:rPr>
              <a:t>           A</a:t>
            </a:r>
            <a:r>
              <a:rPr lang="en-US" sz="2800" dirty="0" smtClean="0">
                <a:ea typeface="ＭＳ Ｐゴシック" pitchFamily="34" charset="-128"/>
              </a:rPr>
              <a:t> := </a:t>
            </a:r>
            <a:r>
              <a:rPr lang="en-US" sz="2800" i="1" dirty="0" smtClean="0">
                <a:ea typeface="ＭＳ Ｐゴシック" pitchFamily="34" charset="-128"/>
              </a:rPr>
              <a:t>A – </a:t>
            </a:r>
            <a:r>
              <a:rPr lang="en-US" sz="2800" dirty="0" smtClean="0">
                <a:ea typeface="ＭＳ Ｐゴシック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           </a:t>
            </a:r>
            <a:r>
              <a:rPr lang="en-US" sz="2800" i="1" dirty="0" smtClean="0">
                <a:ea typeface="ＭＳ Ｐゴシック" pitchFamily="34" charset="-128"/>
              </a:rPr>
              <a:t>B</a:t>
            </a:r>
            <a:r>
              <a:rPr lang="en-US" sz="2800" dirty="0" smtClean="0">
                <a:ea typeface="ＭＳ Ｐゴシック" pitchFamily="34" charset="-128"/>
              </a:rPr>
              <a:t> := </a:t>
            </a:r>
            <a:r>
              <a:rPr lang="en-US" sz="2800" i="1" dirty="0" smtClean="0">
                <a:ea typeface="ＭＳ Ｐゴシック" pitchFamily="34" charset="-128"/>
              </a:rPr>
              <a:t>B + </a:t>
            </a:r>
            <a:r>
              <a:rPr lang="en-US" sz="2800" dirty="0" smtClean="0">
                <a:ea typeface="ＭＳ Ｐゴシック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      </a:t>
            </a:r>
            <a:r>
              <a:rPr lang="en-US" sz="2800" b="1" dirty="0" smtClean="0">
                <a:ea typeface="ＭＳ Ｐゴシック" pitchFamily="34" charset="-128"/>
              </a:rPr>
              <a:t>end</a:t>
            </a:r>
          </a:p>
        </p:txBody>
      </p:sp>
      <p:pic>
        <p:nvPicPr>
          <p:cNvPr id="3074" name="Picture 2" descr="http://www.bridgebase.org.uk/image/money-transfer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191000"/>
            <a:ext cx="3810000" cy="194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DOLLAR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C00000"/>
                </a:solidFill>
                <a:ea typeface="+mj-ea"/>
              </a:rPr>
              <a:t>Serial  Schedule </a:t>
            </a:r>
            <a:endParaRPr lang="en-US" b="1" u="sng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9248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Arial" pitchFamily="34" charset="0"/>
              <a:buChar char="•"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400" dirty="0" smtClean="0"/>
              <a:t>  Let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transfer $50 from </a:t>
            </a:r>
            <a:r>
              <a:rPr lang="en-US" sz="2400" i="1" dirty="0" smtClean="0"/>
              <a:t>A </a:t>
            </a:r>
            <a:r>
              <a:rPr lang="en-US" sz="2400" dirty="0" smtClean="0"/>
              <a:t>to </a:t>
            </a:r>
            <a:r>
              <a:rPr lang="en-US" sz="2400" i="1" dirty="0" smtClean="0"/>
              <a:t>B</a:t>
            </a:r>
            <a:r>
              <a:rPr lang="en-US" sz="2400" dirty="0" smtClean="0"/>
              <a:t>, and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transfer 10% of the balance from </a:t>
            </a:r>
            <a:r>
              <a:rPr lang="en-US" sz="2400" i="1" dirty="0" smtClean="0"/>
              <a:t>A </a:t>
            </a:r>
            <a:r>
              <a:rPr lang="en-US" sz="2400" dirty="0" smtClean="0"/>
              <a:t>to </a:t>
            </a:r>
            <a:r>
              <a:rPr lang="en-US" sz="2400" i="1" dirty="0" smtClean="0"/>
              <a:t>B.</a:t>
            </a:r>
            <a:r>
              <a:rPr lang="en-US" sz="2400" dirty="0" smtClean="0"/>
              <a:t>  A = $1000,  B = $2000</a:t>
            </a:r>
          </a:p>
          <a:p>
            <a:pPr algn="just"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sz="900" dirty="0" smtClean="0"/>
          </a:p>
          <a:p>
            <a:pPr algn="just"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400" b="1" dirty="0" smtClean="0"/>
              <a:t>A + B = $3000</a:t>
            </a:r>
          </a:p>
          <a:p>
            <a:pPr algn="just"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200" dirty="0" smtClean="0"/>
              <a:t>		</a:t>
            </a:r>
            <a:endParaRPr 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2971800" cy="3414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524000" y="259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Schedule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5908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T1</a:t>
            </a:r>
          </a:p>
          <a:p>
            <a:r>
              <a:rPr lang="en-US" dirty="0" smtClean="0"/>
              <a:t>A: 1000-50 = 950</a:t>
            </a:r>
          </a:p>
          <a:p>
            <a:r>
              <a:rPr lang="en-US" dirty="0" smtClean="0"/>
              <a:t>A = 950</a:t>
            </a:r>
          </a:p>
          <a:p>
            <a:r>
              <a:rPr lang="en-US" dirty="0" smtClean="0"/>
              <a:t>B: 2000+50 = 2050</a:t>
            </a:r>
          </a:p>
          <a:p>
            <a:r>
              <a:rPr lang="en-US" dirty="0" smtClean="0"/>
              <a:t>B = 2050 </a:t>
            </a:r>
          </a:p>
          <a:p>
            <a:endParaRPr lang="en-US" dirty="0" smtClean="0"/>
          </a:p>
          <a:p>
            <a:r>
              <a:rPr lang="en-US" b="1" dirty="0" smtClean="0"/>
              <a:t>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2209800" cy="2667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: 950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Temp: 950*0.1 = 95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: 950 – 95 = 855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A= 855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B: 2050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 : 2050 + 95 = 2145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 = 2145</a:t>
            </a:r>
          </a:p>
        </p:txBody>
      </p:sp>
      <p:sp>
        <p:nvSpPr>
          <p:cNvPr id="14" name="Oval 13"/>
          <p:cNvSpPr/>
          <p:nvPr/>
        </p:nvSpPr>
        <p:spPr>
          <a:xfrm>
            <a:off x="6477000" y="5181600"/>
            <a:ext cx="1066800" cy="304800"/>
          </a:xfrm>
          <a:prstGeom prst="ellipse">
            <a:avLst/>
          </a:prstGeom>
          <a:solidFill>
            <a:schemeClr val="accent1">
              <a:alpha val="3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53200" y="6019800"/>
            <a:ext cx="1066800" cy="304800"/>
          </a:xfrm>
          <a:prstGeom prst="ellipse">
            <a:avLst/>
          </a:prstGeom>
          <a:solidFill>
            <a:schemeClr val="accent1">
              <a:alpha val="3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6248400" y="5257800"/>
            <a:ext cx="228600" cy="9906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05400" y="556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C00000"/>
                </a:solidFill>
                <a:ea typeface="+mj-ea"/>
              </a:rPr>
              <a:t>Concurrent  Schedule </a:t>
            </a:r>
            <a:endParaRPr lang="en-US" b="1" u="sng" dirty="0">
              <a:solidFill>
                <a:srgbClr val="C00000"/>
              </a:solidFill>
              <a:ea typeface="+mj-ea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00200"/>
            <a:ext cx="3273425" cy="4087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3017" y="1524000"/>
            <a:ext cx="3358458" cy="4194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524000" y="1219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Schedules 3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1143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Schedules 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586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Preserves Consistency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5867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does not preserve Consistency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err="1">
                <a:solidFill>
                  <a:srgbClr val="C00000"/>
                </a:solidFill>
                <a:ea typeface="+mj-ea"/>
              </a:rPr>
              <a:t>Serializability</a:t>
            </a:r>
            <a:endParaRPr lang="en-US" b="1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077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The database system must control concurrent execution of transactions, to ensure that the database state remains consistent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Thus serial execution of a set of transactions preserves database consistency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 (possibly concurrent) schedule is </a:t>
            </a:r>
            <a:r>
              <a:rPr lang="en-US" sz="2400" i="1" dirty="0" err="1" smtClean="0"/>
              <a:t>serializable</a:t>
            </a:r>
            <a:r>
              <a:rPr lang="en-US" sz="2400" dirty="0" smtClean="0"/>
              <a:t> if it is equivalent to a serial schedule. 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 Different forms of schedule equivalence give rise to the notions of: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1.	</a:t>
            </a:r>
            <a:r>
              <a:rPr lang="en-US" sz="2400" b="1" dirty="0" smtClean="0">
                <a:solidFill>
                  <a:srgbClr val="000099"/>
                </a:solidFill>
                <a:ea typeface="ＭＳ Ｐゴシック" pitchFamily="34" charset="-128"/>
              </a:rPr>
              <a:t>conflict </a:t>
            </a:r>
            <a:r>
              <a:rPr lang="en-US" sz="2400" b="1" dirty="0" err="1" smtClean="0">
                <a:solidFill>
                  <a:srgbClr val="000099"/>
                </a:solidFill>
                <a:ea typeface="ＭＳ Ｐゴシック" pitchFamily="34" charset="-128"/>
              </a:rPr>
              <a:t>serializability</a:t>
            </a:r>
            <a:endParaRPr lang="en-US" sz="24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2.	</a:t>
            </a:r>
            <a:r>
              <a:rPr lang="en-US" sz="2400" b="1" dirty="0" smtClean="0">
                <a:solidFill>
                  <a:srgbClr val="000099"/>
                </a:solidFill>
                <a:ea typeface="ＭＳ Ｐゴシック" pitchFamily="34" charset="-128"/>
              </a:rPr>
              <a:t>view </a:t>
            </a:r>
            <a:r>
              <a:rPr lang="en-US" sz="2400" b="1" dirty="0" err="1" smtClean="0">
                <a:solidFill>
                  <a:srgbClr val="000099"/>
                </a:solidFill>
                <a:ea typeface="ＭＳ Ｐゴシック" pitchFamily="34" charset="-128"/>
              </a:rPr>
              <a:t>serializability</a:t>
            </a:r>
            <a:endParaRPr lang="en-US" sz="24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231162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4419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Concurrent  Schedule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3276600" y="2743200"/>
            <a:ext cx="1752600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Serializability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10200" y="1905000"/>
          <a:ext cx="32766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300"/>
                <a:gridCol w="16383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Read (A)</a:t>
                      </a:r>
                    </a:p>
                    <a:p>
                      <a:r>
                        <a:rPr lang="en-US" b="1" dirty="0" smtClean="0"/>
                        <a:t>Write (A)</a:t>
                      </a:r>
                    </a:p>
                    <a:p>
                      <a:r>
                        <a:rPr lang="en-US" b="1" dirty="0" smtClean="0"/>
                        <a:t>Read (B)</a:t>
                      </a:r>
                    </a:p>
                    <a:p>
                      <a:r>
                        <a:rPr lang="en-US" b="1" dirty="0" smtClean="0"/>
                        <a:t>Write (B)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Read (A)</a:t>
                      </a:r>
                    </a:p>
                    <a:p>
                      <a:r>
                        <a:rPr lang="en-US" b="1" dirty="0" smtClean="0"/>
                        <a:t>Write (A)</a:t>
                      </a:r>
                    </a:p>
                    <a:p>
                      <a:r>
                        <a:rPr lang="en-US" b="1" dirty="0" smtClean="0"/>
                        <a:t>Read (B)</a:t>
                      </a:r>
                    </a:p>
                    <a:p>
                      <a:r>
                        <a:rPr lang="en-US" b="1" dirty="0" smtClean="0"/>
                        <a:t>Write (B)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9800" y="4648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  Schedule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ea typeface="+mj-ea"/>
              </a:rPr>
              <a:t>Conflict  </a:t>
            </a:r>
            <a:r>
              <a:rPr lang="en-US" b="1" dirty="0" err="1" smtClean="0">
                <a:solidFill>
                  <a:srgbClr val="C00000"/>
                </a:solidFill>
                <a:ea typeface="+mj-ea"/>
              </a:rPr>
              <a:t>Serializability</a:t>
            </a:r>
            <a:endParaRPr lang="en-US" b="1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9248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 Instructions </a:t>
            </a:r>
            <a:r>
              <a:rPr lang="en-US" sz="2000" i="1" dirty="0" err="1" smtClean="0"/>
              <a:t>l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l</a:t>
            </a:r>
            <a:r>
              <a:rPr lang="en-US" sz="2000" i="1" baseline="-25000" dirty="0" err="1" smtClean="0"/>
              <a:t>j</a:t>
            </a:r>
            <a:r>
              <a:rPr lang="en-US" sz="2000" dirty="0" smtClean="0"/>
              <a:t> of transactions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j</a:t>
            </a:r>
            <a:r>
              <a:rPr lang="en-US" sz="2000" dirty="0" smtClean="0"/>
              <a:t> respectively, </a:t>
            </a:r>
            <a:r>
              <a:rPr lang="en-US" sz="2000" b="1" dirty="0" smtClean="0">
                <a:solidFill>
                  <a:srgbClr val="000099"/>
                </a:solidFill>
              </a:rPr>
              <a:t>conflict</a:t>
            </a:r>
            <a:r>
              <a:rPr lang="en-US" sz="2000" dirty="0" smtClean="0"/>
              <a:t> if and only if there exists some item </a:t>
            </a:r>
            <a:r>
              <a:rPr lang="en-US" sz="2000" i="1" dirty="0" smtClean="0"/>
              <a:t>Q</a:t>
            </a:r>
            <a:r>
              <a:rPr lang="en-US" sz="2000" dirty="0" smtClean="0"/>
              <a:t> accessed by both </a:t>
            </a:r>
            <a:r>
              <a:rPr lang="en-US" sz="2000" i="1" dirty="0" err="1" smtClean="0"/>
              <a:t>l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l</a:t>
            </a:r>
            <a:r>
              <a:rPr lang="en-US" sz="2000" i="1" baseline="-25000" dirty="0" err="1" smtClean="0"/>
              <a:t>j</a:t>
            </a:r>
            <a:r>
              <a:rPr lang="en-US" sz="2000" dirty="0" smtClean="0"/>
              <a:t> (same data item accessed by different transaction at the same time), and at least one of these instructions is a write operation.</a:t>
            </a:r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7030A0"/>
                </a:solidFill>
              </a:rPr>
              <a:t>  4 Cases to ensure conflict </a:t>
            </a:r>
            <a:r>
              <a:rPr lang="en-US" sz="2000" b="1" i="1" dirty="0" err="1" smtClean="0">
                <a:solidFill>
                  <a:srgbClr val="7030A0"/>
                </a:solidFill>
              </a:rPr>
              <a:t>serializability</a:t>
            </a:r>
            <a:r>
              <a:rPr lang="en-US" sz="2000" b="1" i="1" dirty="0" smtClean="0">
                <a:solidFill>
                  <a:srgbClr val="7030A0"/>
                </a:solidFill>
              </a:rPr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124200"/>
            <a:ext cx="7142341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ea typeface="+mj-ea"/>
              </a:rPr>
              <a:t>Conflict  </a:t>
            </a:r>
            <a:r>
              <a:rPr lang="en-US" b="1" dirty="0" err="1" smtClean="0">
                <a:solidFill>
                  <a:srgbClr val="C00000"/>
                </a:solidFill>
                <a:ea typeface="+mj-ea"/>
              </a:rPr>
              <a:t>Serializability</a:t>
            </a:r>
            <a:endParaRPr lang="en-US" b="1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231162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09600" y="2514600"/>
            <a:ext cx="2286000" cy="5334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3200400" y="1600200"/>
            <a:ext cx="2971800" cy="914400"/>
          </a:xfrm>
          <a:prstGeom prst="wedgeEllipseCallout">
            <a:avLst>
              <a:gd name="adj1" fmla="val -84328"/>
              <a:gd name="adj2" fmla="val 649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Conflict </a:t>
            </a:r>
            <a:r>
              <a:rPr lang="en-US" dirty="0" smtClean="0">
                <a:solidFill>
                  <a:schemeClr val="tx1"/>
                </a:solidFill>
              </a:rPr>
              <a:t>: different operations on same data item (Case 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3048000"/>
            <a:ext cx="2286000" cy="4572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3505200" y="3276600"/>
            <a:ext cx="2971800" cy="914400"/>
          </a:xfrm>
          <a:prstGeom prst="wedgeEllipseCallout">
            <a:avLst>
              <a:gd name="adj1" fmla="val -87200"/>
              <a:gd name="adj2" fmla="val -430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 Conflict </a:t>
            </a:r>
            <a:r>
              <a:rPr lang="en-US" dirty="0" smtClean="0">
                <a:solidFill>
                  <a:schemeClr val="tx1"/>
                </a:solidFill>
              </a:rPr>
              <a:t>: different operations on different data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5334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Conflict equivalent leads to conflict </a:t>
            </a:r>
            <a:r>
              <a:rPr lang="en-US" sz="2400" b="1" dirty="0" err="1" smtClean="0">
                <a:solidFill>
                  <a:srgbClr val="FF0000"/>
                </a:solidFill>
              </a:rPr>
              <a:t>serializability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077200" cy="609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a typeface="+mj-ea"/>
              </a:rPr>
              <a:t>Convert Conflict Equivalence into </a:t>
            </a:r>
            <a:r>
              <a:rPr lang="en-US" sz="2800" b="1" dirty="0" err="1" smtClean="0">
                <a:solidFill>
                  <a:srgbClr val="C00000"/>
                </a:solidFill>
                <a:ea typeface="+mj-ea"/>
              </a:rPr>
              <a:t>Serializability</a:t>
            </a:r>
            <a:endParaRPr lang="en-US" sz="2800" b="1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620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A conflict (concurrent) schedule can be transformed into serial schedule by number of </a:t>
            </a:r>
            <a:r>
              <a:rPr lang="en-US" sz="2800" b="1" dirty="0" smtClean="0"/>
              <a:t>swap operations: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AutoNum type="arabicPeriod"/>
            </a:pPr>
            <a:r>
              <a:rPr lang="en-US" sz="2800" dirty="0" smtClean="0"/>
              <a:t>If  Ii = Read (Q) ;  </a:t>
            </a:r>
            <a:r>
              <a:rPr lang="en-US" sz="2800" dirty="0" err="1" smtClean="0"/>
              <a:t>Ij</a:t>
            </a:r>
            <a:r>
              <a:rPr lang="en-US" sz="2800" dirty="0" smtClean="0"/>
              <a:t> = Read (Q)  :  We can swap it</a:t>
            </a:r>
          </a:p>
          <a:p>
            <a:pPr marL="342900" indent="-342900" algn="just">
              <a:buFontTx/>
              <a:buAutoNum type="arabicPeriod"/>
            </a:pPr>
            <a:r>
              <a:rPr lang="en-US" sz="2800" dirty="0" smtClean="0"/>
              <a:t>If  Ii = Read (Q) ;  </a:t>
            </a:r>
            <a:r>
              <a:rPr lang="en-US" sz="2800" dirty="0" err="1" smtClean="0"/>
              <a:t>Ij</a:t>
            </a:r>
            <a:r>
              <a:rPr lang="en-US" sz="2800" dirty="0" smtClean="0"/>
              <a:t> = Read (P)  :  We can swap it</a:t>
            </a:r>
          </a:p>
          <a:p>
            <a:pPr marL="342900" indent="-342900" algn="just">
              <a:buAutoNum type="arabicPeriod"/>
            </a:pPr>
            <a:r>
              <a:rPr lang="en-US" sz="2800" dirty="0" smtClean="0"/>
              <a:t>If Ii = Read (Q) ;  </a:t>
            </a:r>
            <a:r>
              <a:rPr lang="en-US" sz="2800" dirty="0" err="1" smtClean="0"/>
              <a:t>Ij</a:t>
            </a:r>
            <a:r>
              <a:rPr lang="en-US" sz="2800" dirty="0" smtClean="0"/>
              <a:t> = Write (P)   :  We can swap it</a:t>
            </a:r>
          </a:p>
          <a:p>
            <a:pPr marL="342900" indent="-342900" algn="just">
              <a:buFontTx/>
              <a:buAutoNum type="arabicPeriod"/>
            </a:pPr>
            <a:r>
              <a:rPr lang="en-US" sz="2800" dirty="0" smtClean="0"/>
              <a:t>If Ii = Write (Q) ;  </a:t>
            </a:r>
            <a:r>
              <a:rPr lang="en-US" sz="2800" dirty="0" err="1" smtClean="0"/>
              <a:t>Ij</a:t>
            </a:r>
            <a:r>
              <a:rPr lang="en-US" sz="2800" dirty="0" smtClean="0"/>
              <a:t> = Read (P)   :  We can swap it</a:t>
            </a:r>
          </a:p>
          <a:p>
            <a:pPr marL="342900" indent="-342900" algn="just">
              <a:buFontTx/>
              <a:buAutoNum type="arabicPeriod"/>
            </a:pPr>
            <a:r>
              <a:rPr lang="en-US" sz="2800" dirty="0" smtClean="0"/>
              <a:t> if Ii=Write(Q); </a:t>
            </a:r>
            <a:r>
              <a:rPr lang="en-US" sz="2800" dirty="0" err="1" smtClean="0"/>
              <a:t>Ij</a:t>
            </a:r>
            <a:r>
              <a:rPr lang="en-US" sz="2800" dirty="0" smtClean="0"/>
              <a:t>=Write(P):           we can swap it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1981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685800"/>
            <a:ext cx="1905001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rved Down Arrow 9"/>
          <p:cNvSpPr/>
          <p:nvPr/>
        </p:nvSpPr>
        <p:spPr>
          <a:xfrm>
            <a:off x="2514600" y="1600200"/>
            <a:ext cx="838200" cy="228600"/>
          </a:xfrm>
          <a:prstGeom prst="curvedDownArrow">
            <a:avLst>
              <a:gd name="adj1" fmla="val 25000"/>
              <a:gd name="adj2" fmla="val 50000"/>
              <a:gd name="adj3" fmla="val 618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7200" y="1828800"/>
            <a:ext cx="2133600" cy="5334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2800" y="1600200"/>
            <a:ext cx="1905000" cy="5334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Down Arrow 12"/>
          <p:cNvSpPr/>
          <p:nvPr/>
        </p:nvSpPr>
        <p:spPr>
          <a:xfrm>
            <a:off x="5181600" y="1524000"/>
            <a:ext cx="914400" cy="381000"/>
          </a:xfrm>
          <a:prstGeom prst="curvedDownArrow">
            <a:avLst>
              <a:gd name="adj1" fmla="val 25000"/>
              <a:gd name="adj2" fmla="val 50000"/>
              <a:gd name="adj3" fmla="val 49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19800" y="762000"/>
          <a:ext cx="22098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(A)</a:t>
                      </a:r>
                    </a:p>
                    <a:p>
                      <a:r>
                        <a:rPr lang="en-US" b="0" dirty="0" smtClean="0"/>
                        <a:t>Write (A)</a:t>
                      </a:r>
                    </a:p>
                    <a:p>
                      <a:r>
                        <a:rPr lang="en-US" b="0" dirty="0" smtClean="0"/>
                        <a:t>Read (B)</a:t>
                      </a:r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Read (A)</a:t>
                      </a:r>
                    </a:p>
                    <a:p>
                      <a:r>
                        <a:rPr lang="en-US" b="0" dirty="0" smtClean="0"/>
                        <a:t>Write (A)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Read (B)</a:t>
                      </a:r>
                    </a:p>
                    <a:p>
                      <a:r>
                        <a:rPr lang="en-US" b="0" dirty="0" smtClean="0"/>
                        <a:t>Write (B)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19800" y="2286000"/>
            <a:ext cx="2286000" cy="5334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Down Arrow 15"/>
          <p:cNvSpPr/>
          <p:nvPr/>
        </p:nvSpPr>
        <p:spPr>
          <a:xfrm rot="5400000">
            <a:off x="7429500" y="3238500"/>
            <a:ext cx="2286000" cy="685800"/>
          </a:xfrm>
          <a:prstGeom prst="curvedDownArrow">
            <a:avLst>
              <a:gd name="adj1" fmla="val 25000"/>
              <a:gd name="adj2" fmla="val 50000"/>
              <a:gd name="adj3" fmla="val 49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19800" y="3962400"/>
          <a:ext cx="22098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(A)</a:t>
                      </a:r>
                    </a:p>
                    <a:p>
                      <a:r>
                        <a:rPr lang="en-US" b="0" dirty="0" smtClean="0"/>
                        <a:t>Write (A)</a:t>
                      </a:r>
                    </a:p>
                    <a:p>
                      <a:r>
                        <a:rPr lang="en-US" b="0" dirty="0" smtClean="0"/>
                        <a:t>Read (B)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Read (A)</a:t>
                      </a:r>
                    </a:p>
                    <a:p>
                      <a:endParaRPr lang="en-US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Write (A)</a:t>
                      </a:r>
                    </a:p>
                    <a:p>
                      <a:r>
                        <a:rPr lang="en-US" b="0" dirty="0" smtClean="0"/>
                        <a:t> Read (B)</a:t>
                      </a:r>
                    </a:p>
                    <a:p>
                      <a:r>
                        <a:rPr lang="en-US" b="0" dirty="0" smtClean="0"/>
                        <a:t>Write (B)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5943600" y="5181600"/>
            <a:ext cx="2286000" cy="6096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71800" y="3962400"/>
          <a:ext cx="22098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(A)</a:t>
                      </a:r>
                    </a:p>
                    <a:p>
                      <a:r>
                        <a:rPr lang="en-US" b="0" dirty="0" smtClean="0"/>
                        <a:t>Write (A)</a:t>
                      </a:r>
                    </a:p>
                    <a:p>
                      <a:r>
                        <a:rPr lang="en-US" b="0" dirty="0" smtClean="0"/>
                        <a:t>Read (B)</a:t>
                      </a:r>
                    </a:p>
                    <a:p>
                      <a:r>
                        <a:rPr lang="en-US" b="0" dirty="0" smtClean="0"/>
                        <a:t>Write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Read 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Write (A)</a:t>
                      </a:r>
                    </a:p>
                    <a:p>
                      <a:r>
                        <a:rPr lang="en-US" b="0" dirty="0" smtClean="0"/>
                        <a:t> Read (B)</a:t>
                      </a:r>
                    </a:p>
                    <a:p>
                      <a:r>
                        <a:rPr lang="en-US" b="0" dirty="0" smtClean="0"/>
                        <a:t>Write (B)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urved Down Arrow 19"/>
          <p:cNvSpPr/>
          <p:nvPr/>
        </p:nvSpPr>
        <p:spPr>
          <a:xfrm rot="10800000">
            <a:off x="5181600" y="5410200"/>
            <a:ext cx="838200" cy="30480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438400" y="5029200"/>
            <a:ext cx="4572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8200" y="502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 Schedule</a:t>
            </a:r>
          </a:p>
          <a:p>
            <a:r>
              <a:rPr lang="en-US" b="1" dirty="0" smtClean="0"/>
              <a:t>After swapping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8" grpId="0" animBg="1"/>
      <p:bldP spid="21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66005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OLLA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886200" y="4343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Schedule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096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 for Non-Conflict Schedule</a:t>
            </a:r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105400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 We are unable to swap instructions in the above schedule to obtain either the serial schedule &lt; T3, T4&gt; or the serial schedule &lt; T4, T3&gt;  due to write operation on same data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C00000"/>
                </a:solidFill>
                <a:ea typeface="+mj-ea"/>
              </a:rPr>
              <a:t>View  </a:t>
            </a:r>
            <a:r>
              <a:rPr lang="en-US" b="1" u="sng" dirty="0" err="1" smtClean="0">
                <a:solidFill>
                  <a:srgbClr val="C00000"/>
                </a:solidFill>
                <a:ea typeface="+mj-ea"/>
              </a:rPr>
              <a:t>Serializability</a:t>
            </a:r>
            <a:endParaRPr lang="en-US" b="1" u="sng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153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It always gives guarantee for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  but it is less powerful than conflict </a:t>
            </a:r>
            <a:r>
              <a:rPr lang="en-US" sz="2400" dirty="0" err="1" smtClean="0"/>
              <a:t>seralizability</a:t>
            </a:r>
            <a:endParaRPr lang="en-US" sz="2400" dirty="0" smtClean="0"/>
          </a:p>
          <a:p>
            <a:pPr algn="just"/>
            <a:endParaRPr lang="en-US" sz="9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View-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 considers all the connections between transactions T and U such that T writes a database element whose value U reads</a:t>
            </a:r>
          </a:p>
          <a:p>
            <a:pPr algn="just"/>
            <a:endParaRPr lang="en-US" sz="900" b="1" i="1" dirty="0" smtClean="0">
              <a:solidFill>
                <a:srgbClr val="00B05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B050"/>
                </a:solidFill>
              </a:rPr>
              <a:t>  The key difference between view- and conflict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serializability</a:t>
            </a:r>
            <a:r>
              <a:rPr lang="en-US" sz="2400" b="1" i="1" dirty="0" smtClean="0">
                <a:solidFill>
                  <a:srgbClr val="00B050"/>
                </a:solidFill>
              </a:rPr>
              <a:t> is that when T writes a data item than no other transaction reads that same data item</a:t>
            </a:r>
          </a:p>
          <a:p>
            <a:pPr algn="just"/>
            <a:endParaRPr lang="en-US" sz="2400" b="1" i="1" dirty="0" smtClean="0">
              <a:solidFill>
                <a:srgbClr val="00B05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All conflict </a:t>
            </a:r>
            <a:r>
              <a:rPr lang="en-US" sz="2400" dirty="0" err="1" smtClean="0"/>
              <a:t>serializable</a:t>
            </a:r>
            <a:r>
              <a:rPr lang="en-US" sz="2400" dirty="0" smtClean="0"/>
              <a:t> transactions are view </a:t>
            </a:r>
            <a:r>
              <a:rPr lang="en-US" sz="2400" dirty="0" err="1" smtClean="0"/>
              <a:t>serializable</a:t>
            </a:r>
            <a:r>
              <a:rPr lang="en-US" sz="2400" dirty="0" smtClean="0"/>
              <a:t> but reversal is not true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77724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 Transaction is initiated by user program written in high level data manipulation language (typically SQL)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 smtClean="0">
                <a:cs typeface="Times New Roman" pitchFamily="18" charset="0"/>
              </a:rPr>
              <a:t>A transaction access data using </a:t>
            </a:r>
            <a:r>
              <a:rPr lang="en-US" sz="2800" b="1" i="1" dirty="0" smtClean="0">
                <a:cs typeface="Times New Roman" pitchFamily="18" charset="0"/>
              </a:rPr>
              <a:t>reads</a:t>
            </a:r>
            <a:r>
              <a:rPr lang="en-US" sz="2800" dirty="0" smtClean="0">
                <a:cs typeface="Times New Roman" pitchFamily="18" charset="0"/>
              </a:rPr>
              <a:t> and </a:t>
            </a:r>
            <a:r>
              <a:rPr lang="en-US" sz="2800" b="1" i="1" dirty="0" smtClean="0">
                <a:cs typeface="Times New Roman" pitchFamily="18" charset="0"/>
              </a:rPr>
              <a:t>writes</a:t>
            </a:r>
            <a:r>
              <a:rPr lang="en-US" sz="2800" dirty="0" smtClean="0">
                <a:cs typeface="Times New Roman" pitchFamily="18" charset="0"/>
              </a:rPr>
              <a:t> of database objects</a:t>
            </a: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Example of Fund Transfer: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Transfer $50 from account A to B (Initially A=100, B=100)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1.	</a:t>
            </a:r>
            <a:r>
              <a:rPr lang="en-US" sz="2800" b="1" dirty="0" smtClean="0">
                <a:ea typeface="ＭＳ Ｐゴシック" pitchFamily="34" charset="-128"/>
              </a:rPr>
              <a:t>read</a:t>
            </a:r>
            <a:r>
              <a:rPr lang="en-US" sz="2800" dirty="0" smtClean="0">
                <a:ea typeface="ＭＳ Ｐゴシック" pitchFamily="34" charset="-128"/>
              </a:rPr>
              <a:t>(</a:t>
            </a:r>
            <a:r>
              <a:rPr lang="en-US" sz="2800" i="1" dirty="0" smtClean="0">
                <a:ea typeface="ＭＳ Ｐゴシック" pitchFamily="34" charset="-128"/>
              </a:rPr>
              <a:t>A</a:t>
            </a:r>
            <a:r>
              <a:rPr lang="en-US" sz="2800" dirty="0" smtClean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2.	</a:t>
            </a:r>
            <a:r>
              <a:rPr lang="en-US" sz="2800" i="1" dirty="0" smtClean="0">
                <a:ea typeface="ＭＳ Ｐゴシック" pitchFamily="34" charset="-128"/>
              </a:rPr>
              <a:t>A</a:t>
            </a:r>
            <a:r>
              <a:rPr lang="en-US" sz="2800" dirty="0" smtClean="0">
                <a:ea typeface="ＭＳ Ｐゴシック" pitchFamily="34" charset="-128"/>
              </a:rPr>
              <a:t> := </a:t>
            </a:r>
            <a:r>
              <a:rPr lang="en-US" sz="2800" i="1" dirty="0" smtClean="0">
                <a:ea typeface="ＭＳ Ｐゴシック" pitchFamily="34" charset="-128"/>
              </a:rPr>
              <a:t>A – </a:t>
            </a:r>
            <a:r>
              <a:rPr lang="en-US" sz="2800" dirty="0" smtClean="0">
                <a:ea typeface="ＭＳ Ｐゴシック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3.	</a:t>
            </a:r>
            <a:r>
              <a:rPr lang="en-US" sz="2800" b="1" dirty="0" smtClean="0">
                <a:ea typeface="ＭＳ Ｐゴシック" pitchFamily="34" charset="-128"/>
              </a:rPr>
              <a:t>write</a:t>
            </a:r>
            <a:r>
              <a:rPr lang="en-US" sz="2800" dirty="0" smtClean="0">
                <a:ea typeface="ＭＳ Ｐゴシック" pitchFamily="34" charset="-128"/>
              </a:rPr>
              <a:t>(</a:t>
            </a:r>
            <a:r>
              <a:rPr lang="en-US" sz="2800" i="1" dirty="0" smtClean="0">
                <a:ea typeface="ＭＳ Ｐゴシック" pitchFamily="34" charset="-128"/>
              </a:rPr>
              <a:t>A</a:t>
            </a:r>
            <a:r>
              <a:rPr lang="en-US" sz="2800" dirty="0" smtClean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4.	</a:t>
            </a:r>
            <a:r>
              <a:rPr lang="en-US" sz="2800" b="1" dirty="0" smtClean="0">
                <a:ea typeface="ＭＳ Ｐゴシック" pitchFamily="34" charset="-128"/>
              </a:rPr>
              <a:t>read</a:t>
            </a:r>
            <a:r>
              <a:rPr lang="en-US" sz="2800" dirty="0" smtClean="0">
                <a:ea typeface="ＭＳ Ｐゴシック" pitchFamily="34" charset="-128"/>
              </a:rPr>
              <a:t>(</a:t>
            </a:r>
            <a:r>
              <a:rPr lang="en-US" sz="2800" i="1" dirty="0" smtClean="0">
                <a:ea typeface="ＭＳ Ｐゴシック" pitchFamily="34" charset="-128"/>
              </a:rPr>
              <a:t>B</a:t>
            </a:r>
            <a:r>
              <a:rPr lang="en-US" sz="2800" dirty="0" smtClean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5.	</a:t>
            </a:r>
            <a:r>
              <a:rPr lang="en-US" sz="2800" i="1" dirty="0" smtClean="0">
                <a:ea typeface="ＭＳ Ｐゴシック" pitchFamily="34" charset="-128"/>
              </a:rPr>
              <a:t>B</a:t>
            </a:r>
            <a:r>
              <a:rPr lang="en-US" sz="2800" dirty="0" smtClean="0">
                <a:ea typeface="ＭＳ Ｐゴシック" pitchFamily="34" charset="-128"/>
              </a:rPr>
              <a:t> := </a:t>
            </a:r>
            <a:r>
              <a:rPr lang="en-US" sz="2800" i="1" dirty="0" smtClean="0">
                <a:ea typeface="ＭＳ Ｐゴシック" pitchFamily="34" charset="-128"/>
              </a:rPr>
              <a:t>B + </a:t>
            </a:r>
            <a:r>
              <a:rPr lang="en-US" sz="2800" dirty="0" smtClean="0">
                <a:ea typeface="ＭＳ Ｐゴシック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6.	</a:t>
            </a:r>
            <a:r>
              <a:rPr lang="en-US" sz="2800" b="1" dirty="0" smtClean="0">
                <a:ea typeface="ＭＳ Ｐゴシック" pitchFamily="34" charset="-128"/>
              </a:rPr>
              <a:t>write</a:t>
            </a:r>
            <a:r>
              <a:rPr lang="en-US" sz="2800" dirty="0" smtClean="0">
                <a:ea typeface="ＭＳ Ｐゴシック" pitchFamily="34" charset="-128"/>
              </a:rPr>
              <a:t>(</a:t>
            </a:r>
            <a:r>
              <a:rPr lang="en-US" sz="2800" i="1" dirty="0" smtClean="0">
                <a:ea typeface="ＭＳ Ｐゴシック" pitchFamily="34" charset="-128"/>
              </a:rPr>
              <a:t>B)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MONE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657600"/>
            <a:ext cx="2449429" cy="1861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ea typeface="+mj-ea"/>
              </a:rPr>
              <a:t>View  </a:t>
            </a:r>
            <a:r>
              <a:rPr lang="en-US" b="1" dirty="0" err="1" smtClean="0">
                <a:solidFill>
                  <a:srgbClr val="C00000"/>
                </a:solidFill>
                <a:ea typeface="+mj-ea"/>
              </a:rPr>
              <a:t>Serializability</a:t>
            </a:r>
            <a:endParaRPr lang="en-US" b="1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9248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Consider two schedules </a:t>
            </a:r>
            <a:r>
              <a:rPr lang="en-US" sz="2200" i="1" dirty="0" smtClean="0"/>
              <a:t>S and S’, where the same set of transactions participates </a:t>
            </a:r>
            <a:r>
              <a:rPr lang="en-US" sz="2200" dirty="0" smtClean="0"/>
              <a:t>in both schedules. The schedules </a:t>
            </a:r>
            <a:r>
              <a:rPr lang="en-US" sz="2200" i="1" dirty="0" smtClean="0"/>
              <a:t>S and S’ are said to be </a:t>
            </a:r>
            <a:r>
              <a:rPr lang="en-US" sz="2200" b="1" i="1" dirty="0" smtClean="0"/>
              <a:t>view equivalent if </a:t>
            </a:r>
          </a:p>
          <a:p>
            <a:pPr algn="just"/>
            <a:r>
              <a:rPr lang="en-US" sz="2200" b="1" i="1" dirty="0" smtClean="0">
                <a:solidFill>
                  <a:srgbClr val="FF0000"/>
                </a:solidFill>
              </a:rPr>
              <a:t>Three </a:t>
            </a:r>
            <a:r>
              <a:rPr lang="en-US" sz="2200" b="1" dirty="0" smtClean="0">
                <a:solidFill>
                  <a:srgbClr val="FF0000"/>
                </a:solidFill>
              </a:rPr>
              <a:t>conditions are met:</a:t>
            </a:r>
          </a:p>
          <a:p>
            <a:pPr algn="just"/>
            <a:endParaRPr lang="en-US" sz="900" b="1" dirty="0" smtClean="0">
              <a:solidFill>
                <a:srgbClr val="FF0000"/>
              </a:solidFill>
            </a:endParaRPr>
          </a:p>
          <a:p>
            <a:pPr marL="342900" lvl="1" indent="-342900" algn="just">
              <a:buFont typeface="+mj-lt"/>
              <a:buAutoNum type="arabicPeriod"/>
            </a:pPr>
            <a:r>
              <a:rPr lang="en-US" sz="2400" dirty="0" smtClean="0">
                <a:ea typeface="ＭＳ Ｐゴシック" pitchFamily="34" charset="-128"/>
              </a:rPr>
              <a:t>If in schedule S, transaction </a:t>
            </a:r>
            <a:r>
              <a:rPr lang="en-US" sz="2400" i="1" dirty="0" smtClean="0">
                <a:ea typeface="ＭＳ Ｐゴシック" pitchFamily="34" charset="-128"/>
              </a:rPr>
              <a:t>T</a:t>
            </a:r>
            <a:r>
              <a:rPr lang="en-US" sz="2400" i="1" baseline="-25000" dirty="0" smtClean="0">
                <a:ea typeface="ＭＳ Ｐゴシック" pitchFamily="34" charset="-128"/>
              </a:rPr>
              <a:t>i</a:t>
            </a:r>
            <a:r>
              <a:rPr lang="en-US" sz="2400" i="1" dirty="0" smtClean="0"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reads the initial value of </a:t>
            </a:r>
            <a:r>
              <a:rPr lang="en-US" sz="2400" i="1" dirty="0" smtClean="0">
                <a:ea typeface="ＭＳ Ｐゴシック" pitchFamily="34" charset="-128"/>
              </a:rPr>
              <a:t>Q</a:t>
            </a:r>
            <a:r>
              <a:rPr lang="en-US" sz="2400" dirty="0" smtClean="0">
                <a:ea typeface="ＭＳ Ｐゴシック" pitchFamily="34" charset="-128"/>
              </a:rPr>
              <a:t>, then in schedule </a:t>
            </a:r>
            <a:r>
              <a:rPr lang="en-US" sz="2400" i="1" dirty="0" smtClean="0">
                <a:ea typeface="ＭＳ Ｐゴシック" pitchFamily="34" charset="-128"/>
              </a:rPr>
              <a:t>S’</a:t>
            </a:r>
            <a:r>
              <a:rPr lang="en-US" sz="2400" dirty="0" smtClean="0">
                <a:ea typeface="ＭＳ Ｐゴシック" pitchFamily="34" charset="-128"/>
              </a:rPr>
              <a:t> also transaction </a:t>
            </a:r>
            <a:r>
              <a:rPr lang="en-US" sz="2400" i="1" dirty="0" smtClean="0">
                <a:ea typeface="ＭＳ Ｐゴシック" pitchFamily="34" charset="-128"/>
              </a:rPr>
              <a:t>T</a:t>
            </a:r>
            <a:r>
              <a:rPr lang="en-US" sz="2400" i="1" baseline="-25000" dirty="0" smtClean="0">
                <a:ea typeface="ＭＳ Ｐゴシック" pitchFamily="34" charset="-128"/>
              </a:rPr>
              <a:t>i</a:t>
            </a:r>
            <a:r>
              <a:rPr lang="en-US" sz="2400" i="1" dirty="0" smtClean="0"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 must read the initial value of </a:t>
            </a:r>
            <a:r>
              <a:rPr lang="en-US" sz="2400" i="1" dirty="0" smtClean="0">
                <a:ea typeface="ＭＳ Ｐゴシック" pitchFamily="34" charset="-128"/>
              </a:rPr>
              <a:t>Q.</a:t>
            </a:r>
          </a:p>
          <a:p>
            <a:pPr algn="just"/>
            <a:endParaRPr lang="en-US" sz="22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3581400"/>
          <a:ext cx="22098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Tj</a:t>
                      </a:r>
                      <a:endParaRPr lang="en-US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(Q)</a:t>
                      </a:r>
                    </a:p>
                    <a:p>
                      <a:r>
                        <a:rPr lang="en-US" b="0" dirty="0" smtClean="0"/>
                        <a:t>Read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Read (A)</a:t>
                      </a:r>
                    </a:p>
                    <a:p>
                      <a:r>
                        <a:rPr lang="en-US" b="0" dirty="0" smtClean="0"/>
                        <a:t>Write (A)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36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Schedule 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19600" y="3581400"/>
          <a:ext cx="22098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Tj</a:t>
                      </a:r>
                      <a:endParaRPr lang="en-US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(Q)</a:t>
                      </a:r>
                    </a:p>
                    <a:p>
                      <a:r>
                        <a:rPr lang="en-US" b="0" dirty="0" smtClean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Read (A)</a:t>
                      </a:r>
                    </a:p>
                    <a:p>
                      <a:r>
                        <a:rPr lang="en-US" b="0" dirty="0" smtClean="0"/>
                        <a:t>Write (A)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768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Schedule S’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00200" y="3962400"/>
            <a:ext cx="3962400" cy="3048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ea typeface="+mj-ea"/>
              </a:rPr>
              <a:t>View  </a:t>
            </a:r>
            <a:r>
              <a:rPr lang="en-US" b="1" dirty="0" err="1" smtClean="0">
                <a:solidFill>
                  <a:srgbClr val="C00000"/>
                </a:solidFill>
                <a:ea typeface="+mj-ea"/>
              </a:rPr>
              <a:t>Serializability</a:t>
            </a:r>
            <a:endParaRPr lang="en-US" b="1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2.   </a:t>
            </a:r>
            <a:r>
              <a:rPr lang="en-US" sz="2000" dirty="0" smtClean="0"/>
              <a:t>For each data item </a:t>
            </a:r>
            <a:r>
              <a:rPr lang="en-US" sz="2000" i="1" dirty="0" smtClean="0"/>
              <a:t>Q, if transaction Ti executes read(Q) in schedule </a:t>
            </a:r>
            <a:r>
              <a:rPr lang="en-US" sz="2000" b="1" i="1" dirty="0" smtClean="0"/>
              <a:t>S</a:t>
            </a:r>
            <a:r>
              <a:rPr lang="en-US" sz="2000" i="1" dirty="0" smtClean="0"/>
              <a:t>, and if </a:t>
            </a:r>
            <a:r>
              <a:rPr lang="en-US" sz="2000" dirty="0" smtClean="0"/>
              <a:t>that value was produced by a write(</a:t>
            </a:r>
            <a:r>
              <a:rPr lang="en-US" sz="2000" i="1" dirty="0" smtClean="0"/>
              <a:t>Q) operation executed by transaction </a:t>
            </a:r>
            <a:r>
              <a:rPr lang="en-US" sz="2000" i="1" dirty="0" err="1" smtClean="0"/>
              <a:t>Tj</a:t>
            </a:r>
            <a:r>
              <a:rPr lang="en-US" sz="2000" i="1" dirty="0" smtClean="0"/>
              <a:t> , </a:t>
            </a:r>
            <a:r>
              <a:rPr lang="en-US" sz="2000" dirty="0" smtClean="0"/>
              <a:t>then the read(</a:t>
            </a:r>
            <a:r>
              <a:rPr lang="en-US" sz="2000" i="1" dirty="0" smtClean="0"/>
              <a:t>Q) operation of transaction Ti </a:t>
            </a:r>
            <a:r>
              <a:rPr lang="en-US" sz="2000" b="1" i="1" dirty="0" smtClean="0"/>
              <a:t>must</a:t>
            </a:r>
            <a:r>
              <a:rPr lang="en-US" sz="2000" i="1" dirty="0" smtClean="0"/>
              <a:t> in schedule </a:t>
            </a:r>
            <a:r>
              <a:rPr lang="en-US" sz="2000" b="1" i="1" dirty="0" smtClean="0"/>
              <a:t>S’</a:t>
            </a:r>
            <a:r>
              <a:rPr lang="en-US" sz="2000" i="1" dirty="0" smtClean="0"/>
              <a:t> , also read the </a:t>
            </a:r>
            <a:r>
              <a:rPr lang="en-US" sz="2000" dirty="0" smtClean="0"/>
              <a:t>value of </a:t>
            </a:r>
            <a:r>
              <a:rPr lang="en-US" sz="2000" i="1" dirty="0" smtClean="0"/>
              <a:t>Q that was produced by the same write(Q) operation of transaction </a:t>
            </a:r>
            <a:r>
              <a:rPr lang="en-US" sz="2000" i="1" dirty="0" err="1" smtClean="0"/>
              <a:t>Tj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3200400"/>
          <a:ext cx="22098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Tj</a:t>
                      </a:r>
                      <a:endParaRPr lang="en-US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(Q)</a:t>
                      </a:r>
                    </a:p>
                    <a:p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24400" y="3200400"/>
          <a:ext cx="22098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Tj</a:t>
                      </a:r>
                      <a:endParaRPr lang="en-US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(Q)</a:t>
                      </a:r>
                    </a:p>
                    <a:p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Read</a:t>
                      </a:r>
                      <a:r>
                        <a:rPr lang="en-US" b="0" baseline="0" dirty="0" smtClean="0"/>
                        <a:t> (Q)  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(Q)</a:t>
                      </a:r>
                    </a:p>
                    <a:p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38400" y="4800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Schedule  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4800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Schedule  S’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638800"/>
            <a:ext cx="8077200" cy="70788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Conditions 1 &amp; 2 ensure that each transaction reads the same data item in both schedules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ea typeface="+mj-ea"/>
              </a:rPr>
              <a:t>View  </a:t>
            </a:r>
            <a:r>
              <a:rPr lang="en-US" b="1" dirty="0" err="1" smtClean="0">
                <a:solidFill>
                  <a:srgbClr val="C00000"/>
                </a:solidFill>
                <a:ea typeface="+mj-ea"/>
              </a:rPr>
              <a:t>Serializability</a:t>
            </a:r>
            <a:endParaRPr lang="en-US" b="1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3. </a:t>
            </a:r>
            <a:r>
              <a:rPr lang="en-US" sz="2400" dirty="0" smtClean="0"/>
              <a:t>For each data item </a:t>
            </a:r>
            <a:r>
              <a:rPr lang="en-US" sz="2400" i="1" dirty="0" smtClean="0"/>
              <a:t>Q, the transaction (if any) that performs the final write(Q) </a:t>
            </a:r>
            <a:r>
              <a:rPr lang="en-US" sz="2400" dirty="0" smtClean="0"/>
              <a:t>operation in schedule </a:t>
            </a:r>
            <a:r>
              <a:rPr lang="en-US" sz="2400" b="1" i="1" dirty="0" smtClean="0"/>
              <a:t>S</a:t>
            </a:r>
            <a:r>
              <a:rPr lang="en-US" sz="2400" i="1" dirty="0" smtClean="0"/>
              <a:t> must perform the final write(Q) operation in schedule </a:t>
            </a:r>
            <a:r>
              <a:rPr lang="en-US" sz="2400" b="1" i="1" dirty="0" smtClean="0"/>
              <a:t>S’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2819400"/>
          <a:ext cx="2209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Tj</a:t>
                      </a:r>
                      <a:endParaRPr lang="en-US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(Q)</a:t>
                      </a:r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(Q)</a:t>
                      </a:r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38400" y="464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Schedule  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05400" y="2819400"/>
          <a:ext cx="2209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Tj</a:t>
                      </a:r>
                      <a:endParaRPr lang="en-US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(Q)</a:t>
                      </a:r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(Q)</a:t>
                      </a:r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62600" y="464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Schedule  S’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ea typeface="+mj-ea"/>
              </a:rPr>
              <a:t>View  </a:t>
            </a:r>
            <a:r>
              <a:rPr lang="en-US" b="1" dirty="0" err="1" smtClean="0">
                <a:solidFill>
                  <a:srgbClr val="C00000"/>
                </a:solidFill>
                <a:ea typeface="+mj-ea"/>
              </a:rPr>
              <a:t>Serializability</a:t>
            </a:r>
            <a:r>
              <a:rPr lang="en-US" b="1" dirty="0" smtClean="0">
                <a:solidFill>
                  <a:srgbClr val="C00000"/>
                </a:solidFill>
                <a:ea typeface="+mj-ea"/>
              </a:rPr>
              <a:t> Example</a:t>
            </a:r>
            <a:endParaRPr lang="en-US" b="1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Schedule  S1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2628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09800"/>
            <a:ext cx="241769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25780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Schedule  S2</a:t>
            </a:r>
            <a:endParaRPr lang="en-US" b="1" dirty="0"/>
          </a:p>
        </p:txBody>
      </p:sp>
      <p:sp>
        <p:nvSpPr>
          <p:cNvPr id="13" name="Right Brace 12"/>
          <p:cNvSpPr/>
          <p:nvPr/>
        </p:nvSpPr>
        <p:spPr>
          <a:xfrm>
            <a:off x="7162800" y="1676400"/>
            <a:ext cx="685800" cy="2362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91400" y="2743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View</a:t>
            </a:r>
          </a:p>
          <a:p>
            <a:r>
              <a:rPr lang="en-US" b="1" dirty="0" smtClean="0"/>
              <a:t>       </a:t>
            </a:r>
            <a:r>
              <a:rPr lang="en-US" b="1" dirty="0" err="1" smtClean="0"/>
              <a:t>Serializable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40386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    Transactions </a:t>
            </a:r>
            <a:r>
              <a:rPr lang="en-US" sz="2000" i="1" dirty="0" smtClean="0">
                <a:solidFill>
                  <a:srgbClr val="C00000"/>
                </a:solidFill>
              </a:rPr>
              <a:t>T4 and T6 perform in schedule (S1, S2) write(Q) operations </a:t>
            </a:r>
            <a:r>
              <a:rPr lang="en-US" sz="2000" dirty="0" smtClean="0">
                <a:solidFill>
                  <a:srgbClr val="C00000"/>
                </a:solidFill>
              </a:rPr>
              <a:t>without having performed a read(</a:t>
            </a:r>
            <a:r>
              <a:rPr lang="en-US" sz="2000" i="1" dirty="0" smtClean="0">
                <a:solidFill>
                  <a:srgbClr val="C00000"/>
                </a:solidFill>
              </a:rPr>
              <a:t>Q) operation. Writes of this sort are called </a:t>
            </a:r>
            <a:r>
              <a:rPr lang="en-US" sz="2000" b="1" i="1" dirty="0" smtClean="0">
                <a:solidFill>
                  <a:srgbClr val="C00000"/>
                </a:solidFill>
              </a:rPr>
              <a:t>blind </a:t>
            </a:r>
            <a:r>
              <a:rPr lang="en-US" sz="2000" b="1" dirty="0" smtClean="0">
                <a:solidFill>
                  <a:srgbClr val="C00000"/>
                </a:solidFill>
              </a:rPr>
              <a:t>writes.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   </a:t>
            </a:r>
            <a:r>
              <a:rPr lang="en-US" sz="2000" dirty="0" smtClean="0">
                <a:solidFill>
                  <a:srgbClr val="C00000"/>
                </a:solidFill>
              </a:rPr>
              <a:t>Blind writes appear in any view-</a:t>
            </a:r>
            <a:r>
              <a:rPr lang="en-US" sz="2000" dirty="0" err="1" smtClean="0">
                <a:solidFill>
                  <a:srgbClr val="C00000"/>
                </a:solidFill>
              </a:rPr>
              <a:t>serializable</a:t>
            </a:r>
            <a:r>
              <a:rPr lang="en-US" sz="2000" dirty="0" smtClean="0">
                <a:solidFill>
                  <a:srgbClr val="C00000"/>
                </a:solidFill>
              </a:rPr>
              <a:t> schedule that is not conflict </a:t>
            </a:r>
            <a:r>
              <a:rPr lang="en-US" sz="2000" dirty="0" err="1" smtClean="0">
                <a:solidFill>
                  <a:srgbClr val="C00000"/>
                </a:solidFill>
              </a:rPr>
              <a:t>serializable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2362200" cy="2956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209800"/>
            <a:ext cx="2670451" cy="3077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590800" y="5715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 view </a:t>
            </a:r>
            <a:r>
              <a:rPr lang="en-US" b="1" dirty="0" err="1" smtClean="0"/>
              <a:t>serializable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8200" y="457200"/>
            <a:ext cx="8077200" cy="6096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 for </a:t>
            </a:r>
            <a:r>
              <a:rPr kumimoji="0" lang="en-US" sz="40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Serializability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447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78486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  When designing concurrency control schemes, we must show that schedules generated  by the scheme are </a:t>
            </a:r>
            <a:r>
              <a:rPr lang="en-US" sz="2000" dirty="0" err="1" smtClean="0"/>
              <a:t>serializable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>
                <a:solidFill>
                  <a:srgbClr val="7030A0"/>
                </a:solidFill>
              </a:rPr>
              <a:t>Testing for Conflict </a:t>
            </a:r>
            <a:r>
              <a:rPr lang="en-US" sz="2000" b="1" dirty="0" err="1" smtClean="0">
                <a:solidFill>
                  <a:srgbClr val="7030A0"/>
                </a:solidFill>
              </a:rPr>
              <a:t>Serializability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Method:  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Precedence Graph (directed graph) -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G (V, E)</a:t>
            </a:r>
          </a:p>
          <a:p>
            <a:pPr algn="just"/>
            <a:endParaRPr lang="en-US" sz="2000" dirty="0" smtClean="0">
              <a:sym typeface="Wingdings" pitchFamily="2" charset="2"/>
            </a:endParaRPr>
          </a:p>
          <a:p>
            <a:pPr algn="just"/>
            <a:r>
              <a:rPr lang="en-US" sz="2000" dirty="0" smtClean="0">
                <a:sym typeface="Wingdings" pitchFamily="2" charset="2"/>
              </a:rPr>
              <a:t>V = </a:t>
            </a:r>
            <a:r>
              <a:rPr lang="en-US" sz="2000" dirty="0" smtClean="0"/>
              <a:t>set of vertices consists of </a:t>
            </a:r>
            <a:r>
              <a:rPr lang="en-US" sz="2000" b="1" dirty="0" smtClean="0"/>
              <a:t>all the transactions participating </a:t>
            </a:r>
            <a:r>
              <a:rPr lang="en-US" sz="2000" dirty="0" smtClean="0"/>
              <a:t>in the schedule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E = set of edges consists of </a:t>
            </a:r>
            <a:r>
              <a:rPr lang="en-US" sz="2000" b="1" dirty="0" smtClean="0"/>
              <a:t>all edges </a:t>
            </a:r>
            <a:r>
              <a:rPr lang="en-US" sz="2000" b="1" i="1" dirty="0" smtClean="0"/>
              <a:t>Ti →</a:t>
            </a:r>
            <a:r>
              <a:rPr lang="en-US" sz="2000" b="1" i="1" dirty="0" err="1" smtClean="0"/>
              <a:t>Tj</a:t>
            </a:r>
            <a:r>
              <a:rPr lang="en-US" sz="2000" b="1" i="1" dirty="0" smtClean="0"/>
              <a:t> for which </a:t>
            </a:r>
            <a:r>
              <a:rPr lang="en-US" sz="2000" b="1" dirty="0" smtClean="0"/>
              <a:t>one of three conditions holds:</a:t>
            </a:r>
          </a:p>
          <a:p>
            <a:pPr algn="just"/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Ti executes write(Q) before </a:t>
            </a:r>
            <a:r>
              <a:rPr lang="en-US" sz="2000" b="1" i="1" dirty="0" err="1" smtClean="0">
                <a:solidFill>
                  <a:schemeClr val="accent2">
                    <a:lumMod val="75000"/>
                  </a:schemeClr>
                </a:solidFill>
              </a:rPr>
              <a:t>Tj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 executes read(Q)</a:t>
            </a:r>
          </a:p>
          <a:p>
            <a:pPr algn="just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Ti executes read(Q) before </a:t>
            </a:r>
            <a:r>
              <a:rPr lang="en-US" sz="2000" b="1" i="1" dirty="0" err="1" smtClean="0">
                <a:solidFill>
                  <a:schemeClr val="accent2">
                    <a:lumMod val="75000"/>
                  </a:schemeClr>
                </a:solidFill>
              </a:rPr>
              <a:t>Tj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 executes write(Q)</a:t>
            </a:r>
          </a:p>
          <a:p>
            <a:pPr algn="just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Ti executes write(Q) before </a:t>
            </a:r>
            <a:r>
              <a:rPr lang="en-US" sz="2000" b="1" i="1" dirty="0" err="1" smtClean="0">
                <a:solidFill>
                  <a:schemeClr val="accent2">
                    <a:lumMod val="75000"/>
                  </a:schemeClr>
                </a:solidFill>
              </a:rPr>
              <a:t>Tj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 executes write(Q)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447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48580"/>
            <a:ext cx="7848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7030A0"/>
                </a:solidFill>
              </a:rPr>
              <a:t>Testing for Conflict </a:t>
            </a:r>
            <a:r>
              <a:rPr lang="en-US" sz="2000" b="1" dirty="0" err="1" smtClean="0">
                <a:solidFill>
                  <a:srgbClr val="7030A0"/>
                </a:solidFill>
              </a:rPr>
              <a:t>Serializability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</a:p>
          <a:p>
            <a:pPr algn="just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600200"/>
          <a:ext cx="2209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(Q)</a:t>
                      </a:r>
                    </a:p>
                    <a:p>
                      <a:r>
                        <a:rPr lang="en-US" b="0" dirty="0" smtClean="0"/>
                        <a:t>Write (Q)</a:t>
                      </a:r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(Q)</a:t>
                      </a:r>
                    </a:p>
                    <a:p>
                      <a:r>
                        <a:rPr lang="en-US" b="0" dirty="0" smtClean="0"/>
                        <a:t>Read (P)</a:t>
                      </a:r>
                    </a:p>
                    <a:p>
                      <a:r>
                        <a:rPr lang="en-US" b="0" dirty="0" smtClean="0"/>
                        <a:t>Write (P)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38600"/>
            <a:ext cx="19526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1447800"/>
          <a:ext cx="22098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Write (Q)</a:t>
                      </a:r>
                    </a:p>
                    <a:p>
                      <a:r>
                        <a:rPr lang="en-US" b="0" dirty="0" smtClean="0"/>
                        <a:t>Read (P)</a:t>
                      </a:r>
                    </a:p>
                    <a:p>
                      <a:r>
                        <a:rPr lang="en-US" b="0" dirty="0" smtClean="0"/>
                        <a:t>Write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(Q)</a:t>
                      </a:r>
                    </a:p>
                    <a:p>
                      <a:r>
                        <a:rPr lang="en-US" b="0" dirty="0" smtClean="0"/>
                        <a:t>Write (Q)</a:t>
                      </a:r>
                    </a:p>
                    <a:p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114800"/>
            <a:ext cx="2019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371600" y="1219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S1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1066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S2</a:t>
            </a:r>
            <a:endParaRPr lang="en-US" b="1" dirty="0"/>
          </a:p>
        </p:txBody>
      </p:sp>
      <p:sp>
        <p:nvSpPr>
          <p:cNvPr id="13" name="Down Arrow 12"/>
          <p:cNvSpPr/>
          <p:nvPr/>
        </p:nvSpPr>
        <p:spPr>
          <a:xfrm>
            <a:off x="1676400" y="3429000"/>
            <a:ext cx="381000" cy="6096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562600" y="3581400"/>
            <a:ext cx="381000" cy="533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4600" y="5257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Precedence Graphs for  S1 and S2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447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48580"/>
            <a:ext cx="7848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7030A0"/>
                </a:solidFill>
              </a:rPr>
              <a:t>Testing for Conflict </a:t>
            </a:r>
            <a:r>
              <a:rPr lang="en-US" sz="2000" b="1" dirty="0" err="1" smtClean="0">
                <a:solidFill>
                  <a:srgbClr val="7030A0"/>
                </a:solidFill>
              </a:rPr>
              <a:t>Serializability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</a:p>
          <a:p>
            <a:pPr algn="just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76400"/>
            <a:ext cx="27051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981200"/>
            <a:ext cx="3657600" cy="22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62000" y="5486400"/>
            <a:ext cx="77724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If the precedence graph for </a:t>
            </a:r>
            <a:r>
              <a:rPr lang="en-US" sz="2000" i="1" dirty="0" smtClean="0"/>
              <a:t>S has a cycle, then schedule S is not conflict </a:t>
            </a:r>
            <a:r>
              <a:rPr lang="en-US" sz="2000" i="1" dirty="0" err="1" smtClean="0"/>
              <a:t>serializable</a:t>
            </a:r>
            <a:r>
              <a:rPr lang="en-US" sz="2000" i="1" dirty="0" smtClean="0"/>
              <a:t>.</a:t>
            </a:r>
          </a:p>
          <a:p>
            <a:endParaRPr lang="en-US" sz="800" i="1" dirty="0" smtClean="0"/>
          </a:p>
          <a:p>
            <a:r>
              <a:rPr lang="en-US" sz="2000" dirty="0" smtClean="0"/>
              <a:t>If the graph contains no cycles, then the schedule </a:t>
            </a:r>
            <a:r>
              <a:rPr lang="en-US" sz="2000" i="1" dirty="0" smtClean="0"/>
              <a:t>S is conflict </a:t>
            </a:r>
            <a:r>
              <a:rPr lang="en-US" sz="2000" i="1" dirty="0" err="1" smtClean="0"/>
              <a:t>serializable</a:t>
            </a:r>
            <a:r>
              <a:rPr lang="en-US" sz="2000" i="1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447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4572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solidFill>
                  <a:srgbClr val="C00000"/>
                </a:solidFill>
                <a:latin typeface="Arial Black" pitchFamily="34" charset="0"/>
              </a:rPr>
              <a:t>Recoverability</a:t>
            </a:r>
            <a:endParaRPr lang="en-US" sz="3600" u="sng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If a transaction </a:t>
            </a:r>
            <a:r>
              <a:rPr lang="en-US" sz="2000" i="1" dirty="0" smtClean="0"/>
              <a:t>Ti fails, for whatever reason, we need to undo the effect of this </a:t>
            </a:r>
            <a:r>
              <a:rPr lang="en-US" sz="2000" dirty="0" smtClean="0"/>
              <a:t>transaction to ensure the atomicity property of the transaction</a:t>
            </a:r>
          </a:p>
          <a:p>
            <a:pPr algn="just">
              <a:buFont typeface="Arial" pitchFamily="34" charset="0"/>
              <a:buChar char="•"/>
            </a:pPr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In a system that allows concurrent execution, it is necessary also to ensure that any transaction </a:t>
            </a:r>
            <a:r>
              <a:rPr lang="en-US" sz="2000" i="1" dirty="0" err="1" smtClean="0"/>
              <a:t>Tj</a:t>
            </a:r>
            <a:r>
              <a:rPr lang="en-US" sz="2000" i="1" dirty="0" smtClean="0"/>
              <a:t> that is </a:t>
            </a:r>
            <a:r>
              <a:rPr lang="en-US" sz="2000" dirty="0" smtClean="0"/>
              <a:t>dependent on </a:t>
            </a:r>
            <a:r>
              <a:rPr lang="en-US" sz="2000" i="1" dirty="0" smtClean="0"/>
              <a:t>Ti (that is, </a:t>
            </a:r>
            <a:r>
              <a:rPr lang="en-US" sz="2000" i="1" dirty="0" err="1" smtClean="0"/>
              <a:t>Tj</a:t>
            </a:r>
            <a:r>
              <a:rPr lang="en-US" sz="2000" i="1" dirty="0" smtClean="0"/>
              <a:t> has read data written by Ti) is also aborted</a:t>
            </a:r>
          </a:p>
          <a:p>
            <a:endParaRPr lang="en-US" i="1" dirty="0" smtClean="0"/>
          </a:p>
          <a:p>
            <a:r>
              <a:rPr lang="en-US" sz="2400" b="1" u="sng" dirty="0" smtClean="0">
                <a:solidFill>
                  <a:srgbClr val="7030A0"/>
                </a:solidFill>
              </a:rPr>
              <a:t>Recoverable Schedules:</a:t>
            </a:r>
          </a:p>
          <a:p>
            <a:pPr algn="just"/>
            <a:r>
              <a:rPr lang="en-US" sz="2200" dirty="0" smtClean="0"/>
              <a:t>A </a:t>
            </a:r>
            <a:r>
              <a:rPr lang="en-US" sz="2200" b="1" dirty="0" smtClean="0"/>
              <a:t>recoverable schedule </a:t>
            </a:r>
            <a:r>
              <a:rPr lang="en-US" sz="2200" dirty="0" smtClean="0"/>
              <a:t>is</a:t>
            </a:r>
            <a:r>
              <a:rPr lang="en-US" sz="2200" b="1" dirty="0" smtClean="0"/>
              <a:t> </a:t>
            </a:r>
            <a:r>
              <a:rPr lang="en-US" sz="2200" dirty="0" smtClean="0"/>
              <a:t>one where, for each pair of transactions </a:t>
            </a:r>
            <a:r>
              <a:rPr lang="en-US" sz="2200" i="1" dirty="0" smtClean="0"/>
              <a:t>Ti and </a:t>
            </a:r>
            <a:r>
              <a:rPr lang="en-US" sz="2200" i="1" dirty="0" err="1" smtClean="0"/>
              <a:t>Tj</a:t>
            </a:r>
            <a:r>
              <a:rPr lang="en-US" sz="2200" i="1" dirty="0" smtClean="0"/>
              <a:t> such that </a:t>
            </a:r>
            <a:r>
              <a:rPr lang="en-US" sz="2200" i="1" dirty="0" err="1" smtClean="0"/>
              <a:t>Tj</a:t>
            </a:r>
            <a:r>
              <a:rPr lang="en-US" sz="2200" i="1" dirty="0" smtClean="0"/>
              <a:t> reads a data item previously </a:t>
            </a:r>
            <a:r>
              <a:rPr lang="en-US" sz="2200" dirty="0" smtClean="0"/>
              <a:t>written by </a:t>
            </a:r>
            <a:r>
              <a:rPr lang="en-US" sz="2200" i="1" dirty="0" smtClean="0"/>
              <a:t>Ti, the commit operation of Ti appears before the commit operation </a:t>
            </a:r>
            <a:r>
              <a:rPr lang="en-US" sz="2200" dirty="0" smtClean="0"/>
              <a:t>of </a:t>
            </a:r>
            <a:r>
              <a:rPr lang="en-US" sz="2200" i="1" dirty="0" err="1" smtClean="0"/>
              <a:t>Tj</a:t>
            </a:r>
            <a:r>
              <a:rPr lang="en-US" sz="2200" i="1" dirty="0" smtClean="0"/>
              <a:t> .</a:t>
            </a:r>
            <a:endParaRPr lang="en-US" sz="2200" b="1" u="sng" dirty="0" smtClean="0">
              <a:solidFill>
                <a:srgbClr val="7030A0"/>
              </a:solidFill>
            </a:endParaRP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181600"/>
            <a:ext cx="18478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447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7848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rgbClr val="7030A0"/>
                </a:solidFill>
              </a:rPr>
              <a:t>Cascadeless</a:t>
            </a:r>
            <a:r>
              <a:rPr lang="en-US" sz="2400" b="1" u="sng" dirty="0" smtClean="0">
                <a:solidFill>
                  <a:srgbClr val="7030A0"/>
                </a:solidFill>
              </a:rPr>
              <a:t> Schedules:</a:t>
            </a:r>
          </a:p>
          <a:p>
            <a:r>
              <a:rPr lang="en-US" sz="2400" dirty="0" smtClean="0"/>
              <a:t>A single transaction failure leads to a series of transaction rollbacks, is called </a:t>
            </a:r>
            <a:r>
              <a:rPr lang="en-US" sz="2400" b="1" dirty="0" smtClean="0"/>
              <a:t>cascading rollback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Even if a schedule is recoverable, to recover correctly from the failure of a transaction </a:t>
            </a:r>
            <a:r>
              <a:rPr lang="en-US" sz="2400" i="1" dirty="0" smtClean="0"/>
              <a:t>Ti, we may have to roll back several transactions</a:t>
            </a:r>
          </a:p>
          <a:p>
            <a:endParaRPr lang="en-US" sz="2400" i="1" u="sng" dirty="0" smtClean="0">
              <a:solidFill>
                <a:srgbClr val="7030A0"/>
              </a:solidFill>
            </a:endParaRPr>
          </a:p>
          <a:p>
            <a:endParaRPr lang="en-US" sz="2400" u="sng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124200"/>
            <a:ext cx="25431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502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Transaction </a:t>
            </a:r>
            <a:r>
              <a:rPr lang="en-US" sz="2000" i="1" dirty="0" smtClean="0"/>
              <a:t>T10 writes a value of A that is read by transaction T11. </a:t>
            </a:r>
            <a:r>
              <a:rPr lang="en-US" sz="2000" dirty="0" smtClean="0"/>
              <a:t>Transaction </a:t>
            </a:r>
            <a:r>
              <a:rPr lang="en-US" sz="2000" i="1" dirty="0" smtClean="0"/>
              <a:t>T11 writes a value of A that is read by transaction T12.  </a:t>
            </a:r>
          </a:p>
          <a:p>
            <a:pPr algn="just"/>
            <a:r>
              <a:rPr lang="en-US" sz="2000" i="1" dirty="0" smtClean="0"/>
              <a:t>Suppose that, </a:t>
            </a:r>
            <a:r>
              <a:rPr lang="en-US" sz="2000" dirty="0" smtClean="0"/>
              <a:t>at this point, </a:t>
            </a:r>
            <a:r>
              <a:rPr lang="en-US" sz="2000" i="1" dirty="0" smtClean="0"/>
              <a:t>T10 fails. T10 must be rolled back. Since T11 is dependent on T10,  T11 </a:t>
            </a:r>
            <a:r>
              <a:rPr lang="en-US" sz="2000" dirty="0" smtClean="0"/>
              <a:t>must be rolled back. Since </a:t>
            </a:r>
            <a:r>
              <a:rPr lang="en-US" sz="2000" i="1" dirty="0" smtClean="0"/>
              <a:t>T12 is dependent on T11, T12 must be rolled back.  This phenomenon is known as cascading rollback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latin typeface="Arial Black" pitchFamily="34" charset="0"/>
              </a:rPr>
              <a:t>ACID Properties </a:t>
            </a:r>
            <a:endParaRPr lang="en-US" b="1" u="sng" dirty="0">
              <a:solidFill>
                <a:srgbClr val="C00000"/>
              </a:solidFill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191000" y="2514600"/>
          <a:ext cx="4191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1524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4"/>
          <p:cNvSpPr/>
          <p:nvPr/>
        </p:nvSpPr>
        <p:spPr>
          <a:xfrm>
            <a:off x="1066800" y="2895600"/>
            <a:ext cx="2438400" cy="2209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Properties of Transaction</a:t>
            </a:r>
          </a:p>
          <a:p>
            <a:pPr algn="ctr"/>
            <a:r>
              <a:rPr lang="en-US" sz="2400" b="1" dirty="0" smtClean="0"/>
              <a:t>( ACID)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002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To </a:t>
            </a:r>
            <a:r>
              <a:rPr lang="en-US" sz="2800" dirty="0"/>
              <a:t>preserve the integrity of </a:t>
            </a:r>
            <a:r>
              <a:rPr lang="en-US" sz="2800" dirty="0" smtClean="0"/>
              <a:t>data, </a:t>
            </a:r>
            <a:r>
              <a:rPr lang="en-US" sz="2800" dirty="0"/>
              <a:t>the database system must ensure: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524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447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7848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/>
              <a:t>Cascadeless</a:t>
            </a:r>
            <a:r>
              <a:rPr lang="en-US" sz="2000" b="1" dirty="0" smtClean="0"/>
              <a:t> schedule </a:t>
            </a:r>
            <a:r>
              <a:rPr lang="en-US" sz="2000" dirty="0" smtClean="0"/>
              <a:t>is one where, for each pair of transactions </a:t>
            </a:r>
            <a:r>
              <a:rPr lang="en-US" sz="2000" i="1" dirty="0" smtClean="0"/>
              <a:t>Ti and </a:t>
            </a:r>
            <a:r>
              <a:rPr lang="en-US" sz="2000" i="1" dirty="0" err="1" smtClean="0"/>
              <a:t>Tj</a:t>
            </a:r>
            <a:r>
              <a:rPr lang="en-US" sz="2000" i="1" dirty="0" smtClean="0"/>
              <a:t> such that </a:t>
            </a:r>
            <a:r>
              <a:rPr lang="en-US" sz="2000" i="1" dirty="0" err="1" smtClean="0"/>
              <a:t>Tj</a:t>
            </a:r>
            <a:r>
              <a:rPr lang="en-US" sz="2000" i="1" dirty="0" smtClean="0"/>
              <a:t> reads a data item previously written by Ti, the commit operation of Ti appears </a:t>
            </a:r>
            <a:r>
              <a:rPr lang="en-US" sz="2000" dirty="0" smtClean="0"/>
              <a:t>before the read operation of </a:t>
            </a:r>
            <a:r>
              <a:rPr lang="en-US" sz="2000" i="1" dirty="0" err="1" smtClean="0"/>
              <a:t>Tj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9000" y="2895600"/>
          <a:ext cx="22098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Tj</a:t>
                      </a:r>
                      <a:endParaRPr lang="en-US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Read (Q)</a:t>
                      </a:r>
                    </a:p>
                    <a:p>
                      <a:r>
                        <a:rPr lang="en-US" b="0" dirty="0" smtClean="0"/>
                        <a:t>Write (Q)</a:t>
                      </a:r>
                    </a:p>
                    <a:p>
                      <a:r>
                        <a:rPr lang="en-US" b="0" dirty="0" smtClean="0"/>
                        <a:t>Commit</a:t>
                      </a:r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Read (Q)</a:t>
                      </a:r>
                    </a:p>
                    <a:p>
                      <a:r>
                        <a:rPr lang="en-US" b="0" dirty="0" smtClean="0"/>
                        <a:t>Write (P)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56388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Cascading rollback is undesirable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imag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294208"/>
            <a:ext cx="8763000" cy="6563792"/>
          </a:xfrm>
        </p:spPr>
      </p:pic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32004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 Black" pitchFamily="34" charset="0"/>
              </a:rPr>
              <a:t>1)  Atomicity Property:  </a:t>
            </a:r>
            <a:endParaRPr lang="en-US" b="1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5410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900" i="1" dirty="0" smtClean="0"/>
              <a:t>Either all operations of the transaction are properly  done in the database or none </a:t>
            </a:r>
          </a:p>
          <a:p>
            <a:pPr algn="just"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Example of Fund Transfer :</a:t>
            </a:r>
            <a:r>
              <a:rPr lang="en-US" sz="2900" dirty="0" smtClean="0"/>
              <a:t> </a:t>
            </a:r>
          </a:p>
          <a:p>
            <a:pPr algn="just"/>
            <a:r>
              <a:rPr lang="en-US" sz="2900" dirty="0" smtClean="0"/>
              <a:t>Transaction to transfer $50 from account A to account B:</a:t>
            </a:r>
          </a:p>
          <a:p>
            <a:pPr lvl="4" algn="just">
              <a:buFont typeface="Monotype Sorts" charset="2"/>
              <a:buNone/>
            </a:pPr>
            <a:r>
              <a:rPr lang="en-US" sz="2900" dirty="0" smtClean="0">
                <a:ea typeface="ＭＳ Ｐゴシック" pitchFamily="34" charset="-128"/>
              </a:rPr>
              <a:t>1.	</a:t>
            </a:r>
            <a:r>
              <a:rPr lang="en-US" sz="2900" b="1" dirty="0" smtClean="0">
                <a:ea typeface="ＭＳ Ｐゴシック" pitchFamily="34" charset="-128"/>
              </a:rPr>
              <a:t>read</a:t>
            </a:r>
            <a:r>
              <a:rPr lang="en-US" sz="2900" dirty="0" smtClean="0">
                <a:ea typeface="ＭＳ Ｐゴシック" pitchFamily="34" charset="-128"/>
              </a:rPr>
              <a:t>(</a:t>
            </a:r>
            <a:r>
              <a:rPr lang="en-US" sz="2900" i="1" dirty="0" smtClean="0">
                <a:ea typeface="ＭＳ Ｐゴシック" pitchFamily="34" charset="-128"/>
              </a:rPr>
              <a:t>A</a:t>
            </a:r>
            <a:r>
              <a:rPr lang="en-US" sz="2900" dirty="0" smtClean="0">
                <a:ea typeface="ＭＳ Ｐゴシック" pitchFamily="34" charset="-128"/>
              </a:rPr>
              <a:t>)</a:t>
            </a:r>
          </a:p>
          <a:p>
            <a:pPr lvl="4" algn="just">
              <a:buFont typeface="Monotype Sorts" charset="2"/>
              <a:buNone/>
            </a:pPr>
            <a:r>
              <a:rPr lang="en-US" sz="2900" dirty="0" smtClean="0">
                <a:ea typeface="ＭＳ Ｐゴシック" pitchFamily="34" charset="-128"/>
              </a:rPr>
              <a:t>2.	</a:t>
            </a:r>
            <a:r>
              <a:rPr lang="en-US" sz="2900" i="1" dirty="0" smtClean="0">
                <a:ea typeface="ＭＳ Ｐゴシック" pitchFamily="34" charset="-128"/>
              </a:rPr>
              <a:t>A</a:t>
            </a:r>
            <a:r>
              <a:rPr lang="en-US" sz="2900" dirty="0" smtClean="0">
                <a:ea typeface="ＭＳ Ｐゴシック" pitchFamily="34" charset="-128"/>
              </a:rPr>
              <a:t> := </a:t>
            </a:r>
            <a:r>
              <a:rPr lang="en-US" sz="2900" i="1" dirty="0" smtClean="0">
                <a:ea typeface="ＭＳ Ｐゴシック" pitchFamily="34" charset="-128"/>
              </a:rPr>
              <a:t>A – </a:t>
            </a:r>
            <a:r>
              <a:rPr lang="en-US" sz="2900" dirty="0" smtClean="0">
                <a:ea typeface="ＭＳ Ｐゴシック" pitchFamily="34" charset="-128"/>
              </a:rPr>
              <a:t>50</a:t>
            </a:r>
          </a:p>
          <a:p>
            <a:pPr lvl="4" algn="just">
              <a:buFont typeface="Monotype Sorts" charset="2"/>
              <a:buNone/>
            </a:pPr>
            <a:r>
              <a:rPr lang="en-US" sz="2900" dirty="0" smtClean="0">
                <a:ea typeface="ＭＳ Ｐゴシック" pitchFamily="34" charset="-128"/>
              </a:rPr>
              <a:t>3.	</a:t>
            </a:r>
            <a:r>
              <a:rPr lang="en-US" sz="2900" b="1" dirty="0" smtClean="0">
                <a:ea typeface="ＭＳ Ｐゴシック" pitchFamily="34" charset="-128"/>
              </a:rPr>
              <a:t>write</a:t>
            </a:r>
            <a:r>
              <a:rPr lang="en-US" sz="2900" dirty="0" smtClean="0">
                <a:ea typeface="ＭＳ Ｐゴシック" pitchFamily="34" charset="-128"/>
              </a:rPr>
              <a:t>(</a:t>
            </a:r>
            <a:r>
              <a:rPr lang="en-US" sz="2900" i="1" dirty="0" smtClean="0">
                <a:ea typeface="ＭＳ Ｐゴシック" pitchFamily="34" charset="-128"/>
              </a:rPr>
              <a:t>A</a:t>
            </a:r>
            <a:r>
              <a:rPr lang="en-US" sz="2900" dirty="0" smtClean="0">
                <a:ea typeface="ＭＳ Ｐゴシック" pitchFamily="34" charset="-128"/>
              </a:rPr>
              <a:t>)</a:t>
            </a:r>
          </a:p>
          <a:p>
            <a:pPr lvl="4" algn="just">
              <a:buFont typeface="Monotype Sorts" charset="2"/>
              <a:buNone/>
            </a:pPr>
            <a:r>
              <a:rPr lang="en-US" sz="2900" dirty="0" smtClean="0">
                <a:ea typeface="ＭＳ Ｐゴシック" pitchFamily="34" charset="-128"/>
              </a:rPr>
              <a:t>4.	</a:t>
            </a:r>
            <a:r>
              <a:rPr lang="en-US" sz="2900" b="1" dirty="0" smtClean="0">
                <a:ea typeface="ＭＳ Ｐゴシック" pitchFamily="34" charset="-128"/>
              </a:rPr>
              <a:t>read</a:t>
            </a:r>
            <a:r>
              <a:rPr lang="en-US" sz="2900" dirty="0" smtClean="0">
                <a:ea typeface="ＭＳ Ｐゴシック" pitchFamily="34" charset="-128"/>
              </a:rPr>
              <a:t>(</a:t>
            </a:r>
            <a:r>
              <a:rPr lang="en-US" sz="2900" i="1" dirty="0" smtClean="0">
                <a:ea typeface="ＭＳ Ｐゴシック" pitchFamily="34" charset="-128"/>
              </a:rPr>
              <a:t>B</a:t>
            </a:r>
            <a:r>
              <a:rPr lang="en-US" sz="2900" dirty="0" smtClean="0">
                <a:ea typeface="ＭＳ Ｐゴシック" pitchFamily="34" charset="-128"/>
              </a:rPr>
              <a:t>)</a:t>
            </a:r>
          </a:p>
          <a:p>
            <a:pPr lvl="4" algn="just">
              <a:buFont typeface="Monotype Sorts" charset="2"/>
              <a:buNone/>
            </a:pPr>
            <a:r>
              <a:rPr lang="en-US" sz="2900" dirty="0" smtClean="0">
                <a:ea typeface="ＭＳ Ｐゴシック" pitchFamily="34" charset="-128"/>
              </a:rPr>
              <a:t>5.	</a:t>
            </a:r>
            <a:r>
              <a:rPr lang="en-US" sz="2900" i="1" dirty="0" smtClean="0">
                <a:ea typeface="ＭＳ Ｐゴシック" pitchFamily="34" charset="-128"/>
              </a:rPr>
              <a:t>B</a:t>
            </a:r>
            <a:r>
              <a:rPr lang="en-US" sz="2900" dirty="0" smtClean="0">
                <a:ea typeface="ＭＳ Ｐゴシック" pitchFamily="34" charset="-128"/>
              </a:rPr>
              <a:t> := </a:t>
            </a:r>
            <a:r>
              <a:rPr lang="en-US" sz="2900" i="1" dirty="0" smtClean="0">
                <a:ea typeface="ＭＳ Ｐゴシック" pitchFamily="34" charset="-128"/>
              </a:rPr>
              <a:t>B + </a:t>
            </a:r>
            <a:r>
              <a:rPr lang="en-US" sz="2900" dirty="0" smtClean="0">
                <a:ea typeface="ＭＳ Ｐゴシック" pitchFamily="34" charset="-128"/>
              </a:rPr>
              <a:t>50</a:t>
            </a:r>
          </a:p>
          <a:p>
            <a:pPr lvl="4" algn="just">
              <a:buFont typeface="Monotype Sorts" charset="2"/>
              <a:buNone/>
            </a:pPr>
            <a:r>
              <a:rPr lang="en-US" sz="2900" dirty="0" smtClean="0">
                <a:ea typeface="ＭＳ Ｐゴシック" pitchFamily="34" charset="-128"/>
              </a:rPr>
              <a:t>6.	</a:t>
            </a:r>
            <a:r>
              <a:rPr lang="en-US" sz="2900" b="1" dirty="0" smtClean="0">
                <a:ea typeface="ＭＳ Ｐゴシック" pitchFamily="34" charset="-128"/>
              </a:rPr>
              <a:t>write</a:t>
            </a:r>
            <a:r>
              <a:rPr lang="en-US" sz="2900" dirty="0" smtClean="0">
                <a:ea typeface="ＭＳ Ｐゴシック" pitchFamily="34" charset="-128"/>
              </a:rPr>
              <a:t>(</a:t>
            </a:r>
            <a:r>
              <a:rPr lang="en-US" sz="2900" i="1" dirty="0" smtClean="0">
                <a:ea typeface="ＭＳ Ｐゴシック" pitchFamily="34" charset="-128"/>
              </a:rPr>
              <a:t>B)</a:t>
            </a:r>
          </a:p>
          <a:p>
            <a:pPr algn="just">
              <a:buNone/>
            </a:pPr>
            <a:r>
              <a:rPr lang="en-US" sz="2900" b="1" dirty="0" smtClean="0">
                <a:solidFill>
                  <a:srgbClr val="000099"/>
                </a:solidFill>
              </a:rPr>
              <a:t>Atomicity requirement</a:t>
            </a:r>
            <a:r>
              <a:rPr lang="en-US" sz="2900" dirty="0" smtClean="0"/>
              <a:t> </a:t>
            </a:r>
          </a:p>
          <a:p>
            <a:pPr lvl="1" algn="just"/>
            <a:r>
              <a:rPr lang="en-US" sz="2900" dirty="0" smtClean="0">
                <a:ea typeface="ＭＳ Ｐゴシック" pitchFamily="34" charset="-128"/>
              </a:rPr>
              <a:t>If the transaction fails </a:t>
            </a:r>
            <a:r>
              <a:rPr lang="en-US" sz="2900" b="1" dirty="0" smtClean="0">
                <a:ea typeface="ＭＳ Ｐゴシック" pitchFamily="34" charset="-128"/>
              </a:rPr>
              <a:t>after</a:t>
            </a:r>
            <a:r>
              <a:rPr lang="en-US" sz="2900" dirty="0" smtClean="0">
                <a:ea typeface="ＭＳ Ｐゴシック" pitchFamily="34" charset="-128"/>
              </a:rPr>
              <a:t> </a:t>
            </a:r>
            <a:r>
              <a:rPr lang="en-US" sz="2900" b="1" dirty="0" smtClean="0">
                <a:ea typeface="ＭＳ Ｐゴシック" pitchFamily="34" charset="-128"/>
              </a:rPr>
              <a:t>step 3</a:t>
            </a:r>
            <a:r>
              <a:rPr lang="en-US" sz="2900" dirty="0" smtClean="0">
                <a:ea typeface="ＭＳ Ｐゴシック" pitchFamily="34" charset="-128"/>
              </a:rPr>
              <a:t> and </a:t>
            </a:r>
            <a:r>
              <a:rPr lang="en-US" sz="2900" b="1" dirty="0" smtClean="0">
                <a:ea typeface="ＭＳ Ｐゴシック" pitchFamily="34" charset="-128"/>
              </a:rPr>
              <a:t>before step 6</a:t>
            </a:r>
            <a:r>
              <a:rPr lang="en-US" sz="2900" dirty="0" smtClean="0">
                <a:ea typeface="ＭＳ Ｐゴシック" pitchFamily="34" charset="-128"/>
              </a:rPr>
              <a:t>, money will be “lost” leading to an inconsistent database state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900" dirty="0" smtClean="0">
                <a:solidFill>
                  <a:srgbClr val="CC04BE"/>
                </a:solidFill>
                <a:ea typeface="ＭＳ Ｐゴシック" pitchFamily="34" charset="-128"/>
              </a:rPr>
              <a:t>Failure could be due to software or hardware</a:t>
            </a:r>
          </a:p>
          <a:p>
            <a:pPr lvl="1" algn="just"/>
            <a:r>
              <a:rPr lang="en-US" sz="2900" dirty="0" smtClean="0">
                <a:ea typeface="ＭＳ Ｐゴシック" pitchFamily="34" charset="-128"/>
              </a:rPr>
              <a:t>The system should ensure that updates of a partially executed transaction are not reflected in the database</a:t>
            </a:r>
          </a:p>
          <a:p>
            <a:pPr algn="just"/>
            <a:r>
              <a:rPr lang="en-US" sz="2900" dirty="0" smtClean="0">
                <a:ea typeface="ＭＳ Ｐゴシック" pitchFamily="34" charset="-128"/>
              </a:rPr>
              <a:t> </a:t>
            </a:r>
            <a:r>
              <a:rPr lang="en-US" sz="2900" dirty="0" smtClean="0"/>
              <a:t>Ensuring atomicity is the responsibility of the database system itself; specifically, it is handled by a component called the </a:t>
            </a:r>
            <a:r>
              <a:rPr lang="en-US" sz="2900" b="1" dirty="0" smtClean="0"/>
              <a:t>transaction-management component</a:t>
            </a:r>
            <a:endParaRPr lang="en-US" sz="2900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600" i="1" dirty="0" smtClean="0"/>
              <a:t> Execution of a transaction in isolation (i.e. with no other transaction executing concurrently) preserves the consistency of the database.</a:t>
            </a:r>
          </a:p>
          <a:p>
            <a:pPr algn="just">
              <a:buNone/>
            </a:pP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Example of Fund Transfer :</a:t>
            </a:r>
            <a:r>
              <a:rPr lang="en-US" sz="3600" dirty="0" smtClean="0"/>
              <a:t> </a:t>
            </a:r>
          </a:p>
          <a:p>
            <a:pPr algn="just"/>
            <a:r>
              <a:rPr lang="en-US" sz="3600" dirty="0" smtClean="0"/>
              <a:t>Transaction to transfer $50 from account A  ($100) to account  B ($ 100):</a:t>
            </a:r>
          </a:p>
          <a:p>
            <a:pPr algn="just">
              <a:buNone/>
            </a:pPr>
            <a:endParaRPr lang="en-US" sz="3600" dirty="0" smtClean="0"/>
          </a:p>
          <a:p>
            <a:pPr lvl="4" algn="just">
              <a:buFont typeface="Monotype Sorts" charset="2"/>
              <a:buNone/>
            </a:pPr>
            <a:r>
              <a:rPr lang="en-US" sz="3600" dirty="0" smtClean="0">
                <a:ea typeface="ＭＳ Ｐゴシック" pitchFamily="34" charset="-128"/>
              </a:rPr>
              <a:t>1.	</a:t>
            </a:r>
            <a:r>
              <a:rPr lang="en-US" sz="3600" b="1" dirty="0" smtClean="0">
                <a:ea typeface="ＭＳ Ｐゴシック" pitchFamily="34" charset="-128"/>
              </a:rPr>
              <a:t>read</a:t>
            </a:r>
            <a:r>
              <a:rPr lang="en-US" sz="3600" dirty="0" smtClean="0">
                <a:ea typeface="ＭＳ Ｐゴシック" pitchFamily="34" charset="-128"/>
              </a:rPr>
              <a:t>(</a:t>
            </a:r>
            <a:r>
              <a:rPr lang="en-US" sz="3600" i="1" dirty="0" smtClean="0">
                <a:ea typeface="ＭＳ Ｐゴシック" pitchFamily="34" charset="-128"/>
              </a:rPr>
              <a:t>A</a:t>
            </a:r>
            <a:r>
              <a:rPr lang="en-US" sz="3600" dirty="0" smtClean="0">
                <a:ea typeface="ＭＳ Ｐゴシック" pitchFamily="34" charset="-128"/>
              </a:rPr>
              <a:t>)</a:t>
            </a:r>
          </a:p>
          <a:p>
            <a:pPr lvl="4" algn="just">
              <a:buFont typeface="Monotype Sorts" charset="2"/>
              <a:buNone/>
            </a:pPr>
            <a:r>
              <a:rPr lang="en-US" sz="3600" dirty="0" smtClean="0">
                <a:ea typeface="ＭＳ Ｐゴシック" pitchFamily="34" charset="-128"/>
              </a:rPr>
              <a:t>2.	</a:t>
            </a:r>
            <a:r>
              <a:rPr lang="en-US" sz="3600" i="1" dirty="0" smtClean="0">
                <a:ea typeface="ＭＳ Ｐゴシック" pitchFamily="34" charset="-128"/>
              </a:rPr>
              <a:t>A</a:t>
            </a:r>
            <a:r>
              <a:rPr lang="en-US" sz="3600" dirty="0" smtClean="0">
                <a:ea typeface="ＭＳ Ｐゴシック" pitchFamily="34" charset="-128"/>
              </a:rPr>
              <a:t> := </a:t>
            </a:r>
            <a:r>
              <a:rPr lang="en-US" sz="3600" i="1" dirty="0" smtClean="0">
                <a:ea typeface="ＭＳ Ｐゴシック" pitchFamily="34" charset="-128"/>
              </a:rPr>
              <a:t>A – </a:t>
            </a:r>
            <a:r>
              <a:rPr lang="en-US" sz="3600" dirty="0" smtClean="0">
                <a:ea typeface="ＭＳ Ｐゴシック" pitchFamily="34" charset="-128"/>
              </a:rPr>
              <a:t>50</a:t>
            </a:r>
          </a:p>
          <a:p>
            <a:pPr lvl="4" algn="just">
              <a:buFont typeface="Monotype Sorts" charset="2"/>
              <a:buNone/>
            </a:pPr>
            <a:r>
              <a:rPr lang="en-US" sz="3600" dirty="0" smtClean="0">
                <a:ea typeface="ＭＳ Ｐゴシック" pitchFamily="34" charset="-128"/>
              </a:rPr>
              <a:t>3.	</a:t>
            </a:r>
            <a:r>
              <a:rPr lang="en-US" sz="3600" b="1" dirty="0" smtClean="0">
                <a:ea typeface="ＭＳ Ｐゴシック" pitchFamily="34" charset="-128"/>
              </a:rPr>
              <a:t>write</a:t>
            </a:r>
            <a:r>
              <a:rPr lang="en-US" sz="3600" dirty="0" smtClean="0">
                <a:ea typeface="ＭＳ Ｐゴシック" pitchFamily="34" charset="-128"/>
              </a:rPr>
              <a:t>(</a:t>
            </a:r>
            <a:r>
              <a:rPr lang="en-US" sz="3600" i="1" dirty="0" smtClean="0">
                <a:ea typeface="ＭＳ Ｐゴシック" pitchFamily="34" charset="-128"/>
              </a:rPr>
              <a:t>A</a:t>
            </a:r>
            <a:r>
              <a:rPr lang="en-US" sz="3600" dirty="0" smtClean="0">
                <a:ea typeface="ＭＳ Ｐゴシック" pitchFamily="34" charset="-128"/>
              </a:rPr>
              <a:t>)</a:t>
            </a:r>
          </a:p>
          <a:p>
            <a:pPr lvl="4" algn="just">
              <a:buFont typeface="Monotype Sorts" charset="2"/>
              <a:buNone/>
            </a:pPr>
            <a:r>
              <a:rPr lang="en-US" sz="3600" dirty="0" smtClean="0">
                <a:ea typeface="ＭＳ Ｐゴシック" pitchFamily="34" charset="-128"/>
              </a:rPr>
              <a:t>4.	</a:t>
            </a:r>
            <a:r>
              <a:rPr lang="en-US" sz="3600" b="1" dirty="0" smtClean="0">
                <a:ea typeface="ＭＳ Ｐゴシック" pitchFamily="34" charset="-128"/>
              </a:rPr>
              <a:t>read</a:t>
            </a:r>
            <a:r>
              <a:rPr lang="en-US" sz="3600" dirty="0" smtClean="0">
                <a:ea typeface="ＭＳ Ｐゴシック" pitchFamily="34" charset="-128"/>
              </a:rPr>
              <a:t>(</a:t>
            </a:r>
            <a:r>
              <a:rPr lang="en-US" sz="3600" i="1" dirty="0" smtClean="0">
                <a:ea typeface="ＭＳ Ｐゴシック" pitchFamily="34" charset="-128"/>
              </a:rPr>
              <a:t>B</a:t>
            </a:r>
            <a:r>
              <a:rPr lang="en-US" sz="3600" dirty="0" smtClean="0">
                <a:ea typeface="ＭＳ Ｐゴシック" pitchFamily="34" charset="-128"/>
              </a:rPr>
              <a:t>)</a:t>
            </a:r>
          </a:p>
          <a:p>
            <a:pPr lvl="4" algn="just">
              <a:buFont typeface="Monotype Sorts" charset="2"/>
              <a:buNone/>
            </a:pPr>
            <a:r>
              <a:rPr lang="en-US" sz="3600" dirty="0" smtClean="0">
                <a:ea typeface="ＭＳ Ｐゴシック" pitchFamily="34" charset="-128"/>
              </a:rPr>
              <a:t>5.	</a:t>
            </a:r>
            <a:r>
              <a:rPr lang="en-US" sz="3600" i="1" dirty="0" smtClean="0">
                <a:ea typeface="ＭＳ Ｐゴシック" pitchFamily="34" charset="-128"/>
              </a:rPr>
              <a:t>B</a:t>
            </a:r>
            <a:r>
              <a:rPr lang="en-US" sz="3600" dirty="0" smtClean="0">
                <a:ea typeface="ＭＳ Ｐゴシック" pitchFamily="34" charset="-128"/>
              </a:rPr>
              <a:t> := </a:t>
            </a:r>
            <a:r>
              <a:rPr lang="en-US" sz="3600" i="1" dirty="0" smtClean="0">
                <a:ea typeface="ＭＳ Ｐゴシック" pitchFamily="34" charset="-128"/>
              </a:rPr>
              <a:t>B + </a:t>
            </a:r>
            <a:r>
              <a:rPr lang="en-US" sz="3600" dirty="0" smtClean="0">
                <a:ea typeface="ＭＳ Ｐゴシック" pitchFamily="34" charset="-128"/>
              </a:rPr>
              <a:t>50</a:t>
            </a:r>
          </a:p>
          <a:p>
            <a:pPr marL="1600200" lvl="4" indent="-457200" algn="just">
              <a:buNone/>
            </a:pPr>
            <a:r>
              <a:rPr lang="en-US" sz="3600" b="1" dirty="0" smtClean="0">
                <a:ea typeface="ＭＳ Ｐゴシック" pitchFamily="34" charset="-128"/>
              </a:rPr>
              <a:t>6. write</a:t>
            </a:r>
            <a:r>
              <a:rPr lang="en-US" sz="3600" dirty="0" smtClean="0">
                <a:ea typeface="ＭＳ Ｐゴシック" pitchFamily="34" charset="-128"/>
              </a:rPr>
              <a:t>(</a:t>
            </a:r>
            <a:r>
              <a:rPr lang="en-US" sz="3600" i="1" dirty="0" smtClean="0">
                <a:ea typeface="ＭＳ Ｐゴシック" pitchFamily="34" charset="-128"/>
              </a:rPr>
              <a:t>B)</a:t>
            </a:r>
          </a:p>
          <a:p>
            <a:pPr marL="1600200" lvl="4" indent="-457200" algn="just">
              <a:buNone/>
            </a:pPr>
            <a:endParaRPr lang="en-US" sz="3600" i="1" dirty="0" smtClean="0">
              <a:ea typeface="ＭＳ Ｐゴシック" pitchFamily="34" charset="-128"/>
            </a:endParaRPr>
          </a:p>
          <a:p>
            <a:pPr marL="502920" indent="-457200" algn="just">
              <a:buNone/>
            </a:pPr>
            <a:r>
              <a:rPr lang="en-US" sz="3600" b="1" dirty="0" smtClean="0">
                <a:solidFill>
                  <a:srgbClr val="000099"/>
                </a:solidFill>
              </a:rPr>
              <a:t>Consistency requirement</a:t>
            </a:r>
            <a:r>
              <a:rPr lang="en-US" sz="3600" dirty="0" smtClean="0"/>
              <a:t> </a:t>
            </a:r>
          </a:p>
          <a:p>
            <a:pPr algn="just"/>
            <a:r>
              <a:rPr lang="en-US" sz="3600" dirty="0" smtClean="0"/>
              <a:t>The sum of </a:t>
            </a:r>
            <a:r>
              <a:rPr lang="en-US" sz="3600" i="1" dirty="0" smtClean="0"/>
              <a:t>A and B </a:t>
            </a:r>
            <a:r>
              <a:rPr lang="en-US" sz="3600" dirty="0" smtClean="0"/>
              <a:t>be unchanged by the execution of the transaction</a:t>
            </a:r>
          </a:p>
          <a:p>
            <a:pPr algn="just"/>
            <a:r>
              <a:rPr lang="en-US" sz="3600" dirty="0" smtClean="0"/>
              <a:t> </a:t>
            </a:r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</a:rPr>
              <a:t>If the database is consistent before an execution of the transaction, the database remains consistent after the execution of the transaction</a:t>
            </a:r>
          </a:p>
          <a:p>
            <a:pPr marL="274320" lvl="2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en-US" sz="3600" dirty="0" smtClean="0"/>
              <a:t> </a:t>
            </a:r>
            <a:r>
              <a:rPr lang="en-US" sz="3600" dirty="0" smtClean="0">
                <a:ea typeface="ＭＳ Ｐゴシック" pitchFamily="34" charset="-128"/>
              </a:rPr>
              <a:t>Erroneous transaction logic can lead to inconsistency</a:t>
            </a:r>
          </a:p>
          <a:p>
            <a:pPr algn="just">
              <a:buNone/>
            </a:pPr>
            <a:endParaRPr lang="en-US" sz="3400" dirty="0" smtClean="0"/>
          </a:p>
          <a:p>
            <a:pPr marL="502920" indent="-457200" algn="just">
              <a:buNone/>
            </a:pPr>
            <a:endParaRPr lang="en-US" dirty="0" smtClean="0"/>
          </a:p>
          <a:p>
            <a:pPr marL="1600200" lvl="4" indent="-457200" algn="just">
              <a:buNone/>
            </a:pPr>
            <a:endParaRPr lang="en-US" i="1" dirty="0" smtClean="0">
              <a:ea typeface="ＭＳ Ｐゴシック" pitchFamily="34" charset="-128"/>
            </a:endParaRPr>
          </a:p>
          <a:p>
            <a:pPr algn="just"/>
            <a:endParaRPr lang="en-US" dirty="0"/>
          </a:p>
        </p:txBody>
      </p:sp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 Black" pitchFamily="34" charset="0"/>
              </a:rPr>
              <a:t>2)  Consistency Property:  </a:t>
            </a:r>
            <a:endParaRPr lang="en-US" b="1" dirty="0">
              <a:solidFill>
                <a:srgbClr val="7030A0"/>
              </a:solidFill>
              <a:latin typeface="Arial Black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4114800" y="2895600"/>
          <a:ext cx="19812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 smtClean="0"/>
              <a:t>Although multiple transactions may execute concurrently, each transaction must be unaware of other concurrently executing transactions. 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rgbClr val="002060"/>
                </a:solidFill>
                <a:ea typeface="ＭＳ Ｐゴシック" pitchFamily="34" charset="-128"/>
              </a:rPr>
              <a:t>for every pair of transactions 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itchFamily="34" charset="-128"/>
              </a:rPr>
              <a:t>T</a:t>
            </a:r>
            <a:r>
              <a:rPr lang="en-US" sz="2400" i="1" baseline="-25000" dirty="0" smtClean="0">
                <a:solidFill>
                  <a:srgbClr val="002060"/>
                </a:solidFill>
                <a:ea typeface="ＭＳ Ｐゴシック" pitchFamily="34" charset="-128"/>
              </a:rPr>
              <a:t>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ea typeface="ＭＳ Ｐゴシック" pitchFamily="34" charset="-128"/>
              </a:rPr>
              <a:t>and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itchFamily="34" charset="-128"/>
              </a:rPr>
              <a:t>T</a:t>
            </a:r>
            <a:r>
              <a:rPr lang="en-US" sz="2400" i="1" baseline="-25000" dirty="0" err="1" smtClean="0">
                <a:solidFill>
                  <a:srgbClr val="002060"/>
                </a:solidFill>
                <a:ea typeface="ＭＳ Ｐゴシック" pitchFamily="34" charset="-128"/>
              </a:rPr>
              <a:t>j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itchFamily="34" charset="-128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ea typeface="ＭＳ Ｐゴシック" pitchFamily="34" charset="-128"/>
              </a:rPr>
              <a:t>it appears to 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itchFamily="34" charset="-128"/>
              </a:rPr>
              <a:t>T</a:t>
            </a:r>
            <a:r>
              <a:rPr lang="en-US" sz="2400" i="1" baseline="-25000" dirty="0" smtClean="0">
                <a:solidFill>
                  <a:srgbClr val="002060"/>
                </a:solidFill>
                <a:ea typeface="ＭＳ Ｐゴシック" pitchFamily="34" charset="-128"/>
              </a:rPr>
              <a:t>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ea typeface="ＭＳ Ｐゴシック" pitchFamily="34" charset="-128"/>
              </a:rPr>
              <a:t>that either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itchFamily="34" charset="-128"/>
              </a:rPr>
              <a:t>T</a:t>
            </a:r>
            <a:r>
              <a:rPr lang="en-US" sz="2400" i="1" baseline="-25000" dirty="0" err="1" smtClean="0">
                <a:solidFill>
                  <a:srgbClr val="002060"/>
                </a:solidFill>
                <a:ea typeface="ＭＳ Ｐゴシック" pitchFamily="34" charset="-128"/>
              </a:rPr>
              <a:t>j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itchFamily="34" charset="-128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ea typeface="ＭＳ Ｐゴシック" pitchFamily="34" charset="-128"/>
              </a:rPr>
              <a:t>finished execution before 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itchFamily="34" charset="-128"/>
              </a:rPr>
              <a:t>T</a:t>
            </a:r>
            <a:r>
              <a:rPr lang="en-US" sz="2400" i="1" baseline="-25000" dirty="0" smtClean="0">
                <a:solidFill>
                  <a:srgbClr val="002060"/>
                </a:solidFill>
                <a:ea typeface="ＭＳ Ｐゴシック" pitchFamily="34" charset="-128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ea typeface="ＭＳ Ｐゴシック" pitchFamily="34" charset="-128"/>
              </a:rPr>
              <a:t> started, or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itchFamily="34" charset="-128"/>
              </a:rPr>
              <a:t>T</a:t>
            </a:r>
            <a:r>
              <a:rPr lang="en-US" sz="2400" i="1" baseline="-25000" dirty="0" err="1" smtClean="0">
                <a:solidFill>
                  <a:srgbClr val="002060"/>
                </a:solidFill>
                <a:ea typeface="ＭＳ Ｐゴシック" pitchFamily="34" charset="-128"/>
              </a:rPr>
              <a:t>j</a:t>
            </a:r>
            <a:r>
              <a:rPr lang="en-US" sz="2400" dirty="0" smtClean="0">
                <a:solidFill>
                  <a:srgbClr val="002060"/>
                </a:solidFill>
                <a:ea typeface="ＭＳ Ｐゴシック" pitchFamily="34" charset="-128"/>
              </a:rPr>
              <a:t> started execution after 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itchFamily="34" charset="-128"/>
              </a:rPr>
              <a:t>T</a:t>
            </a:r>
            <a:r>
              <a:rPr lang="en-US" sz="2400" i="1" baseline="-25000" dirty="0" smtClean="0">
                <a:solidFill>
                  <a:srgbClr val="002060"/>
                </a:solidFill>
                <a:ea typeface="ＭＳ Ｐゴシック" pitchFamily="34" charset="-128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ea typeface="ＭＳ Ｐゴシック" pitchFamily="34" charset="-128"/>
              </a:rPr>
              <a:t> finished.</a:t>
            </a:r>
          </a:p>
          <a:p>
            <a:pPr algn="just"/>
            <a:r>
              <a:rPr lang="en-US" sz="2400" dirty="0" smtClean="0"/>
              <a:t> Intermediate transaction results must be hidden from other concurrently executed transactions.  </a:t>
            </a:r>
          </a:p>
          <a:p>
            <a:pPr algn="just"/>
            <a:r>
              <a:rPr lang="en-US" sz="2400" dirty="0" smtClean="0"/>
              <a:t> Ensuring the isolation property is the responsibility of a component of the database system called the </a:t>
            </a:r>
            <a:r>
              <a:rPr lang="en-US" sz="2400" b="1" dirty="0" smtClean="0"/>
              <a:t>concurrency-control component.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 Black" pitchFamily="34" charset="0"/>
              </a:rPr>
              <a:t>3)  Isolation Property:  </a:t>
            </a:r>
            <a:endParaRPr lang="en-US" b="1" dirty="0">
              <a:solidFill>
                <a:srgbClr val="7030A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09600" y="990600"/>
            <a:ext cx="7772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b="1" dirty="0" smtClean="0">
                <a:solidFill>
                  <a:srgbClr val="000099"/>
                </a:solidFill>
              </a:rPr>
              <a:t>Isolation requirement</a:t>
            </a:r>
            <a:r>
              <a:rPr lang="en-US" sz="2000" dirty="0" smtClean="0"/>
              <a:t> </a:t>
            </a:r>
          </a:p>
          <a:p>
            <a:pPr algn="just"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T1                       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1.	</a:t>
            </a:r>
            <a:r>
              <a:rPr lang="en-US" sz="2000" b="1" dirty="0" smtClean="0">
                <a:ea typeface="ＭＳ Ｐゴシック" pitchFamily="34" charset="-128"/>
              </a:rPr>
              <a:t>read</a:t>
            </a:r>
            <a:r>
              <a:rPr lang="en-US" sz="2000" dirty="0" smtClean="0">
                <a:ea typeface="ＭＳ Ｐゴシック" pitchFamily="34" charset="-128"/>
              </a:rPr>
              <a:t>(</a:t>
            </a:r>
            <a:r>
              <a:rPr lang="en-US" sz="2000" i="1" dirty="0" smtClean="0">
                <a:ea typeface="ＭＳ Ｐゴシック" pitchFamily="34" charset="-128"/>
              </a:rPr>
              <a:t>A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2.	</a:t>
            </a:r>
            <a:r>
              <a:rPr lang="en-US" sz="2000" i="1" dirty="0" smtClean="0">
                <a:ea typeface="ＭＳ Ｐゴシック" pitchFamily="34" charset="-128"/>
              </a:rPr>
              <a:t>A</a:t>
            </a:r>
            <a:r>
              <a:rPr lang="en-US" sz="2000" dirty="0" smtClean="0">
                <a:ea typeface="ＭＳ Ｐゴシック" pitchFamily="34" charset="-128"/>
              </a:rPr>
              <a:t> := </a:t>
            </a:r>
            <a:r>
              <a:rPr lang="en-US" sz="2000" i="1" dirty="0" smtClean="0">
                <a:ea typeface="ＭＳ Ｐゴシック" pitchFamily="34" charset="-128"/>
              </a:rPr>
              <a:t>A – </a:t>
            </a:r>
            <a:r>
              <a:rPr lang="en-US" sz="2000" dirty="0" smtClean="0">
                <a:ea typeface="ＭＳ Ｐゴシック" pitchFamily="34" charset="-128"/>
              </a:rPr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3.	</a:t>
            </a:r>
            <a:r>
              <a:rPr lang="en-US" sz="2000" b="1" dirty="0" smtClean="0">
                <a:ea typeface="ＭＳ Ｐゴシック" pitchFamily="34" charset="-128"/>
              </a:rPr>
              <a:t>write</a:t>
            </a:r>
            <a:r>
              <a:rPr lang="en-US" sz="2000" dirty="0" smtClean="0">
                <a:ea typeface="ＭＳ Ｐゴシック" pitchFamily="34" charset="-128"/>
              </a:rPr>
              <a:t>(</a:t>
            </a:r>
            <a:r>
              <a:rPr lang="en-US" sz="2000" i="1" dirty="0" smtClean="0">
                <a:ea typeface="ＭＳ Ｐゴシック" pitchFamily="34" charset="-128"/>
              </a:rPr>
              <a:t>A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  <a:br>
              <a:rPr lang="en-US" sz="2000" dirty="0" smtClean="0">
                <a:ea typeface="ＭＳ Ｐゴシック" pitchFamily="34" charset="-128"/>
              </a:rPr>
            </a:br>
            <a:r>
              <a:rPr lang="en-US" sz="2000" dirty="0" smtClean="0">
                <a:ea typeface="ＭＳ Ｐゴシック" pitchFamily="34" charset="-128"/>
              </a:rPr>
              <a:t>                  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4.	</a:t>
            </a:r>
            <a:r>
              <a:rPr lang="en-US" sz="2000" b="1" dirty="0" smtClean="0">
                <a:ea typeface="ＭＳ Ｐゴシック" pitchFamily="34" charset="-128"/>
              </a:rPr>
              <a:t>read</a:t>
            </a:r>
            <a:r>
              <a:rPr lang="en-US" sz="2000" dirty="0" smtClean="0">
                <a:ea typeface="ＭＳ Ｐゴシック" pitchFamily="34" charset="-128"/>
              </a:rPr>
              <a:t>(</a:t>
            </a:r>
            <a:r>
              <a:rPr lang="en-US" sz="2000" i="1" dirty="0" smtClean="0">
                <a:ea typeface="ＭＳ Ｐゴシック" pitchFamily="34" charset="-128"/>
              </a:rPr>
              <a:t>B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5.	</a:t>
            </a:r>
            <a:r>
              <a:rPr lang="en-US" sz="2000" i="1" dirty="0" smtClean="0">
                <a:ea typeface="ＭＳ Ｐゴシック" pitchFamily="34" charset="-128"/>
              </a:rPr>
              <a:t>B</a:t>
            </a:r>
            <a:r>
              <a:rPr lang="en-US" sz="2000" dirty="0" smtClean="0">
                <a:ea typeface="ＭＳ Ｐゴシック" pitchFamily="34" charset="-128"/>
              </a:rPr>
              <a:t> := </a:t>
            </a:r>
            <a:r>
              <a:rPr lang="en-US" sz="2000" i="1" dirty="0" smtClean="0">
                <a:ea typeface="ＭＳ Ｐゴシック" pitchFamily="34" charset="-128"/>
              </a:rPr>
              <a:t>B + </a:t>
            </a:r>
            <a:r>
              <a:rPr lang="en-US" sz="2000" dirty="0" smtClean="0">
                <a:ea typeface="ＭＳ Ｐゴシック" pitchFamily="34" charset="-128"/>
              </a:rPr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6.	</a:t>
            </a:r>
            <a:r>
              <a:rPr lang="en-US" sz="2000" b="1" dirty="0" smtClean="0">
                <a:ea typeface="ＭＳ Ｐゴシック" pitchFamily="34" charset="-128"/>
              </a:rPr>
              <a:t>write</a:t>
            </a:r>
            <a:r>
              <a:rPr lang="en-US" sz="2000" dirty="0" smtClean="0">
                <a:ea typeface="ＭＳ Ｐゴシック" pitchFamily="34" charset="-128"/>
              </a:rPr>
              <a:t>(</a:t>
            </a:r>
            <a:r>
              <a:rPr lang="en-US" sz="2000" i="1" dirty="0" smtClean="0">
                <a:ea typeface="ＭＳ Ｐゴシック" pitchFamily="34" charset="-128"/>
              </a:rPr>
              <a:t>B</a:t>
            </a: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if between steps 3 and 6, another transaction T2 is allowed to access the partially updated database, it will see an inconsistent database (the sum  </a:t>
            </a:r>
            <a:r>
              <a:rPr lang="en-US" sz="2000" i="1" dirty="0" smtClean="0"/>
              <a:t>A + B</a:t>
            </a:r>
            <a:r>
              <a:rPr lang="en-US" sz="2000" dirty="0" smtClean="0"/>
              <a:t> will be less than it should be).</a:t>
            </a:r>
          </a:p>
          <a:p>
            <a:pPr algn="just"/>
            <a:endParaRPr lang="en-US" sz="20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/>
              <a:t>Isolation can be ensured trivially by running transactions </a:t>
            </a:r>
            <a:r>
              <a:rPr lang="en-US" sz="2000" b="1" dirty="0" smtClean="0">
                <a:solidFill>
                  <a:srgbClr val="000099"/>
                </a:solidFill>
              </a:rPr>
              <a:t>serially </a:t>
            </a:r>
            <a:r>
              <a:rPr lang="en-US" sz="2000" dirty="0" smtClean="0">
                <a:ea typeface="ＭＳ Ｐゴシック" pitchFamily="34" charset="-128"/>
              </a:rPr>
              <a:t> that is, one after the other.   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 After a transaction completes successfully, the changes it has made to the database persist, even if there are system failures.</a:t>
            </a:r>
          </a:p>
          <a:p>
            <a:pPr algn="just"/>
            <a:r>
              <a:rPr lang="en-US" sz="2400" dirty="0" smtClean="0"/>
              <a:t> The durability property guarantees that once the user has been notified that the transaction has completed (i.e., the transfer of the $50 has taken place), the updates to the database by the transaction must persist even if there are software or hardware failures.</a:t>
            </a:r>
          </a:p>
          <a:p>
            <a:pPr algn="just"/>
            <a:r>
              <a:rPr lang="en-US" sz="2400" dirty="0" smtClean="0"/>
              <a:t> Ensuring durability is the responsibility of a component of the database system called the </a:t>
            </a:r>
            <a:r>
              <a:rPr lang="en-US" sz="2400" b="1" dirty="0" smtClean="0"/>
              <a:t>recovery-management component.</a:t>
            </a:r>
            <a:endParaRPr lang="en-US" sz="2400" dirty="0"/>
          </a:p>
        </p:txBody>
      </p:sp>
      <p:pic>
        <p:nvPicPr>
          <p:cNvPr id="4" name="Picture 3" descr="DOLL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43000" cy="94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 Black" pitchFamily="34" charset="0"/>
              </a:rPr>
              <a:t>4)  Durability Property:  </a:t>
            </a:r>
            <a:endParaRPr lang="en-US" b="1" dirty="0">
              <a:solidFill>
                <a:srgbClr val="7030A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930</TotalTime>
  <Words>2613</Words>
  <Application>Microsoft Office PowerPoint</Application>
  <PresentationFormat>On-screen Show (4:3)</PresentationFormat>
  <Paragraphs>470</Paragraphs>
  <Slides>41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Equity</vt:lpstr>
      <vt:lpstr>Slide 1</vt:lpstr>
      <vt:lpstr>Transaction Concept</vt:lpstr>
      <vt:lpstr>Slide 3</vt:lpstr>
      <vt:lpstr>ACID Properties </vt:lpstr>
      <vt:lpstr>1)  Atomicity Property:  </vt:lpstr>
      <vt:lpstr>2)  Consistency Property:  </vt:lpstr>
      <vt:lpstr>3)  Isolation Property:  </vt:lpstr>
      <vt:lpstr>Slide 8</vt:lpstr>
      <vt:lpstr>4)  Durability Property:  </vt:lpstr>
      <vt:lpstr>Transaction States</vt:lpstr>
      <vt:lpstr>Slide 11</vt:lpstr>
      <vt:lpstr>Slide 12</vt:lpstr>
      <vt:lpstr>Slide 13</vt:lpstr>
      <vt:lpstr>Implementation of  Atomicity and Durability</vt:lpstr>
      <vt:lpstr>Slide 15</vt:lpstr>
      <vt:lpstr>Slide 16</vt:lpstr>
      <vt:lpstr>Slide 17</vt:lpstr>
      <vt:lpstr>Schedules</vt:lpstr>
      <vt:lpstr>Serial  Schedule </vt:lpstr>
      <vt:lpstr>Serial  Schedule </vt:lpstr>
      <vt:lpstr>Concurrent  Schedule </vt:lpstr>
      <vt:lpstr>Serializability</vt:lpstr>
      <vt:lpstr>Slide 23</vt:lpstr>
      <vt:lpstr>Conflict  Serializability</vt:lpstr>
      <vt:lpstr>Conflict  Serializability</vt:lpstr>
      <vt:lpstr>Convert Conflict Equivalence into Serializability</vt:lpstr>
      <vt:lpstr>Slide 27</vt:lpstr>
      <vt:lpstr>Slide 28</vt:lpstr>
      <vt:lpstr>View  Serializability</vt:lpstr>
      <vt:lpstr>View  Serializability</vt:lpstr>
      <vt:lpstr>View  Serializability</vt:lpstr>
      <vt:lpstr>View  Serializability</vt:lpstr>
      <vt:lpstr>View  Serializability Example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supriya.agrawal</dc:creator>
  <cp:lastModifiedBy>supriya.agrawal</cp:lastModifiedBy>
  <cp:revision>130</cp:revision>
  <dcterms:created xsi:type="dcterms:W3CDTF">2013-10-16T10:18:52Z</dcterms:created>
  <dcterms:modified xsi:type="dcterms:W3CDTF">2017-11-02T05:43:11Z</dcterms:modified>
</cp:coreProperties>
</file>