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Montserrat"/>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Montserrat-regular.fntdata"/><Relationship Id="rId41" Type="http://schemas.openxmlformats.org/officeDocument/2006/relationships/font" Target="fonts/Roboto-boldItalic.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9c3597610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9c359761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9c3597610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9c359761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9c3597610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9c3597610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9c359761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9c359761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9c359761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9c359761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9c359761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9c359761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9c3597610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9c3597610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9c359761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9c359761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9c3597610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9c3597610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9c3597610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9c3597610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9c359761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9c359761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9c359761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9c359761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9c3597610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a9c3597610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9c3597610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9c359761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9c3597610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9c3597610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9c3597610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9c3597610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a9c359761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a9c359761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9c359761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9c359761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9c3597610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9c3597610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9c3597610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9c3597610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9c3597610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9c3597610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9c359761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9c359761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9c3597610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a9c3597610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9c3597610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9c3597610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9c3597610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9c3597610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9c359761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9c359761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9c359761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9c359761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9c359761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9c359761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9c359761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9c359761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9c359761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9c359761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9c359761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9c359761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1" Type="http://schemas.openxmlformats.org/officeDocument/2006/relationships/hyperlink" Target="https://iopscience.iop.org/article/10.1088/2058-9565/aada1f/pdf" TargetMode="External"/><Relationship Id="rId10" Type="http://schemas.openxmlformats.org/officeDocument/2006/relationships/hyperlink" Target="https://par.nsf.gov/servlets/purl/10351398" TargetMode="External"/><Relationship Id="rId13" Type="http://schemas.openxmlformats.org/officeDocument/2006/relationships/hyperlink" Target="https://medium.com/mit-6-s089-intro-to-quantum-computing/quantum-support-vector-machine-qsvm-134eff6c9d3b" TargetMode="External"/><Relationship Id="rId12" Type="http://schemas.openxmlformats.org/officeDocument/2006/relationships/hyperlink" Target="https://qiskit.org/documentation/stable/0.24/tutorials/machine_learning/01_qsvm_classification.html" TargetMode="External"/><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ennylane.ai/qml/" TargetMode="External"/><Relationship Id="rId4" Type="http://schemas.openxmlformats.org/officeDocument/2006/relationships/hyperlink" Target="https://docs.pennylane.ai/en/stable/code/qml.html" TargetMode="External"/><Relationship Id="rId9" Type="http://schemas.openxmlformats.org/officeDocument/2006/relationships/hyperlink" Target="https://qiskit.org/ecosystem/machine-learning/tutorials/12_quantum_autoencoder.html" TargetMode="External"/><Relationship Id="rId14" Type="http://schemas.openxmlformats.org/officeDocument/2006/relationships/hyperlink" Target="https://github.com/PatrickHuembeli/QSVM-Introduction/blob/master/Quantum%20Support%20Vector%20Machines.ipynb" TargetMode="External"/><Relationship Id="rId5" Type="http://schemas.openxmlformats.org/officeDocument/2006/relationships/hyperlink" Target="https://docs.pennylane.ai/en/stable/code/api/pennylane.S.html" TargetMode="External"/><Relationship Id="rId6" Type="http://schemas.openxmlformats.org/officeDocument/2006/relationships/hyperlink" Target="https://qiskit.org/documentation/locale/bn_BN/index.html" TargetMode="External"/><Relationship Id="rId7" Type="http://schemas.openxmlformats.org/officeDocument/2006/relationships/hyperlink" Target="https://www.kaggle.com/datasets/mlg-ulb/creditcardfraud" TargetMode="External"/><Relationship Id="rId8" Type="http://schemas.openxmlformats.org/officeDocument/2006/relationships/hyperlink" Target="https://arxiv.org/abs/1802.0577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77112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Detecting Financial Frauds using Quantum Machine Learning</a:t>
            </a:r>
            <a:endParaRPr/>
          </a:p>
        </p:txBody>
      </p:sp>
      <p:sp>
        <p:nvSpPr>
          <p:cNvPr id="135" name="Google Shape;135;p13"/>
          <p:cNvSpPr txBox="1"/>
          <p:nvPr>
            <p:ph idx="1" type="subTitle"/>
          </p:nvPr>
        </p:nvSpPr>
        <p:spPr>
          <a:xfrm>
            <a:off x="6080125" y="3430800"/>
            <a:ext cx="49620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Made by - </a:t>
            </a:r>
            <a:endParaRPr sz="1500"/>
          </a:p>
          <a:p>
            <a:pPr indent="0" lvl="0" marL="0" rtl="0" algn="l">
              <a:spcBef>
                <a:spcPts val="0"/>
              </a:spcBef>
              <a:spcAft>
                <a:spcPts val="0"/>
              </a:spcAft>
              <a:buNone/>
            </a:pPr>
            <a:r>
              <a:rPr b="1" lang="en-GB" sz="1700"/>
              <a:t>Aaditya Kulkarni</a:t>
            </a:r>
            <a:endParaRPr b="1" sz="1700"/>
          </a:p>
          <a:p>
            <a:pPr indent="0" lvl="0" marL="0" rtl="0" algn="l">
              <a:spcBef>
                <a:spcPts val="0"/>
              </a:spcBef>
              <a:spcAft>
                <a:spcPts val="0"/>
              </a:spcAft>
              <a:buNone/>
            </a:pPr>
            <a:r>
              <a:rPr b="1" lang="en-GB" sz="1700"/>
              <a:t>2021A7PS0426P</a:t>
            </a:r>
            <a:endParaRPr b="1"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Evaluation metrics</a:t>
            </a:r>
            <a:endParaRPr b="1"/>
          </a:p>
        </p:txBody>
      </p:sp>
      <p:sp>
        <p:nvSpPr>
          <p:cNvPr id="192" name="Google Shape;192;p22"/>
          <p:cNvSpPr txBox="1"/>
          <p:nvPr>
            <p:ph idx="1" type="body"/>
          </p:nvPr>
        </p:nvSpPr>
        <p:spPr>
          <a:xfrm>
            <a:off x="947975" y="1013975"/>
            <a:ext cx="34032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Before class balancing</a:t>
            </a:r>
            <a:endParaRPr/>
          </a:p>
        </p:txBody>
      </p:sp>
      <p:sp>
        <p:nvSpPr>
          <p:cNvPr id="193" name="Google Shape;193;p22"/>
          <p:cNvSpPr txBox="1"/>
          <p:nvPr>
            <p:ph idx="2" type="body"/>
          </p:nvPr>
        </p:nvSpPr>
        <p:spPr>
          <a:xfrm>
            <a:off x="5152296" y="1013975"/>
            <a:ext cx="34032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After class balancing</a:t>
            </a:r>
            <a:endParaRPr/>
          </a:p>
        </p:txBody>
      </p:sp>
      <p:pic>
        <p:nvPicPr>
          <p:cNvPr id="194" name="Google Shape;194;p22"/>
          <p:cNvPicPr preferRelativeResize="0"/>
          <p:nvPr/>
        </p:nvPicPr>
        <p:blipFill rotWithShape="1">
          <a:blip r:embed="rId3">
            <a:alphaModFix/>
          </a:blip>
          <a:srcRect b="-3020" l="0" r="0" t="3020"/>
          <a:stretch/>
        </p:blipFill>
        <p:spPr>
          <a:xfrm>
            <a:off x="928450" y="1424350"/>
            <a:ext cx="3589726" cy="2362925"/>
          </a:xfrm>
          <a:prstGeom prst="rect">
            <a:avLst/>
          </a:prstGeom>
          <a:noFill/>
          <a:ln>
            <a:noFill/>
          </a:ln>
        </p:spPr>
      </p:pic>
      <p:pic>
        <p:nvPicPr>
          <p:cNvPr id="195" name="Google Shape;195;p22"/>
          <p:cNvPicPr preferRelativeResize="0"/>
          <p:nvPr/>
        </p:nvPicPr>
        <p:blipFill rotWithShape="1">
          <a:blip r:embed="rId4">
            <a:alphaModFix/>
          </a:blip>
          <a:srcRect b="0" l="0" r="29696" t="0"/>
          <a:stretch/>
        </p:blipFill>
        <p:spPr>
          <a:xfrm>
            <a:off x="5088149" y="1424350"/>
            <a:ext cx="3763550" cy="2294800"/>
          </a:xfrm>
          <a:prstGeom prst="rect">
            <a:avLst/>
          </a:prstGeom>
          <a:noFill/>
          <a:ln>
            <a:noFill/>
          </a:ln>
        </p:spPr>
      </p:pic>
      <p:sp>
        <p:nvSpPr>
          <p:cNvPr id="196" name="Google Shape;196;p22"/>
          <p:cNvSpPr txBox="1"/>
          <p:nvPr/>
        </p:nvSpPr>
        <p:spPr>
          <a:xfrm>
            <a:off x="947975" y="4017925"/>
            <a:ext cx="35898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Accuracy : 99.3%</a:t>
            </a:r>
            <a:br>
              <a:rPr lang="en-GB" sz="1300">
                <a:solidFill>
                  <a:schemeClr val="lt1"/>
                </a:solidFill>
                <a:latin typeface="Lato"/>
                <a:ea typeface="Lato"/>
                <a:cs typeface="Lato"/>
                <a:sym typeface="Lato"/>
              </a:rPr>
            </a:br>
            <a:r>
              <a:rPr lang="en-GB" sz="1300">
                <a:solidFill>
                  <a:schemeClr val="lt1"/>
                </a:solidFill>
                <a:latin typeface="Lato"/>
                <a:ea typeface="Lato"/>
                <a:cs typeface="Lato"/>
                <a:sym typeface="Lato"/>
              </a:rPr>
              <a:t>F1-score : 76% (a better evaluation metric)</a:t>
            </a:r>
            <a:endParaRPr sz="1300">
              <a:solidFill>
                <a:schemeClr val="lt1"/>
              </a:solidFill>
              <a:latin typeface="Lato"/>
              <a:ea typeface="Lato"/>
              <a:cs typeface="Lato"/>
              <a:sym typeface="Lato"/>
            </a:endParaRPr>
          </a:p>
        </p:txBody>
      </p:sp>
      <p:sp>
        <p:nvSpPr>
          <p:cNvPr id="197" name="Google Shape;197;p22"/>
          <p:cNvSpPr txBox="1"/>
          <p:nvPr/>
        </p:nvSpPr>
        <p:spPr>
          <a:xfrm>
            <a:off x="5261938" y="4017925"/>
            <a:ext cx="35898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Accuracy : 91%</a:t>
            </a:r>
            <a:br>
              <a:rPr lang="en-GB" sz="1300">
                <a:solidFill>
                  <a:schemeClr val="lt1"/>
                </a:solidFill>
                <a:latin typeface="Lato"/>
                <a:ea typeface="Lato"/>
                <a:cs typeface="Lato"/>
                <a:sym typeface="Lato"/>
              </a:rPr>
            </a:br>
            <a:r>
              <a:rPr lang="en-GB" sz="1300">
                <a:solidFill>
                  <a:schemeClr val="lt1"/>
                </a:solidFill>
                <a:latin typeface="Lato"/>
                <a:ea typeface="Lato"/>
                <a:cs typeface="Lato"/>
                <a:sym typeface="Lato"/>
              </a:rPr>
              <a:t>F1-score : 91%</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Quantum ML models</a:t>
            </a:r>
            <a:endParaRPr b="1"/>
          </a:p>
        </p:txBody>
      </p:sp>
      <p:sp>
        <p:nvSpPr>
          <p:cNvPr id="203" name="Google Shape;203;p23"/>
          <p:cNvSpPr txBox="1"/>
          <p:nvPr>
            <p:ph idx="1" type="body"/>
          </p:nvPr>
        </p:nvSpPr>
        <p:spPr>
          <a:xfrm>
            <a:off x="1297500" y="1440700"/>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GB" sz="1500"/>
              <a:t>A total of 6 quantum ML models have been built. </a:t>
            </a:r>
            <a:endParaRPr sz="1500"/>
          </a:p>
          <a:p>
            <a:pPr indent="-323850" lvl="0" marL="457200" rtl="0" algn="l">
              <a:lnSpc>
                <a:spcPct val="115000"/>
              </a:lnSpc>
              <a:spcBef>
                <a:spcPts val="1200"/>
              </a:spcBef>
              <a:spcAft>
                <a:spcPts val="0"/>
              </a:spcAft>
              <a:buSzPts val="1500"/>
              <a:buAutoNum type="arabicPeriod"/>
            </a:pPr>
            <a:r>
              <a:rPr lang="en-GB" sz="1500"/>
              <a:t>The first model is </a:t>
            </a:r>
            <a:r>
              <a:rPr lang="en-GB" sz="1500"/>
              <a:t>based on training data on a basic quantum circuit.</a:t>
            </a:r>
            <a:endParaRPr sz="1500"/>
          </a:p>
          <a:p>
            <a:pPr indent="-323850" lvl="0" marL="457200" rtl="0" algn="l">
              <a:lnSpc>
                <a:spcPct val="115000"/>
              </a:lnSpc>
              <a:spcBef>
                <a:spcPts val="0"/>
              </a:spcBef>
              <a:spcAft>
                <a:spcPts val="0"/>
              </a:spcAft>
              <a:buSzPts val="1500"/>
              <a:buAutoNum type="arabicPeriod"/>
            </a:pPr>
            <a:r>
              <a:rPr lang="en-GB" sz="1500"/>
              <a:t>The second model is based on training data on strongly entangling layers, which is a feature of Pennylane.</a:t>
            </a:r>
            <a:endParaRPr sz="1500"/>
          </a:p>
          <a:p>
            <a:pPr indent="-323850" lvl="0" marL="457200" rtl="0" algn="l">
              <a:lnSpc>
                <a:spcPct val="115000"/>
              </a:lnSpc>
              <a:spcBef>
                <a:spcPts val="0"/>
              </a:spcBef>
              <a:spcAft>
                <a:spcPts val="0"/>
              </a:spcAft>
              <a:buSzPts val="1500"/>
              <a:buAutoNum type="arabicPeriod"/>
            </a:pPr>
            <a:r>
              <a:rPr lang="en-GB" sz="1500"/>
              <a:t>The third model is a QSVM, which used quantum feature mapping using a quantum circuit.</a:t>
            </a:r>
            <a:endParaRPr sz="1500"/>
          </a:p>
          <a:p>
            <a:pPr indent="-323850" lvl="0" marL="457200" rtl="0" algn="l">
              <a:lnSpc>
                <a:spcPct val="115000"/>
              </a:lnSpc>
              <a:spcBef>
                <a:spcPts val="0"/>
              </a:spcBef>
              <a:spcAft>
                <a:spcPts val="0"/>
              </a:spcAft>
              <a:buSzPts val="1500"/>
              <a:buAutoNum type="arabicPeriod"/>
            </a:pPr>
            <a:r>
              <a:rPr lang="en-GB" sz="1500"/>
              <a:t>The fourth model is a QSVM, which used quantum feature mapping using strongly entangling layers.</a:t>
            </a:r>
            <a:endParaRPr sz="1500"/>
          </a:p>
          <a:p>
            <a:pPr indent="-323850" lvl="0" marL="457200" rtl="0" algn="l">
              <a:lnSpc>
                <a:spcPct val="115000"/>
              </a:lnSpc>
              <a:spcBef>
                <a:spcPts val="0"/>
              </a:spcBef>
              <a:spcAft>
                <a:spcPts val="0"/>
              </a:spcAft>
              <a:buSzPts val="1500"/>
              <a:buAutoNum type="arabicPeriod"/>
            </a:pPr>
            <a:r>
              <a:rPr lang="en-GB" sz="1500"/>
              <a:t>The fifth model is a QSVM model made in Qiskit.</a:t>
            </a:r>
            <a:endParaRPr sz="1500"/>
          </a:p>
          <a:p>
            <a:pPr indent="-323850" lvl="0" marL="457200" rtl="0" algn="l">
              <a:lnSpc>
                <a:spcPct val="115000"/>
              </a:lnSpc>
              <a:spcBef>
                <a:spcPts val="0"/>
              </a:spcBef>
              <a:spcAft>
                <a:spcPts val="0"/>
              </a:spcAft>
              <a:buSzPts val="1500"/>
              <a:buAutoNum type="arabicPeriod"/>
            </a:pPr>
            <a:r>
              <a:rPr lang="en-GB" sz="1500"/>
              <a:t>The sixth model (in progress) is a QVAE (Quantum Variational Autoencoder)</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2092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Model 1 </a:t>
            </a:r>
            <a:endParaRPr b="1"/>
          </a:p>
          <a:p>
            <a:pPr indent="0" lvl="0" marL="0" rtl="0" algn="l">
              <a:spcBef>
                <a:spcPts val="0"/>
              </a:spcBef>
              <a:spcAft>
                <a:spcPts val="0"/>
              </a:spcAft>
              <a:buNone/>
            </a:pPr>
            <a:r>
              <a:rPr b="1" lang="en-GB"/>
              <a:t>Quantum Circuit Based Pennylane model</a:t>
            </a:r>
            <a:endParaRPr b="1"/>
          </a:p>
          <a:p>
            <a:pPr indent="0" lvl="0" marL="0" rtl="0" algn="l">
              <a:spcBef>
                <a:spcPts val="0"/>
              </a:spcBef>
              <a:spcAft>
                <a:spcPts val="0"/>
              </a:spcAft>
              <a:buNone/>
            </a:pPr>
            <a:r>
              <a:t/>
            </a:r>
            <a:endParaRPr b="1"/>
          </a:p>
        </p:txBody>
      </p:sp>
      <p:sp>
        <p:nvSpPr>
          <p:cNvPr id="209" name="Google Shape;209;p24"/>
          <p:cNvSpPr txBox="1"/>
          <p:nvPr>
            <p:ph idx="1" type="body"/>
          </p:nvPr>
        </p:nvSpPr>
        <p:spPr>
          <a:xfrm>
            <a:off x="1297500" y="966225"/>
            <a:ext cx="7038900" cy="29112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SzPts val="275"/>
              <a:buNone/>
            </a:pPr>
            <a:r>
              <a:t/>
            </a:r>
            <a:endParaRPr sz="1225"/>
          </a:p>
          <a:p>
            <a:pPr indent="0" lvl="0" marL="0" rtl="0" algn="l">
              <a:lnSpc>
                <a:spcPct val="60000"/>
              </a:lnSpc>
              <a:spcBef>
                <a:spcPts val="1200"/>
              </a:spcBef>
              <a:spcAft>
                <a:spcPts val="0"/>
              </a:spcAft>
              <a:buSzPts val="275"/>
              <a:buNone/>
            </a:pPr>
            <a:r>
              <a:rPr lang="en-GB" sz="1325"/>
              <a:t>1.  </a:t>
            </a:r>
            <a:r>
              <a:rPr b="1" lang="en-GB" sz="1325"/>
              <a:t>Dataset Preprocessing</a:t>
            </a:r>
            <a:r>
              <a:rPr lang="en-GB" sz="1325"/>
              <a:t>:</a:t>
            </a:r>
            <a:endParaRPr sz="1325"/>
          </a:p>
          <a:p>
            <a:pPr indent="0" lvl="0" marL="0" rtl="0" algn="l">
              <a:lnSpc>
                <a:spcPct val="60000"/>
              </a:lnSpc>
              <a:spcBef>
                <a:spcPts val="1200"/>
              </a:spcBef>
              <a:spcAft>
                <a:spcPts val="0"/>
              </a:spcAft>
              <a:buSzPts val="275"/>
              <a:buNone/>
            </a:pPr>
            <a:r>
              <a:rPr lang="en-GB" sz="1325"/>
              <a:t>  	 - Loading credit card dataset.</a:t>
            </a:r>
            <a:endParaRPr sz="1325"/>
          </a:p>
          <a:p>
            <a:pPr indent="0" lvl="0" marL="0" rtl="0" algn="l">
              <a:lnSpc>
                <a:spcPct val="60000"/>
              </a:lnSpc>
              <a:spcBef>
                <a:spcPts val="1200"/>
              </a:spcBef>
              <a:spcAft>
                <a:spcPts val="0"/>
              </a:spcAft>
              <a:buSzPts val="275"/>
              <a:buNone/>
            </a:pPr>
            <a:r>
              <a:rPr lang="en-GB" sz="1325"/>
              <a:t>   	- Feature extraction and class labels.</a:t>
            </a:r>
            <a:endParaRPr sz="1325"/>
          </a:p>
          <a:p>
            <a:pPr indent="0" lvl="0" marL="0" rtl="0" algn="l">
              <a:lnSpc>
                <a:spcPct val="60000"/>
              </a:lnSpc>
              <a:spcBef>
                <a:spcPts val="1200"/>
              </a:spcBef>
              <a:spcAft>
                <a:spcPts val="0"/>
              </a:spcAft>
              <a:buSzPts val="275"/>
              <a:buNone/>
            </a:pPr>
            <a:r>
              <a:rPr lang="en-GB" sz="1325"/>
              <a:t>2.  </a:t>
            </a:r>
            <a:r>
              <a:rPr b="1" lang="en-GB" sz="1325"/>
              <a:t>Data Splitting and Standardization:</a:t>
            </a:r>
            <a:endParaRPr b="1" sz="1325"/>
          </a:p>
          <a:p>
            <a:pPr indent="0" lvl="0" marL="0" rtl="0" algn="l">
              <a:lnSpc>
                <a:spcPct val="60000"/>
              </a:lnSpc>
              <a:spcBef>
                <a:spcPts val="1200"/>
              </a:spcBef>
              <a:spcAft>
                <a:spcPts val="0"/>
              </a:spcAft>
              <a:buSzPts val="275"/>
              <a:buNone/>
            </a:pPr>
            <a:r>
              <a:rPr lang="en-GB" sz="1325"/>
              <a:t>   	- Division into training and testing sets.</a:t>
            </a:r>
            <a:endParaRPr sz="1325"/>
          </a:p>
          <a:p>
            <a:pPr indent="0" lvl="0" marL="0" rtl="0" algn="l">
              <a:lnSpc>
                <a:spcPct val="60000"/>
              </a:lnSpc>
              <a:spcBef>
                <a:spcPts val="1200"/>
              </a:spcBef>
              <a:spcAft>
                <a:spcPts val="0"/>
              </a:spcAft>
              <a:buSzPts val="275"/>
              <a:buNone/>
            </a:pPr>
            <a:r>
              <a:rPr lang="en-GB" sz="1325"/>
              <a:t>   	- Feature scaling using StandardScaler.</a:t>
            </a:r>
            <a:endParaRPr sz="1325"/>
          </a:p>
          <a:p>
            <a:pPr indent="0" lvl="0" marL="0" rtl="0" algn="l">
              <a:lnSpc>
                <a:spcPct val="60000"/>
              </a:lnSpc>
              <a:spcBef>
                <a:spcPts val="1200"/>
              </a:spcBef>
              <a:spcAft>
                <a:spcPts val="0"/>
              </a:spcAft>
              <a:buSzPts val="275"/>
              <a:buNone/>
            </a:pPr>
            <a:r>
              <a:rPr lang="en-GB" sz="1325"/>
              <a:t>3.  </a:t>
            </a:r>
            <a:r>
              <a:rPr b="1" lang="en-GB" sz="1325"/>
              <a:t>Quantum Circuit Definition</a:t>
            </a:r>
            <a:r>
              <a:rPr lang="en-GB" sz="1325"/>
              <a:t>:</a:t>
            </a:r>
            <a:endParaRPr sz="1325"/>
          </a:p>
          <a:p>
            <a:pPr indent="0" lvl="0" marL="0" rtl="0" algn="l">
              <a:lnSpc>
                <a:spcPct val="60000"/>
              </a:lnSpc>
              <a:spcBef>
                <a:spcPts val="1200"/>
              </a:spcBef>
              <a:spcAft>
                <a:spcPts val="0"/>
              </a:spcAft>
              <a:buSzPts val="275"/>
              <a:buNone/>
            </a:pPr>
            <a:r>
              <a:rPr lang="en-GB" sz="1325"/>
              <a:t>   	- Quantum Node with 2 qubits (default.qubit).</a:t>
            </a:r>
            <a:endParaRPr sz="1325"/>
          </a:p>
          <a:p>
            <a:pPr indent="0" lvl="0" marL="0" rtl="0" algn="l">
              <a:lnSpc>
                <a:spcPct val="60000"/>
              </a:lnSpc>
              <a:spcBef>
                <a:spcPts val="1200"/>
              </a:spcBef>
              <a:spcAft>
                <a:spcPts val="0"/>
              </a:spcAft>
              <a:buSzPts val="275"/>
              <a:buNone/>
            </a:pPr>
            <a:r>
              <a:rPr lang="en-GB" sz="1325"/>
              <a:t>   	- Parameterized Quantum Circuit (PQC).</a:t>
            </a:r>
            <a:endParaRPr sz="1325"/>
          </a:p>
          <a:p>
            <a:pPr indent="0" lvl="0" marL="0" rtl="0" algn="l">
              <a:lnSpc>
                <a:spcPct val="60000"/>
              </a:lnSpc>
              <a:spcBef>
                <a:spcPts val="1200"/>
              </a:spcBef>
              <a:spcAft>
                <a:spcPts val="0"/>
              </a:spcAft>
              <a:buSzPts val="275"/>
              <a:buNone/>
            </a:pPr>
            <a:r>
              <a:rPr lang="en-GB" sz="1325"/>
              <a:t>4.  </a:t>
            </a:r>
            <a:r>
              <a:rPr b="1" lang="en-GB" sz="1325"/>
              <a:t>Quantum Circuit Structure</a:t>
            </a:r>
            <a:r>
              <a:rPr lang="en-GB" sz="1325"/>
              <a:t>:</a:t>
            </a:r>
            <a:endParaRPr sz="1325"/>
          </a:p>
          <a:p>
            <a:pPr indent="0" lvl="0" marL="0" rtl="0" algn="l">
              <a:lnSpc>
                <a:spcPct val="60000"/>
              </a:lnSpc>
              <a:spcBef>
                <a:spcPts val="1200"/>
              </a:spcBef>
              <a:spcAft>
                <a:spcPts val="0"/>
              </a:spcAft>
              <a:buSzPts val="275"/>
              <a:buNone/>
            </a:pPr>
            <a:r>
              <a:rPr lang="en-GB" sz="1325"/>
              <a:t>   	- Utilizing RY gates for parameterized rotations.</a:t>
            </a:r>
            <a:endParaRPr sz="1325"/>
          </a:p>
          <a:p>
            <a:pPr indent="0" lvl="0" marL="0" rtl="0" algn="l">
              <a:lnSpc>
                <a:spcPct val="60000"/>
              </a:lnSpc>
              <a:spcBef>
                <a:spcPts val="1200"/>
              </a:spcBef>
              <a:spcAft>
                <a:spcPts val="0"/>
              </a:spcAft>
              <a:buSzPts val="275"/>
              <a:buNone/>
            </a:pPr>
            <a:r>
              <a:rPr lang="en-GB" sz="1325"/>
              <a:t>   	- CNOT gate for entanglement.</a:t>
            </a:r>
            <a:endParaRPr sz="1325"/>
          </a:p>
          <a:p>
            <a:pPr indent="0" lvl="0" marL="0" rtl="0" algn="l">
              <a:lnSpc>
                <a:spcPct val="60000"/>
              </a:lnSpc>
              <a:spcBef>
                <a:spcPts val="1200"/>
              </a:spcBef>
              <a:spcAft>
                <a:spcPts val="0"/>
              </a:spcAft>
              <a:buSzPts val="275"/>
              <a:buNone/>
            </a:pPr>
            <a:r>
              <a:rPr lang="en-GB" sz="1325"/>
              <a:t>  	 - Measurement via PauliZ.</a:t>
            </a:r>
            <a:endParaRPr sz="1325"/>
          </a:p>
          <a:p>
            <a:pPr indent="0" lvl="0" marL="0" rtl="0" algn="l">
              <a:lnSpc>
                <a:spcPct val="60000"/>
              </a:lnSpc>
              <a:spcBef>
                <a:spcPts val="1200"/>
              </a:spcBef>
              <a:spcAft>
                <a:spcPts val="1200"/>
              </a:spcAft>
              <a:buSzPts val="275"/>
              <a:buNone/>
            </a:pPr>
            <a:r>
              <a:t/>
            </a:r>
            <a:endParaRPr sz="122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idx="1" type="body"/>
          </p:nvPr>
        </p:nvSpPr>
        <p:spPr>
          <a:xfrm>
            <a:off x="1397750" y="552700"/>
            <a:ext cx="7161600" cy="29112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Clr>
                <a:srgbClr val="000000"/>
              </a:buClr>
              <a:buSzPts val="275"/>
              <a:buFont typeface="Arial"/>
              <a:buNone/>
            </a:pPr>
            <a:r>
              <a:rPr lang="en-GB" sz="1306"/>
              <a:t>5. </a:t>
            </a:r>
            <a:r>
              <a:rPr b="1" lang="en-GB" sz="1306"/>
              <a:t>Circuit Visualization:</a:t>
            </a:r>
            <a:endParaRPr b="1" sz="1306"/>
          </a:p>
          <a:p>
            <a:pPr indent="0" lvl="0" marL="0" rtl="0" algn="l">
              <a:lnSpc>
                <a:spcPct val="60000"/>
              </a:lnSpc>
              <a:spcBef>
                <a:spcPts val="1200"/>
              </a:spcBef>
              <a:spcAft>
                <a:spcPts val="0"/>
              </a:spcAft>
              <a:buClr>
                <a:srgbClr val="000000"/>
              </a:buClr>
              <a:buSzPts val="275"/>
              <a:buFont typeface="Arial"/>
              <a:buNone/>
            </a:pPr>
            <a:r>
              <a:rPr lang="en-GB" sz="1306"/>
              <a:t>   	- Visualizing Quantum Circuit with qml.draw.</a:t>
            </a:r>
            <a:endParaRPr sz="1306"/>
          </a:p>
          <a:p>
            <a:pPr indent="0" lvl="0" marL="0" rtl="0" algn="l">
              <a:lnSpc>
                <a:spcPct val="60000"/>
              </a:lnSpc>
              <a:spcBef>
                <a:spcPts val="1200"/>
              </a:spcBef>
              <a:spcAft>
                <a:spcPts val="0"/>
              </a:spcAft>
              <a:buClr>
                <a:srgbClr val="000000"/>
              </a:buClr>
              <a:buSzPts val="275"/>
              <a:buFont typeface="Arial"/>
              <a:buNone/>
            </a:pPr>
            <a:r>
              <a:rPr lang="en-GB" sz="1306"/>
              <a:t>   	- Sequential layout of gates on qubits.</a:t>
            </a:r>
            <a:endParaRPr sz="1306"/>
          </a:p>
          <a:p>
            <a:pPr indent="0" lvl="0" marL="0" rtl="0" algn="l">
              <a:lnSpc>
                <a:spcPct val="60000"/>
              </a:lnSpc>
              <a:spcBef>
                <a:spcPts val="1200"/>
              </a:spcBef>
              <a:spcAft>
                <a:spcPts val="0"/>
              </a:spcAft>
              <a:buClr>
                <a:srgbClr val="000000"/>
              </a:buClr>
              <a:buSzPts val="275"/>
              <a:buFont typeface="Arial"/>
              <a:buNone/>
            </a:pPr>
            <a:r>
              <a:rPr lang="en-GB" sz="1306"/>
              <a:t>6. </a:t>
            </a:r>
            <a:r>
              <a:rPr b="1" lang="en-GB" sz="1306"/>
              <a:t>QML Model and Cost Function:</a:t>
            </a:r>
            <a:endParaRPr b="1" sz="1306"/>
          </a:p>
          <a:p>
            <a:pPr indent="0" lvl="0" marL="0" rtl="0" algn="l">
              <a:lnSpc>
                <a:spcPct val="60000"/>
              </a:lnSpc>
              <a:spcBef>
                <a:spcPts val="1200"/>
              </a:spcBef>
              <a:spcAft>
                <a:spcPts val="0"/>
              </a:spcAft>
              <a:buClr>
                <a:srgbClr val="000000"/>
              </a:buClr>
              <a:buSzPts val="275"/>
              <a:buFont typeface="Arial"/>
              <a:buNone/>
            </a:pPr>
            <a:r>
              <a:rPr lang="en-GB" sz="1306"/>
              <a:t>  	 - Defining QML model using PQC.</a:t>
            </a:r>
            <a:endParaRPr sz="1306"/>
          </a:p>
          <a:p>
            <a:pPr indent="0" lvl="0" marL="0" rtl="0" algn="l">
              <a:lnSpc>
                <a:spcPct val="60000"/>
              </a:lnSpc>
              <a:spcBef>
                <a:spcPts val="1200"/>
              </a:spcBef>
              <a:spcAft>
                <a:spcPts val="0"/>
              </a:spcAft>
              <a:buClr>
                <a:srgbClr val="000000"/>
              </a:buClr>
              <a:buSzPts val="275"/>
              <a:buFont typeface="Arial"/>
              <a:buNone/>
            </a:pPr>
            <a:r>
              <a:rPr lang="en-GB" sz="1306"/>
              <a:t>  	 - Cost function as Mean Squared Error (MSE).</a:t>
            </a:r>
            <a:endParaRPr sz="1306"/>
          </a:p>
          <a:p>
            <a:pPr indent="0" lvl="0" marL="0" rtl="0" algn="l">
              <a:lnSpc>
                <a:spcPct val="60000"/>
              </a:lnSpc>
              <a:spcBef>
                <a:spcPts val="1200"/>
              </a:spcBef>
              <a:spcAft>
                <a:spcPts val="0"/>
              </a:spcAft>
              <a:buClr>
                <a:srgbClr val="000000"/>
              </a:buClr>
              <a:buSzPts val="275"/>
              <a:buFont typeface="Arial"/>
              <a:buNone/>
            </a:pPr>
            <a:r>
              <a:rPr lang="en-GB" sz="1306"/>
              <a:t>7. </a:t>
            </a:r>
            <a:r>
              <a:rPr b="1" lang="en-GB" sz="1306"/>
              <a:t>Model Training:</a:t>
            </a:r>
            <a:endParaRPr b="1" sz="1306"/>
          </a:p>
          <a:p>
            <a:pPr indent="0" lvl="0" marL="0" rtl="0" algn="l">
              <a:lnSpc>
                <a:spcPct val="60000"/>
              </a:lnSpc>
              <a:spcBef>
                <a:spcPts val="1200"/>
              </a:spcBef>
              <a:spcAft>
                <a:spcPts val="0"/>
              </a:spcAft>
              <a:buClr>
                <a:srgbClr val="000000"/>
              </a:buClr>
              <a:buSzPts val="275"/>
              <a:buFont typeface="Arial"/>
              <a:buNone/>
            </a:pPr>
            <a:r>
              <a:rPr lang="en-GB" sz="1306"/>
              <a:t>   	- Adam Optimizer for parameter updates.</a:t>
            </a:r>
            <a:endParaRPr sz="1306"/>
          </a:p>
          <a:p>
            <a:pPr indent="0" lvl="0" marL="0" rtl="0" algn="l">
              <a:lnSpc>
                <a:spcPct val="60000"/>
              </a:lnSpc>
              <a:spcBef>
                <a:spcPts val="1200"/>
              </a:spcBef>
              <a:spcAft>
                <a:spcPts val="0"/>
              </a:spcAft>
              <a:buClr>
                <a:srgbClr val="000000"/>
              </a:buClr>
              <a:buSzPts val="275"/>
              <a:buFont typeface="Arial"/>
              <a:buNone/>
            </a:pPr>
            <a:r>
              <a:rPr lang="en-GB" sz="1306"/>
              <a:t>  	 - Iterative training for specified epochs.</a:t>
            </a:r>
            <a:endParaRPr sz="1306"/>
          </a:p>
          <a:p>
            <a:pPr indent="0" lvl="0" marL="0" rtl="0" algn="l">
              <a:lnSpc>
                <a:spcPct val="60000"/>
              </a:lnSpc>
              <a:spcBef>
                <a:spcPts val="1200"/>
              </a:spcBef>
              <a:spcAft>
                <a:spcPts val="0"/>
              </a:spcAft>
              <a:buClr>
                <a:srgbClr val="000000"/>
              </a:buClr>
              <a:buSzPts val="275"/>
              <a:buFont typeface="Arial"/>
              <a:buNone/>
            </a:pPr>
            <a:r>
              <a:rPr lang="en-GB" sz="1306"/>
              <a:t>8. </a:t>
            </a:r>
            <a:r>
              <a:rPr b="1" lang="en-GB" sz="1306"/>
              <a:t>Evaluation Metrics:</a:t>
            </a:r>
            <a:endParaRPr b="1" sz="1306"/>
          </a:p>
          <a:p>
            <a:pPr indent="0" lvl="0" marL="0" rtl="0" algn="l">
              <a:lnSpc>
                <a:spcPct val="60000"/>
              </a:lnSpc>
              <a:spcBef>
                <a:spcPts val="1200"/>
              </a:spcBef>
              <a:spcAft>
                <a:spcPts val="0"/>
              </a:spcAft>
              <a:buClr>
                <a:srgbClr val="000000"/>
              </a:buClr>
              <a:buSzPts val="275"/>
              <a:buFont typeface="Arial"/>
              <a:buNone/>
            </a:pPr>
            <a:r>
              <a:rPr lang="en-GB" sz="1306"/>
              <a:t>   	- Accuracy, Precision, Recall, F1 Score.</a:t>
            </a:r>
            <a:endParaRPr sz="1306"/>
          </a:p>
          <a:p>
            <a:pPr indent="0" lvl="0" marL="0" rtl="0" algn="l">
              <a:lnSpc>
                <a:spcPct val="60000"/>
              </a:lnSpc>
              <a:spcBef>
                <a:spcPts val="1200"/>
              </a:spcBef>
              <a:spcAft>
                <a:spcPts val="0"/>
              </a:spcAft>
              <a:buClr>
                <a:srgbClr val="000000"/>
              </a:buClr>
              <a:buSzPts val="275"/>
              <a:buFont typeface="Arial"/>
              <a:buNone/>
            </a:pPr>
            <a:r>
              <a:rPr lang="en-GB" sz="1306"/>
              <a:t>  	 - Confusion Matrix for Detailed Analysis.</a:t>
            </a:r>
            <a:endParaRPr sz="1306"/>
          </a:p>
          <a:p>
            <a:pPr indent="0" lvl="0" marL="0" rtl="0" algn="l">
              <a:lnSpc>
                <a:spcPct val="60000"/>
              </a:lnSpc>
              <a:spcBef>
                <a:spcPts val="1200"/>
              </a:spcBef>
              <a:spcAft>
                <a:spcPts val="0"/>
              </a:spcAft>
              <a:buClr>
                <a:srgbClr val="000000"/>
              </a:buClr>
              <a:buSzPts val="275"/>
              <a:buFont typeface="Arial"/>
              <a:buNone/>
            </a:pPr>
            <a:r>
              <a:rPr lang="en-GB" sz="1306"/>
              <a:t>9. </a:t>
            </a:r>
            <a:r>
              <a:rPr b="1" lang="en-GB" sz="1306"/>
              <a:t>Optimization Iterations:</a:t>
            </a:r>
            <a:endParaRPr b="1" sz="1306"/>
          </a:p>
          <a:p>
            <a:pPr indent="0" lvl="0" marL="0" rtl="0" algn="l">
              <a:lnSpc>
                <a:spcPct val="60000"/>
              </a:lnSpc>
              <a:spcBef>
                <a:spcPts val="1200"/>
              </a:spcBef>
              <a:spcAft>
                <a:spcPts val="0"/>
              </a:spcAft>
              <a:buClr>
                <a:srgbClr val="000000"/>
              </a:buClr>
              <a:buSzPts val="275"/>
              <a:buFont typeface="Arial"/>
              <a:buNone/>
            </a:pPr>
            <a:r>
              <a:rPr lang="en-GB" sz="1306"/>
              <a:t>   	- Iterative parameter updates for 10 epochs.</a:t>
            </a:r>
            <a:endParaRPr sz="1306"/>
          </a:p>
          <a:p>
            <a:pPr indent="0" lvl="0" marL="0" rtl="0" algn="l">
              <a:lnSpc>
                <a:spcPct val="60000"/>
              </a:lnSpc>
              <a:spcBef>
                <a:spcPts val="1200"/>
              </a:spcBef>
              <a:spcAft>
                <a:spcPts val="0"/>
              </a:spcAft>
              <a:buClr>
                <a:srgbClr val="000000"/>
              </a:buClr>
              <a:buSzPts val="275"/>
              <a:buFont typeface="Arial"/>
              <a:buNone/>
            </a:pPr>
            <a:r>
              <a:rPr lang="en-GB" sz="1306"/>
              <a:t>  	 - Adaptive learning using Adam Optimizer.</a:t>
            </a:r>
            <a:endParaRPr sz="1306"/>
          </a:p>
          <a:p>
            <a:pPr indent="0" lvl="0" marL="0" rtl="0" algn="l">
              <a:lnSpc>
                <a:spcPct val="60000"/>
              </a:lnSpc>
              <a:spcBef>
                <a:spcPts val="1200"/>
              </a:spcBef>
              <a:spcAft>
                <a:spcPts val="1200"/>
              </a:spcAft>
              <a:buSzPts val="275"/>
              <a:buNone/>
            </a:pPr>
            <a:r>
              <a:t/>
            </a:r>
            <a:endParaRPr sz="132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idx="1" type="body"/>
          </p:nvPr>
        </p:nvSpPr>
        <p:spPr>
          <a:xfrm>
            <a:off x="1297500" y="322025"/>
            <a:ext cx="7038900" cy="2911200"/>
          </a:xfrm>
          <a:prstGeom prst="rect">
            <a:avLst/>
          </a:prstGeom>
        </p:spPr>
        <p:txBody>
          <a:bodyPr anchorCtr="0" anchor="t" bIns="91425" lIns="91425" spcFirstLastPara="1" rIns="91425" wrap="square" tIns="91425">
            <a:normAutofit/>
          </a:bodyPr>
          <a:lstStyle/>
          <a:p>
            <a:pPr indent="0" lvl="0" marL="0" rtl="0" algn="l">
              <a:lnSpc>
                <a:spcPct val="60000"/>
              </a:lnSpc>
              <a:spcBef>
                <a:spcPts val="0"/>
              </a:spcBef>
              <a:spcAft>
                <a:spcPts val="0"/>
              </a:spcAft>
              <a:buClr>
                <a:srgbClr val="000000"/>
              </a:buClr>
              <a:buSzPts val="275"/>
              <a:buFont typeface="Arial"/>
              <a:buNone/>
            </a:pPr>
            <a:r>
              <a:rPr lang="en-GB" sz="1306"/>
              <a:t>10. </a:t>
            </a:r>
            <a:r>
              <a:rPr b="1" lang="en-GB" sz="1306"/>
              <a:t>Performance Evaluation</a:t>
            </a:r>
            <a:r>
              <a:rPr lang="en-GB" sz="1306"/>
              <a:t>:</a:t>
            </a:r>
            <a:endParaRPr sz="1306"/>
          </a:p>
          <a:p>
            <a:pPr indent="0" lvl="0" marL="0" rtl="0" algn="l">
              <a:lnSpc>
                <a:spcPct val="60000"/>
              </a:lnSpc>
              <a:spcBef>
                <a:spcPts val="1200"/>
              </a:spcBef>
              <a:spcAft>
                <a:spcPts val="0"/>
              </a:spcAft>
              <a:buClr>
                <a:srgbClr val="000000"/>
              </a:buClr>
              <a:buSzPts val="275"/>
              <a:buFont typeface="Arial"/>
              <a:buNone/>
            </a:pPr>
            <a:r>
              <a:rPr lang="en-GB" sz="1306"/>
              <a:t>   	 - Applicability to Credit Card Fraud Detection.</a:t>
            </a:r>
            <a:endParaRPr sz="1306"/>
          </a:p>
          <a:p>
            <a:pPr indent="0" lvl="0" marL="0" rtl="0" algn="l">
              <a:lnSpc>
                <a:spcPct val="60000"/>
              </a:lnSpc>
              <a:spcBef>
                <a:spcPts val="1200"/>
              </a:spcBef>
              <a:spcAft>
                <a:spcPts val="0"/>
              </a:spcAft>
              <a:buClr>
                <a:srgbClr val="000000"/>
              </a:buClr>
              <a:buSzPts val="275"/>
              <a:buFont typeface="Arial"/>
              <a:buNone/>
            </a:pPr>
            <a:r>
              <a:rPr lang="en-GB" sz="1306"/>
              <a:t>    	- Providing Comprehensive Model Metrics.</a:t>
            </a:r>
            <a:endParaRPr sz="1306"/>
          </a:p>
          <a:p>
            <a:pPr indent="0" lvl="0" marL="0" rtl="0" algn="l">
              <a:lnSpc>
                <a:spcPct val="60000"/>
              </a:lnSpc>
              <a:spcBef>
                <a:spcPts val="1200"/>
              </a:spcBef>
              <a:spcAft>
                <a:spcPts val="0"/>
              </a:spcAft>
              <a:buClr>
                <a:srgbClr val="000000"/>
              </a:buClr>
              <a:buSzPts val="275"/>
              <a:buFont typeface="Arial"/>
              <a:buNone/>
            </a:pPr>
            <a:r>
              <a:rPr lang="en-GB" sz="1306"/>
              <a:t>11. </a:t>
            </a:r>
            <a:r>
              <a:rPr b="1" lang="en-GB" sz="1306"/>
              <a:t>Model Utility and Interpretation</a:t>
            </a:r>
            <a:r>
              <a:rPr lang="en-GB" sz="1306"/>
              <a:t>:</a:t>
            </a:r>
            <a:endParaRPr sz="1306"/>
          </a:p>
          <a:p>
            <a:pPr indent="0" lvl="0" marL="0" rtl="0" algn="l">
              <a:lnSpc>
                <a:spcPct val="60000"/>
              </a:lnSpc>
              <a:spcBef>
                <a:spcPts val="1200"/>
              </a:spcBef>
              <a:spcAft>
                <a:spcPts val="0"/>
              </a:spcAft>
              <a:buClr>
                <a:srgbClr val="000000"/>
              </a:buClr>
              <a:buSzPts val="275"/>
              <a:buFont typeface="Arial"/>
              <a:buNone/>
            </a:pPr>
            <a:r>
              <a:rPr lang="en-GB" sz="1306"/>
              <a:t>    	- Utilizing Quantum Features for Prediction.</a:t>
            </a:r>
            <a:endParaRPr sz="1306"/>
          </a:p>
          <a:p>
            <a:pPr indent="0" lvl="0" marL="0" rtl="0" algn="l">
              <a:lnSpc>
                <a:spcPct val="60000"/>
              </a:lnSpc>
              <a:spcBef>
                <a:spcPts val="1200"/>
              </a:spcBef>
              <a:spcAft>
                <a:spcPts val="0"/>
              </a:spcAft>
              <a:buClr>
                <a:srgbClr val="000000"/>
              </a:buClr>
              <a:buSzPts val="275"/>
              <a:buFont typeface="Arial"/>
              <a:buNone/>
            </a:pPr>
            <a:r>
              <a:rPr lang="en-GB" sz="1306"/>
              <a:t>    	- Comparing Quantum and Classical Model Metrics.</a:t>
            </a:r>
            <a:endParaRPr sz="1306"/>
          </a:p>
          <a:p>
            <a:pPr indent="0" lvl="0" marL="0" rtl="0" algn="l">
              <a:lnSpc>
                <a:spcPct val="60000"/>
              </a:lnSpc>
              <a:spcBef>
                <a:spcPts val="1200"/>
              </a:spcBef>
              <a:spcAft>
                <a:spcPts val="0"/>
              </a:spcAft>
              <a:buClr>
                <a:srgbClr val="000000"/>
              </a:buClr>
              <a:buSzPts val="275"/>
              <a:buFont typeface="Arial"/>
              <a:buNone/>
            </a:pPr>
            <a:r>
              <a:rPr lang="en-GB" sz="1306"/>
              <a:t>    </a:t>
            </a:r>
            <a:endParaRPr sz="1306"/>
          </a:p>
          <a:p>
            <a:pPr indent="0" lvl="0" marL="0" rtl="0" algn="l">
              <a:lnSpc>
                <a:spcPct val="60000"/>
              </a:lnSpc>
              <a:spcBef>
                <a:spcPts val="1200"/>
              </a:spcBef>
              <a:spcAft>
                <a:spcPts val="0"/>
              </a:spcAft>
              <a:buClr>
                <a:srgbClr val="000000"/>
              </a:buClr>
              <a:buSzPts val="275"/>
              <a:buFont typeface="Arial"/>
              <a:buNone/>
            </a:pPr>
            <a:r>
              <a:t/>
            </a:r>
            <a:endParaRPr sz="1306"/>
          </a:p>
          <a:p>
            <a:pPr indent="0" lvl="0" marL="0" rtl="0" algn="l">
              <a:lnSpc>
                <a:spcPct val="60000"/>
              </a:lnSpc>
              <a:spcBef>
                <a:spcPts val="1200"/>
              </a:spcBef>
              <a:spcAft>
                <a:spcPts val="0"/>
              </a:spcAft>
              <a:buClr>
                <a:srgbClr val="000000"/>
              </a:buClr>
              <a:buSzPts val="275"/>
              <a:buFont typeface="Arial"/>
              <a:buNone/>
            </a:pPr>
            <a:r>
              <a:t/>
            </a:r>
            <a:endParaRPr sz="1325"/>
          </a:p>
          <a:p>
            <a:pPr indent="0" lvl="0" marL="0" rtl="0" algn="l">
              <a:spcBef>
                <a:spcPts val="1200"/>
              </a:spcBef>
              <a:spcAft>
                <a:spcPts val="1200"/>
              </a:spcAft>
              <a:buNone/>
            </a:pPr>
            <a:r>
              <a:t/>
            </a:r>
            <a:endParaRPr/>
          </a:p>
        </p:txBody>
      </p:sp>
      <p:pic>
        <p:nvPicPr>
          <p:cNvPr id="220" name="Google Shape;220;p26"/>
          <p:cNvPicPr preferRelativeResize="0"/>
          <p:nvPr/>
        </p:nvPicPr>
        <p:blipFill>
          <a:blip r:embed="rId3">
            <a:alphaModFix/>
          </a:blip>
          <a:stretch>
            <a:fillRect/>
          </a:stretch>
        </p:blipFill>
        <p:spPr>
          <a:xfrm>
            <a:off x="1201675" y="2439950"/>
            <a:ext cx="6815725" cy="145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a:t>
            </a:r>
            <a:endParaRPr/>
          </a:p>
        </p:txBody>
      </p:sp>
      <p:sp>
        <p:nvSpPr>
          <p:cNvPr id="226" name="Google Shape;226;p27"/>
          <p:cNvSpPr txBox="1"/>
          <p:nvPr>
            <p:ph idx="1" type="body"/>
          </p:nvPr>
        </p:nvSpPr>
        <p:spPr>
          <a:xfrm>
            <a:off x="1297500" y="990925"/>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Pretty less accuracy and F1-score was obtained. </a:t>
            </a:r>
            <a:endParaRPr sz="1500"/>
          </a:p>
          <a:p>
            <a:pPr indent="-323850" lvl="0" marL="457200" rtl="0" algn="l">
              <a:spcBef>
                <a:spcPts val="0"/>
              </a:spcBef>
              <a:spcAft>
                <a:spcPts val="0"/>
              </a:spcAft>
              <a:buSzPts val="1500"/>
              <a:buChar char="●"/>
            </a:pPr>
            <a:r>
              <a:rPr lang="en-GB" sz="1500"/>
              <a:t>Reasons for low accuracy and F1-score might be:</a:t>
            </a:r>
            <a:endParaRPr sz="1500"/>
          </a:p>
          <a:p>
            <a:pPr indent="-311150" lvl="1" marL="914400" rtl="0" algn="l">
              <a:spcBef>
                <a:spcPts val="0"/>
              </a:spcBef>
              <a:spcAft>
                <a:spcPts val="0"/>
              </a:spcAft>
              <a:buSzPts val="1300"/>
              <a:buChar char="○"/>
            </a:pPr>
            <a:r>
              <a:rPr lang="en-GB" sz="1300"/>
              <a:t>Class imbalance</a:t>
            </a:r>
            <a:endParaRPr sz="1300"/>
          </a:p>
          <a:p>
            <a:pPr indent="-311150" lvl="1" marL="914400" rtl="0" algn="l">
              <a:spcBef>
                <a:spcPts val="0"/>
              </a:spcBef>
              <a:spcAft>
                <a:spcPts val="0"/>
              </a:spcAft>
              <a:buSzPts val="1300"/>
              <a:buChar char="○"/>
            </a:pPr>
            <a:r>
              <a:rPr lang="en-GB" sz="1300"/>
              <a:t>A very basic quantum circuit</a:t>
            </a:r>
            <a:endParaRPr sz="1300"/>
          </a:p>
          <a:p>
            <a:pPr indent="0" lvl="0" marL="0" rtl="0" algn="l">
              <a:spcBef>
                <a:spcPts val="1200"/>
              </a:spcBef>
              <a:spcAft>
                <a:spcPts val="1200"/>
              </a:spcAft>
              <a:buNone/>
            </a:pPr>
            <a:r>
              <a:t/>
            </a:r>
            <a:endParaRPr sz="1500"/>
          </a:p>
        </p:txBody>
      </p:sp>
      <p:pic>
        <p:nvPicPr>
          <p:cNvPr id="227" name="Google Shape;227;p27"/>
          <p:cNvPicPr preferRelativeResize="0"/>
          <p:nvPr/>
        </p:nvPicPr>
        <p:blipFill>
          <a:blip r:embed="rId3">
            <a:alphaModFix/>
          </a:blip>
          <a:stretch>
            <a:fillRect/>
          </a:stretch>
        </p:blipFill>
        <p:spPr>
          <a:xfrm>
            <a:off x="1547675" y="2229225"/>
            <a:ext cx="3436700" cy="211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2092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Model 2 </a:t>
            </a:r>
            <a:endParaRPr b="1"/>
          </a:p>
          <a:p>
            <a:pPr indent="0" lvl="0" marL="0" rtl="0" algn="l">
              <a:spcBef>
                <a:spcPts val="0"/>
              </a:spcBef>
              <a:spcAft>
                <a:spcPts val="0"/>
              </a:spcAft>
              <a:buNone/>
            </a:pPr>
            <a:r>
              <a:rPr b="1" lang="en-GB"/>
              <a:t>Q</a:t>
            </a:r>
            <a:r>
              <a:rPr b="1" lang="en-GB"/>
              <a:t>ML model using Strongly Entangling Layers</a:t>
            </a:r>
            <a:endParaRPr b="1"/>
          </a:p>
          <a:p>
            <a:pPr indent="0" lvl="0" marL="0" rtl="0" algn="l">
              <a:spcBef>
                <a:spcPts val="0"/>
              </a:spcBef>
              <a:spcAft>
                <a:spcPts val="0"/>
              </a:spcAft>
              <a:buNone/>
            </a:pPr>
            <a:r>
              <a:t/>
            </a:r>
            <a:endParaRPr b="1"/>
          </a:p>
        </p:txBody>
      </p:sp>
      <p:sp>
        <p:nvSpPr>
          <p:cNvPr id="233" name="Google Shape;233;p28"/>
          <p:cNvSpPr txBox="1"/>
          <p:nvPr>
            <p:ph idx="1" type="body"/>
          </p:nvPr>
        </p:nvSpPr>
        <p:spPr>
          <a:xfrm>
            <a:off x="1297500" y="1123350"/>
            <a:ext cx="7038900" cy="37437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None/>
            </a:pPr>
            <a:r>
              <a:rPr b="1" lang="en-GB" sz="1225"/>
              <a:t>1. Data Preprocessing:</a:t>
            </a:r>
            <a:endParaRPr b="1" sz="1225"/>
          </a:p>
          <a:p>
            <a:pPr indent="0" lvl="0" marL="0" rtl="0" algn="l">
              <a:lnSpc>
                <a:spcPct val="100000"/>
              </a:lnSpc>
              <a:spcBef>
                <a:spcPts val="1200"/>
              </a:spcBef>
              <a:spcAft>
                <a:spcPts val="0"/>
              </a:spcAft>
              <a:buNone/>
            </a:pPr>
            <a:r>
              <a:rPr lang="en-GB" sz="1225"/>
              <a:t>The credit card fraud dataset ('creditcard.csv') is divided into two subsets: `data1` (Class 1 - fraudulent transactions) and `data0` (800 randomly sampled instances of Class 0 - non-fraudulent transactions). These subsets are combined, and the resulting dataset is shuffled.</a:t>
            </a:r>
            <a:endParaRPr sz="1225"/>
          </a:p>
          <a:p>
            <a:pPr indent="0" lvl="0" marL="0" rtl="0" algn="l">
              <a:lnSpc>
                <a:spcPct val="100000"/>
              </a:lnSpc>
              <a:spcBef>
                <a:spcPts val="1200"/>
              </a:spcBef>
              <a:spcAft>
                <a:spcPts val="0"/>
              </a:spcAft>
              <a:buNone/>
            </a:pPr>
            <a:r>
              <a:rPr b="1" lang="en-GB" sz="1225"/>
              <a:t>2. Feature Extraction and Standardization</a:t>
            </a:r>
            <a:endParaRPr b="1" sz="1225"/>
          </a:p>
          <a:p>
            <a:pPr indent="0" lvl="0" marL="0" rtl="0" algn="l">
              <a:lnSpc>
                <a:spcPct val="100000"/>
              </a:lnSpc>
              <a:spcBef>
                <a:spcPts val="1200"/>
              </a:spcBef>
              <a:spcAft>
                <a:spcPts val="0"/>
              </a:spcAft>
              <a:buNone/>
            </a:pPr>
            <a:r>
              <a:rPr lang="en-GB" sz="1200">
                <a:solidFill>
                  <a:srgbClr val="000000"/>
                </a:solidFill>
                <a:latin typeface="Roboto"/>
                <a:ea typeface="Roboto"/>
                <a:cs typeface="Roboto"/>
                <a:sym typeface="Roboto"/>
              </a:rPr>
              <a:t>   </a:t>
            </a:r>
            <a:r>
              <a:rPr lang="en-GB" sz="1200">
                <a:latin typeface="Roboto"/>
                <a:ea typeface="Roboto"/>
                <a:cs typeface="Roboto"/>
                <a:sym typeface="Roboto"/>
              </a:rPr>
              <a:t>- Features (columns v1 to v28) and labels (Class) are extracted from the dataset.</a:t>
            </a:r>
            <a:endParaRPr sz="1200">
              <a:latin typeface="Roboto"/>
              <a:ea typeface="Roboto"/>
              <a:cs typeface="Roboto"/>
              <a:sym typeface="Roboto"/>
            </a:endParaRPr>
          </a:p>
          <a:p>
            <a:pPr indent="0" lvl="0" marL="0" rtl="0" algn="l">
              <a:lnSpc>
                <a:spcPct val="100000"/>
              </a:lnSpc>
              <a:spcBef>
                <a:spcPts val="0"/>
              </a:spcBef>
              <a:spcAft>
                <a:spcPts val="0"/>
              </a:spcAft>
              <a:buNone/>
            </a:pPr>
            <a:r>
              <a:rPr lang="en-GB" sz="1200">
                <a:latin typeface="Roboto"/>
                <a:ea typeface="Roboto"/>
                <a:cs typeface="Roboto"/>
                <a:sym typeface="Roboto"/>
              </a:rPr>
              <a:t>   - Features are standardized using `StandardScaler`.</a:t>
            </a:r>
            <a:endParaRPr sz="1200">
              <a:latin typeface="Roboto"/>
              <a:ea typeface="Roboto"/>
              <a:cs typeface="Roboto"/>
              <a:sym typeface="Roboto"/>
            </a:endParaRPr>
          </a:p>
          <a:p>
            <a:pPr indent="0" lvl="0" marL="0" rtl="0" algn="l">
              <a:lnSpc>
                <a:spcPct val="100000"/>
              </a:lnSpc>
              <a:spcBef>
                <a:spcPts val="0"/>
              </a:spcBef>
              <a:spcAft>
                <a:spcPts val="0"/>
              </a:spcAft>
              <a:buNone/>
            </a:pPr>
            <a:r>
              <a:rPr lang="en-GB" sz="1200">
                <a:latin typeface="Roboto"/>
                <a:ea typeface="Roboto"/>
                <a:cs typeface="Roboto"/>
                <a:sym typeface="Roboto"/>
              </a:rPr>
              <a:t>   - </a:t>
            </a:r>
            <a:r>
              <a:rPr b="1" lang="en-GB" sz="1200">
                <a:latin typeface="Roboto"/>
                <a:ea typeface="Roboto"/>
                <a:cs typeface="Roboto"/>
                <a:sym typeface="Roboto"/>
              </a:rPr>
              <a:t>Principal Component Analysis (PCA) is applied to reduce the dimensionality to 2 components.</a:t>
            </a:r>
            <a:endParaRPr b="1" sz="1200">
              <a:latin typeface="Roboto"/>
              <a:ea typeface="Roboto"/>
              <a:cs typeface="Roboto"/>
              <a:sym typeface="Roboto"/>
            </a:endParaRPr>
          </a:p>
          <a:p>
            <a:pPr indent="0" lvl="0" marL="0" rtl="0" algn="l">
              <a:lnSpc>
                <a:spcPct val="100000"/>
              </a:lnSpc>
              <a:spcBef>
                <a:spcPts val="0"/>
              </a:spcBef>
              <a:spcAft>
                <a:spcPts val="0"/>
              </a:spcAft>
              <a:buNone/>
            </a:pPr>
            <a:r>
              <a:t/>
            </a:r>
            <a:endParaRPr b="1" sz="1200">
              <a:latin typeface="Roboto"/>
              <a:ea typeface="Roboto"/>
              <a:cs typeface="Roboto"/>
              <a:sym typeface="Roboto"/>
            </a:endParaRPr>
          </a:p>
          <a:p>
            <a:pPr indent="0" lvl="0" marL="0" rtl="0" algn="l">
              <a:lnSpc>
                <a:spcPct val="100000"/>
              </a:lnSpc>
              <a:spcBef>
                <a:spcPts val="0"/>
              </a:spcBef>
              <a:spcAft>
                <a:spcPts val="0"/>
              </a:spcAft>
              <a:buNone/>
            </a:pPr>
            <a:r>
              <a:rPr b="1" lang="en-GB" sz="1200"/>
              <a:t>3. Data Splitting:</a:t>
            </a:r>
            <a:endParaRPr b="1" sz="1200"/>
          </a:p>
          <a:p>
            <a:pPr indent="0" lvl="0" marL="0" rtl="0" algn="l">
              <a:lnSpc>
                <a:spcPct val="100000"/>
              </a:lnSpc>
              <a:spcBef>
                <a:spcPts val="0"/>
              </a:spcBef>
              <a:spcAft>
                <a:spcPts val="0"/>
              </a:spcAft>
              <a:buNone/>
            </a:pPr>
            <a:r>
              <a:rPr b="1" lang="en-GB" sz="1200"/>
              <a:t>   - </a:t>
            </a:r>
            <a:r>
              <a:rPr lang="en-GB" sz="1200"/>
              <a:t>The dataset is split into training and testing sets.</a:t>
            </a:r>
            <a:endParaRPr sz="1200"/>
          </a:p>
          <a:p>
            <a:pPr indent="0" lvl="0" marL="0" rtl="0" algn="l">
              <a:lnSpc>
                <a:spcPct val="100000"/>
              </a:lnSpc>
              <a:spcBef>
                <a:spcPts val="0"/>
              </a:spcBef>
              <a:spcAft>
                <a:spcPts val="0"/>
              </a:spcAft>
              <a:buNone/>
            </a:pPr>
            <a:r>
              <a:t/>
            </a:r>
            <a:endParaRPr b="1" sz="1200"/>
          </a:p>
          <a:p>
            <a:pPr indent="0" lvl="0" marL="0" rtl="0" algn="l">
              <a:lnSpc>
                <a:spcPct val="100000"/>
              </a:lnSpc>
              <a:spcBef>
                <a:spcPts val="0"/>
              </a:spcBef>
              <a:spcAft>
                <a:spcPts val="0"/>
              </a:spcAft>
              <a:buNone/>
            </a:pPr>
            <a:r>
              <a:rPr b="1" lang="en-GB" sz="1200"/>
              <a:t>4. Quantum Circuit Definition:</a:t>
            </a:r>
            <a:endParaRPr b="1" sz="1200"/>
          </a:p>
          <a:p>
            <a:pPr indent="0" lvl="0" marL="0" rtl="0" algn="l">
              <a:lnSpc>
                <a:spcPct val="100000"/>
              </a:lnSpc>
              <a:spcBef>
                <a:spcPts val="0"/>
              </a:spcBef>
              <a:spcAft>
                <a:spcPts val="0"/>
              </a:spcAft>
              <a:buNone/>
            </a:pPr>
            <a:r>
              <a:rPr lang="en-GB" sz="1200"/>
              <a:t>   - A quantum device with two qubits is defined using PennyLane's `lightning.qubit` simulator.</a:t>
            </a:r>
            <a:endParaRPr sz="1200"/>
          </a:p>
          <a:p>
            <a:pPr indent="0" lvl="0" marL="0" rtl="0" algn="l">
              <a:lnSpc>
                <a:spcPct val="100000"/>
              </a:lnSpc>
              <a:spcBef>
                <a:spcPts val="0"/>
              </a:spcBef>
              <a:spcAft>
                <a:spcPts val="0"/>
              </a:spcAft>
              <a:buNone/>
            </a:pPr>
            <a:r>
              <a:rPr lang="en-GB" sz="1200"/>
              <a:t>   - The quantum circuit is defined using the `circuit` function, employing </a:t>
            </a:r>
            <a:r>
              <a:rPr b="1" lang="en-GB" sz="1200"/>
              <a:t>strongly entangling layers</a:t>
            </a:r>
            <a:r>
              <a:rPr lang="en-GB" sz="1200"/>
              <a:t> from  PennyLane's template.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b="1" sz="1200">
              <a:latin typeface="Roboto"/>
              <a:ea typeface="Roboto"/>
              <a:cs typeface="Roboto"/>
              <a:sym typeface="Roboto"/>
            </a:endParaRPr>
          </a:p>
          <a:p>
            <a:pPr indent="0" lvl="0" marL="0" rtl="0" algn="l">
              <a:lnSpc>
                <a:spcPct val="60000"/>
              </a:lnSpc>
              <a:spcBef>
                <a:spcPts val="0"/>
              </a:spcBef>
              <a:spcAft>
                <a:spcPts val="0"/>
              </a:spcAft>
              <a:buNone/>
            </a:pPr>
            <a:r>
              <a:rPr lang="en-GB" sz="1225"/>
              <a:t>   </a:t>
            </a:r>
            <a:endParaRPr sz="1225"/>
          </a:p>
          <a:p>
            <a:pPr indent="0" lvl="0" marL="0" rtl="0" algn="l">
              <a:lnSpc>
                <a:spcPct val="60000"/>
              </a:lnSpc>
              <a:spcBef>
                <a:spcPts val="1200"/>
              </a:spcBef>
              <a:spcAft>
                <a:spcPts val="0"/>
              </a:spcAft>
              <a:buSzPts val="275"/>
              <a:buNone/>
            </a:pPr>
            <a:r>
              <a:t/>
            </a:r>
            <a:endParaRPr sz="1325"/>
          </a:p>
          <a:p>
            <a:pPr indent="0" lvl="0" marL="0" rtl="0" algn="l">
              <a:lnSpc>
                <a:spcPct val="60000"/>
              </a:lnSpc>
              <a:spcBef>
                <a:spcPts val="1200"/>
              </a:spcBef>
              <a:spcAft>
                <a:spcPts val="1200"/>
              </a:spcAft>
              <a:buSzPts val="275"/>
              <a:buNone/>
            </a:pPr>
            <a:r>
              <a:t/>
            </a:r>
            <a:endParaRPr sz="122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idx="1" type="body"/>
          </p:nvPr>
        </p:nvSpPr>
        <p:spPr>
          <a:xfrm>
            <a:off x="1236275" y="552700"/>
            <a:ext cx="7323000" cy="29112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SzPts val="275"/>
              <a:buNone/>
            </a:pPr>
            <a:r>
              <a:rPr lang="en-GB" sz="1206"/>
              <a:t>5.  </a:t>
            </a:r>
            <a:r>
              <a:rPr b="1" lang="en-GB" sz="1206"/>
              <a:t>Cost Function and Optimization:</a:t>
            </a:r>
            <a:endParaRPr b="1" sz="1206"/>
          </a:p>
          <a:p>
            <a:pPr indent="0" lvl="0" marL="0" rtl="0" algn="l">
              <a:lnSpc>
                <a:spcPct val="100000"/>
              </a:lnSpc>
              <a:spcBef>
                <a:spcPts val="1200"/>
              </a:spcBef>
              <a:spcAft>
                <a:spcPts val="0"/>
              </a:spcAft>
              <a:buSzPts val="275"/>
              <a:buNone/>
            </a:pPr>
            <a:r>
              <a:rPr b="1" lang="en-GB" sz="1206"/>
              <a:t>     - </a:t>
            </a:r>
            <a:r>
              <a:rPr lang="en-GB" sz="1206"/>
              <a:t>The cost function is defined to calculate the mean squared error between the quantum circuit predictions and the true labels.</a:t>
            </a:r>
            <a:endParaRPr sz="1206"/>
          </a:p>
          <a:p>
            <a:pPr indent="0" lvl="0" marL="0" rtl="0" algn="l">
              <a:lnSpc>
                <a:spcPct val="100000"/>
              </a:lnSpc>
              <a:spcBef>
                <a:spcPts val="1200"/>
              </a:spcBef>
              <a:spcAft>
                <a:spcPts val="0"/>
              </a:spcAft>
              <a:buSzPts val="275"/>
              <a:buNone/>
            </a:pPr>
            <a:r>
              <a:rPr lang="en-GB" sz="1206"/>
              <a:t>    - Parameters are randomly initialized, and the circuit parameters are optimized using grading descent.</a:t>
            </a:r>
            <a:endParaRPr sz="1206"/>
          </a:p>
          <a:p>
            <a:pPr indent="0" lvl="0" marL="0" rtl="0" algn="l">
              <a:lnSpc>
                <a:spcPct val="100000"/>
              </a:lnSpc>
              <a:spcBef>
                <a:spcPts val="1200"/>
              </a:spcBef>
              <a:spcAft>
                <a:spcPts val="0"/>
              </a:spcAft>
              <a:buNone/>
            </a:pPr>
            <a:r>
              <a:t/>
            </a:r>
            <a:endParaRPr sz="1206"/>
          </a:p>
          <a:p>
            <a:pPr indent="0" lvl="0" marL="0" rtl="0" algn="l">
              <a:lnSpc>
                <a:spcPct val="60000"/>
              </a:lnSpc>
              <a:spcBef>
                <a:spcPts val="1200"/>
              </a:spcBef>
              <a:spcAft>
                <a:spcPts val="0"/>
              </a:spcAft>
              <a:buSzPts val="275"/>
              <a:buNone/>
            </a:pPr>
            <a:r>
              <a:rPr lang="en-GB" sz="1206"/>
              <a:t>6.  </a:t>
            </a:r>
            <a:r>
              <a:rPr b="1" lang="en-GB" sz="1206"/>
              <a:t>Prediction and Evaluation:</a:t>
            </a:r>
            <a:endParaRPr b="1" sz="1206"/>
          </a:p>
          <a:p>
            <a:pPr indent="0" lvl="0" marL="0" rtl="0" algn="l">
              <a:lnSpc>
                <a:spcPct val="60000"/>
              </a:lnSpc>
              <a:spcBef>
                <a:spcPts val="1200"/>
              </a:spcBef>
              <a:spcAft>
                <a:spcPts val="0"/>
              </a:spcAft>
              <a:buNone/>
            </a:pPr>
            <a:r>
              <a:rPr lang="en-GB" sz="1206"/>
              <a:t>   - Predictions are made on the test set by applying the quantum circuit.</a:t>
            </a:r>
            <a:endParaRPr sz="1206"/>
          </a:p>
          <a:p>
            <a:pPr indent="0" lvl="0" marL="0" rtl="0" algn="l">
              <a:lnSpc>
                <a:spcPct val="60000"/>
              </a:lnSpc>
              <a:spcBef>
                <a:spcPts val="1200"/>
              </a:spcBef>
              <a:spcAft>
                <a:spcPts val="0"/>
              </a:spcAft>
              <a:buNone/>
            </a:pPr>
            <a:r>
              <a:rPr lang="en-GB" sz="1206"/>
              <a:t>   - Classification accuracy and F1 score are calculated and printed.</a:t>
            </a:r>
            <a:endParaRPr b="1" sz="1306"/>
          </a:p>
          <a:p>
            <a:pPr indent="0" lvl="0" marL="0" rtl="0" algn="l">
              <a:lnSpc>
                <a:spcPct val="60000"/>
              </a:lnSpc>
              <a:spcBef>
                <a:spcPts val="1200"/>
              </a:spcBef>
              <a:spcAft>
                <a:spcPts val="1200"/>
              </a:spcAft>
              <a:buSzPts val="275"/>
              <a:buNone/>
            </a:pPr>
            <a:r>
              <a:t/>
            </a:r>
            <a:endParaRPr sz="132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297500" y="393750"/>
            <a:ext cx="7038900" cy="4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t>Strongly Entangling Layers Example (4 qubits)</a:t>
            </a:r>
            <a:endParaRPr sz="1700"/>
          </a:p>
        </p:txBody>
      </p:sp>
      <p:pic>
        <p:nvPicPr>
          <p:cNvPr id="244" name="Google Shape;244;p30"/>
          <p:cNvPicPr preferRelativeResize="0"/>
          <p:nvPr/>
        </p:nvPicPr>
        <p:blipFill>
          <a:blip r:embed="rId3">
            <a:alphaModFix/>
          </a:blip>
          <a:stretch>
            <a:fillRect/>
          </a:stretch>
        </p:blipFill>
        <p:spPr>
          <a:xfrm>
            <a:off x="1385675" y="1352550"/>
            <a:ext cx="6191250" cy="2438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pic>
        <p:nvPicPr>
          <p:cNvPr id="250" name="Google Shape;250;p31"/>
          <p:cNvPicPr preferRelativeResize="0"/>
          <p:nvPr/>
        </p:nvPicPr>
        <p:blipFill rotWithShape="1">
          <a:blip r:embed="rId3">
            <a:alphaModFix/>
          </a:blip>
          <a:srcRect b="26486" l="20153" r="0" t="39473"/>
          <a:stretch/>
        </p:blipFill>
        <p:spPr>
          <a:xfrm>
            <a:off x="1285875" y="1102750"/>
            <a:ext cx="7169750" cy="2061775"/>
          </a:xfrm>
          <a:prstGeom prst="rect">
            <a:avLst/>
          </a:prstGeom>
          <a:noFill/>
          <a:ln>
            <a:noFill/>
          </a:ln>
        </p:spPr>
      </p:pic>
      <p:sp>
        <p:nvSpPr>
          <p:cNvPr id="251" name="Google Shape;251;p31"/>
          <p:cNvSpPr txBox="1"/>
          <p:nvPr/>
        </p:nvSpPr>
        <p:spPr>
          <a:xfrm>
            <a:off x="1536125" y="3383650"/>
            <a:ext cx="4313100" cy="12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lt1"/>
                </a:solidFill>
                <a:latin typeface="Lato"/>
                <a:ea typeface="Lato"/>
                <a:cs typeface="Lato"/>
                <a:sym typeface="Lato"/>
              </a:rPr>
              <a:t>Accuracy : 38.22%</a:t>
            </a:r>
            <a:endParaRPr b="1" sz="1500">
              <a:solidFill>
                <a:schemeClr val="lt1"/>
              </a:solidFill>
              <a:latin typeface="Lato"/>
              <a:ea typeface="Lato"/>
              <a:cs typeface="Lato"/>
              <a:sym typeface="Lato"/>
            </a:endParaRPr>
          </a:p>
          <a:p>
            <a:pPr indent="0" lvl="0" marL="0" rtl="0" algn="l">
              <a:spcBef>
                <a:spcPts val="0"/>
              </a:spcBef>
              <a:spcAft>
                <a:spcPts val="0"/>
              </a:spcAft>
              <a:buNone/>
            </a:pPr>
            <a:r>
              <a:t/>
            </a:r>
            <a:endParaRPr b="1" sz="1500">
              <a:solidFill>
                <a:schemeClr val="lt1"/>
              </a:solidFill>
              <a:latin typeface="Lato"/>
              <a:ea typeface="Lato"/>
              <a:cs typeface="Lato"/>
              <a:sym typeface="Lato"/>
            </a:endParaRPr>
          </a:p>
          <a:p>
            <a:pPr indent="0" lvl="0" marL="0" rtl="0" algn="l">
              <a:spcBef>
                <a:spcPts val="0"/>
              </a:spcBef>
              <a:spcAft>
                <a:spcPts val="0"/>
              </a:spcAft>
              <a:buNone/>
            </a:pPr>
            <a:r>
              <a:rPr b="1" lang="en-GB" sz="1500">
                <a:solidFill>
                  <a:schemeClr val="lt1"/>
                </a:solidFill>
                <a:latin typeface="Lato"/>
                <a:ea typeface="Lato"/>
                <a:cs typeface="Lato"/>
                <a:sym typeface="Lato"/>
              </a:rPr>
              <a:t>F1 Score : 55.31%</a:t>
            </a:r>
            <a:endParaRPr b="1" sz="1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Quantum Machine Learning</a:t>
            </a:r>
            <a:endParaRPr b="1"/>
          </a:p>
        </p:txBody>
      </p:sp>
      <p:sp>
        <p:nvSpPr>
          <p:cNvPr id="141" name="Google Shape;141;p14"/>
          <p:cNvSpPr txBox="1"/>
          <p:nvPr>
            <p:ph idx="1" type="body"/>
          </p:nvPr>
        </p:nvSpPr>
        <p:spPr>
          <a:xfrm>
            <a:off x="884850" y="1584600"/>
            <a:ext cx="7526700" cy="326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275"/>
              <a:buNone/>
            </a:pPr>
            <a:r>
              <a:rPr lang="en-GB" sz="1525"/>
              <a:t>Quantum Machine Learning (QML) is a cutting-edge interdisciplinary field that unites the principles of quantum computing with machine learning algorithms. By leveraging the unique properties of quantum bits (qubits), such as superposition and entanglement, QML aims to enhance computational capabilities, enabling the processing of complex data patterns and relationships more efficiently than classical approaches. Quantum circuits, quantum algorithms, and innovative techniques like quantum support vector machines characterize this emerging field, offering the potential for breakthroughs in solving computationally intensive problems and advancing the frontier of artificial intelligence.</a:t>
            </a:r>
            <a:endParaRPr sz="152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1195450" y="505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Model 3</a:t>
            </a:r>
            <a:endParaRPr b="1"/>
          </a:p>
          <a:p>
            <a:pPr indent="0" lvl="0" marL="0" rtl="0" algn="l">
              <a:spcBef>
                <a:spcPts val="0"/>
              </a:spcBef>
              <a:spcAft>
                <a:spcPts val="0"/>
              </a:spcAft>
              <a:buNone/>
            </a:pPr>
            <a:r>
              <a:rPr b="1" lang="en-GB"/>
              <a:t>Quantum SVM model using Quantum circuits</a:t>
            </a:r>
            <a:endParaRPr b="1"/>
          </a:p>
          <a:p>
            <a:pPr indent="0" lvl="0" marL="0" rtl="0" algn="l">
              <a:spcBef>
                <a:spcPts val="0"/>
              </a:spcBef>
              <a:spcAft>
                <a:spcPts val="0"/>
              </a:spcAft>
              <a:buNone/>
            </a:pPr>
            <a:r>
              <a:t/>
            </a:r>
            <a:endParaRPr b="1"/>
          </a:p>
        </p:txBody>
      </p:sp>
      <p:sp>
        <p:nvSpPr>
          <p:cNvPr id="257" name="Google Shape;257;p32"/>
          <p:cNvSpPr txBox="1"/>
          <p:nvPr>
            <p:ph idx="1" type="body"/>
          </p:nvPr>
        </p:nvSpPr>
        <p:spPr>
          <a:xfrm>
            <a:off x="1195450" y="919225"/>
            <a:ext cx="7038900" cy="37437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None/>
            </a:pPr>
            <a:r>
              <a:rPr b="1" lang="en-GB" sz="1225"/>
              <a:t>1.  </a:t>
            </a:r>
            <a:r>
              <a:rPr b="1" lang="en-GB" sz="1200"/>
              <a:t>Data Preprocessing:</a:t>
            </a:r>
            <a:endParaRPr b="1" sz="1200"/>
          </a:p>
          <a:p>
            <a:pPr indent="0" lvl="0" marL="457200" rtl="0" algn="just">
              <a:lnSpc>
                <a:spcPct val="100000"/>
              </a:lnSpc>
              <a:spcBef>
                <a:spcPts val="1200"/>
              </a:spcBef>
              <a:spcAft>
                <a:spcPts val="0"/>
              </a:spcAft>
              <a:buNone/>
            </a:pPr>
            <a:r>
              <a:rPr lang="en-GB" sz="1200"/>
              <a:t>-The dataset is balanced to address class imbalances, ensuring a representative mix of fraudulent and non-fraudulent transactions.</a:t>
            </a:r>
            <a:endParaRPr b="1" sz="1225"/>
          </a:p>
          <a:p>
            <a:pPr indent="0" lvl="0" marL="0" rtl="0" algn="l">
              <a:lnSpc>
                <a:spcPct val="100000"/>
              </a:lnSpc>
              <a:spcBef>
                <a:spcPts val="800"/>
              </a:spcBef>
              <a:spcAft>
                <a:spcPts val="0"/>
              </a:spcAft>
              <a:buNone/>
            </a:pPr>
            <a:r>
              <a:rPr b="1" lang="en-GB" sz="1225"/>
              <a:t>2.  Feature Extraction and Standardization:</a:t>
            </a:r>
            <a:endParaRPr b="1" sz="1225"/>
          </a:p>
          <a:p>
            <a:pPr indent="457200" lvl="0" marL="0" rtl="0" algn="l">
              <a:lnSpc>
                <a:spcPct val="80000"/>
              </a:lnSpc>
              <a:spcBef>
                <a:spcPts val="1200"/>
              </a:spcBef>
              <a:spcAft>
                <a:spcPts val="0"/>
              </a:spcAft>
              <a:buNone/>
            </a:pPr>
            <a:r>
              <a:rPr lang="en-GB" sz="1200">
                <a:latin typeface="Roboto"/>
                <a:ea typeface="Roboto"/>
                <a:cs typeface="Roboto"/>
                <a:sym typeface="Roboto"/>
              </a:rPr>
              <a:t>-Features and labels are extracted from the balanced dataset.</a:t>
            </a:r>
            <a:endParaRPr sz="1200">
              <a:latin typeface="Roboto"/>
              <a:ea typeface="Roboto"/>
              <a:cs typeface="Roboto"/>
              <a:sym typeface="Roboto"/>
            </a:endParaRPr>
          </a:p>
          <a:p>
            <a:pPr indent="0" lvl="0" marL="457200" rtl="0" algn="just">
              <a:lnSpc>
                <a:spcPct val="90000"/>
              </a:lnSpc>
              <a:spcBef>
                <a:spcPts val="1200"/>
              </a:spcBef>
              <a:spcAft>
                <a:spcPts val="0"/>
              </a:spcAft>
              <a:buNone/>
            </a:pPr>
            <a:r>
              <a:rPr lang="en-GB" sz="1200">
                <a:latin typeface="Roboto"/>
                <a:ea typeface="Roboto"/>
                <a:cs typeface="Roboto"/>
                <a:sym typeface="Roboto"/>
              </a:rPr>
              <a:t>-The dataset is split into training and testing sets, and feature scaling is applied using StandardScaler.</a:t>
            </a:r>
            <a:endParaRPr sz="1200">
              <a:solidFill>
                <a:srgbClr val="000000"/>
              </a:solidFill>
              <a:latin typeface="Roboto"/>
              <a:ea typeface="Roboto"/>
              <a:cs typeface="Roboto"/>
              <a:sym typeface="Roboto"/>
            </a:endParaRPr>
          </a:p>
          <a:p>
            <a:pPr indent="0" lvl="0" marL="0" rtl="0" algn="just">
              <a:lnSpc>
                <a:spcPct val="100000"/>
              </a:lnSpc>
              <a:spcBef>
                <a:spcPts val="800"/>
              </a:spcBef>
              <a:spcAft>
                <a:spcPts val="0"/>
              </a:spcAft>
              <a:buNone/>
            </a:pPr>
            <a:r>
              <a:rPr b="1" lang="en-GB" sz="1200"/>
              <a:t>3.  Quantum Feature Map Optimization:</a:t>
            </a:r>
            <a:endParaRPr b="1" sz="1200"/>
          </a:p>
          <a:p>
            <a:pPr indent="0" lvl="0" marL="457200" rtl="0" algn="just">
              <a:lnSpc>
                <a:spcPct val="100000"/>
              </a:lnSpc>
              <a:spcBef>
                <a:spcPts val="800"/>
              </a:spcBef>
              <a:spcAft>
                <a:spcPts val="0"/>
              </a:spcAft>
              <a:buNone/>
            </a:pPr>
            <a:r>
              <a:rPr lang="en-GB" sz="1200"/>
              <a:t>-A quantum circuit (quantum_circuit) is defined, incorporating Hadamard gates, rotation gates, CNOT gates, and RY gates.</a:t>
            </a:r>
            <a:endParaRPr sz="1200"/>
          </a:p>
          <a:p>
            <a:pPr indent="457200" lvl="0" marL="0" rtl="0" algn="just">
              <a:lnSpc>
                <a:spcPct val="100000"/>
              </a:lnSpc>
              <a:spcBef>
                <a:spcPts val="800"/>
              </a:spcBef>
              <a:spcAft>
                <a:spcPts val="0"/>
              </a:spcAft>
              <a:buNone/>
            </a:pPr>
            <a:r>
              <a:rPr lang="en-GB" sz="1200"/>
              <a:t>-Quantum circuit parameters are initialized randomly.</a:t>
            </a:r>
            <a:endParaRPr sz="1200"/>
          </a:p>
          <a:p>
            <a:pPr indent="0" lvl="0" marL="0" rtl="0" algn="just">
              <a:lnSpc>
                <a:spcPct val="100000"/>
              </a:lnSpc>
              <a:spcBef>
                <a:spcPts val="800"/>
              </a:spcBef>
              <a:spcAft>
                <a:spcPts val="0"/>
              </a:spcAft>
              <a:buNone/>
            </a:pPr>
            <a:r>
              <a:rPr b="1" lang="en-GB" sz="1200"/>
              <a:t>4.</a:t>
            </a:r>
            <a:r>
              <a:rPr b="1" lang="en-GB" sz="1200">
                <a:latin typeface="Roboto"/>
                <a:ea typeface="Roboto"/>
                <a:cs typeface="Roboto"/>
                <a:sym typeface="Roboto"/>
              </a:rPr>
              <a:t>  </a:t>
            </a:r>
            <a:r>
              <a:rPr b="1" lang="en-GB" sz="1200"/>
              <a:t>SVM Integration:</a:t>
            </a:r>
            <a:endParaRPr b="1" sz="1200"/>
          </a:p>
          <a:p>
            <a:pPr indent="0" lvl="0" marL="457200" rtl="0" algn="just">
              <a:lnSpc>
                <a:spcPct val="100000"/>
              </a:lnSpc>
              <a:spcBef>
                <a:spcPts val="800"/>
              </a:spcBef>
              <a:spcAft>
                <a:spcPts val="0"/>
              </a:spcAft>
              <a:buNone/>
            </a:pPr>
            <a:r>
              <a:rPr lang="en-GB" sz="1200">
                <a:latin typeface="Roboto"/>
                <a:ea typeface="Roboto"/>
                <a:cs typeface="Roboto"/>
                <a:sym typeface="Roboto"/>
              </a:rPr>
              <a:t>-The quantum-transformed dataset integrates into a classical SVM framework with a precomputed kernel.</a:t>
            </a:r>
            <a:endParaRPr sz="1200">
              <a:latin typeface="Roboto"/>
              <a:ea typeface="Roboto"/>
              <a:cs typeface="Roboto"/>
              <a:sym typeface="Roboto"/>
            </a:endParaRPr>
          </a:p>
          <a:p>
            <a:pPr indent="0" lvl="0" marL="457200" rtl="0" algn="just">
              <a:lnSpc>
                <a:spcPct val="100000"/>
              </a:lnSpc>
              <a:spcBef>
                <a:spcPts val="800"/>
              </a:spcBef>
              <a:spcAft>
                <a:spcPts val="0"/>
              </a:spcAft>
              <a:buNone/>
            </a:pPr>
            <a:r>
              <a:rPr lang="en-GB" sz="1200">
                <a:latin typeface="Roboto"/>
                <a:ea typeface="Roboto"/>
                <a:cs typeface="Roboto"/>
                <a:sym typeface="Roboto"/>
              </a:rPr>
              <a:t>-The SVM is trained on the precomputed kernel matrix and used for predictions on the testing data.</a:t>
            </a:r>
            <a:endParaRPr sz="1200">
              <a:latin typeface="Roboto"/>
              <a:ea typeface="Roboto"/>
              <a:cs typeface="Roboto"/>
              <a:sym typeface="Roboto"/>
            </a:endParaRPr>
          </a:p>
          <a:p>
            <a:pPr indent="0" lvl="0" marL="0" rtl="0" algn="just">
              <a:lnSpc>
                <a:spcPct val="100000"/>
              </a:lnSpc>
              <a:spcBef>
                <a:spcPts val="800"/>
              </a:spcBef>
              <a:spcAft>
                <a:spcPts val="0"/>
              </a:spcAft>
              <a:buNone/>
            </a:pPr>
            <a:r>
              <a:t/>
            </a:r>
            <a:endParaRPr sz="1200">
              <a:latin typeface="Roboto"/>
              <a:ea typeface="Roboto"/>
              <a:cs typeface="Roboto"/>
              <a:sym typeface="Roboto"/>
            </a:endParaRPr>
          </a:p>
          <a:p>
            <a:pPr indent="0" lvl="0" marL="0" rtl="0" algn="just">
              <a:lnSpc>
                <a:spcPct val="100000"/>
              </a:lnSpc>
              <a:spcBef>
                <a:spcPts val="800"/>
              </a:spcBef>
              <a:spcAft>
                <a:spcPts val="0"/>
              </a:spcAft>
              <a:buNone/>
            </a:pPr>
            <a:r>
              <a:t/>
            </a:r>
            <a:endParaRPr sz="1200">
              <a:latin typeface="Roboto"/>
              <a:ea typeface="Roboto"/>
              <a:cs typeface="Roboto"/>
              <a:sym typeface="Roboto"/>
            </a:endParaRPr>
          </a:p>
          <a:p>
            <a:pPr indent="0" lvl="0" marL="0" rtl="0" algn="l">
              <a:lnSpc>
                <a:spcPct val="60000"/>
              </a:lnSpc>
              <a:spcBef>
                <a:spcPts val="800"/>
              </a:spcBef>
              <a:spcAft>
                <a:spcPts val="0"/>
              </a:spcAft>
              <a:buNone/>
            </a:pPr>
            <a:r>
              <a:rPr lang="en-GB" sz="1225"/>
              <a:t>   </a:t>
            </a:r>
            <a:endParaRPr sz="1225"/>
          </a:p>
          <a:p>
            <a:pPr indent="0" lvl="0" marL="0" rtl="0" algn="l">
              <a:lnSpc>
                <a:spcPct val="60000"/>
              </a:lnSpc>
              <a:spcBef>
                <a:spcPts val="1200"/>
              </a:spcBef>
              <a:spcAft>
                <a:spcPts val="0"/>
              </a:spcAft>
              <a:buSzPts val="275"/>
              <a:buNone/>
            </a:pPr>
            <a:r>
              <a:t/>
            </a:r>
            <a:endParaRPr sz="1325"/>
          </a:p>
          <a:p>
            <a:pPr indent="0" lvl="0" marL="0" rtl="0" algn="l">
              <a:lnSpc>
                <a:spcPct val="60000"/>
              </a:lnSpc>
              <a:spcBef>
                <a:spcPts val="1200"/>
              </a:spcBef>
              <a:spcAft>
                <a:spcPts val="1200"/>
              </a:spcAft>
              <a:buSzPts val="275"/>
              <a:buNone/>
            </a:pPr>
            <a:r>
              <a:t/>
            </a:r>
            <a:endParaRPr sz="122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idx="1" type="body"/>
          </p:nvPr>
        </p:nvSpPr>
        <p:spPr>
          <a:xfrm>
            <a:off x="1236275" y="552700"/>
            <a:ext cx="7323000" cy="2911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GB" sz="1200"/>
              <a:t>5. Model Evaluation:</a:t>
            </a:r>
            <a:endParaRPr sz="1200"/>
          </a:p>
          <a:p>
            <a:pPr indent="0" lvl="0" marL="0" rtl="0" algn="just">
              <a:lnSpc>
                <a:spcPct val="100000"/>
              </a:lnSpc>
              <a:spcBef>
                <a:spcPts val="800"/>
              </a:spcBef>
              <a:spcAft>
                <a:spcPts val="0"/>
              </a:spcAft>
              <a:buNone/>
            </a:pPr>
            <a:r>
              <a:rPr lang="en-GB" sz="1200"/>
              <a:t>Classification accuracy and F1 score are computed and printed, providing a comprehensive assessment of the model's performance in credit card fraud detection.</a:t>
            </a:r>
            <a:endParaRPr sz="1200"/>
          </a:p>
          <a:p>
            <a:pPr indent="0" lvl="0" marL="0" rtl="0" algn="just">
              <a:lnSpc>
                <a:spcPct val="100000"/>
              </a:lnSpc>
              <a:spcBef>
                <a:spcPts val="800"/>
              </a:spcBef>
              <a:spcAft>
                <a:spcPts val="0"/>
              </a:spcAft>
              <a:buNone/>
            </a:pPr>
            <a:r>
              <a:rPr lang="en-GB" sz="1200"/>
              <a:t>This advanced QSVM model represents a concerted effort to optimize the quantum feature mapping process, augmenting the model's ability to discern patterns indicative of fraudulent transactions. The robust evaluation metrics serve as a testament to the model's efficacy in enhancing fraud detection capabilities.</a:t>
            </a:r>
            <a:endParaRPr sz="1200"/>
          </a:p>
          <a:p>
            <a:pPr indent="0" lvl="0" marL="0" rtl="0" algn="l">
              <a:lnSpc>
                <a:spcPct val="60000"/>
              </a:lnSpc>
              <a:spcBef>
                <a:spcPts val="800"/>
              </a:spcBef>
              <a:spcAft>
                <a:spcPts val="0"/>
              </a:spcAft>
              <a:buNone/>
            </a:pPr>
            <a:r>
              <a:t/>
            </a:r>
            <a:endParaRPr b="1" sz="1306"/>
          </a:p>
          <a:p>
            <a:pPr indent="0" lvl="0" marL="0" rtl="0" algn="l">
              <a:lnSpc>
                <a:spcPct val="60000"/>
              </a:lnSpc>
              <a:spcBef>
                <a:spcPts val="1200"/>
              </a:spcBef>
              <a:spcAft>
                <a:spcPts val="1200"/>
              </a:spcAft>
              <a:buSzPts val="275"/>
              <a:buNone/>
            </a:pPr>
            <a:r>
              <a:t/>
            </a:r>
            <a:endParaRPr sz="1325"/>
          </a:p>
        </p:txBody>
      </p:sp>
      <p:pic>
        <p:nvPicPr>
          <p:cNvPr id="263" name="Google Shape;263;p33"/>
          <p:cNvPicPr preferRelativeResize="0"/>
          <p:nvPr/>
        </p:nvPicPr>
        <p:blipFill>
          <a:blip r:embed="rId3">
            <a:alphaModFix/>
          </a:blip>
          <a:stretch>
            <a:fillRect/>
          </a:stretch>
        </p:blipFill>
        <p:spPr>
          <a:xfrm>
            <a:off x="1236275" y="3134200"/>
            <a:ext cx="7435451" cy="1292625"/>
          </a:xfrm>
          <a:prstGeom prst="rect">
            <a:avLst/>
          </a:prstGeom>
          <a:noFill/>
          <a:ln>
            <a:noFill/>
          </a:ln>
        </p:spPr>
      </p:pic>
      <p:sp>
        <p:nvSpPr>
          <p:cNvPr id="264" name="Google Shape;264;p33"/>
          <p:cNvSpPr txBox="1"/>
          <p:nvPr/>
        </p:nvSpPr>
        <p:spPr>
          <a:xfrm>
            <a:off x="1236275" y="2673800"/>
            <a:ext cx="2891400" cy="5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latin typeface="Lato"/>
                <a:ea typeface="Lato"/>
                <a:cs typeface="Lato"/>
                <a:sym typeface="Lato"/>
              </a:rPr>
              <a:t>Gate representation</a:t>
            </a:r>
            <a:endParaRPr sz="15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270" name="Google Shape;270;p34"/>
          <p:cNvSpPr txBox="1"/>
          <p:nvPr>
            <p:ph idx="1" type="body"/>
          </p:nvPr>
        </p:nvSpPr>
        <p:spPr>
          <a:xfrm>
            <a:off x="1297500" y="3497025"/>
            <a:ext cx="7038900" cy="9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Accuracy : 47.20%</a:t>
            </a:r>
            <a:endParaRPr b="1"/>
          </a:p>
          <a:p>
            <a:pPr indent="0" lvl="0" marL="0" rtl="0" algn="l">
              <a:spcBef>
                <a:spcPts val="1200"/>
              </a:spcBef>
              <a:spcAft>
                <a:spcPts val="1200"/>
              </a:spcAft>
              <a:buNone/>
            </a:pPr>
            <a:r>
              <a:rPr b="1" lang="en-GB"/>
              <a:t>F1 Score : 64.13%</a:t>
            </a:r>
            <a:endParaRPr b="1"/>
          </a:p>
        </p:txBody>
      </p:sp>
      <p:pic>
        <p:nvPicPr>
          <p:cNvPr id="271" name="Google Shape;271;p34"/>
          <p:cNvPicPr preferRelativeResize="0"/>
          <p:nvPr/>
        </p:nvPicPr>
        <p:blipFill rotWithShape="1">
          <a:blip r:embed="rId3">
            <a:alphaModFix/>
          </a:blip>
          <a:srcRect b="18470" l="19846" r="0" t="51622"/>
          <a:stretch/>
        </p:blipFill>
        <p:spPr>
          <a:xfrm>
            <a:off x="1170225" y="1081050"/>
            <a:ext cx="7257125" cy="1962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297500" y="3143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4</a:t>
            </a:r>
            <a:endParaRPr/>
          </a:p>
          <a:p>
            <a:pPr indent="0" lvl="0" marL="0" rtl="0" algn="l">
              <a:spcBef>
                <a:spcPts val="0"/>
              </a:spcBef>
              <a:spcAft>
                <a:spcPts val="0"/>
              </a:spcAft>
              <a:buNone/>
            </a:pPr>
            <a:r>
              <a:rPr lang="en-GB"/>
              <a:t>Quantum SVM using Strongly Entangling Layers</a:t>
            </a:r>
            <a:endParaRPr/>
          </a:p>
        </p:txBody>
      </p:sp>
      <p:sp>
        <p:nvSpPr>
          <p:cNvPr id="277" name="Google Shape;277;p35"/>
          <p:cNvSpPr txBox="1"/>
          <p:nvPr>
            <p:ph idx="1" type="body"/>
          </p:nvPr>
        </p:nvSpPr>
        <p:spPr>
          <a:xfrm>
            <a:off x="966100" y="1390200"/>
            <a:ext cx="7903500" cy="3753300"/>
          </a:xfrm>
          <a:prstGeom prst="rect">
            <a:avLst/>
          </a:prstGeom>
        </p:spPr>
        <p:txBody>
          <a:bodyPr anchorCtr="0" anchor="t" bIns="91425" lIns="91425" spcFirstLastPara="1" rIns="91425" wrap="square" tIns="91425">
            <a:normAutofit fontScale="40000" lnSpcReduction="20000"/>
          </a:bodyPr>
          <a:lstStyle/>
          <a:p>
            <a:pPr indent="0" lvl="0" marL="0" rtl="0" algn="l">
              <a:lnSpc>
                <a:spcPct val="75000"/>
              </a:lnSpc>
              <a:spcBef>
                <a:spcPts val="0"/>
              </a:spcBef>
              <a:spcAft>
                <a:spcPts val="0"/>
              </a:spcAft>
              <a:buNone/>
            </a:pPr>
            <a:r>
              <a:rPr b="1" lang="en-GB" sz="3000"/>
              <a:t>1. Data Loading and Preprocessing:</a:t>
            </a:r>
            <a:endParaRPr b="1" sz="3000"/>
          </a:p>
          <a:p>
            <a:pPr indent="0" lvl="0" marL="0" rtl="0" algn="l">
              <a:lnSpc>
                <a:spcPct val="75000"/>
              </a:lnSpc>
              <a:spcBef>
                <a:spcPts val="800"/>
              </a:spcBef>
              <a:spcAft>
                <a:spcPts val="0"/>
              </a:spcAft>
              <a:buNone/>
            </a:pPr>
            <a:r>
              <a:rPr lang="en-GB" sz="3000"/>
              <a:t>   - The credit card dataset is loaded.</a:t>
            </a:r>
            <a:endParaRPr sz="3000"/>
          </a:p>
          <a:p>
            <a:pPr indent="0" lvl="0" marL="0" rtl="0" algn="l">
              <a:lnSpc>
                <a:spcPct val="75000"/>
              </a:lnSpc>
              <a:spcBef>
                <a:spcPts val="800"/>
              </a:spcBef>
              <a:spcAft>
                <a:spcPts val="0"/>
              </a:spcAft>
              <a:buNone/>
            </a:pPr>
            <a:r>
              <a:rPr lang="en-GB" sz="3000"/>
              <a:t>   - Class 0 data is sampled to create a balanced dataset along with all Class 1 data.</a:t>
            </a:r>
            <a:endParaRPr sz="3000"/>
          </a:p>
          <a:p>
            <a:pPr indent="0" lvl="0" marL="0" rtl="0" algn="l">
              <a:lnSpc>
                <a:spcPct val="75000"/>
              </a:lnSpc>
              <a:spcBef>
                <a:spcPts val="800"/>
              </a:spcBef>
              <a:spcAft>
                <a:spcPts val="0"/>
              </a:spcAft>
              <a:buNone/>
            </a:pPr>
            <a:r>
              <a:rPr lang="en-GB" sz="3000"/>
              <a:t>   - The dataset is shuffled for randomness.</a:t>
            </a:r>
            <a:endParaRPr sz="3000"/>
          </a:p>
          <a:p>
            <a:pPr indent="0" lvl="0" marL="0" rtl="0" algn="l">
              <a:lnSpc>
                <a:spcPct val="75000"/>
              </a:lnSpc>
              <a:spcBef>
                <a:spcPts val="800"/>
              </a:spcBef>
              <a:spcAft>
                <a:spcPts val="0"/>
              </a:spcAft>
              <a:buNone/>
            </a:pPr>
            <a:r>
              <a:t/>
            </a:r>
            <a:endParaRPr sz="3000"/>
          </a:p>
          <a:p>
            <a:pPr indent="0" lvl="0" marL="0" rtl="0" algn="l">
              <a:lnSpc>
                <a:spcPct val="75000"/>
              </a:lnSpc>
              <a:spcBef>
                <a:spcPts val="800"/>
              </a:spcBef>
              <a:spcAft>
                <a:spcPts val="0"/>
              </a:spcAft>
              <a:buNone/>
            </a:pPr>
            <a:r>
              <a:rPr b="1" lang="en-GB" sz="3000"/>
              <a:t>2. Feature Extraction and Reduction:</a:t>
            </a:r>
            <a:endParaRPr b="1" sz="3000"/>
          </a:p>
          <a:p>
            <a:pPr indent="0" lvl="0" marL="0" rtl="0" algn="l">
              <a:lnSpc>
                <a:spcPct val="75000"/>
              </a:lnSpc>
              <a:spcBef>
                <a:spcPts val="800"/>
              </a:spcBef>
              <a:spcAft>
                <a:spcPts val="0"/>
              </a:spcAft>
              <a:buNone/>
            </a:pPr>
            <a:r>
              <a:rPr lang="en-GB" sz="3000"/>
              <a:t>   - Features and labels are extracted from the dataset.</a:t>
            </a:r>
            <a:endParaRPr sz="3000"/>
          </a:p>
          <a:p>
            <a:pPr indent="0" lvl="0" marL="0" rtl="0" algn="l">
              <a:lnSpc>
                <a:spcPct val="75000"/>
              </a:lnSpc>
              <a:spcBef>
                <a:spcPts val="800"/>
              </a:spcBef>
              <a:spcAft>
                <a:spcPts val="0"/>
              </a:spcAft>
              <a:buNone/>
            </a:pPr>
            <a:r>
              <a:rPr lang="en-GB" sz="3000"/>
              <a:t>   - Standardization is applied to the features.</a:t>
            </a:r>
            <a:endParaRPr sz="3000"/>
          </a:p>
          <a:p>
            <a:pPr indent="0" lvl="0" marL="0" rtl="0" algn="l">
              <a:lnSpc>
                <a:spcPct val="75000"/>
              </a:lnSpc>
              <a:spcBef>
                <a:spcPts val="800"/>
              </a:spcBef>
              <a:spcAft>
                <a:spcPts val="0"/>
              </a:spcAft>
              <a:buNone/>
            </a:pPr>
            <a:r>
              <a:rPr lang="en-GB" sz="3000"/>
              <a:t>   - Principal Component Analysis (PCA) is utilized to reduce the features to two dimensions.</a:t>
            </a:r>
            <a:endParaRPr sz="3000"/>
          </a:p>
          <a:p>
            <a:pPr indent="0" lvl="0" marL="0" rtl="0" algn="l">
              <a:lnSpc>
                <a:spcPct val="75000"/>
              </a:lnSpc>
              <a:spcBef>
                <a:spcPts val="800"/>
              </a:spcBef>
              <a:spcAft>
                <a:spcPts val="0"/>
              </a:spcAft>
              <a:buNone/>
            </a:pPr>
            <a:r>
              <a:t/>
            </a:r>
            <a:endParaRPr sz="3000"/>
          </a:p>
          <a:p>
            <a:pPr indent="0" lvl="0" marL="0" rtl="0" algn="l">
              <a:lnSpc>
                <a:spcPct val="75000"/>
              </a:lnSpc>
              <a:spcBef>
                <a:spcPts val="800"/>
              </a:spcBef>
              <a:spcAft>
                <a:spcPts val="0"/>
              </a:spcAft>
              <a:buNone/>
            </a:pPr>
            <a:r>
              <a:rPr b="1" lang="en-GB" sz="3000"/>
              <a:t>3. Data Splitting</a:t>
            </a:r>
            <a:endParaRPr b="1" sz="3000"/>
          </a:p>
          <a:p>
            <a:pPr indent="0" lvl="0" marL="0" rtl="0" algn="l">
              <a:lnSpc>
                <a:spcPct val="75000"/>
              </a:lnSpc>
              <a:spcBef>
                <a:spcPts val="800"/>
              </a:spcBef>
              <a:spcAft>
                <a:spcPts val="0"/>
              </a:spcAft>
              <a:buNone/>
            </a:pPr>
            <a:r>
              <a:rPr b="1" lang="en-GB" sz="3000"/>
              <a:t>   - </a:t>
            </a:r>
            <a:r>
              <a:rPr lang="en-GB" sz="3000"/>
              <a:t>The preprocessed dataset is split into training and testing datasets with 80-20 ratio.</a:t>
            </a:r>
            <a:endParaRPr sz="3000"/>
          </a:p>
          <a:p>
            <a:pPr indent="0" lvl="0" marL="0" rtl="0" algn="l">
              <a:lnSpc>
                <a:spcPct val="75000"/>
              </a:lnSpc>
              <a:spcBef>
                <a:spcPts val="800"/>
              </a:spcBef>
              <a:spcAft>
                <a:spcPts val="0"/>
              </a:spcAft>
              <a:buNone/>
            </a:pPr>
            <a:r>
              <a:t/>
            </a:r>
            <a:endParaRPr sz="3000"/>
          </a:p>
          <a:p>
            <a:pPr indent="0" lvl="0" marL="0" rtl="0" algn="l">
              <a:lnSpc>
                <a:spcPct val="75000"/>
              </a:lnSpc>
              <a:spcBef>
                <a:spcPts val="800"/>
              </a:spcBef>
              <a:spcAft>
                <a:spcPts val="0"/>
              </a:spcAft>
              <a:buNone/>
            </a:pPr>
            <a:r>
              <a:rPr b="1" lang="en-GB" sz="3000"/>
              <a:t>4. Quantum Feature Map Definition</a:t>
            </a:r>
            <a:endParaRPr b="1" sz="3000"/>
          </a:p>
          <a:p>
            <a:pPr indent="0" lvl="0" marL="0" rtl="0" algn="l">
              <a:lnSpc>
                <a:spcPct val="75000"/>
              </a:lnSpc>
              <a:spcBef>
                <a:spcPts val="800"/>
              </a:spcBef>
              <a:spcAft>
                <a:spcPts val="0"/>
              </a:spcAft>
              <a:buNone/>
            </a:pPr>
            <a:r>
              <a:rPr b="1" lang="en-GB" sz="3000"/>
              <a:t>  - </a:t>
            </a:r>
            <a:r>
              <a:rPr lang="en-GB" sz="3000"/>
              <a:t>A quantum feature map is defined using Pennylane’s  ‘Strongly Entangling Layers’</a:t>
            </a:r>
            <a:r>
              <a:rPr b="1" lang="en-GB" sz="3000"/>
              <a:t> </a:t>
            </a:r>
            <a:endParaRPr b="1" sz="3000"/>
          </a:p>
          <a:p>
            <a:pPr indent="0" lvl="0" marL="0" rtl="0" algn="l">
              <a:lnSpc>
                <a:spcPct val="75000"/>
              </a:lnSpc>
              <a:spcBef>
                <a:spcPts val="800"/>
              </a:spcBef>
              <a:spcAft>
                <a:spcPts val="0"/>
              </a:spcAft>
              <a:buNone/>
            </a:pPr>
            <a:r>
              <a:rPr b="1" lang="en-GB" sz="3000"/>
              <a:t>  -</a:t>
            </a:r>
            <a:r>
              <a:rPr lang="en-GB" sz="3000"/>
              <a:t> It is designed to transform classical data into quantum features. </a:t>
            </a:r>
            <a:r>
              <a:rPr b="1" lang="en-GB" sz="3000"/>
              <a:t> </a:t>
            </a:r>
            <a:endParaRPr b="1" sz="3000"/>
          </a:p>
          <a:p>
            <a:pPr indent="0" lvl="0" marL="0" rtl="0" algn="l">
              <a:lnSpc>
                <a:spcPct val="75000"/>
              </a:lnSpc>
              <a:spcBef>
                <a:spcPts val="800"/>
              </a:spcBef>
              <a:spcAft>
                <a:spcPts val="0"/>
              </a:spcAft>
              <a:buNone/>
            </a:pPr>
            <a:r>
              <a:t/>
            </a:r>
            <a:endParaRPr sz="1200"/>
          </a:p>
          <a:p>
            <a:pPr indent="0" lvl="0" marL="0" rtl="0" algn="l">
              <a:spcBef>
                <a:spcPts val="8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idx="1" type="body"/>
          </p:nvPr>
        </p:nvSpPr>
        <p:spPr>
          <a:xfrm>
            <a:off x="1236275" y="552700"/>
            <a:ext cx="7323000" cy="408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200">
                <a:latin typeface="Roboto"/>
                <a:ea typeface="Roboto"/>
                <a:cs typeface="Roboto"/>
                <a:sym typeface="Roboto"/>
              </a:rPr>
              <a:t>5. Quantum Feature Map Application:</a:t>
            </a:r>
            <a:endParaRPr b="1"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Quantum circuit parameters are initialized randomly.</a:t>
            </a:r>
            <a:endParaRPr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Quantum feature maps are applied to both the training and testing data.</a:t>
            </a:r>
            <a:endParaRPr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This quantum transformation introduces quantum-inspired features to classical data.</a:t>
            </a:r>
            <a:endParaRPr sz="1200">
              <a:latin typeface="Roboto"/>
              <a:ea typeface="Roboto"/>
              <a:cs typeface="Roboto"/>
              <a:sym typeface="Roboto"/>
            </a:endParaRPr>
          </a:p>
          <a:p>
            <a:pPr indent="0" lvl="0" marL="0" rtl="0" algn="l">
              <a:lnSpc>
                <a:spcPct val="100000"/>
              </a:lnSpc>
              <a:spcBef>
                <a:spcPts val="800"/>
              </a:spcBef>
              <a:spcAft>
                <a:spcPts val="0"/>
              </a:spcAft>
              <a:buNone/>
            </a:pPr>
            <a:r>
              <a:rPr b="1" lang="en-GB" sz="1200">
                <a:latin typeface="Roboto"/>
                <a:ea typeface="Roboto"/>
                <a:cs typeface="Roboto"/>
                <a:sym typeface="Roboto"/>
              </a:rPr>
              <a:t>6. Classical SVM Training:</a:t>
            </a:r>
            <a:endParaRPr b="1"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A classical Support Vector Machine (SVM) is trained on the quantum features.</a:t>
            </a:r>
            <a:endParaRPr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The `SVC` (Support Vector Classification) from scikit-learn is employed for this purpose.</a:t>
            </a:r>
            <a:endParaRPr sz="1200">
              <a:latin typeface="Roboto"/>
              <a:ea typeface="Roboto"/>
              <a:cs typeface="Roboto"/>
              <a:sym typeface="Roboto"/>
            </a:endParaRPr>
          </a:p>
          <a:p>
            <a:pPr indent="0" lvl="0" marL="0" rtl="0" algn="l">
              <a:lnSpc>
                <a:spcPct val="100000"/>
              </a:lnSpc>
              <a:spcBef>
                <a:spcPts val="800"/>
              </a:spcBef>
              <a:spcAft>
                <a:spcPts val="0"/>
              </a:spcAft>
              <a:buNone/>
            </a:pPr>
            <a:r>
              <a:rPr b="1" lang="en-GB" sz="1200">
                <a:latin typeface="Roboto"/>
                <a:ea typeface="Roboto"/>
                <a:cs typeface="Roboto"/>
                <a:sym typeface="Roboto"/>
              </a:rPr>
              <a:t>7. Prediction and Evaluation:</a:t>
            </a:r>
            <a:endParaRPr b="1"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Predictions are made on the testing data using the trained QFM-SVM model.</a:t>
            </a:r>
            <a:endParaRPr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The accuracy of the model is evaluated using classical machine learning metrics.</a:t>
            </a:r>
            <a:endParaRPr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The classical SVM is applied to quantum features, showcasing a hybrid approach for classification   tasks.</a:t>
            </a:r>
            <a:endParaRPr sz="1200">
              <a:latin typeface="Roboto"/>
              <a:ea typeface="Roboto"/>
              <a:cs typeface="Roboto"/>
              <a:sym typeface="Roboto"/>
            </a:endParaRPr>
          </a:p>
          <a:p>
            <a:pPr indent="0" lvl="0" marL="0" rtl="0" algn="l">
              <a:lnSpc>
                <a:spcPct val="100000"/>
              </a:lnSpc>
              <a:spcBef>
                <a:spcPts val="800"/>
              </a:spcBef>
              <a:spcAft>
                <a:spcPts val="0"/>
              </a:spcAft>
              <a:buNone/>
            </a:pPr>
            <a:r>
              <a:t/>
            </a:r>
            <a:endParaRPr sz="1200">
              <a:latin typeface="Roboto"/>
              <a:ea typeface="Roboto"/>
              <a:cs typeface="Roboto"/>
              <a:sym typeface="Roboto"/>
            </a:endParaRPr>
          </a:p>
          <a:p>
            <a:pPr indent="0" lvl="0" marL="0" rtl="0" algn="l">
              <a:lnSpc>
                <a:spcPct val="100000"/>
              </a:lnSpc>
              <a:spcBef>
                <a:spcPts val="800"/>
              </a:spcBef>
              <a:spcAft>
                <a:spcPts val="0"/>
              </a:spcAft>
              <a:buNone/>
            </a:pPr>
            <a:r>
              <a:t/>
            </a:r>
            <a:endParaRPr sz="1200">
              <a:latin typeface="Roboto"/>
              <a:ea typeface="Roboto"/>
              <a:cs typeface="Roboto"/>
              <a:sym typeface="Roboto"/>
            </a:endParaRPr>
          </a:p>
          <a:p>
            <a:pPr indent="0" lvl="0" marL="0" rtl="0" algn="l">
              <a:lnSpc>
                <a:spcPct val="100000"/>
              </a:lnSpc>
              <a:spcBef>
                <a:spcPts val="800"/>
              </a:spcBef>
              <a:spcAft>
                <a:spcPts val="0"/>
              </a:spcAft>
              <a:buNone/>
            </a:pPr>
            <a:r>
              <a:t/>
            </a:r>
            <a:endParaRPr sz="1200">
              <a:latin typeface="Roboto"/>
              <a:ea typeface="Roboto"/>
              <a:cs typeface="Roboto"/>
              <a:sym typeface="Roboto"/>
            </a:endParaRPr>
          </a:p>
          <a:p>
            <a:pPr indent="0" lvl="0" marL="0" rtl="0" algn="l">
              <a:lnSpc>
                <a:spcPct val="60000"/>
              </a:lnSpc>
              <a:spcBef>
                <a:spcPts val="800"/>
              </a:spcBef>
              <a:spcAft>
                <a:spcPts val="1200"/>
              </a:spcAft>
              <a:buSzPts val="275"/>
              <a:buNone/>
            </a:pPr>
            <a:r>
              <a:t/>
            </a:r>
            <a:endParaRPr b="1"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pic>
        <p:nvPicPr>
          <p:cNvPr id="288" name="Google Shape;288;p37"/>
          <p:cNvPicPr preferRelativeResize="0"/>
          <p:nvPr/>
        </p:nvPicPr>
        <p:blipFill rotWithShape="1">
          <a:blip r:embed="rId3">
            <a:alphaModFix/>
          </a:blip>
          <a:srcRect b="0" l="0" r="0" t="0"/>
          <a:stretch/>
        </p:blipFill>
        <p:spPr>
          <a:xfrm>
            <a:off x="625925" y="1472650"/>
            <a:ext cx="8210800" cy="1598825"/>
          </a:xfrm>
          <a:prstGeom prst="rect">
            <a:avLst/>
          </a:prstGeom>
          <a:noFill/>
          <a:ln>
            <a:noFill/>
          </a:ln>
        </p:spPr>
      </p:pic>
      <p:sp>
        <p:nvSpPr>
          <p:cNvPr id="289" name="Google Shape;289;p37"/>
          <p:cNvSpPr txBox="1"/>
          <p:nvPr/>
        </p:nvSpPr>
        <p:spPr>
          <a:xfrm>
            <a:off x="852700" y="3168200"/>
            <a:ext cx="5261400" cy="14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latin typeface="Lato"/>
                <a:ea typeface="Lato"/>
                <a:cs typeface="Lato"/>
                <a:sym typeface="Lato"/>
              </a:rPr>
              <a:t>Classification Accuracy = 62.54%</a:t>
            </a:r>
            <a:endParaRPr b="1">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1052550" y="876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MODEL 5</a:t>
            </a:r>
            <a:endParaRPr b="1"/>
          </a:p>
          <a:p>
            <a:pPr indent="0" lvl="0" marL="0" rtl="0" algn="l">
              <a:spcBef>
                <a:spcPts val="0"/>
              </a:spcBef>
              <a:spcAft>
                <a:spcPts val="0"/>
              </a:spcAft>
              <a:buNone/>
            </a:pPr>
            <a:r>
              <a:rPr b="1" lang="en-GB"/>
              <a:t>QSVM model using Qiskit</a:t>
            </a:r>
            <a:endParaRPr b="1"/>
          </a:p>
        </p:txBody>
      </p:sp>
      <p:sp>
        <p:nvSpPr>
          <p:cNvPr id="295" name="Google Shape;295;p38"/>
          <p:cNvSpPr txBox="1"/>
          <p:nvPr>
            <p:ph idx="1" type="body"/>
          </p:nvPr>
        </p:nvSpPr>
        <p:spPr>
          <a:xfrm>
            <a:off x="966100" y="1001700"/>
            <a:ext cx="7903500" cy="3753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GB" sz="1200"/>
              <a:t>1. </a:t>
            </a:r>
            <a:r>
              <a:rPr b="1" lang="en-GB" sz="1200"/>
              <a:t>Data Preparation:</a:t>
            </a:r>
            <a:endParaRPr b="1" sz="1200"/>
          </a:p>
          <a:p>
            <a:pPr indent="0" lvl="0" marL="0" rtl="0" algn="l">
              <a:lnSpc>
                <a:spcPct val="80000"/>
              </a:lnSpc>
              <a:spcBef>
                <a:spcPts val="800"/>
              </a:spcBef>
              <a:spcAft>
                <a:spcPts val="0"/>
              </a:spcAft>
              <a:buSzPts val="275"/>
              <a:buNone/>
            </a:pPr>
            <a:r>
              <a:rPr lang="en-GB" sz="1200"/>
              <a:t>   - The credit card dataset is loaded and processed to ensure a balanced representation of both Class 0 and Class 1.</a:t>
            </a:r>
            <a:endParaRPr sz="1200"/>
          </a:p>
          <a:p>
            <a:pPr indent="0" lvl="0" marL="0" rtl="0" algn="l">
              <a:lnSpc>
                <a:spcPct val="80000"/>
              </a:lnSpc>
              <a:spcBef>
                <a:spcPts val="800"/>
              </a:spcBef>
              <a:spcAft>
                <a:spcPts val="0"/>
              </a:spcAft>
              <a:buSzPts val="275"/>
              <a:buNone/>
            </a:pPr>
            <a:r>
              <a:rPr lang="en-GB" sz="1200"/>
              <a:t>   - 800 instances of Class 0 and all instances of Class 1 are combined, creating a comprehensive dataset.</a:t>
            </a:r>
            <a:endParaRPr sz="1200"/>
          </a:p>
          <a:p>
            <a:pPr indent="0" lvl="0" marL="0" rtl="0" algn="l">
              <a:lnSpc>
                <a:spcPct val="80000"/>
              </a:lnSpc>
              <a:spcBef>
                <a:spcPts val="800"/>
              </a:spcBef>
              <a:spcAft>
                <a:spcPts val="0"/>
              </a:spcAft>
              <a:buSzPts val="275"/>
              <a:buNone/>
            </a:pPr>
            <a:r>
              <a:rPr lang="en-GB" sz="1200"/>
              <a:t>   - The dataset is randomly shuffled for optimal training conditions.</a:t>
            </a:r>
            <a:endParaRPr sz="1200"/>
          </a:p>
          <a:p>
            <a:pPr indent="0" lvl="0" marL="0" rtl="0" algn="l">
              <a:lnSpc>
                <a:spcPct val="80000"/>
              </a:lnSpc>
              <a:spcBef>
                <a:spcPts val="800"/>
              </a:spcBef>
              <a:spcAft>
                <a:spcPts val="0"/>
              </a:spcAft>
              <a:buSzPts val="275"/>
              <a:buNone/>
            </a:pPr>
            <a:r>
              <a:t/>
            </a:r>
            <a:endParaRPr sz="1200"/>
          </a:p>
          <a:p>
            <a:pPr indent="0" lvl="0" marL="0" rtl="0" algn="l">
              <a:lnSpc>
                <a:spcPct val="80000"/>
              </a:lnSpc>
              <a:spcBef>
                <a:spcPts val="800"/>
              </a:spcBef>
              <a:spcAft>
                <a:spcPts val="0"/>
              </a:spcAft>
              <a:buSzPts val="275"/>
              <a:buNone/>
            </a:pPr>
            <a:r>
              <a:rPr lang="en-GB" sz="1200"/>
              <a:t>2. </a:t>
            </a:r>
            <a:r>
              <a:rPr b="1" lang="en-GB" sz="1200"/>
              <a:t>Feature Extraction and Standardization:</a:t>
            </a:r>
            <a:endParaRPr b="1" sz="1200"/>
          </a:p>
          <a:p>
            <a:pPr indent="0" lvl="0" marL="0" rtl="0" algn="l">
              <a:lnSpc>
                <a:spcPct val="80000"/>
              </a:lnSpc>
              <a:spcBef>
                <a:spcPts val="800"/>
              </a:spcBef>
              <a:spcAft>
                <a:spcPts val="0"/>
              </a:spcAft>
              <a:buSzPts val="275"/>
              <a:buNone/>
            </a:pPr>
            <a:r>
              <a:rPr lang="en-GB" sz="1200"/>
              <a:t>   - Features and labels are extracted from the dataset.</a:t>
            </a:r>
            <a:endParaRPr sz="1200"/>
          </a:p>
          <a:p>
            <a:pPr indent="0" lvl="0" marL="0" rtl="0" algn="l">
              <a:lnSpc>
                <a:spcPct val="80000"/>
              </a:lnSpc>
              <a:spcBef>
                <a:spcPts val="800"/>
              </a:spcBef>
              <a:spcAft>
                <a:spcPts val="0"/>
              </a:spcAft>
              <a:buSzPts val="275"/>
              <a:buNone/>
            </a:pPr>
            <a:r>
              <a:rPr lang="en-GB" sz="1200"/>
              <a:t>   - Standard scaling is applied to standardize the features, ensuring consistent scales for optimal QSVC training.</a:t>
            </a:r>
            <a:endParaRPr sz="1200"/>
          </a:p>
          <a:p>
            <a:pPr indent="0" lvl="0" marL="0" rtl="0" algn="l">
              <a:lnSpc>
                <a:spcPct val="80000"/>
              </a:lnSpc>
              <a:spcBef>
                <a:spcPts val="800"/>
              </a:spcBef>
              <a:spcAft>
                <a:spcPts val="0"/>
              </a:spcAft>
              <a:buSzPts val="275"/>
              <a:buNone/>
            </a:pPr>
            <a:r>
              <a:t/>
            </a:r>
            <a:endParaRPr sz="1200"/>
          </a:p>
          <a:p>
            <a:pPr indent="0" lvl="0" marL="0" rtl="0" algn="l">
              <a:lnSpc>
                <a:spcPct val="80000"/>
              </a:lnSpc>
              <a:spcBef>
                <a:spcPts val="800"/>
              </a:spcBef>
              <a:spcAft>
                <a:spcPts val="0"/>
              </a:spcAft>
              <a:buSzPts val="275"/>
              <a:buNone/>
            </a:pPr>
            <a:r>
              <a:rPr lang="en-GB" sz="1200"/>
              <a:t>3. </a:t>
            </a:r>
            <a:r>
              <a:rPr b="1" lang="en-GB" sz="1200"/>
              <a:t>Quantum Feature Map and Kernel Definition:</a:t>
            </a:r>
            <a:endParaRPr b="1" sz="1200"/>
          </a:p>
          <a:p>
            <a:pPr indent="0" lvl="0" marL="0" rtl="0" algn="l">
              <a:lnSpc>
                <a:spcPct val="100000"/>
              </a:lnSpc>
              <a:spcBef>
                <a:spcPts val="800"/>
              </a:spcBef>
              <a:spcAft>
                <a:spcPts val="0"/>
              </a:spcAft>
              <a:buSzPts val="275"/>
              <a:buNone/>
            </a:pPr>
            <a:r>
              <a:rPr lang="en-GB" sz="1200"/>
              <a:t>   - The quantum feature map is defined using Qiskit's </a:t>
            </a:r>
            <a:r>
              <a:rPr lang="en-GB" sz="1200"/>
              <a:t>ZZ FeatureMap</a:t>
            </a:r>
            <a:r>
              <a:rPr lang="en-GB" sz="1200"/>
              <a:t>, configured with two repetitions and linear entanglement.</a:t>
            </a:r>
            <a:endParaRPr sz="1200"/>
          </a:p>
          <a:p>
            <a:pPr indent="0" lvl="0" marL="0" rtl="0" algn="l">
              <a:lnSpc>
                <a:spcPct val="100000"/>
              </a:lnSpc>
              <a:spcBef>
                <a:spcPts val="800"/>
              </a:spcBef>
              <a:spcAft>
                <a:spcPts val="0"/>
              </a:spcAft>
              <a:buSzPts val="275"/>
              <a:buNone/>
            </a:pPr>
            <a:r>
              <a:rPr lang="en-GB" sz="1200"/>
              <a:t>   - </a:t>
            </a:r>
            <a:r>
              <a:rPr lang="en-GB" sz="1200"/>
              <a:t>Fidelity Quantum Kernel</a:t>
            </a:r>
            <a:r>
              <a:rPr lang="en-GB" sz="1200"/>
              <a:t> is employed as the quantum kernel, leveraging the fidelity metric to quantify the similarity between quantum states.</a:t>
            </a:r>
            <a:endParaRPr sz="1200"/>
          </a:p>
          <a:p>
            <a:pPr indent="0" lvl="0" marL="0" rtl="0" algn="l">
              <a:lnSpc>
                <a:spcPct val="80000"/>
              </a:lnSpc>
              <a:spcBef>
                <a:spcPts val="800"/>
              </a:spcBef>
              <a:spcAft>
                <a:spcPts val="0"/>
              </a:spcAft>
              <a:buSzPts val="275"/>
              <a:buNone/>
            </a:pPr>
            <a:r>
              <a:t/>
            </a:r>
            <a:endParaRPr sz="1200">
              <a:solidFill>
                <a:srgbClr val="000000"/>
              </a:solidFill>
            </a:endParaRPr>
          </a:p>
          <a:p>
            <a:pPr indent="0" lvl="0" marL="0" rtl="0" algn="l">
              <a:lnSpc>
                <a:spcPct val="55000"/>
              </a:lnSpc>
              <a:spcBef>
                <a:spcPts val="800"/>
              </a:spcBef>
              <a:spcAft>
                <a:spcPts val="0"/>
              </a:spcAft>
              <a:buSzPts val="275"/>
              <a:buNone/>
            </a:pPr>
            <a:r>
              <a:t/>
            </a:r>
            <a:endParaRPr sz="1200"/>
          </a:p>
          <a:p>
            <a:pPr indent="0" lvl="0" marL="0" rtl="0" algn="l">
              <a:lnSpc>
                <a:spcPct val="95000"/>
              </a:lnSpc>
              <a:spcBef>
                <a:spcPts val="800"/>
              </a:spcBef>
              <a:spcAft>
                <a:spcPts val="1200"/>
              </a:spcAft>
              <a:buSzPts val="275"/>
              <a:buNone/>
            </a:pPr>
            <a:r>
              <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idx="1" type="body"/>
          </p:nvPr>
        </p:nvSpPr>
        <p:spPr>
          <a:xfrm>
            <a:off x="1077550" y="246550"/>
            <a:ext cx="7323000" cy="408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Roboto"/>
                <a:ea typeface="Roboto"/>
                <a:cs typeface="Roboto"/>
                <a:sym typeface="Roboto"/>
              </a:rPr>
              <a:t>4. </a:t>
            </a:r>
            <a:r>
              <a:rPr b="1" lang="en-GB" sz="1200">
                <a:latin typeface="Roboto"/>
                <a:ea typeface="Roboto"/>
                <a:cs typeface="Roboto"/>
                <a:sym typeface="Roboto"/>
              </a:rPr>
              <a:t>QSVC Model Initialization:</a:t>
            </a:r>
            <a:endParaRPr b="1"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QSVC (Quantum Support Vector Classification) instance is created, incorporating the defined quantum feature map and kernel.</a:t>
            </a:r>
            <a:endParaRPr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The QSVC model is configured to operate on a quantum simulator (Aer backend) with specific shot configurations.</a:t>
            </a:r>
            <a:endParaRPr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5. </a:t>
            </a:r>
            <a:r>
              <a:rPr b="1" lang="en-GB" sz="1200">
                <a:latin typeface="Roboto"/>
                <a:ea typeface="Roboto"/>
                <a:cs typeface="Roboto"/>
                <a:sym typeface="Roboto"/>
              </a:rPr>
              <a:t>Model Training and Evaluation:</a:t>
            </a:r>
            <a:endParaRPr b="1"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QSVC is trained on the standardized training dataset.</a:t>
            </a:r>
            <a:endParaRPr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The model's performance is evaluated on the test dataset, and the classification test score is printed.</a:t>
            </a:r>
            <a:endParaRPr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Classification accuracy is calculated and printed to assess the model's efficacy.</a:t>
            </a:r>
            <a:endParaRPr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6. </a:t>
            </a:r>
            <a:r>
              <a:rPr b="1" lang="en-GB" sz="1200">
                <a:latin typeface="Roboto"/>
                <a:ea typeface="Roboto"/>
                <a:cs typeface="Roboto"/>
                <a:sym typeface="Roboto"/>
              </a:rPr>
              <a:t>Quantum Instance Configuration:</a:t>
            </a:r>
            <a:endParaRPr b="1"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The Aer backend with the qasm_simulator is chosen for quantum simulation.</a:t>
            </a:r>
            <a:endParaRPr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a:t>
            </a:r>
            <a:r>
              <a:rPr lang="en-GB" sz="1200">
                <a:latin typeface="Roboto"/>
                <a:ea typeface="Roboto"/>
                <a:cs typeface="Roboto"/>
                <a:sym typeface="Roboto"/>
              </a:rPr>
              <a:t>Quantum Instance</a:t>
            </a:r>
            <a:r>
              <a:rPr lang="en-GB" sz="1200">
                <a:latin typeface="Roboto"/>
                <a:ea typeface="Roboto"/>
                <a:cs typeface="Roboto"/>
                <a:sym typeface="Roboto"/>
              </a:rPr>
              <a:t> is configured with specific shot parameters and random seeds for reproducibility.</a:t>
            </a:r>
            <a:endParaRPr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7. </a:t>
            </a:r>
            <a:r>
              <a:rPr b="1" lang="en-GB" sz="1200">
                <a:latin typeface="Roboto"/>
                <a:ea typeface="Roboto"/>
                <a:cs typeface="Roboto"/>
                <a:sym typeface="Roboto"/>
              </a:rPr>
              <a:t>Conclusion:</a:t>
            </a:r>
            <a:endParaRPr b="1"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The code showcases the implementation of a QSVC model using Qiskit, combining classical data preprocessing with quantum feature mapping and kernel techniques.</a:t>
            </a:r>
            <a:endParaRPr sz="1200">
              <a:latin typeface="Roboto"/>
              <a:ea typeface="Roboto"/>
              <a:cs typeface="Roboto"/>
              <a:sym typeface="Roboto"/>
            </a:endParaRPr>
          </a:p>
          <a:p>
            <a:pPr indent="0" lvl="0" marL="0" rtl="0" algn="l">
              <a:lnSpc>
                <a:spcPct val="100000"/>
              </a:lnSpc>
              <a:spcBef>
                <a:spcPts val="800"/>
              </a:spcBef>
              <a:spcAft>
                <a:spcPts val="0"/>
              </a:spcAft>
              <a:buNone/>
            </a:pPr>
            <a:r>
              <a:rPr lang="en-GB" sz="1200">
                <a:latin typeface="Roboto"/>
                <a:ea typeface="Roboto"/>
                <a:cs typeface="Roboto"/>
                <a:sym typeface="Roboto"/>
              </a:rPr>
              <a:t>   - The QSVC model's classification accuracy on the test dataset is reported, providing insights into its performance.</a:t>
            </a:r>
            <a:endParaRPr sz="1200">
              <a:latin typeface="Roboto"/>
              <a:ea typeface="Roboto"/>
              <a:cs typeface="Roboto"/>
              <a:sym typeface="Roboto"/>
            </a:endParaRPr>
          </a:p>
          <a:p>
            <a:pPr indent="0" lvl="0" marL="0" rtl="0" algn="l">
              <a:lnSpc>
                <a:spcPct val="100000"/>
              </a:lnSpc>
              <a:spcBef>
                <a:spcPts val="800"/>
              </a:spcBef>
              <a:spcAft>
                <a:spcPts val="0"/>
              </a:spcAft>
              <a:buNone/>
            </a:pPr>
            <a:r>
              <a:t/>
            </a:r>
            <a:endParaRPr sz="1200">
              <a:latin typeface="Roboto"/>
              <a:ea typeface="Roboto"/>
              <a:cs typeface="Roboto"/>
              <a:sym typeface="Roboto"/>
            </a:endParaRPr>
          </a:p>
          <a:p>
            <a:pPr indent="0" lvl="0" marL="0" rtl="0" algn="l">
              <a:lnSpc>
                <a:spcPct val="100000"/>
              </a:lnSpc>
              <a:spcBef>
                <a:spcPts val="800"/>
              </a:spcBef>
              <a:spcAft>
                <a:spcPts val="0"/>
              </a:spcAft>
              <a:buNone/>
            </a:pPr>
            <a:r>
              <a:t/>
            </a:r>
            <a:endParaRPr sz="1200">
              <a:latin typeface="Roboto"/>
              <a:ea typeface="Roboto"/>
              <a:cs typeface="Roboto"/>
              <a:sym typeface="Roboto"/>
            </a:endParaRPr>
          </a:p>
          <a:p>
            <a:pPr indent="0" lvl="0" marL="0" rtl="0" algn="l">
              <a:lnSpc>
                <a:spcPct val="100000"/>
              </a:lnSpc>
              <a:spcBef>
                <a:spcPts val="800"/>
              </a:spcBef>
              <a:spcAft>
                <a:spcPts val="0"/>
              </a:spcAft>
              <a:buNone/>
            </a:pPr>
            <a:r>
              <a:t/>
            </a:r>
            <a:endParaRPr sz="1200">
              <a:latin typeface="Roboto"/>
              <a:ea typeface="Roboto"/>
              <a:cs typeface="Roboto"/>
              <a:sym typeface="Roboto"/>
            </a:endParaRPr>
          </a:p>
          <a:p>
            <a:pPr indent="0" lvl="0" marL="0" rtl="0" algn="l">
              <a:lnSpc>
                <a:spcPct val="100000"/>
              </a:lnSpc>
              <a:spcBef>
                <a:spcPts val="800"/>
              </a:spcBef>
              <a:spcAft>
                <a:spcPts val="0"/>
              </a:spcAft>
              <a:buNone/>
            </a:pPr>
            <a:r>
              <a:t/>
            </a:r>
            <a:endParaRPr sz="1200">
              <a:latin typeface="Roboto"/>
              <a:ea typeface="Roboto"/>
              <a:cs typeface="Roboto"/>
              <a:sym typeface="Roboto"/>
            </a:endParaRPr>
          </a:p>
          <a:p>
            <a:pPr indent="0" lvl="0" marL="0" rtl="0" algn="l">
              <a:lnSpc>
                <a:spcPct val="60000"/>
              </a:lnSpc>
              <a:spcBef>
                <a:spcPts val="800"/>
              </a:spcBef>
              <a:spcAft>
                <a:spcPts val="1200"/>
              </a:spcAft>
              <a:buSzPts val="275"/>
              <a:buNone/>
            </a:pPr>
            <a:r>
              <a:t/>
            </a:r>
            <a:endParaRPr b="1"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306" name="Google Shape;306;p40"/>
          <p:cNvSpPr txBox="1"/>
          <p:nvPr/>
        </p:nvSpPr>
        <p:spPr>
          <a:xfrm>
            <a:off x="1297500" y="1047775"/>
            <a:ext cx="7038900" cy="14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lt1"/>
                </a:solidFill>
                <a:latin typeface="Lato"/>
                <a:ea typeface="Lato"/>
                <a:cs typeface="Lato"/>
                <a:sym typeface="Lato"/>
              </a:rPr>
              <a:t>The model's execution spanned over 10 hours and was ongoing, likely due to hardware-related challenges.</a:t>
            </a:r>
            <a:endParaRPr sz="1600">
              <a:solidFill>
                <a:schemeClr val="lt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052550" y="876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MODEL 6</a:t>
            </a:r>
            <a:endParaRPr b="1"/>
          </a:p>
          <a:p>
            <a:pPr indent="0" lvl="0" marL="0" rtl="0" algn="l">
              <a:spcBef>
                <a:spcPts val="0"/>
              </a:spcBef>
              <a:spcAft>
                <a:spcPts val="0"/>
              </a:spcAft>
              <a:buNone/>
            </a:pPr>
            <a:r>
              <a:rPr b="1" lang="en-GB"/>
              <a:t>QVAE model (still working on it)</a:t>
            </a:r>
            <a:endParaRPr b="1"/>
          </a:p>
        </p:txBody>
      </p:sp>
      <p:sp>
        <p:nvSpPr>
          <p:cNvPr id="312" name="Google Shape;312;p41"/>
          <p:cNvSpPr txBox="1"/>
          <p:nvPr>
            <p:ph idx="1" type="body"/>
          </p:nvPr>
        </p:nvSpPr>
        <p:spPr>
          <a:xfrm>
            <a:off x="966100" y="1001700"/>
            <a:ext cx="7903500" cy="3753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GB" sz="1200"/>
              <a:t>1. Introduction to Q-VAE:</a:t>
            </a:r>
            <a:endParaRPr b="1" sz="1200"/>
          </a:p>
          <a:p>
            <a:pPr indent="0" lvl="0" marL="0" rtl="0" algn="l">
              <a:lnSpc>
                <a:spcPct val="80000"/>
              </a:lnSpc>
              <a:spcBef>
                <a:spcPts val="800"/>
              </a:spcBef>
              <a:spcAft>
                <a:spcPts val="0"/>
              </a:spcAft>
              <a:buNone/>
            </a:pPr>
            <a:r>
              <a:rPr lang="en-GB" sz="1200"/>
              <a:t>   - Fusion of quantum computing and Variational Autoencoders (VAEs).</a:t>
            </a:r>
            <a:endParaRPr sz="1200"/>
          </a:p>
          <a:p>
            <a:pPr indent="0" lvl="0" marL="0" rtl="0" algn="l">
              <a:lnSpc>
                <a:spcPct val="80000"/>
              </a:lnSpc>
              <a:spcBef>
                <a:spcPts val="800"/>
              </a:spcBef>
              <a:spcAft>
                <a:spcPts val="0"/>
              </a:spcAft>
              <a:buNone/>
            </a:pPr>
            <a:r>
              <a:rPr lang="en-GB" sz="1200"/>
              <a:t>   - Aims to harness quantum advantages for complex data tasks.</a:t>
            </a:r>
            <a:endParaRPr sz="1200"/>
          </a:p>
          <a:p>
            <a:pPr indent="0" lvl="0" marL="0" rtl="0" algn="l">
              <a:lnSpc>
                <a:spcPct val="80000"/>
              </a:lnSpc>
              <a:spcBef>
                <a:spcPts val="800"/>
              </a:spcBef>
              <a:spcAft>
                <a:spcPts val="0"/>
              </a:spcAft>
              <a:buNone/>
            </a:pPr>
            <a:r>
              <a:rPr b="1" lang="en-GB" sz="1200"/>
              <a:t>2. Classical VAE Overview:</a:t>
            </a:r>
            <a:endParaRPr b="1" sz="1200"/>
          </a:p>
          <a:p>
            <a:pPr indent="0" lvl="0" marL="0" rtl="0" algn="l">
              <a:lnSpc>
                <a:spcPct val="80000"/>
              </a:lnSpc>
              <a:spcBef>
                <a:spcPts val="800"/>
              </a:spcBef>
              <a:spcAft>
                <a:spcPts val="0"/>
              </a:spcAft>
              <a:buNone/>
            </a:pPr>
            <a:r>
              <a:rPr lang="en-GB" sz="1200"/>
              <a:t>   - Common generative models for unsupervised learning.</a:t>
            </a:r>
            <a:endParaRPr sz="1200"/>
          </a:p>
          <a:p>
            <a:pPr indent="0" lvl="0" marL="0" rtl="0" algn="l">
              <a:lnSpc>
                <a:spcPct val="80000"/>
              </a:lnSpc>
              <a:spcBef>
                <a:spcPts val="800"/>
              </a:spcBef>
              <a:spcAft>
                <a:spcPts val="0"/>
              </a:spcAft>
              <a:buNone/>
            </a:pPr>
            <a:r>
              <a:rPr lang="en-GB" sz="1200"/>
              <a:t>   - Comprises an encoder-decoder network minimizing reconstruction errors.</a:t>
            </a:r>
            <a:endParaRPr sz="1200"/>
          </a:p>
          <a:p>
            <a:pPr indent="0" lvl="0" marL="0" rtl="0" algn="l">
              <a:lnSpc>
                <a:spcPct val="80000"/>
              </a:lnSpc>
              <a:spcBef>
                <a:spcPts val="800"/>
              </a:spcBef>
              <a:spcAft>
                <a:spcPts val="0"/>
              </a:spcAft>
              <a:buNone/>
            </a:pPr>
            <a:r>
              <a:rPr b="1" lang="en-GB" sz="1200"/>
              <a:t>3. Quantum Extension:</a:t>
            </a:r>
            <a:endParaRPr b="1" sz="1200"/>
          </a:p>
          <a:p>
            <a:pPr indent="0" lvl="0" marL="0" rtl="0" algn="l">
              <a:lnSpc>
                <a:spcPct val="80000"/>
              </a:lnSpc>
              <a:spcBef>
                <a:spcPts val="800"/>
              </a:spcBef>
              <a:spcAft>
                <a:spcPts val="0"/>
              </a:spcAft>
              <a:buNone/>
            </a:pPr>
            <a:r>
              <a:rPr lang="en-GB" sz="1200"/>
              <a:t>   - Q-VAE expands classical VAE into the quantum domain.</a:t>
            </a:r>
            <a:endParaRPr sz="1200"/>
          </a:p>
          <a:p>
            <a:pPr indent="0" lvl="0" marL="0" rtl="0" algn="l">
              <a:lnSpc>
                <a:spcPct val="80000"/>
              </a:lnSpc>
              <a:spcBef>
                <a:spcPts val="800"/>
              </a:spcBef>
              <a:spcAft>
                <a:spcPts val="0"/>
              </a:spcAft>
              <a:buNone/>
            </a:pPr>
            <a:r>
              <a:rPr lang="en-GB" sz="1200"/>
              <a:t>   - Utilizes quantum circuits and gates for encoding and decoding.</a:t>
            </a:r>
            <a:endParaRPr sz="1200"/>
          </a:p>
          <a:p>
            <a:pPr indent="0" lvl="0" marL="0" rtl="0" algn="l">
              <a:lnSpc>
                <a:spcPct val="80000"/>
              </a:lnSpc>
              <a:spcBef>
                <a:spcPts val="800"/>
              </a:spcBef>
              <a:spcAft>
                <a:spcPts val="0"/>
              </a:spcAft>
              <a:buNone/>
            </a:pPr>
            <a:r>
              <a:rPr lang="en-GB" sz="1200"/>
              <a:t>   - Leverages quantum states with superposition and entanglement properties.</a:t>
            </a:r>
            <a:endParaRPr sz="1200"/>
          </a:p>
          <a:p>
            <a:pPr indent="0" lvl="0" marL="0" rtl="0" algn="l">
              <a:lnSpc>
                <a:spcPct val="80000"/>
              </a:lnSpc>
              <a:spcBef>
                <a:spcPts val="800"/>
              </a:spcBef>
              <a:spcAft>
                <a:spcPts val="0"/>
              </a:spcAft>
              <a:buNone/>
            </a:pPr>
            <a:r>
              <a:rPr b="1" lang="en-GB" sz="1200"/>
              <a:t>4. Implementation Challenges:</a:t>
            </a:r>
            <a:endParaRPr b="1" sz="1200"/>
          </a:p>
          <a:p>
            <a:pPr indent="0" lvl="0" marL="0" rtl="0" algn="l">
              <a:lnSpc>
                <a:spcPct val="80000"/>
              </a:lnSpc>
              <a:spcBef>
                <a:spcPts val="800"/>
              </a:spcBef>
              <a:spcAft>
                <a:spcPts val="0"/>
              </a:spcAft>
              <a:buNone/>
            </a:pPr>
            <a:r>
              <a:rPr lang="en-GB" sz="1200"/>
              <a:t>   - Intricate tasks involving quantum circuit understanding.</a:t>
            </a:r>
            <a:endParaRPr sz="1200"/>
          </a:p>
          <a:p>
            <a:pPr indent="0" lvl="0" marL="0" rtl="0" algn="l">
              <a:lnSpc>
                <a:spcPct val="80000"/>
              </a:lnSpc>
              <a:spcBef>
                <a:spcPts val="800"/>
              </a:spcBef>
              <a:spcAft>
                <a:spcPts val="0"/>
              </a:spcAft>
              <a:buNone/>
            </a:pPr>
            <a:r>
              <a:rPr lang="en-GB" sz="1200"/>
              <a:t>   - Variational optimization and managing classical-quantum interactions.</a:t>
            </a:r>
            <a:endParaRPr sz="1200"/>
          </a:p>
          <a:p>
            <a:pPr indent="0" lvl="0" marL="0" rtl="0" algn="l">
              <a:lnSpc>
                <a:spcPct val="80000"/>
              </a:lnSpc>
              <a:spcBef>
                <a:spcPts val="800"/>
              </a:spcBef>
              <a:spcAft>
                <a:spcPts val="0"/>
              </a:spcAft>
              <a:buNone/>
            </a:pPr>
            <a:r>
              <a:rPr lang="en-GB" sz="1200"/>
              <a:t>   - Quantum advantage context-dependent; challenges like quantum noise.</a:t>
            </a:r>
            <a:endParaRPr sz="1200"/>
          </a:p>
          <a:p>
            <a:pPr indent="0" lvl="0" marL="0" rtl="0" algn="l">
              <a:lnSpc>
                <a:spcPct val="95000"/>
              </a:lnSpc>
              <a:spcBef>
                <a:spcPts val="800"/>
              </a:spcBef>
              <a:spcAft>
                <a:spcPts val="1200"/>
              </a:spcAft>
              <a:buSzPts val="275"/>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Classical ML vs Quantum ML</a:t>
            </a:r>
            <a:endParaRPr b="1"/>
          </a:p>
        </p:txBody>
      </p:sp>
      <p:sp>
        <p:nvSpPr>
          <p:cNvPr id="147" name="Google Shape;147;p1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Uses classical bits for data representation and computation.</a:t>
            </a:r>
            <a:endParaRPr/>
          </a:p>
          <a:p>
            <a:pPr indent="-311150" lvl="0" marL="457200" rtl="0" algn="l">
              <a:spcBef>
                <a:spcPts val="0"/>
              </a:spcBef>
              <a:spcAft>
                <a:spcPts val="0"/>
              </a:spcAft>
              <a:buSzPts val="1300"/>
              <a:buChar char="●"/>
            </a:pPr>
            <a:r>
              <a:rPr lang="en-GB"/>
              <a:t>Processes data iteratively and sequentially.</a:t>
            </a:r>
            <a:endParaRPr/>
          </a:p>
          <a:p>
            <a:pPr indent="-311150" lvl="0" marL="457200" rtl="0" algn="l">
              <a:spcBef>
                <a:spcPts val="0"/>
              </a:spcBef>
              <a:spcAft>
                <a:spcPts val="0"/>
              </a:spcAft>
              <a:buSzPts val="1300"/>
              <a:buChar char="●"/>
            </a:pPr>
            <a:r>
              <a:rPr lang="en-GB"/>
              <a:t>Algorithms based on classical optimization techniques.</a:t>
            </a:r>
            <a:endParaRPr/>
          </a:p>
          <a:p>
            <a:pPr indent="-311150" lvl="0" marL="457200" rtl="0" algn="l">
              <a:spcBef>
                <a:spcPts val="0"/>
              </a:spcBef>
              <a:spcAft>
                <a:spcPts val="0"/>
              </a:spcAft>
              <a:buSzPts val="1300"/>
              <a:buChar char="●"/>
            </a:pPr>
            <a:r>
              <a:rPr lang="en-GB"/>
              <a:t>Limited by polynomial time complexity for certain problems.</a:t>
            </a:r>
            <a:endParaRPr/>
          </a:p>
          <a:p>
            <a:pPr indent="-311150" lvl="0" marL="457200" rtl="0" algn="l">
              <a:spcBef>
                <a:spcPts val="0"/>
              </a:spcBef>
              <a:spcAft>
                <a:spcPts val="0"/>
              </a:spcAft>
              <a:buSzPts val="1300"/>
              <a:buChar char="●"/>
            </a:pPr>
            <a:r>
              <a:rPr lang="en-GB"/>
              <a:t>Utilises </a:t>
            </a:r>
            <a:r>
              <a:rPr lang="en-GB"/>
              <a:t>classical logic gates for logical operations.</a:t>
            </a:r>
            <a:endParaRPr/>
          </a:p>
          <a:p>
            <a:pPr indent="-311150" lvl="0" marL="457200" rtl="0" algn="l">
              <a:spcBef>
                <a:spcPts val="0"/>
              </a:spcBef>
              <a:spcAft>
                <a:spcPts val="0"/>
              </a:spcAft>
              <a:buSzPts val="1300"/>
              <a:buChar char="●"/>
            </a:pPr>
            <a:r>
              <a:rPr lang="en-GB"/>
              <a:t>Well established and mature with numerous available tools.</a:t>
            </a:r>
            <a:endParaRPr/>
          </a:p>
        </p:txBody>
      </p:sp>
      <p:sp>
        <p:nvSpPr>
          <p:cNvPr id="148" name="Google Shape;148;p1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Leverages quantum bits for enhanced information processing.</a:t>
            </a:r>
            <a:endParaRPr/>
          </a:p>
          <a:p>
            <a:pPr indent="-311150" lvl="0" marL="457200" rtl="0" algn="l">
              <a:spcBef>
                <a:spcPts val="0"/>
              </a:spcBef>
              <a:spcAft>
                <a:spcPts val="0"/>
              </a:spcAft>
              <a:buSzPts val="1300"/>
              <a:buChar char="●"/>
            </a:pPr>
            <a:r>
              <a:rPr lang="en-GB"/>
              <a:t>Exploits quantum parallelism to perform parallel computation.</a:t>
            </a:r>
            <a:endParaRPr/>
          </a:p>
          <a:p>
            <a:pPr indent="-311150" lvl="0" marL="457200" rtl="0" algn="l">
              <a:spcBef>
                <a:spcPts val="0"/>
              </a:spcBef>
              <a:spcAft>
                <a:spcPts val="0"/>
              </a:spcAft>
              <a:buSzPts val="1300"/>
              <a:buChar char="●"/>
            </a:pPr>
            <a:r>
              <a:rPr lang="en-GB"/>
              <a:t>Utilises quantum algorithms that harness quantum principles.</a:t>
            </a:r>
            <a:endParaRPr/>
          </a:p>
          <a:p>
            <a:pPr indent="-311150" lvl="0" marL="457200" rtl="0" algn="l">
              <a:spcBef>
                <a:spcPts val="0"/>
              </a:spcBef>
              <a:spcAft>
                <a:spcPts val="0"/>
              </a:spcAft>
              <a:buSzPts val="1300"/>
              <a:buChar char="●"/>
            </a:pPr>
            <a:r>
              <a:rPr lang="en-GB"/>
              <a:t>Potentially exponential speedup in solving certain problems.</a:t>
            </a:r>
            <a:endParaRPr/>
          </a:p>
          <a:p>
            <a:pPr indent="-311150" lvl="0" marL="457200" rtl="0" algn="l">
              <a:spcBef>
                <a:spcPts val="0"/>
              </a:spcBef>
              <a:spcAft>
                <a:spcPts val="0"/>
              </a:spcAft>
              <a:buSzPts val="1300"/>
              <a:buChar char="●"/>
            </a:pPr>
            <a:r>
              <a:rPr lang="en-GB"/>
              <a:t>Uses quantum gates for complex entangled and superposed states.</a:t>
            </a:r>
            <a:endParaRPr/>
          </a:p>
          <a:p>
            <a:pPr indent="-311150" lvl="0" marL="457200" rtl="0" algn="l">
              <a:spcBef>
                <a:spcPts val="0"/>
              </a:spcBef>
              <a:spcAft>
                <a:spcPts val="0"/>
              </a:spcAft>
              <a:buSzPts val="1300"/>
              <a:buChar char="●"/>
            </a:pPr>
            <a:r>
              <a:rPr lang="en-GB"/>
              <a:t>Evolving field with </a:t>
            </a:r>
            <a:r>
              <a:rPr lang="en-GB"/>
              <a:t>ongoing</a:t>
            </a:r>
            <a:r>
              <a:rPr lang="en-GB"/>
              <a:t> research and development of quantum tools.</a:t>
            </a:r>
            <a:endParaRPr/>
          </a:p>
        </p:txBody>
      </p:sp>
      <p:sp>
        <p:nvSpPr>
          <p:cNvPr id="149" name="Google Shape;149;p15"/>
          <p:cNvSpPr txBox="1"/>
          <p:nvPr/>
        </p:nvSpPr>
        <p:spPr>
          <a:xfrm>
            <a:off x="1297500" y="1169400"/>
            <a:ext cx="34341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chemeClr val="lt1"/>
                </a:solidFill>
                <a:latin typeface="Lato"/>
                <a:ea typeface="Lato"/>
                <a:cs typeface="Lato"/>
                <a:sym typeface="Lato"/>
              </a:rPr>
              <a:t>Classical ML</a:t>
            </a:r>
            <a:endParaRPr sz="1500">
              <a:solidFill>
                <a:schemeClr val="lt1"/>
              </a:solidFill>
              <a:latin typeface="Lato"/>
              <a:ea typeface="Lato"/>
              <a:cs typeface="Lato"/>
              <a:sym typeface="Lato"/>
            </a:endParaRPr>
          </a:p>
        </p:txBody>
      </p:sp>
      <p:sp>
        <p:nvSpPr>
          <p:cNvPr id="150" name="Google Shape;150;p15"/>
          <p:cNvSpPr txBox="1"/>
          <p:nvPr/>
        </p:nvSpPr>
        <p:spPr>
          <a:xfrm>
            <a:off x="4917775" y="1169400"/>
            <a:ext cx="34341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chemeClr val="lt1"/>
                </a:solidFill>
                <a:latin typeface="Lato"/>
                <a:ea typeface="Lato"/>
                <a:cs typeface="Lato"/>
                <a:sym typeface="Lato"/>
              </a:rPr>
              <a:t>Quantum ML</a:t>
            </a:r>
            <a:endParaRPr sz="1500">
              <a:solidFill>
                <a:schemeClr val="l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idx="1" type="body"/>
          </p:nvPr>
        </p:nvSpPr>
        <p:spPr>
          <a:xfrm>
            <a:off x="1077550" y="526950"/>
            <a:ext cx="7323000" cy="408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GB" sz="1400"/>
              <a:t>5. Q-VAE Development:</a:t>
            </a:r>
            <a:endParaRPr b="1" sz="1400"/>
          </a:p>
          <a:p>
            <a:pPr indent="0" lvl="0" marL="0" rtl="0" algn="l">
              <a:lnSpc>
                <a:spcPct val="80000"/>
              </a:lnSpc>
              <a:spcBef>
                <a:spcPts val="800"/>
              </a:spcBef>
              <a:spcAft>
                <a:spcPts val="0"/>
              </a:spcAft>
              <a:buNone/>
            </a:pPr>
            <a:r>
              <a:rPr lang="en-GB" sz="1400"/>
              <a:t>   - Model development underway but incomplete due to inherent complexity.</a:t>
            </a:r>
            <a:endParaRPr sz="1400"/>
          </a:p>
          <a:p>
            <a:pPr indent="0" lvl="0" marL="0" rtl="0" algn="l">
              <a:lnSpc>
                <a:spcPct val="80000"/>
              </a:lnSpc>
              <a:spcBef>
                <a:spcPts val="800"/>
              </a:spcBef>
              <a:spcAft>
                <a:spcPts val="0"/>
              </a:spcAft>
              <a:buNone/>
            </a:pPr>
            <a:r>
              <a:rPr lang="en-GB" sz="1400"/>
              <a:t>   - Eager to engage in further research for refinement and enhancement.</a:t>
            </a:r>
            <a:endParaRPr sz="1400"/>
          </a:p>
          <a:p>
            <a:pPr indent="0" lvl="0" marL="0" rtl="0" algn="l">
              <a:lnSpc>
                <a:spcPct val="80000"/>
              </a:lnSpc>
              <a:spcBef>
                <a:spcPts val="800"/>
              </a:spcBef>
              <a:spcAft>
                <a:spcPts val="0"/>
              </a:spcAft>
              <a:buNone/>
            </a:pPr>
            <a:r>
              <a:rPr b="1" lang="en-GB" sz="1400"/>
              <a:t>6. Conclusion:</a:t>
            </a:r>
            <a:endParaRPr b="1" sz="1400"/>
          </a:p>
          <a:p>
            <a:pPr indent="0" lvl="0" marL="0" rtl="0" algn="l">
              <a:lnSpc>
                <a:spcPct val="80000"/>
              </a:lnSpc>
              <a:spcBef>
                <a:spcPts val="800"/>
              </a:spcBef>
              <a:spcAft>
                <a:spcPts val="0"/>
              </a:spcAft>
              <a:buNone/>
            </a:pPr>
            <a:r>
              <a:rPr lang="en-GB" sz="1400"/>
              <a:t>   - Quantum Variational Autoencoders present unique challenges and potential.</a:t>
            </a:r>
            <a:endParaRPr sz="1400"/>
          </a:p>
          <a:p>
            <a:pPr indent="0" lvl="0" marL="0" rtl="0" algn="l">
              <a:lnSpc>
                <a:spcPct val="80000"/>
              </a:lnSpc>
              <a:spcBef>
                <a:spcPts val="800"/>
              </a:spcBef>
              <a:spcAft>
                <a:spcPts val="0"/>
              </a:spcAft>
              <a:buNone/>
            </a:pPr>
            <a:r>
              <a:rPr lang="en-GB" sz="1400"/>
              <a:t>   - Ongoing research and exploration for model improvement.</a:t>
            </a:r>
            <a:endParaRPr sz="1400"/>
          </a:p>
          <a:p>
            <a:pPr indent="0" lvl="0" marL="0" rtl="0" algn="l">
              <a:lnSpc>
                <a:spcPct val="80000"/>
              </a:lnSpc>
              <a:spcBef>
                <a:spcPts val="800"/>
              </a:spcBef>
              <a:spcAft>
                <a:spcPts val="0"/>
              </a:spcAft>
              <a:buSzPts val="275"/>
              <a:buNone/>
            </a:pPr>
            <a:r>
              <a:t/>
            </a:r>
            <a:endParaRPr sz="1200"/>
          </a:p>
          <a:p>
            <a:pPr indent="0" lvl="0" marL="0" rtl="0" algn="l">
              <a:lnSpc>
                <a:spcPct val="55000"/>
              </a:lnSpc>
              <a:spcBef>
                <a:spcPts val="800"/>
              </a:spcBef>
              <a:spcAft>
                <a:spcPts val="0"/>
              </a:spcAft>
              <a:buSzPts val="275"/>
              <a:buNone/>
            </a:pPr>
            <a:r>
              <a:t/>
            </a:r>
            <a:endParaRPr sz="1200"/>
          </a:p>
          <a:p>
            <a:pPr indent="0" lvl="0" marL="0" rtl="0" algn="l">
              <a:lnSpc>
                <a:spcPct val="95000"/>
              </a:lnSpc>
              <a:spcBef>
                <a:spcPts val="800"/>
              </a:spcBef>
              <a:spcAft>
                <a:spcPts val="0"/>
              </a:spcAft>
              <a:buSzPts val="275"/>
              <a:buNone/>
            </a:pPr>
            <a:r>
              <a:t/>
            </a:r>
            <a:endParaRPr sz="1200"/>
          </a:p>
          <a:p>
            <a:pPr indent="0" lvl="0" marL="0" rtl="0" algn="l">
              <a:lnSpc>
                <a:spcPct val="60000"/>
              </a:lnSpc>
              <a:spcBef>
                <a:spcPts val="1200"/>
              </a:spcBef>
              <a:spcAft>
                <a:spcPts val="1200"/>
              </a:spcAft>
              <a:buSzPts val="275"/>
              <a:buNone/>
            </a:pPr>
            <a:r>
              <a:t/>
            </a:r>
            <a:endParaRPr sz="12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Conclusion</a:t>
            </a:r>
            <a:endParaRPr b="1"/>
          </a:p>
        </p:txBody>
      </p:sp>
      <p:sp>
        <p:nvSpPr>
          <p:cNvPr id="323" name="Google Shape;323;p43"/>
          <p:cNvSpPr txBox="1"/>
          <p:nvPr>
            <p:ph idx="1" type="body"/>
          </p:nvPr>
        </p:nvSpPr>
        <p:spPr>
          <a:xfrm>
            <a:off x="1124850" y="1167950"/>
            <a:ext cx="7211700" cy="331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In conclusion, our exploration of Quantum Machine Learning (QML) has traversed the captivating intersection of quantum computing and machine learning, unveiling unique capabilities and challenges. We established a foundational understanding of quantum computing, delving into quantum circuits, cost functions, and entangling layers. Our focus on detecting financial frauds led us through classical and quantum SVM models, showcasing the robustness of classical SVMs even in the quantum realm. Quantum Variational Autoencoder (QVAE) models, while complex and incomplete, highlight the potential of quantum-enhanced generative models. The synergy between classical and quantum approaches reveals a promising frontier, indicating substantial potential for future research and innovation in Quantum Machine Learning. The tapestry of possibilities in this dynamic landscape invites continued exploration and discovery.</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1297500" y="202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329" name="Google Shape;329;p44"/>
          <p:cNvSpPr txBox="1"/>
          <p:nvPr>
            <p:ph idx="1" type="body"/>
          </p:nvPr>
        </p:nvSpPr>
        <p:spPr>
          <a:xfrm>
            <a:off x="1297500" y="934725"/>
            <a:ext cx="7038900" cy="2911200"/>
          </a:xfrm>
          <a:prstGeom prst="rect">
            <a:avLst/>
          </a:prstGeom>
        </p:spPr>
        <p:txBody>
          <a:bodyPr anchorCtr="0" anchor="t" bIns="91425" lIns="91425" spcFirstLastPara="1" rIns="91425" wrap="square" tIns="91425">
            <a:noAutofit/>
          </a:bodyPr>
          <a:lstStyle/>
          <a:p>
            <a:pPr indent="-306705" lvl="0" marL="457200" rtl="0" algn="l">
              <a:lnSpc>
                <a:spcPct val="130000"/>
              </a:lnSpc>
              <a:spcBef>
                <a:spcPts val="0"/>
              </a:spcBef>
              <a:spcAft>
                <a:spcPts val="0"/>
              </a:spcAft>
              <a:buClr>
                <a:srgbClr val="000000"/>
              </a:buClr>
              <a:buSzPts val="1230"/>
              <a:buFont typeface="Roboto"/>
              <a:buChar char="●"/>
            </a:pPr>
            <a:r>
              <a:rPr lang="en-GB" sz="1230" u="sng">
                <a:solidFill>
                  <a:srgbClr val="1155CC"/>
                </a:solidFill>
                <a:latin typeface="Roboto"/>
                <a:ea typeface="Roboto"/>
                <a:cs typeface="Roboto"/>
                <a:sym typeface="Roboto"/>
                <a:hlinkClick r:id="rId3">
                  <a:extLst>
                    <a:ext uri="{A12FA001-AC4F-418D-AE19-62706E023703}">
                      <ahyp:hlinkClr val="tx"/>
                    </a:ext>
                  </a:extLst>
                </a:hlinkClick>
              </a:rPr>
              <a:t>https://pennylane.ai/qml/</a:t>
            </a:r>
            <a:endParaRPr sz="1230">
              <a:solidFill>
                <a:srgbClr val="000000"/>
              </a:solidFill>
              <a:latin typeface="Roboto"/>
              <a:ea typeface="Roboto"/>
              <a:cs typeface="Roboto"/>
              <a:sym typeface="Roboto"/>
            </a:endParaRPr>
          </a:p>
          <a:p>
            <a:pPr indent="-306705" lvl="0" marL="457200" rtl="0" algn="l">
              <a:lnSpc>
                <a:spcPct val="130000"/>
              </a:lnSpc>
              <a:spcBef>
                <a:spcPts val="0"/>
              </a:spcBef>
              <a:spcAft>
                <a:spcPts val="0"/>
              </a:spcAft>
              <a:buClr>
                <a:srgbClr val="000000"/>
              </a:buClr>
              <a:buSzPts val="1230"/>
              <a:buFont typeface="Roboto"/>
              <a:buChar char="●"/>
            </a:pPr>
            <a:r>
              <a:rPr lang="en-GB" sz="1230" u="sng">
                <a:solidFill>
                  <a:srgbClr val="1155CC"/>
                </a:solidFill>
                <a:latin typeface="Roboto"/>
                <a:ea typeface="Roboto"/>
                <a:cs typeface="Roboto"/>
                <a:sym typeface="Roboto"/>
                <a:hlinkClick r:id="rId4">
                  <a:extLst>
                    <a:ext uri="{A12FA001-AC4F-418D-AE19-62706E023703}">
                      <ahyp:hlinkClr val="tx"/>
                    </a:ext>
                  </a:extLst>
                </a:hlinkClick>
              </a:rPr>
              <a:t>https://docs.pennylane.ai/en/stable/code/qml.html</a:t>
            </a:r>
            <a:endParaRPr sz="1230">
              <a:solidFill>
                <a:srgbClr val="000000"/>
              </a:solidFill>
              <a:latin typeface="Roboto"/>
              <a:ea typeface="Roboto"/>
              <a:cs typeface="Roboto"/>
              <a:sym typeface="Roboto"/>
            </a:endParaRPr>
          </a:p>
          <a:p>
            <a:pPr indent="-306705" lvl="0" marL="457200" rtl="0" algn="l">
              <a:lnSpc>
                <a:spcPct val="130000"/>
              </a:lnSpc>
              <a:spcBef>
                <a:spcPts val="0"/>
              </a:spcBef>
              <a:spcAft>
                <a:spcPts val="0"/>
              </a:spcAft>
              <a:buClr>
                <a:srgbClr val="000000"/>
              </a:buClr>
              <a:buSzPts val="1230"/>
              <a:buFont typeface="Roboto"/>
              <a:buChar char="●"/>
            </a:pPr>
            <a:r>
              <a:rPr lang="en-GB" sz="1230" u="sng">
                <a:solidFill>
                  <a:srgbClr val="1155CC"/>
                </a:solidFill>
                <a:latin typeface="Roboto"/>
                <a:ea typeface="Roboto"/>
                <a:cs typeface="Roboto"/>
                <a:sym typeface="Roboto"/>
                <a:hlinkClick r:id="rId5">
                  <a:extLst>
                    <a:ext uri="{A12FA001-AC4F-418D-AE19-62706E023703}">
                      <ahyp:hlinkClr val="tx"/>
                    </a:ext>
                  </a:extLst>
                </a:hlinkClick>
              </a:rPr>
              <a:t>https://docs.pennylane.ai/en/stable/code/api/pennylane.S.html</a:t>
            </a:r>
            <a:endParaRPr sz="1230">
              <a:solidFill>
                <a:srgbClr val="000000"/>
              </a:solidFill>
              <a:latin typeface="Roboto"/>
              <a:ea typeface="Roboto"/>
              <a:cs typeface="Roboto"/>
              <a:sym typeface="Roboto"/>
            </a:endParaRPr>
          </a:p>
          <a:p>
            <a:pPr indent="-306705" lvl="0" marL="457200" rtl="0" algn="l">
              <a:lnSpc>
                <a:spcPct val="130000"/>
              </a:lnSpc>
              <a:spcBef>
                <a:spcPts val="0"/>
              </a:spcBef>
              <a:spcAft>
                <a:spcPts val="0"/>
              </a:spcAft>
              <a:buClr>
                <a:srgbClr val="000000"/>
              </a:buClr>
              <a:buSzPts val="1230"/>
              <a:buFont typeface="Roboto"/>
              <a:buChar char="●"/>
            </a:pPr>
            <a:r>
              <a:rPr lang="en-GB" sz="1230" u="sng">
                <a:solidFill>
                  <a:srgbClr val="1155CC"/>
                </a:solidFill>
                <a:latin typeface="Roboto"/>
                <a:ea typeface="Roboto"/>
                <a:cs typeface="Roboto"/>
                <a:sym typeface="Roboto"/>
                <a:hlinkClick r:id="rId6">
                  <a:extLst>
                    <a:ext uri="{A12FA001-AC4F-418D-AE19-62706E023703}">
                      <ahyp:hlinkClr val="tx"/>
                    </a:ext>
                  </a:extLst>
                </a:hlinkClick>
              </a:rPr>
              <a:t>https://qiskit.org/documentation/locale/bn_BN/index.html</a:t>
            </a:r>
            <a:endParaRPr sz="1230">
              <a:solidFill>
                <a:srgbClr val="000000"/>
              </a:solidFill>
              <a:latin typeface="Roboto"/>
              <a:ea typeface="Roboto"/>
              <a:cs typeface="Roboto"/>
              <a:sym typeface="Roboto"/>
            </a:endParaRPr>
          </a:p>
          <a:p>
            <a:pPr indent="-306705" lvl="0" marL="457200" rtl="0" algn="l">
              <a:lnSpc>
                <a:spcPct val="130000"/>
              </a:lnSpc>
              <a:spcBef>
                <a:spcPts val="0"/>
              </a:spcBef>
              <a:spcAft>
                <a:spcPts val="0"/>
              </a:spcAft>
              <a:buClr>
                <a:srgbClr val="000000"/>
              </a:buClr>
              <a:buSzPts val="1230"/>
              <a:buFont typeface="Roboto"/>
              <a:buChar char="●"/>
            </a:pPr>
            <a:r>
              <a:rPr lang="en-GB" sz="1230" u="sng">
                <a:solidFill>
                  <a:srgbClr val="1155CC"/>
                </a:solidFill>
                <a:latin typeface="Roboto"/>
                <a:ea typeface="Roboto"/>
                <a:cs typeface="Roboto"/>
                <a:sym typeface="Roboto"/>
                <a:hlinkClick r:id="rId7">
                  <a:extLst>
                    <a:ext uri="{A12FA001-AC4F-418D-AE19-62706E023703}">
                      <ahyp:hlinkClr val="tx"/>
                    </a:ext>
                  </a:extLst>
                </a:hlinkClick>
              </a:rPr>
              <a:t>https://www.kaggle.com/datasets/mlg-ulb/creditcardfraud</a:t>
            </a:r>
            <a:endParaRPr sz="1230">
              <a:solidFill>
                <a:srgbClr val="000000"/>
              </a:solidFill>
              <a:latin typeface="Roboto"/>
              <a:ea typeface="Roboto"/>
              <a:cs typeface="Roboto"/>
              <a:sym typeface="Roboto"/>
            </a:endParaRPr>
          </a:p>
          <a:p>
            <a:pPr indent="-306705" lvl="0" marL="457200" rtl="0" algn="l">
              <a:lnSpc>
                <a:spcPct val="130000"/>
              </a:lnSpc>
              <a:spcBef>
                <a:spcPts val="0"/>
              </a:spcBef>
              <a:spcAft>
                <a:spcPts val="0"/>
              </a:spcAft>
              <a:buClr>
                <a:srgbClr val="000000"/>
              </a:buClr>
              <a:buSzPts val="1230"/>
              <a:buFont typeface="Roboto"/>
              <a:buChar char="●"/>
            </a:pPr>
            <a:r>
              <a:rPr lang="en-GB" sz="1230" u="sng">
                <a:solidFill>
                  <a:srgbClr val="1155CC"/>
                </a:solidFill>
                <a:latin typeface="Roboto"/>
                <a:ea typeface="Roboto"/>
                <a:cs typeface="Roboto"/>
                <a:sym typeface="Roboto"/>
                <a:hlinkClick r:id="rId8">
                  <a:extLst>
                    <a:ext uri="{A12FA001-AC4F-418D-AE19-62706E023703}">
                      <ahyp:hlinkClr val="tx"/>
                    </a:ext>
                  </a:extLst>
                </a:hlinkClick>
              </a:rPr>
              <a:t>https://arxiv.org/abs/1802.05779</a:t>
            </a:r>
            <a:endParaRPr sz="1230">
              <a:solidFill>
                <a:srgbClr val="000000"/>
              </a:solidFill>
              <a:latin typeface="Roboto"/>
              <a:ea typeface="Roboto"/>
              <a:cs typeface="Roboto"/>
              <a:sym typeface="Roboto"/>
            </a:endParaRPr>
          </a:p>
          <a:p>
            <a:pPr indent="-306705" lvl="0" marL="457200" rtl="0" algn="l">
              <a:lnSpc>
                <a:spcPct val="130000"/>
              </a:lnSpc>
              <a:spcBef>
                <a:spcPts val="0"/>
              </a:spcBef>
              <a:spcAft>
                <a:spcPts val="0"/>
              </a:spcAft>
              <a:buClr>
                <a:srgbClr val="000000"/>
              </a:buClr>
              <a:buSzPts val="1230"/>
              <a:buFont typeface="Roboto"/>
              <a:buChar char="●"/>
            </a:pPr>
            <a:r>
              <a:rPr lang="en-GB" sz="1230" u="sng">
                <a:solidFill>
                  <a:srgbClr val="1155CC"/>
                </a:solidFill>
                <a:latin typeface="Roboto"/>
                <a:ea typeface="Roboto"/>
                <a:cs typeface="Roboto"/>
                <a:sym typeface="Roboto"/>
                <a:hlinkClick r:id="rId9">
                  <a:extLst>
                    <a:ext uri="{A12FA001-AC4F-418D-AE19-62706E023703}">
                      <ahyp:hlinkClr val="tx"/>
                    </a:ext>
                  </a:extLst>
                </a:hlinkClick>
              </a:rPr>
              <a:t>https://qiskit.org/ecosystem/machine-learning/tutorials/12_quantum_autoencoder.html</a:t>
            </a:r>
            <a:endParaRPr sz="1230">
              <a:solidFill>
                <a:srgbClr val="000000"/>
              </a:solidFill>
              <a:latin typeface="Roboto"/>
              <a:ea typeface="Roboto"/>
              <a:cs typeface="Roboto"/>
              <a:sym typeface="Roboto"/>
            </a:endParaRPr>
          </a:p>
          <a:p>
            <a:pPr indent="-306705" lvl="0" marL="457200" rtl="0" algn="l">
              <a:lnSpc>
                <a:spcPct val="130000"/>
              </a:lnSpc>
              <a:spcBef>
                <a:spcPts val="0"/>
              </a:spcBef>
              <a:spcAft>
                <a:spcPts val="0"/>
              </a:spcAft>
              <a:buClr>
                <a:srgbClr val="000000"/>
              </a:buClr>
              <a:buSzPts val="1230"/>
              <a:buFont typeface="Roboto"/>
              <a:buChar char="●"/>
            </a:pPr>
            <a:r>
              <a:rPr lang="en-GB" sz="1230" u="sng">
                <a:solidFill>
                  <a:srgbClr val="1155CC"/>
                </a:solidFill>
                <a:latin typeface="Roboto"/>
                <a:ea typeface="Roboto"/>
                <a:cs typeface="Roboto"/>
                <a:sym typeface="Roboto"/>
                <a:hlinkClick r:id="rId10">
                  <a:extLst>
                    <a:ext uri="{A12FA001-AC4F-418D-AE19-62706E023703}">
                      <ahyp:hlinkClr val="tx"/>
                    </a:ext>
                  </a:extLst>
                </a:hlinkClick>
              </a:rPr>
              <a:t>https://par.nsf.gov/servlets/purl/10351398</a:t>
            </a:r>
            <a:endParaRPr sz="1230">
              <a:solidFill>
                <a:srgbClr val="000000"/>
              </a:solidFill>
              <a:latin typeface="Roboto"/>
              <a:ea typeface="Roboto"/>
              <a:cs typeface="Roboto"/>
              <a:sym typeface="Roboto"/>
            </a:endParaRPr>
          </a:p>
          <a:p>
            <a:pPr indent="-306705" lvl="0" marL="457200" rtl="0" algn="l">
              <a:lnSpc>
                <a:spcPct val="130000"/>
              </a:lnSpc>
              <a:spcBef>
                <a:spcPts val="0"/>
              </a:spcBef>
              <a:spcAft>
                <a:spcPts val="0"/>
              </a:spcAft>
              <a:buClr>
                <a:srgbClr val="000000"/>
              </a:buClr>
              <a:buSzPts val="1230"/>
              <a:buFont typeface="Roboto"/>
              <a:buChar char="●"/>
            </a:pPr>
            <a:r>
              <a:rPr lang="en-GB" sz="1230" u="sng">
                <a:solidFill>
                  <a:srgbClr val="1155CC"/>
                </a:solidFill>
                <a:latin typeface="Roboto"/>
                <a:ea typeface="Roboto"/>
                <a:cs typeface="Roboto"/>
                <a:sym typeface="Roboto"/>
                <a:hlinkClick r:id="rId11">
                  <a:extLst>
                    <a:ext uri="{A12FA001-AC4F-418D-AE19-62706E023703}">
                      <ahyp:hlinkClr val="tx"/>
                    </a:ext>
                  </a:extLst>
                </a:hlinkClick>
              </a:rPr>
              <a:t>https://iopscience.iop.org/article/10.1088/2058-9565/aada1f/pdf</a:t>
            </a:r>
            <a:endParaRPr sz="1230">
              <a:solidFill>
                <a:srgbClr val="000000"/>
              </a:solidFill>
              <a:latin typeface="Roboto"/>
              <a:ea typeface="Roboto"/>
              <a:cs typeface="Roboto"/>
              <a:sym typeface="Roboto"/>
            </a:endParaRPr>
          </a:p>
          <a:p>
            <a:pPr indent="-306705" lvl="0" marL="457200" rtl="0" algn="l">
              <a:lnSpc>
                <a:spcPct val="130000"/>
              </a:lnSpc>
              <a:spcBef>
                <a:spcPts val="0"/>
              </a:spcBef>
              <a:spcAft>
                <a:spcPts val="0"/>
              </a:spcAft>
              <a:buClr>
                <a:srgbClr val="000000"/>
              </a:buClr>
              <a:buSzPts val="1230"/>
              <a:buFont typeface="Roboto"/>
              <a:buChar char="●"/>
            </a:pPr>
            <a:r>
              <a:rPr lang="en-GB" sz="1230" u="sng">
                <a:solidFill>
                  <a:srgbClr val="1155CC"/>
                </a:solidFill>
                <a:latin typeface="Roboto"/>
                <a:ea typeface="Roboto"/>
                <a:cs typeface="Roboto"/>
                <a:sym typeface="Roboto"/>
                <a:hlinkClick r:id="rId12">
                  <a:extLst>
                    <a:ext uri="{A12FA001-AC4F-418D-AE19-62706E023703}">
                      <ahyp:hlinkClr val="tx"/>
                    </a:ext>
                  </a:extLst>
                </a:hlinkClick>
              </a:rPr>
              <a:t>https://qiskit.org/documentation/stable/0.24/tutorials/machine_learning/01_qsvm_classification.html</a:t>
            </a:r>
            <a:endParaRPr sz="1230">
              <a:solidFill>
                <a:srgbClr val="000000"/>
              </a:solidFill>
              <a:latin typeface="Roboto"/>
              <a:ea typeface="Roboto"/>
              <a:cs typeface="Roboto"/>
              <a:sym typeface="Roboto"/>
            </a:endParaRPr>
          </a:p>
          <a:p>
            <a:pPr indent="-306705" lvl="0" marL="457200" rtl="0" algn="l">
              <a:lnSpc>
                <a:spcPct val="130000"/>
              </a:lnSpc>
              <a:spcBef>
                <a:spcPts val="0"/>
              </a:spcBef>
              <a:spcAft>
                <a:spcPts val="0"/>
              </a:spcAft>
              <a:buClr>
                <a:srgbClr val="000000"/>
              </a:buClr>
              <a:buSzPts val="1230"/>
              <a:buFont typeface="Roboto"/>
              <a:buChar char="●"/>
            </a:pPr>
            <a:r>
              <a:rPr lang="en-GB" sz="1230" u="sng">
                <a:solidFill>
                  <a:srgbClr val="1155CC"/>
                </a:solidFill>
                <a:latin typeface="Roboto"/>
                <a:ea typeface="Roboto"/>
                <a:cs typeface="Roboto"/>
                <a:sym typeface="Roboto"/>
                <a:hlinkClick r:id="rId13">
                  <a:extLst>
                    <a:ext uri="{A12FA001-AC4F-418D-AE19-62706E023703}">
                      <ahyp:hlinkClr val="tx"/>
                    </a:ext>
                  </a:extLst>
                </a:hlinkClick>
              </a:rPr>
              <a:t>https://medium.com/mit-6-s089-intro-to-quantum-computing/quantum-support-vector-machine-qsvm-134eff6c9d3b</a:t>
            </a:r>
            <a:endParaRPr sz="1230">
              <a:solidFill>
                <a:srgbClr val="000000"/>
              </a:solidFill>
              <a:latin typeface="Roboto"/>
              <a:ea typeface="Roboto"/>
              <a:cs typeface="Roboto"/>
              <a:sym typeface="Roboto"/>
            </a:endParaRPr>
          </a:p>
          <a:p>
            <a:pPr indent="-306705" lvl="0" marL="457200" rtl="0" algn="l">
              <a:lnSpc>
                <a:spcPct val="130000"/>
              </a:lnSpc>
              <a:spcBef>
                <a:spcPts val="0"/>
              </a:spcBef>
              <a:spcAft>
                <a:spcPts val="0"/>
              </a:spcAft>
              <a:buClr>
                <a:srgbClr val="000000"/>
              </a:buClr>
              <a:buSzPts val="1230"/>
              <a:buFont typeface="Roboto"/>
              <a:buChar char="●"/>
            </a:pPr>
            <a:r>
              <a:rPr lang="en-GB" sz="1230" u="sng">
                <a:solidFill>
                  <a:srgbClr val="1155CC"/>
                </a:solidFill>
                <a:latin typeface="Roboto"/>
                <a:ea typeface="Roboto"/>
                <a:cs typeface="Roboto"/>
                <a:sym typeface="Roboto"/>
                <a:hlinkClick r:id="rId14">
                  <a:extLst>
                    <a:ext uri="{A12FA001-AC4F-418D-AE19-62706E023703}">
                      <ahyp:hlinkClr val="tx"/>
                    </a:ext>
                  </a:extLst>
                </a:hlinkClick>
              </a:rPr>
              <a:t>https://github.com/PatrickHuembeli/QSVM-Introduction/blob/master/Quantum%20Support%20Vector%20Machines.ipynb</a:t>
            </a:r>
            <a:endParaRPr sz="1230">
              <a:solidFill>
                <a:srgbClr val="000000"/>
              </a:solidFill>
              <a:latin typeface="Roboto"/>
              <a:ea typeface="Roboto"/>
              <a:cs typeface="Roboto"/>
              <a:sym typeface="Roboto"/>
            </a:endParaRPr>
          </a:p>
          <a:p>
            <a:pPr indent="0" lvl="0" marL="0" rtl="0" algn="l">
              <a:lnSpc>
                <a:spcPct val="95000"/>
              </a:lnSpc>
              <a:spcBef>
                <a:spcPts val="800"/>
              </a:spcBef>
              <a:spcAft>
                <a:spcPts val="1200"/>
              </a:spcAft>
              <a:buSzPts val="852"/>
              <a:buNone/>
            </a:pPr>
            <a:r>
              <a:t/>
            </a:r>
            <a:endParaRPr sz="130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Problem statement</a:t>
            </a:r>
            <a:endParaRPr b="1"/>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Financial fraud detection is a critical challenge in the banking and credit card industries. The aim of this project is to develop an advanced fraud detection system using Quantum Machine Learning (QML) techniques. The dataset provided consists of credit card transactions, each labeled as either fraudulent (Class 1) or non-fraudulent (Class 0). With a total of 284,807 transactions and a highly imbalanced class distribution, the primary objective is to train a robust model capable of accurately identifying fraudulent activities.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Key Objectives</a:t>
            </a:r>
            <a:endParaRPr b="1"/>
          </a:p>
        </p:txBody>
      </p:sp>
      <p:sp>
        <p:nvSpPr>
          <p:cNvPr id="162" name="Google Shape;162;p17"/>
          <p:cNvSpPr txBox="1"/>
          <p:nvPr>
            <p:ph idx="1" type="body"/>
          </p:nvPr>
        </p:nvSpPr>
        <p:spPr>
          <a:xfrm>
            <a:off x="1214850" y="1238600"/>
            <a:ext cx="7204200" cy="3321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eriod"/>
            </a:pPr>
            <a:r>
              <a:rPr b="1" lang="en-GB" sz="1400"/>
              <a:t>Quantum Machine Learning Model</a:t>
            </a:r>
            <a:r>
              <a:rPr lang="en-GB" sz="1400"/>
              <a:t>: Implement quantum algorithms to train a machine learning model capable of handling the inherent complexity of financial datasets.</a:t>
            </a:r>
            <a:endParaRPr sz="1400"/>
          </a:p>
          <a:p>
            <a:pPr indent="-317500" lvl="0" marL="457200" rtl="0" algn="l">
              <a:lnSpc>
                <a:spcPct val="115000"/>
              </a:lnSpc>
              <a:spcBef>
                <a:spcPts val="0"/>
              </a:spcBef>
              <a:spcAft>
                <a:spcPts val="0"/>
              </a:spcAft>
              <a:buSzPts val="1400"/>
              <a:buAutoNum type="arabicPeriod"/>
            </a:pPr>
            <a:r>
              <a:rPr b="1" lang="en-GB" sz="1400"/>
              <a:t>Class Imbalance</a:t>
            </a:r>
            <a:r>
              <a:rPr lang="en-GB" sz="1400"/>
              <a:t>: Address the issue of class imbalance in the dataset, where fraudulent transactions represent a small percentage. Explore quantum solutions to mitigate the impact of imbalanced data.</a:t>
            </a:r>
            <a:endParaRPr sz="1400"/>
          </a:p>
          <a:p>
            <a:pPr indent="-317500" lvl="0" marL="457200" rtl="0" algn="l">
              <a:lnSpc>
                <a:spcPct val="115000"/>
              </a:lnSpc>
              <a:spcBef>
                <a:spcPts val="0"/>
              </a:spcBef>
              <a:spcAft>
                <a:spcPts val="0"/>
              </a:spcAft>
              <a:buSzPts val="1400"/>
              <a:buAutoNum type="arabicPeriod"/>
            </a:pPr>
            <a:r>
              <a:rPr b="1" lang="en-GB" sz="1400"/>
              <a:t>Feature Exploration</a:t>
            </a:r>
            <a:r>
              <a:rPr lang="en-GB" sz="1400"/>
              <a:t>: Investigate the impact of various features, including time, anonymous numerical values (v1 to v28), and transaction amount, on the model's performance.</a:t>
            </a:r>
            <a:endParaRPr sz="1400"/>
          </a:p>
          <a:p>
            <a:pPr indent="-317500" lvl="0" marL="457200" rtl="0" algn="l">
              <a:lnSpc>
                <a:spcPct val="115000"/>
              </a:lnSpc>
              <a:spcBef>
                <a:spcPts val="0"/>
              </a:spcBef>
              <a:spcAft>
                <a:spcPts val="0"/>
              </a:spcAft>
              <a:buSzPts val="1400"/>
              <a:buAutoNum type="arabicPeriod"/>
            </a:pPr>
            <a:r>
              <a:rPr b="1" lang="en-GB" sz="1400"/>
              <a:t>Evaluation Metrics</a:t>
            </a:r>
            <a:r>
              <a:rPr lang="en-GB" sz="1400"/>
              <a:t>: Employ standard metrics such as accuracy, precision, recall, and F1 score to assess the model's effectiveness in fraud detection.</a:t>
            </a:r>
            <a:endParaRPr sz="1400"/>
          </a:p>
          <a:p>
            <a:pPr indent="0" lvl="0" marL="0" rtl="0" algn="l">
              <a:lnSpc>
                <a:spcPct val="105000"/>
              </a:lnSpc>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Dataset overview</a:t>
            </a:r>
            <a:endParaRPr b="1"/>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GB" sz="1600"/>
              <a:t>Size</a:t>
            </a:r>
            <a:r>
              <a:rPr lang="en-GB" sz="1600"/>
              <a:t>: 284,807 transactions</a:t>
            </a:r>
            <a:endParaRPr sz="1600"/>
          </a:p>
          <a:p>
            <a:pPr indent="-330200" lvl="0" marL="457200" rtl="0" algn="l">
              <a:spcBef>
                <a:spcPts val="0"/>
              </a:spcBef>
              <a:spcAft>
                <a:spcPts val="0"/>
              </a:spcAft>
              <a:buSzPts val="1600"/>
              <a:buChar char="●"/>
            </a:pPr>
            <a:r>
              <a:rPr b="1" lang="en-GB" sz="1600"/>
              <a:t>Features</a:t>
            </a:r>
            <a:r>
              <a:rPr lang="en-GB" sz="1600"/>
              <a:t>: Time, anonymous numerical values (v1 to v28), transaction amount</a:t>
            </a:r>
            <a:endParaRPr sz="1600"/>
          </a:p>
          <a:p>
            <a:pPr indent="-330200" lvl="0" marL="457200" rtl="0" algn="l">
              <a:spcBef>
                <a:spcPts val="0"/>
              </a:spcBef>
              <a:spcAft>
                <a:spcPts val="0"/>
              </a:spcAft>
              <a:buSzPts val="1600"/>
              <a:buChar char="●"/>
            </a:pPr>
            <a:r>
              <a:rPr b="1" lang="en-GB" sz="1600"/>
              <a:t>Labels</a:t>
            </a:r>
            <a:r>
              <a:rPr lang="en-GB" sz="1600"/>
              <a:t>: Class 0 (non-fraudulent) and Class 1 (fraudulent)</a:t>
            </a:r>
            <a:endParaRPr sz="1600"/>
          </a:p>
          <a:p>
            <a:pPr indent="-330200" lvl="0" marL="457200" rtl="0" algn="l">
              <a:spcBef>
                <a:spcPts val="0"/>
              </a:spcBef>
              <a:spcAft>
                <a:spcPts val="0"/>
              </a:spcAft>
              <a:buSzPts val="1600"/>
              <a:buChar char="●"/>
            </a:pPr>
            <a:r>
              <a:rPr b="1" lang="en-GB" sz="1600"/>
              <a:t>Class Imbalance</a:t>
            </a:r>
            <a:r>
              <a:rPr lang="en-GB" sz="1600"/>
              <a:t>: Class 0 (non-fraudulent) - 99.83%, Class 1 (fraudulent) - 0.17%</a:t>
            </a:r>
            <a:endParaRPr sz="16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2782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Approach</a:t>
            </a:r>
            <a:endParaRPr b="1"/>
          </a:p>
        </p:txBody>
      </p:sp>
      <p:sp>
        <p:nvSpPr>
          <p:cNvPr id="174" name="Google Shape;174;p19"/>
          <p:cNvSpPr txBox="1"/>
          <p:nvPr>
            <p:ph idx="1" type="body"/>
          </p:nvPr>
        </p:nvSpPr>
        <p:spPr>
          <a:xfrm>
            <a:off x="1297500" y="1106250"/>
            <a:ext cx="7250400" cy="3615300"/>
          </a:xfrm>
          <a:prstGeom prst="rect">
            <a:avLst/>
          </a:prstGeom>
        </p:spPr>
        <p:txBody>
          <a:bodyPr anchorCtr="0" anchor="t" bIns="91425" lIns="91425" spcFirstLastPara="1" rIns="91425" wrap="square" tIns="91425">
            <a:noAutofit/>
          </a:bodyPr>
          <a:lstStyle/>
          <a:p>
            <a:pPr indent="-325437" lvl="0" marL="457200" rtl="0" algn="l">
              <a:lnSpc>
                <a:spcPct val="100000"/>
              </a:lnSpc>
              <a:spcBef>
                <a:spcPts val="0"/>
              </a:spcBef>
              <a:spcAft>
                <a:spcPts val="0"/>
              </a:spcAft>
              <a:buSzPts val="1525"/>
              <a:buAutoNum type="arabicPeriod"/>
            </a:pPr>
            <a:r>
              <a:rPr b="1" lang="en-GB" sz="1525"/>
              <a:t>Classical SVM Foundation </a:t>
            </a:r>
            <a:endParaRPr b="1" sz="1525"/>
          </a:p>
          <a:p>
            <a:pPr indent="-325437" lvl="0" marL="914400" rtl="0" algn="l">
              <a:lnSpc>
                <a:spcPct val="100000"/>
              </a:lnSpc>
              <a:spcBef>
                <a:spcPts val="0"/>
              </a:spcBef>
              <a:spcAft>
                <a:spcPts val="0"/>
              </a:spcAft>
              <a:buSzPts val="1525"/>
              <a:buChar char="●"/>
            </a:pPr>
            <a:r>
              <a:rPr lang="en-GB" sz="1525"/>
              <a:t>Initial Model Construction.</a:t>
            </a:r>
            <a:endParaRPr sz="1525"/>
          </a:p>
          <a:p>
            <a:pPr indent="-325437" lvl="0" marL="914400" rtl="0" algn="l">
              <a:lnSpc>
                <a:spcPct val="100000"/>
              </a:lnSpc>
              <a:spcBef>
                <a:spcPts val="0"/>
              </a:spcBef>
              <a:spcAft>
                <a:spcPts val="0"/>
              </a:spcAft>
              <a:buSzPts val="1525"/>
              <a:buChar char="●"/>
            </a:pPr>
            <a:r>
              <a:rPr lang="en-GB" sz="1525"/>
              <a:t>Assessment of raw accuracy.</a:t>
            </a:r>
            <a:endParaRPr sz="1525"/>
          </a:p>
          <a:p>
            <a:pPr indent="-325437" lvl="0" marL="457200" rtl="0" algn="l">
              <a:lnSpc>
                <a:spcPct val="100000"/>
              </a:lnSpc>
              <a:spcBef>
                <a:spcPts val="0"/>
              </a:spcBef>
              <a:spcAft>
                <a:spcPts val="0"/>
              </a:spcAft>
              <a:buSzPts val="1525"/>
              <a:buAutoNum type="arabicPeriod"/>
            </a:pPr>
            <a:r>
              <a:rPr b="1" lang="en-GB" sz="1525"/>
              <a:t>Class imbalance consideration</a:t>
            </a:r>
            <a:endParaRPr b="1" sz="1525"/>
          </a:p>
          <a:p>
            <a:pPr indent="-325437" lvl="0" marL="914400" rtl="0" algn="l">
              <a:lnSpc>
                <a:spcPct val="100000"/>
              </a:lnSpc>
              <a:spcBef>
                <a:spcPts val="0"/>
              </a:spcBef>
              <a:spcAft>
                <a:spcPts val="0"/>
              </a:spcAft>
              <a:buSzPts val="1525"/>
              <a:buChar char="●"/>
            </a:pPr>
            <a:r>
              <a:rPr lang="en-GB" sz="1525"/>
              <a:t>Addressing data imbalance.</a:t>
            </a:r>
            <a:endParaRPr sz="1525"/>
          </a:p>
          <a:p>
            <a:pPr indent="-325437" lvl="0" marL="914400" rtl="0" algn="l">
              <a:lnSpc>
                <a:spcPct val="100000"/>
              </a:lnSpc>
              <a:spcBef>
                <a:spcPts val="0"/>
              </a:spcBef>
              <a:spcAft>
                <a:spcPts val="0"/>
              </a:spcAft>
              <a:buSzPts val="1525"/>
              <a:buChar char="●"/>
            </a:pPr>
            <a:r>
              <a:rPr lang="en-GB" sz="1525"/>
              <a:t>Downsampling for accurate evaluation.</a:t>
            </a:r>
            <a:endParaRPr sz="1525"/>
          </a:p>
          <a:p>
            <a:pPr indent="-325437" lvl="0" marL="457200" rtl="0" algn="l">
              <a:lnSpc>
                <a:spcPct val="100000"/>
              </a:lnSpc>
              <a:spcBef>
                <a:spcPts val="0"/>
              </a:spcBef>
              <a:spcAft>
                <a:spcPts val="0"/>
              </a:spcAft>
              <a:buSzPts val="1525"/>
              <a:buAutoNum type="arabicPeriod"/>
            </a:pPr>
            <a:r>
              <a:rPr b="1" lang="en-GB" sz="1525"/>
              <a:t>Quantum Leap</a:t>
            </a:r>
            <a:endParaRPr b="1" sz="1525"/>
          </a:p>
          <a:p>
            <a:pPr indent="-325437" lvl="0" marL="914400" rtl="0" algn="l">
              <a:lnSpc>
                <a:spcPct val="100000"/>
              </a:lnSpc>
              <a:spcBef>
                <a:spcPts val="0"/>
              </a:spcBef>
              <a:spcAft>
                <a:spcPts val="0"/>
              </a:spcAft>
              <a:buSzPts val="1525"/>
              <a:buChar char="●"/>
            </a:pPr>
            <a:r>
              <a:rPr lang="en-GB" sz="1525"/>
              <a:t>Gradual transition to quantum models.</a:t>
            </a:r>
            <a:endParaRPr sz="1525"/>
          </a:p>
          <a:p>
            <a:pPr indent="-325437" lvl="0" marL="914400" rtl="0" algn="l">
              <a:lnSpc>
                <a:spcPct val="100000"/>
              </a:lnSpc>
              <a:spcBef>
                <a:spcPts val="0"/>
              </a:spcBef>
              <a:spcAft>
                <a:spcPts val="0"/>
              </a:spcAft>
              <a:buSzPts val="1525"/>
              <a:buChar char="●"/>
            </a:pPr>
            <a:r>
              <a:rPr lang="en-GB" sz="1525"/>
              <a:t>Exploring quantum circuits for enhanced representations.</a:t>
            </a:r>
            <a:endParaRPr sz="1525"/>
          </a:p>
          <a:p>
            <a:pPr indent="-325437" lvl="0" marL="457200" rtl="0" algn="l">
              <a:lnSpc>
                <a:spcPct val="100000"/>
              </a:lnSpc>
              <a:spcBef>
                <a:spcPts val="0"/>
              </a:spcBef>
              <a:spcAft>
                <a:spcPts val="0"/>
              </a:spcAft>
              <a:buSzPts val="1525"/>
              <a:buAutoNum type="arabicPeriod"/>
            </a:pPr>
            <a:r>
              <a:rPr b="1" lang="en-GB" sz="1525"/>
              <a:t>Performance metrics</a:t>
            </a:r>
            <a:endParaRPr b="1" sz="1525"/>
          </a:p>
          <a:p>
            <a:pPr indent="-325437" lvl="0" marL="914400" rtl="0" algn="l">
              <a:lnSpc>
                <a:spcPct val="100000"/>
              </a:lnSpc>
              <a:spcBef>
                <a:spcPts val="0"/>
              </a:spcBef>
              <a:spcAft>
                <a:spcPts val="0"/>
              </a:spcAft>
              <a:buSzPts val="1525"/>
              <a:buChar char="●"/>
            </a:pPr>
            <a:r>
              <a:rPr lang="en-GB" sz="1525"/>
              <a:t>Consistent evaluation across classical and quantum models.</a:t>
            </a:r>
            <a:endParaRPr sz="1525"/>
          </a:p>
          <a:p>
            <a:pPr indent="-325437" lvl="0" marL="914400" rtl="0" algn="l">
              <a:lnSpc>
                <a:spcPct val="100000"/>
              </a:lnSpc>
              <a:spcBef>
                <a:spcPts val="0"/>
              </a:spcBef>
              <a:spcAft>
                <a:spcPts val="0"/>
              </a:spcAft>
              <a:buSzPts val="1525"/>
              <a:buChar char="●"/>
            </a:pPr>
            <a:r>
              <a:rPr lang="en-GB" sz="1525"/>
              <a:t>Uncovering synergies for Comprehensive fraud detection.</a:t>
            </a:r>
            <a:endParaRPr sz="1525"/>
          </a:p>
          <a:p>
            <a:pPr indent="-325437" lvl="0" marL="457200" rtl="0" algn="l">
              <a:lnSpc>
                <a:spcPct val="100000"/>
              </a:lnSpc>
              <a:spcBef>
                <a:spcPts val="0"/>
              </a:spcBef>
              <a:spcAft>
                <a:spcPts val="0"/>
              </a:spcAft>
              <a:buSzPts val="1525"/>
              <a:buAutoNum type="arabicPeriod"/>
            </a:pPr>
            <a:r>
              <a:rPr b="1" lang="en-GB" sz="1525"/>
              <a:t>Holistic Insights</a:t>
            </a:r>
            <a:endParaRPr b="1" sz="1525"/>
          </a:p>
          <a:p>
            <a:pPr indent="-325437" lvl="0" marL="914400" rtl="0" algn="l">
              <a:lnSpc>
                <a:spcPct val="100000"/>
              </a:lnSpc>
              <a:spcBef>
                <a:spcPts val="0"/>
              </a:spcBef>
              <a:spcAft>
                <a:spcPts val="0"/>
              </a:spcAft>
              <a:buSzPts val="1525"/>
              <a:buChar char="●"/>
            </a:pPr>
            <a:r>
              <a:rPr lang="en-GB" sz="1525"/>
              <a:t>Understanding model strengths and limitations.</a:t>
            </a:r>
            <a:endParaRPr sz="1525"/>
          </a:p>
          <a:p>
            <a:pPr indent="-325437" lvl="0" marL="914400" rtl="0" algn="l">
              <a:lnSpc>
                <a:spcPct val="100000"/>
              </a:lnSpc>
              <a:spcBef>
                <a:spcPts val="0"/>
              </a:spcBef>
              <a:spcAft>
                <a:spcPts val="0"/>
              </a:spcAft>
              <a:buSzPts val="1525"/>
              <a:buChar char="●"/>
            </a:pPr>
            <a:r>
              <a:rPr lang="en-GB" sz="1525"/>
              <a:t>Unveiling a comprehensive perspective.</a:t>
            </a:r>
            <a:endParaRPr sz="15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255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Classical SVM</a:t>
            </a:r>
            <a:endParaRPr b="1"/>
          </a:p>
        </p:txBody>
      </p:sp>
      <p:sp>
        <p:nvSpPr>
          <p:cNvPr id="180" name="Google Shape;180;p20"/>
          <p:cNvSpPr txBox="1"/>
          <p:nvPr>
            <p:ph idx="1" type="body"/>
          </p:nvPr>
        </p:nvSpPr>
        <p:spPr>
          <a:xfrm>
            <a:off x="1297500" y="1002475"/>
            <a:ext cx="7038900" cy="38343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SzPts val="275"/>
              <a:buNone/>
            </a:pPr>
            <a:r>
              <a:rPr lang="en-GB" sz="1425"/>
              <a:t>1. Initial Approach:</a:t>
            </a:r>
            <a:endParaRPr sz="1425"/>
          </a:p>
          <a:p>
            <a:pPr indent="0" lvl="0" marL="0" rtl="0" algn="l">
              <a:lnSpc>
                <a:spcPct val="60000"/>
              </a:lnSpc>
              <a:spcBef>
                <a:spcPts val="1200"/>
              </a:spcBef>
              <a:spcAft>
                <a:spcPts val="0"/>
              </a:spcAft>
              <a:buSzPts val="275"/>
              <a:buNone/>
            </a:pPr>
            <a:r>
              <a:rPr lang="en-GB" sz="1425"/>
              <a:t>  	 - Implement Classical SVM Model.</a:t>
            </a:r>
            <a:endParaRPr sz="1425"/>
          </a:p>
          <a:p>
            <a:pPr indent="0" lvl="0" marL="0" rtl="0" algn="l">
              <a:lnSpc>
                <a:spcPct val="60000"/>
              </a:lnSpc>
              <a:spcBef>
                <a:spcPts val="1200"/>
              </a:spcBef>
              <a:spcAft>
                <a:spcPts val="0"/>
              </a:spcAft>
              <a:buSzPts val="275"/>
              <a:buNone/>
            </a:pPr>
            <a:r>
              <a:rPr lang="en-GB" sz="1425"/>
              <a:t>  	 -Unbiased Evaluation for Fraud Detection.</a:t>
            </a:r>
            <a:endParaRPr sz="1425"/>
          </a:p>
          <a:p>
            <a:pPr indent="0" lvl="0" marL="0" rtl="0" algn="l">
              <a:lnSpc>
                <a:spcPct val="60000"/>
              </a:lnSpc>
              <a:spcBef>
                <a:spcPts val="1200"/>
              </a:spcBef>
              <a:spcAft>
                <a:spcPts val="0"/>
              </a:spcAft>
              <a:buSzPts val="275"/>
              <a:buNone/>
            </a:pPr>
            <a:r>
              <a:rPr lang="en-GB" sz="1425"/>
              <a:t>2. Unveiling High Accuracy:</a:t>
            </a:r>
            <a:endParaRPr sz="1425"/>
          </a:p>
          <a:p>
            <a:pPr indent="0" lvl="0" marL="0" rtl="0" algn="l">
              <a:lnSpc>
                <a:spcPct val="60000"/>
              </a:lnSpc>
              <a:spcBef>
                <a:spcPts val="1200"/>
              </a:spcBef>
              <a:spcAft>
                <a:spcPts val="0"/>
              </a:spcAft>
              <a:buSzPts val="275"/>
              <a:buNone/>
            </a:pPr>
            <a:r>
              <a:rPr lang="en-GB" sz="1425"/>
              <a:t>   	- Initial Accuracy Assessment.</a:t>
            </a:r>
            <a:endParaRPr sz="1425"/>
          </a:p>
          <a:p>
            <a:pPr indent="0" lvl="0" marL="0" rtl="0" algn="l">
              <a:lnSpc>
                <a:spcPct val="60000"/>
              </a:lnSpc>
              <a:spcBef>
                <a:spcPts val="1200"/>
              </a:spcBef>
              <a:spcAft>
                <a:spcPts val="0"/>
              </a:spcAft>
              <a:buSzPts val="275"/>
              <a:buNone/>
            </a:pPr>
            <a:r>
              <a:rPr lang="en-GB" sz="1425"/>
              <a:t>   	- Encountering Class Imbalance.</a:t>
            </a:r>
            <a:endParaRPr sz="1425"/>
          </a:p>
          <a:p>
            <a:pPr indent="0" lvl="0" marL="0" rtl="0" algn="l">
              <a:lnSpc>
                <a:spcPct val="60000"/>
              </a:lnSpc>
              <a:spcBef>
                <a:spcPts val="1200"/>
              </a:spcBef>
              <a:spcAft>
                <a:spcPts val="0"/>
              </a:spcAft>
              <a:buSzPts val="275"/>
              <a:buNone/>
            </a:pPr>
            <a:r>
              <a:rPr lang="en-GB" sz="1425"/>
              <a:t>3. Class Imbalance Challenge:</a:t>
            </a:r>
            <a:endParaRPr sz="1425"/>
          </a:p>
          <a:p>
            <a:pPr indent="0" lvl="0" marL="0" rtl="0" algn="l">
              <a:lnSpc>
                <a:spcPct val="60000"/>
              </a:lnSpc>
              <a:spcBef>
                <a:spcPts val="1200"/>
              </a:spcBef>
              <a:spcAft>
                <a:spcPts val="0"/>
              </a:spcAft>
              <a:buSzPts val="275"/>
              <a:buNone/>
            </a:pPr>
            <a:r>
              <a:rPr lang="en-GB" sz="1425"/>
              <a:t>  	 - Identify and Acknowledge Imbalance.</a:t>
            </a:r>
            <a:endParaRPr sz="1425"/>
          </a:p>
          <a:p>
            <a:pPr indent="0" lvl="0" marL="0" rtl="0" algn="l">
              <a:lnSpc>
                <a:spcPct val="60000"/>
              </a:lnSpc>
              <a:spcBef>
                <a:spcPts val="1200"/>
              </a:spcBef>
              <a:spcAft>
                <a:spcPts val="0"/>
              </a:spcAft>
              <a:buSzPts val="275"/>
              <a:buNone/>
            </a:pPr>
            <a:r>
              <a:rPr lang="en-GB" sz="1425"/>
              <a:t>   	- Substantial Majority of Non-Fraudulent Transactions.</a:t>
            </a:r>
            <a:endParaRPr sz="1425"/>
          </a:p>
          <a:p>
            <a:pPr indent="0" lvl="0" marL="0" rtl="0" algn="l">
              <a:lnSpc>
                <a:spcPct val="60000"/>
              </a:lnSpc>
              <a:spcBef>
                <a:spcPts val="1200"/>
              </a:spcBef>
              <a:spcAft>
                <a:spcPts val="0"/>
              </a:spcAft>
              <a:buSzPts val="275"/>
              <a:buNone/>
            </a:pPr>
            <a:r>
              <a:rPr lang="en-GB" sz="1425"/>
              <a:t>4. Downsampling Strategy:</a:t>
            </a:r>
            <a:endParaRPr sz="1425"/>
          </a:p>
          <a:p>
            <a:pPr indent="0" lvl="0" marL="0" rtl="0" algn="l">
              <a:lnSpc>
                <a:spcPct val="60000"/>
              </a:lnSpc>
              <a:spcBef>
                <a:spcPts val="1200"/>
              </a:spcBef>
              <a:spcAft>
                <a:spcPts val="0"/>
              </a:spcAft>
              <a:buSzPts val="275"/>
              <a:buNone/>
            </a:pPr>
            <a:r>
              <a:rPr lang="en-GB" sz="1425"/>
              <a:t>  	 - Tackling Class Imbalance.</a:t>
            </a:r>
            <a:endParaRPr sz="1425"/>
          </a:p>
          <a:p>
            <a:pPr indent="0" lvl="0" marL="0" rtl="0" algn="l">
              <a:lnSpc>
                <a:spcPct val="60000"/>
              </a:lnSpc>
              <a:spcBef>
                <a:spcPts val="1200"/>
              </a:spcBef>
              <a:spcAft>
                <a:spcPts val="0"/>
              </a:spcAft>
              <a:buSzPts val="275"/>
              <a:buNone/>
            </a:pPr>
            <a:r>
              <a:rPr lang="en-GB" sz="1425"/>
              <a:t>   	- Ensuring a Balanced Training Set.</a:t>
            </a:r>
            <a:endParaRPr sz="1425"/>
          </a:p>
          <a:p>
            <a:pPr indent="0" lvl="0" marL="0" rtl="0" algn="l">
              <a:lnSpc>
                <a:spcPct val="60000"/>
              </a:lnSpc>
              <a:spcBef>
                <a:spcPts val="1200"/>
              </a:spcBef>
              <a:spcAft>
                <a:spcPts val="1200"/>
              </a:spcAft>
              <a:buSzPts val="275"/>
              <a:buNone/>
            </a:pPr>
            <a:r>
              <a:t/>
            </a:r>
            <a:endParaRPr sz="12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255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Classical SVM</a:t>
            </a:r>
            <a:endParaRPr b="1"/>
          </a:p>
        </p:txBody>
      </p:sp>
      <p:sp>
        <p:nvSpPr>
          <p:cNvPr id="186" name="Google Shape;186;p21"/>
          <p:cNvSpPr txBox="1"/>
          <p:nvPr>
            <p:ph idx="1" type="body"/>
          </p:nvPr>
        </p:nvSpPr>
        <p:spPr>
          <a:xfrm>
            <a:off x="1297500" y="1002475"/>
            <a:ext cx="7038900" cy="38343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SzPts val="275"/>
              <a:buNone/>
            </a:pPr>
            <a:r>
              <a:rPr lang="en-GB" sz="1425"/>
              <a:t>5</a:t>
            </a:r>
            <a:r>
              <a:rPr lang="en-GB" sz="1425"/>
              <a:t>. Impact on Accuracy:</a:t>
            </a:r>
            <a:endParaRPr sz="1425"/>
          </a:p>
          <a:p>
            <a:pPr indent="0" lvl="0" marL="0" rtl="0" algn="l">
              <a:lnSpc>
                <a:spcPct val="60000"/>
              </a:lnSpc>
              <a:spcBef>
                <a:spcPts val="1200"/>
              </a:spcBef>
              <a:spcAft>
                <a:spcPts val="0"/>
              </a:spcAft>
              <a:buSzPts val="275"/>
              <a:buNone/>
            </a:pPr>
            <a:r>
              <a:rPr lang="en-GB" sz="1425"/>
              <a:t>  	 - Post downsampling evaluation.</a:t>
            </a:r>
            <a:endParaRPr sz="1425"/>
          </a:p>
          <a:p>
            <a:pPr indent="0" lvl="0" marL="0" rtl="0" algn="l">
              <a:lnSpc>
                <a:spcPct val="60000"/>
              </a:lnSpc>
              <a:spcBef>
                <a:spcPts val="1200"/>
              </a:spcBef>
              <a:spcAft>
                <a:spcPts val="0"/>
              </a:spcAft>
              <a:buSzPts val="275"/>
              <a:buNone/>
            </a:pPr>
            <a:r>
              <a:rPr lang="en-GB" sz="1425"/>
              <a:t>  	 -Retaining high accuracy.</a:t>
            </a:r>
            <a:endParaRPr sz="1425"/>
          </a:p>
          <a:p>
            <a:pPr indent="0" lvl="0" marL="0" rtl="0" algn="l">
              <a:lnSpc>
                <a:spcPct val="60000"/>
              </a:lnSpc>
              <a:spcBef>
                <a:spcPts val="1200"/>
              </a:spcBef>
              <a:spcAft>
                <a:spcPts val="0"/>
              </a:spcAft>
              <a:buSzPts val="275"/>
              <a:buNone/>
            </a:pPr>
            <a:r>
              <a:rPr lang="en-GB" sz="1425"/>
              <a:t>6. Insights and considerations:</a:t>
            </a:r>
            <a:endParaRPr sz="1425"/>
          </a:p>
          <a:p>
            <a:pPr indent="0" lvl="0" marL="0" rtl="0" algn="l">
              <a:lnSpc>
                <a:spcPct val="60000"/>
              </a:lnSpc>
              <a:spcBef>
                <a:spcPts val="1200"/>
              </a:spcBef>
              <a:spcAft>
                <a:spcPts val="0"/>
              </a:spcAft>
              <a:buSzPts val="275"/>
              <a:buNone/>
            </a:pPr>
            <a:r>
              <a:rPr lang="en-GB" sz="1425"/>
              <a:t>   	- Balancing Acts : Tradeoff and benefits.</a:t>
            </a:r>
            <a:endParaRPr sz="1425"/>
          </a:p>
          <a:p>
            <a:pPr indent="0" lvl="0" marL="0" rtl="0" algn="l">
              <a:lnSpc>
                <a:spcPct val="60000"/>
              </a:lnSpc>
              <a:spcBef>
                <a:spcPts val="1200"/>
              </a:spcBef>
              <a:spcAft>
                <a:spcPts val="0"/>
              </a:spcAft>
              <a:buSzPts val="275"/>
              <a:buNone/>
            </a:pPr>
            <a:r>
              <a:rPr lang="en-GB" sz="1425"/>
              <a:t>   	-Laying the groundwork for quantum advancements.</a:t>
            </a:r>
            <a:endParaRPr sz="1425"/>
          </a:p>
          <a:p>
            <a:pPr indent="0" lvl="0" marL="0" rtl="0" algn="l">
              <a:lnSpc>
                <a:spcPct val="60000"/>
              </a:lnSpc>
              <a:spcBef>
                <a:spcPts val="1200"/>
              </a:spcBef>
              <a:spcAft>
                <a:spcPts val="0"/>
              </a:spcAft>
              <a:buSzPts val="275"/>
              <a:buNone/>
            </a:pPr>
            <a:r>
              <a:rPr lang="en-GB" sz="1425"/>
              <a:t>7. Visual Representation:</a:t>
            </a:r>
            <a:endParaRPr sz="1425"/>
          </a:p>
          <a:p>
            <a:pPr indent="0" lvl="0" marL="0" rtl="0" algn="l">
              <a:lnSpc>
                <a:spcPct val="60000"/>
              </a:lnSpc>
              <a:spcBef>
                <a:spcPts val="1200"/>
              </a:spcBef>
              <a:spcAft>
                <a:spcPts val="0"/>
              </a:spcAft>
              <a:buSzPts val="275"/>
              <a:buNone/>
            </a:pPr>
            <a:r>
              <a:rPr lang="en-GB" sz="1425"/>
              <a:t>  	 - Graphical representation of accuracy shift.</a:t>
            </a:r>
            <a:endParaRPr sz="1425"/>
          </a:p>
          <a:p>
            <a:pPr indent="0" lvl="0" marL="0" rtl="0" algn="l">
              <a:lnSpc>
                <a:spcPct val="60000"/>
              </a:lnSpc>
              <a:spcBef>
                <a:spcPts val="1200"/>
              </a:spcBef>
              <a:spcAft>
                <a:spcPts val="0"/>
              </a:spcAft>
              <a:buSzPts val="275"/>
              <a:buNone/>
            </a:pPr>
            <a:r>
              <a:rPr lang="en-GB" sz="1425"/>
              <a:t>   	- Comparative analysis.</a:t>
            </a:r>
            <a:endParaRPr sz="1425"/>
          </a:p>
          <a:p>
            <a:pPr indent="0" lvl="0" marL="0" rtl="0" algn="l">
              <a:lnSpc>
                <a:spcPct val="60000"/>
              </a:lnSpc>
              <a:spcBef>
                <a:spcPts val="1200"/>
              </a:spcBef>
              <a:spcAft>
                <a:spcPts val="0"/>
              </a:spcAft>
              <a:buSzPts val="275"/>
              <a:buNone/>
            </a:pPr>
            <a:r>
              <a:rPr lang="en-GB" sz="1425"/>
              <a:t>8. Key takeaways:</a:t>
            </a:r>
            <a:endParaRPr sz="1425"/>
          </a:p>
          <a:p>
            <a:pPr indent="0" lvl="0" marL="0" rtl="0" algn="l">
              <a:lnSpc>
                <a:spcPct val="60000"/>
              </a:lnSpc>
              <a:spcBef>
                <a:spcPts val="1200"/>
              </a:spcBef>
              <a:spcAft>
                <a:spcPts val="0"/>
              </a:spcAft>
              <a:buSzPts val="275"/>
              <a:buNone/>
            </a:pPr>
            <a:r>
              <a:rPr lang="en-GB" sz="1425"/>
              <a:t>  	 - Strategic downsampling for insightful evaluations.</a:t>
            </a:r>
            <a:endParaRPr sz="1425"/>
          </a:p>
          <a:p>
            <a:pPr indent="0" lvl="0" marL="0" rtl="0" algn="l">
              <a:lnSpc>
                <a:spcPct val="60000"/>
              </a:lnSpc>
              <a:spcBef>
                <a:spcPts val="1200"/>
              </a:spcBef>
              <a:spcAft>
                <a:spcPts val="0"/>
              </a:spcAft>
              <a:buSzPts val="275"/>
              <a:buNone/>
            </a:pPr>
            <a:r>
              <a:rPr lang="en-GB" sz="1425"/>
              <a:t>   	- Establishing baseline for Quantum Model advancements.</a:t>
            </a:r>
            <a:endParaRPr sz="1425"/>
          </a:p>
          <a:p>
            <a:pPr indent="0" lvl="0" marL="0" rtl="0" algn="l">
              <a:lnSpc>
                <a:spcPct val="60000"/>
              </a:lnSpc>
              <a:spcBef>
                <a:spcPts val="1200"/>
              </a:spcBef>
              <a:spcAft>
                <a:spcPts val="1200"/>
              </a:spcAft>
              <a:buSzPts val="275"/>
              <a:buNone/>
            </a:pPr>
            <a:r>
              <a:rPr lang="en-GB" sz="1125">
                <a:latin typeface="Times New Roman"/>
                <a:ea typeface="Times New Roman"/>
                <a:cs typeface="Times New Roman"/>
                <a:sym typeface="Times New Roman"/>
              </a:rPr>
              <a:t>(Detailed code explanation of every model in report)</a:t>
            </a:r>
            <a:endParaRPr sz="1125">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