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0" r:id="rId6"/>
    <p:sldId id="267" r:id="rId7"/>
    <p:sldId id="268" r:id="rId8"/>
    <p:sldId id="261" r:id="rId9"/>
    <p:sldId id="263" r:id="rId10"/>
    <p:sldId id="269" r:id="rId11"/>
    <p:sldId id="270"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66" d="100"/>
          <a:sy n="66" d="100"/>
        </p:scale>
        <p:origin x="-320"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598A115-BC68-46B0-A655-1BED54C8FE19}" type="datetimeFigureOut">
              <a:rPr lang="en-CA" smtClean="0"/>
              <a:t>2022-04-25</a:t>
            </a:fld>
            <a:endParaRPr lang="en-CA"/>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CA"/>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76223AF5-B721-49EC-A018-90D36C958655}" type="slidenum">
              <a:rPr lang="en-CA" smtClean="0"/>
              <a:t>‹#›</a:t>
            </a:fld>
            <a:endParaRPr lang="en-CA"/>
          </a:p>
        </p:txBody>
      </p:sp>
    </p:spTree>
    <p:extLst>
      <p:ext uri="{BB962C8B-B14F-4D97-AF65-F5344CB8AC3E}">
        <p14:creationId xmlns:p14="http://schemas.microsoft.com/office/powerpoint/2010/main" val="358031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8A115-BC68-46B0-A655-1BED54C8FE19}" type="datetimeFigureOut">
              <a:rPr lang="en-CA" smtClean="0"/>
              <a:t>2022-04-25</a:t>
            </a:fld>
            <a:endParaRPr lang="en-CA"/>
          </a:p>
        </p:txBody>
      </p:sp>
      <p:sp>
        <p:nvSpPr>
          <p:cNvPr id="6" name="Footer Placeholder 5"/>
          <p:cNvSpPr>
            <a:spLocks noGrp="1"/>
          </p:cNvSpPr>
          <p:nvPr>
            <p:ph type="ftr" sz="quarter" idx="11"/>
          </p:nvPr>
        </p:nvSpPr>
        <p:spPr/>
        <p:txBody>
          <a:bodyPr/>
          <a:lstStyle/>
          <a:p>
            <a:endParaRPr lang="en-CA"/>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136268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98A115-BC68-46B0-A655-1BED54C8FE1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864280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98A115-BC68-46B0-A655-1BED54C8FE1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1296386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8A115-BC68-46B0-A655-1BED54C8FE1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4066699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98A115-BC68-46B0-A655-1BED54C8FE19}" type="datetimeFigureOut">
              <a:rPr lang="en-CA" smtClean="0"/>
              <a:t>2022-04-25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3282380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98A115-BC68-46B0-A655-1BED54C8FE19}" type="datetimeFigureOut">
              <a:rPr lang="en-CA" smtClean="0"/>
              <a:t>2022-04-25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161821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8A115-BC68-46B0-A655-1BED54C8FE1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1265057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8A115-BC68-46B0-A655-1BED54C8FE19}"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73206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8A115-BC68-46B0-A655-1BED54C8FE19}" type="datetimeFigureOut">
              <a:rPr lang="en-CA" smtClean="0"/>
              <a:t>2022-04-25</a:t>
            </a:fld>
            <a:endParaRPr lang="en-CA"/>
          </a:p>
        </p:txBody>
      </p:sp>
      <p:sp>
        <p:nvSpPr>
          <p:cNvPr id="5" name="Footer Placeholder 4"/>
          <p:cNvSpPr>
            <a:spLocks noGrp="1"/>
          </p:cNvSpPr>
          <p:nvPr>
            <p:ph type="ftr" sz="quarter" idx="11"/>
          </p:nvPr>
        </p:nvSpPr>
        <p:spPr/>
        <p:txBody>
          <a:bodyPr/>
          <a:lstStyle>
            <a:lvl1pPr>
              <a:defRPr sz="1000" b="1"/>
            </a:lvl1pPr>
          </a:lstStyle>
          <a:p>
            <a:endParaRPr lang="en-CA"/>
          </a:p>
        </p:txBody>
      </p:sp>
      <p:sp>
        <p:nvSpPr>
          <p:cNvPr id="6" name="Slide Number Placeholder 5"/>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229796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8A115-BC68-46B0-A655-1BED54C8FE19}" type="datetimeFigureOut">
              <a:rPr lang="en-CA" smtClean="0"/>
              <a:t>2022-04-25</a:t>
            </a:fld>
            <a:endParaRPr lang="en-CA"/>
          </a:p>
        </p:txBody>
      </p:sp>
      <p:sp>
        <p:nvSpPr>
          <p:cNvPr id="5" name="Footer Placeholder 4"/>
          <p:cNvSpPr>
            <a:spLocks noGrp="1"/>
          </p:cNvSpPr>
          <p:nvPr>
            <p:ph type="ftr" sz="quarter" idx="11"/>
          </p:nvPr>
        </p:nvSpPr>
        <p:spPr/>
        <p:txBody>
          <a:bodyPr/>
          <a:lstStyle>
            <a:lvl1pPr>
              <a:defRPr sz="1000" b="1"/>
            </a:lvl1pPr>
          </a:lstStyle>
          <a:p>
            <a:endParaRPr lang="en-CA"/>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133005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98A115-BC68-46B0-A655-1BED54C8FE19}" type="datetimeFigureOut">
              <a:rPr lang="en-CA" smtClean="0"/>
              <a:t>2022-04-25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131740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98A115-BC68-46B0-A655-1BED54C8FE19}" type="datetimeFigureOut">
              <a:rPr lang="en-CA" smtClean="0"/>
              <a:t>2022-04-25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133594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98A115-BC68-46B0-A655-1BED54C8FE19}" type="datetimeFigureOut">
              <a:rPr lang="en-CA" smtClean="0"/>
              <a:t>2022-04-25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29773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8A115-BC68-46B0-A655-1BED54C8FE19}" type="datetimeFigureOut">
              <a:rPr lang="en-CA" smtClean="0"/>
              <a:t>2022-04-25</a:t>
            </a:fld>
            <a:endParaRPr lang="en-CA"/>
          </a:p>
        </p:txBody>
      </p:sp>
      <p:sp>
        <p:nvSpPr>
          <p:cNvPr id="3" name="Footer Placeholder 2"/>
          <p:cNvSpPr>
            <a:spLocks noGrp="1"/>
          </p:cNvSpPr>
          <p:nvPr>
            <p:ph type="ftr" sz="quarter" idx="11"/>
          </p:nvPr>
        </p:nvSpPr>
        <p:spPr/>
        <p:txBody>
          <a:bodyPr/>
          <a:lstStyle/>
          <a:p>
            <a:endParaRPr lang="en-CA"/>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294973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8A115-BC68-46B0-A655-1BED54C8FE19}" type="datetimeFigureOut">
              <a:rPr lang="en-CA" smtClean="0"/>
              <a:t>2022-04-25</a:t>
            </a:fld>
            <a:endParaRPr lang="en-CA"/>
          </a:p>
        </p:txBody>
      </p:sp>
      <p:sp>
        <p:nvSpPr>
          <p:cNvPr id="6" name="Footer Placeholder 5"/>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406742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8A115-BC68-46B0-A655-1BED54C8FE19}" type="datetimeFigureOut">
              <a:rPr lang="en-CA" smtClean="0"/>
              <a:t>2022-04-25</a:t>
            </a:fld>
            <a:endParaRPr lang="en-CA"/>
          </a:p>
        </p:txBody>
      </p:sp>
      <p:sp>
        <p:nvSpPr>
          <p:cNvPr id="6" name="Footer Placeholder 5"/>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223AF5-B721-49EC-A018-90D36C958655}" type="slidenum">
              <a:rPr lang="en-CA" smtClean="0"/>
              <a:t>‹#›</a:t>
            </a:fld>
            <a:endParaRPr lang="en-CA"/>
          </a:p>
        </p:txBody>
      </p:sp>
    </p:spTree>
    <p:extLst>
      <p:ext uri="{BB962C8B-B14F-4D97-AF65-F5344CB8AC3E}">
        <p14:creationId xmlns:p14="http://schemas.microsoft.com/office/powerpoint/2010/main" val="152219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598A115-BC68-46B0-A655-1BED54C8FE19}" type="datetimeFigureOut">
              <a:rPr lang="en-CA" smtClean="0"/>
              <a:t>2022-04-25</a:t>
            </a:fld>
            <a:endParaRPr lang="en-CA"/>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CA"/>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6223AF5-B721-49EC-A018-90D36C958655}" type="slidenum">
              <a:rPr lang="en-CA" smtClean="0"/>
              <a:t>‹#›</a:t>
            </a:fld>
            <a:endParaRPr lang="en-CA"/>
          </a:p>
        </p:txBody>
      </p:sp>
    </p:spTree>
    <p:extLst>
      <p:ext uri="{BB962C8B-B14F-4D97-AF65-F5344CB8AC3E}">
        <p14:creationId xmlns:p14="http://schemas.microsoft.com/office/powerpoint/2010/main" val="14250624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100B-0C63-4F0D-B726-995F083F63A3}"/>
              </a:ext>
            </a:extLst>
          </p:cNvPr>
          <p:cNvSpPr>
            <a:spLocks noGrp="1"/>
          </p:cNvSpPr>
          <p:nvPr>
            <p:ph type="ctrTitle"/>
          </p:nvPr>
        </p:nvSpPr>
        <p:spPr>
          <a:xfrm>
            <a:off x="1120448" y="1300390"/>
            <a:ext cx="8825658" cy="2677648"/>
          </a:xfrm>
        </p:spPr>
        <p:txBody>
          <a:bodyPr/>
          <a:lstStyle/>
          <a:p>
            <a:r>
              <a:rPr lang="en-CA" dirty="0"/>
              <a:t>AUTOMATIC CLASSIFICATION OF POEMS BY THEMES</a:t>
            </a:r>
          </a:p>
        </p:txBody>
      </p:sp>
      <p:sp>
        <p:nvSpPr>
          <p:cNvPr id="3" name="Subtitle 2">
            <a:extLst>
              <a:ext uri="{FF2B5EF4-FFF2-40B4-BE49-F238E27FC236}">
                <a16:creationId xmlns:a16="http://schemas.microsoft.com/office/drawing/2014/main" id="{32B0735B-17E2-4820-B1B8-808EBDA75956}"/>
              </a:ext>
            </a:extLst>
          </p:cNvPr>
          <p:cNvSpPr>
            <a:spLocks noGrp="1"/>
          </p:cNvSpPr>
          <p:nvPr>
            <p:ph type="subTitle" idx="1"/>
          </p:nvPr>
        </p:nvSpPr>
        <p:spPr>
          <a:xfrm>
            <a:off x="7994893" y="5092624"/>
            <a:ext cx="4197107" cy="1347537"/>
          </a:xfrm>
        </p:spPr>
        <p:txBody>
          <a:bodyPr>
            <a:normAutofit/>
          </a:bodyPr>
          <a:lstStyle/>
          <a:p>
            <a:r>
              <a:rPr lang="en-CA" dirty="0" err="1"/>
              <a:t>Aaditya</a:t>
            </a:r>
            <a:r>
              <a:rPr lang="en-CA" dirty="0"/>
              <a:t> Suri: 300252128</a:t>
            </a:r>
          </a:p>
          <a:p>
            <a:r>
              <a:rPr lang="en-CA" dirty="0"/>
              <a:t>Paritosh Pal Singh: 300218161</a:t>
            </a:r>
          </a:p>
          <a:p>
            <a:r>
              <a:rPr lang="en-CA" dirty="0"/>
              <a:t>Ranjan Goyal: 300219315</a:t>
            </a:r>
          </a:p>
          <a:p>
            <a:endParaRPr lang="en-CA" dirty="0"/>
          </a:p>
        </p:txBody>
      </p:sp>
    </p:spTree>
    <p:extLst>
      <p:ext uri="{BB962C8B-B14F-4D97-AF65-F5344CB8AC3E}">
        <p14:creationId xmlns:p14="http://schemas.microsoft.com/office/powerpoint/2010/main" val="387683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Performance Evaluation</a:t>
            </a:r>
          </a:p>
        </p:txBody>
      </p:sp>
      <p:sp>
        <p:nvSpPr>
          <p:cNvPr id="4" name="TextBox 3">
            <a:extLst>
              <a:ext uri="{FF2B5EF4-FFF2-40B4-BE49-F238E27FC236}">
                <a16:creationId xmlns:a16="http://schemas.microsoft.com/office/drawing/2014/main" id="{D2BBB813-7700-4B07-A7D8-D639B14D6ABD}"/>
              </a:ext>
            </a:extLst>
          </p:cNvPr>
          <p:cNvSpPr txBox="1"/>
          <p:nvPr/>
        </p:nvSpPr>
        <p:spPr>
          <a:xfrm>
            <a:off x="1548418" y="2263078"/>
            <a:ext cx="8825658" cy="2308324"/>
          </a:xfrm>
          <a:prstGeom prst="rect">
            <a:avLst/>
          </a:prstGeom>
          <a:noFill/>
        </p:spPr>
        <p:txBody>
          <a:bodyPr wrap="square">
            <a:spAutoFit/>
          </a:bodyPr>
          <a:lstStyle/>
          <a:p>
            <a:r>
              <a:rPr lang="en-US" dirty="0"/>
              <a:t>2.   Precision – This metric quantifies the number of correct positive predictions made. Precision calculates the accuracy for the minority class.</a:t>
            </a:r>
          </a:p>
          <a:p>
            <a:pPr marL="342900" indent="-342900">
              <a:buAutoNum type="arabicPeriod"/>
            </a:pPr>
            <a:endParaRPr lang="en-US" dirty="0"/>
          </a:p>
          <a:p>
            <a:r>
              <a:rPr lang="en-US" dirty="0"/>
              <a:t>3.   Recall – This metric that quantifies the number of correct positive predictions made out of all positive predictions that could have been made.</a:t>
            </a:r>
          </a:p>
          <a:p>
            <a:endParaRPr lang="en-US" dirty="0"/>
          </a:p>
          <a:p>
            <a:r>
              <a:rPr lang="en-US" dirty="0"/>
              <a:t>4.   F1 Score – F1-score combines the precision and recall metrics into a single metric. F1-score is the harmonic mean of precision &amp; recall</a:t>
            </a:r>
            <a:endParaRPr lang="en-CA" dirty="0"/>
          </a:p>
        </p:txBody>
      </p:sp>
      <p:pic>
        <p:nvPicPr>
          <p:cNvPr id="2050" name="Picture 2" descr="How can two neural networks be compared for regression based on training  and testing results ?">
            <a:extLst>
              <a:ext uri="{FF2B5EF4-FFF2-40B4-BE49-F238E27FC236}">
                <a16:creationId xmlns:a16="http://schemas.microsoft.com/office/drawing/2014/main" id="{C3AAE315-0487-4F5E-A4C3-53C0D2BEA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825" y="4768175"/>
            <a:ext cx="508635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495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Performance Evaluation</a:t>
            </a:r>
          </a:p>
        </p:txBody>
      </p:sp>
    </p:spTree>
    <p:extLst>
      <p:ext uri="{BB962C8B-B14F-4D97-AF65-F5344CB8AC3E}">
        <p14:creationId xmlns:p14="http://schemas.microsoft.com/office/powerpoint/2010/main" val="1305077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Results</a:t>
            </a:r>
          </a:p>
        </p:txBody>
      </p:sp>
    </p:spTree>
    <p:extLst>
      <p:ext uri="{BB962C8B-B14F-4D97-AF65-F5344CB8AC3E}">
        <p14:creationId xmlns:p14="http://schemas.microsoft.com/office/powerpoint/2010/main" val="268896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Conclusions</a:t>
            </a:r>
          </a:p>
        </p:txBody>
      </p:sp>
    </p:spTree>
    <p:extLst>
      <p:ext uri="{BB962C8B-B14F-4D97-AF65-F5344CB8AC3E}">
        <p14:creationId xmlns:p14="http://schemas.microsoft.com/office/powerpoint/2010/main" val="214455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Future Scope</a:t>
            </a:r>
          </a:p>
        </p:txBody>
      </p:sp>
      <p:sp>
        <p:nvSpPr>
          <p:cNvPr id="4" name="TextBox 3">
            <a:extLst>
              <a:ext uri="{FF2B5EF4-FFF2-40B4-BE49-F238E27FC236}">
                <a16:creationId xmlns:a16="http://schemas.microsoft.com/office/drawing/2014/main" id="{299CD9D9-66D3-4810-AB1E-31967A98160E}"/>
              </a:ext>
            </a:extLst>
          </p:cNvPr>
          <p:cNvSpPr txBox="1"/>
          <p:nvPr/>
        </p:nvSpPr>
        <p:spPr>
          <a:xfrm>
            <a:off x="988514" y="3064916"/>
            <a:ext cx="9152918" cy="2308324"/>
          </a:xfrm>
          <a:prstGeom prst="rect">
            <a:avLst/>
          </a:prstGeom>
          <a:noFill/>
        </p:spPr>
        <p:txBody>
          <a:bodyPr wrap="square">
            <a:spAutoFit/>
          </a:bodyPr>
          <a:lstStyle/>
          <a:p>
            <a:r>
              <a:rPr lang="en-US" dirty="0"/>
              <a:t>For future, we can focus our attention towards more precise prediction of themes of poems. The algorithm and pipeline should be able to drill down more and deduce even the subcategories and tags for the poems. </a:t>
            </a:r>
          </a:p>
          <a:p>
            <a:endParaRPr lang="en-US" dirty="0"/>
          </a:p>
          <a:p>
            <a:r>
              <a:rPr lang="en-US" dirty="0"/>
              <a:t>We also aim to visit some existing research techniques and literature to improve our pipeline in way where we can use custom features, better algorithms, custom trained models and techniques to generate better and more insightful results.</a:t>
            </a:r>
            <a:endParaRPr lang="en-CA" dirty="0"/>
          </a:p>
        </p:txBody>
      </p:sp>
    </p:spTree>
    <p:extLst>
      <p:ext uri="{BB962C8B-B14F-4D97-AF65-F5344CB8AC3E}">
        <p14:creationId xmlns:p14="http://schemas.microsoft.com/office/powerpoint/2010/main" val="287986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Abstract</a:t>
            </a:r>
          </a:p>
        </p:txBody>
      </p:sp>
      <p:sp>
        <p:nvSpPr>
          <p:cNvPr id="3" name="TextBox 2">
            <a:extLst>
              <a:ext uri="{FF2B5EF4-FFF2-40B4-BE49-F238E27FC236}">
                <a16:creationId xmlns:a16="http://schemas.microsoft.com/office/drawing/2014/main" id="{DC03D5A8-B9A5-45EB-B067-B206F678E363}"/>
              </a:ext>
            </a:extLst>
          </p:cNvPr>
          <p:cNvSpPr txBox="1"/>
          <p:nvPr/>
        </p:nvSpPr>
        <p:spPr>
          <a:xfrm>
            <a:off x="1152144" y="2430284"/>
            <a:ext cx="9798008" cy="4247317"/>
          </a:xfrm>
          <a:prstGeom prst="rect">
            <a:avLst/>
          </a:prstGeom>
          <a:noFill/>
        </p:spPr>
        <p:txBody>
          <a:bodyPr wrap="square" rtlCol="0">
            <a:spAutoFit/>
          </a:bodyPr>
          <a:lstStyle/>
          <a:p>
            <a:r>
              <a:rPr lang="en-US" dirty="0"/>
              <a:t>Poetry is a special form of literature and is important for computational linguistics. It is believed to be the most free literary genre; other genres depend on plot, narrative, characters, but poetry is free from such restrictions. Poetry has existed as a captivating form of literature for centuries and conveys ideas, meaning, emotions and stories by using words for their meanings and acoustics. It can contain emotions, figures of speech, and creativity. Poetry compared to all other application of Natural Language processing possesses much greater challenge than other literary genres. Analytics and computational linguistics with poetry can play a quintessential role as it can help facilitate drawing inferences for voice statistics, uncertainty, inquisitiveness, and feelings in speech or text. Understanding the poetry through text and deducing the message to extract the information about the theme can be an extremely tedious task. Additionally, the classification of poems is also a challenging task as there are fewer discriminative word features since poetry is generally written in short paragraphs. Moreover, as the entire context of poetry cannot be taken in literal sense as it almost always has a deeper contextual connection and meaning.</a:t>
            </a:r>
            <a:endParaRPr lang="en-CA" dirty="0"/>
          </a:p>
        </p:txBody>
      </p:sp>
    </p:spTree>
    <p:extLst>
      <p:ext uri="{BB962C8B-B14F-4D97-AF65-F5344CB8AC3E}">
        <p14:creationId xmlns:p14="http://schemas.microsoft.com/office/powerpoint/2010/main" val="317503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Problem Statement</a:t>
            </a:r>
          </a:p>
        </p:txBody>
      </p:sp>
      <p:sp>
        <p:nvSpPr>
          <p:cNvPr id="4" name="TextBox 3">
            <a:extLst>
              <a:ext uri="{FF2B5EF4-FFF2-40B4-BE49-F238E27FC236}">
                <a16:creationId xmlns:a16="http://schemas.microsoft.com/office/drawing/2014/main" id="{2DE9BA3A-5BE3-4150-B83D-6CF685FE37EA}"/>
              </a:ext>
            </a:extLst>
          </p:cNvPr>
          <p:cNvSpPr txBox="1"/>
          <p:nvPr/>
        </p:nvSpPr>
        <p:spPr>
          <a:xfrm>
            <a:off x="1683170" y="2505669"/>
            <a:ext cx="8825659" cy="1477328"/>
          </a:xfrm>
          <a:prstGeom prst="rect">
            <a:avLst/>
          </a:prstGeom>
          <a:noFill/>
        </p:spPr>
        <p:txBody>
          <a:bodyPr wrap="square">
            <a:spAutoFit/>
          </a:bodyPr>
          <a:lstStyle/>
          <a:p>
            <a:r>
              <a:rPr lang="en-US" dirty="0"/>
              <a:t>In this project, a classification based on the theme of poems is proposed. </a:t>
            </a:r>
          </a:p>
          <a:p>
            <a:endParaRPr lang="en-US" dirty="0"/>
          </a:p>
          <a:p>
            <a:r>
              <a:rPr lang="en-US" dirty="0"/>
              <a:t>In this project, we attempt to resolve both the problem statements by using state of the art NLP pipeline for understanding the text and classifying poems to appropriate categories.</a:t>
            </a:r>
            <a:endParaRPr lang="en-CA" dirty="0"/>
          </a:p>
        </p:txBody>
      </p:sp>
    </p:spTree>
    <p:extLst>
      <p:ext uri="{BB962C8B-B14F-4D97-AF65-F5344CB8AC3E}">
        <p14:creationId xmlns:p14="http://schemas.microsoft.com/office/powerpoint/2010/main" val="410805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Dataset and About the Data</a:t>
            </a:r>
          </a:p>
        </p:txBody>
      </p:sp>
      <p:sp>
        <p:nvSpPr>
          <p:cNvPr id="4" name="TextBox 3">
            <a:extLst>
              <a:ext uri="{FF2B5EF4-FFF2-40B4-BE49-F238E27FC236}">
                <a16:creationId xmlns:a16="http://schemas.microsoft.com/office/drawing/2014/main" id="{6B18EA5C-71E6-4DCB-AFCE-2E75EC547FC6}"/>
              </a:ext>
            </a:extLst>
          </p:cNvPr>
          <p:cNvSpPr txBox="1"/>
          <p:nvPr/>
        </p:nvSpPr>
        <p:spPr>
          <a:xfrm>
            <a:off x="1845242" y="3027492"/>
            <a:ext cx="8501515" cy="2585323"/>
          </a:xfrm>
          <a:prstGeom prst="rect">
            <a:avLst/>
          </a:prstGeom>
          <a:noFill/>
        </p:spPr>
        <p:txBody>
          <a:bodyPr wrap="square">
            <a:spAutoFit/>
          </a:bodyPr>
          <a:lstStyle/>
          <a:p>
            <a:r>
              <a:rPr lang="en-US" dirty="0"/>
              <a:t>For this project, we will be using the Poems Dataset from Kaggle which consists of 135 directories and each directory has poems of that category such as alexandrine, allegory, haiku, etc. </a:t>
            </a:r>
          </a:p>
          <a:p>
            <a:endParaRPr lang="en-US" dirty="0"/>
          </a:p>
          <a:p>
            <a:r>
              <a:rPr lang="en-US" dirty="0"/>
              <a:t>The dataset is a collection of poems and are characterized by the form like haiku, sonnet, etc. and some are on the topics of love, nature, joy, peace, etc.</a:t>
            </a:r>
          </a:p>
          <a:p>
            <a:endParaRPr lang="en-US" dirty="0"/>
          </a:p>
          <a:p>
            <a:endParaRPr lang="en-CA" dirty="0"/>
          </a:p>
        </p:txBody>
      </p:sp>
    </p:spTree>
    <p:extLst>
      <p:ext uri="{BB962C8B-B14F-4D97-AF65-F5344CB8AC3E}">
        <p14:creationId xmlns:p14="http://schemas.microsoft.com/office/powerpoint/2010/main" val="75953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Data Preparation and Transformation</a:t>
            </a:r>
          </a:p>
        </p:txBody>
      </p:sp>
      <p:sp>
        <p:nvSpPr>
          <p:cNvPr id="4" name="TextBox 3">
            <a:extLst>
              <a:ext uri="{FF2B5EF4-FFF2-40B4-BE49-F238E27FC236}">
                <a16:creationId xmlns:a16="http://schemas.microsoft.com/office/drawing/2014/main" id="{25B06B35-0494-4996-B6E0-38AE915D163A}"/>
              </a:ext>
            </a:extLst>
          </p:cNvPr>
          <p:cNvSpPr txBox="1"/>
          <p:nvPr/>
        </p:nvSpPr>
        <p:spPr>
          <a:xfrm>
            <a:off x="1432560" y="2690336"/>
            <a:ext cx="9326880" cy="2862322"/>
          </a:xfrm>
          <a:prstGeom prst="rect">
            <a:avLst/>
          </a:prstGeom>
          <a:noFill/>
        </p:spPr>
        <p:txBody>
          <a:bodyPr wrap="square">
            <a:spAutoFit/>
          </a:bodyPr>
          <a:lstStyle/>
          <a:p>
            <a:r>
              <a:rPr lang="en-US" dirty="0"/>
              <a:t>We are selecting the data to be used and pre-processing by cleaning the text and making it usable for the process of generating feature vectors using word embedding models. </a:t>
            </a:r>
          </a:p>
          <a:p>
            <a:endParaRPr lang="en-US" dirty="0"/>
          </a:p>
          <a:p>
            <a:r>
              <a:rPr lang="en-US" dirty="0"/>
              <a:t>In preprocessing we have removed punctuations, stop words, redundant words and any other jargon which doesn’t relay information required to generate vectors. Subsequently, the Whitespace Tokenizer and Lemmatization using wordnet from </a:t>
            </a:r>
            <a:r>
              <a:rPr lang="en-US" dirty="0" err="1"/>
              <a:t>nltk</a:t>
            </a:r>
            <a:r>
              <a:rPr lang="en-US" dirty="0"/>
              <a:t> was used.</a:t>
            </a:r>
          </a:p>
          <a:p>
            <a:endParaRPr lang="en-US" dirty="0"/>
          </a:p>
          <a:p>
            <a:endParaRPr lang="en-CA" dirty="0"/>
          </a:p>
        </p:txBody>
      </p:sp>
    </p:spTree>
    <p:extLst>
      <p:ext uri="{BB962C8B-B14F-4D97-AF65-F5344CB8AC3E}">
        <p14:creationId xmlns:p14="http://schemas.microsoft.com/office/powerpoint/2010/main" val="26637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Data Preparation and Transformation</a:t>
            </a:r>
          </a:p>
        </p:txBody>
      </p:sp>
      <p:sp>
        <p:nvSpPr>
          <p:cNvPr id="4" name="TextBox 3">
            <a:extLst>
              <a:ext uri="{FF2B5EF4-FFF2-40B4-BE49-F238E27FC236}">
                <a16:creationId xmlns:a16="http://schemas.microsoft.com/office/drawing/2014/main" id="{25B06B35-0494-4996-B6E0-38AE915D163A}"/>
              </a:ext>
            </a:extLst>
          </p:cNvPr>
          <p:cNvSpPr txBox="1"/>
          <p:nvPr/>
        </p:nvSpPr>
        <p:spPr>
          <a:xfrm>
            <a:off x="378594" y="2430452"/>
            <a:ext cx="11434812" cy="4524315"/>
          </a:xfrm>
          <a:prstGeom prst="rect">
            <a:avLst/>
          </a:prstGeom>
          <a:noFill/>
        </p:spPr>
        <p:txBody>
          <a:bodyPr wrap="square">
            <a:spAutoFit/>
          </a:bodyPr>
          <a:lstStyle/>
          <a:p>
            <a:r>
              <a:rPr lang="en-US" dirty="0"/>
              <a:t>Remove Punctuations: It helps to get rid of unwanted parts of the data including noise, by converting all the characters to lowercase and removing punctuation marks, and removing stop words and any typos. The code</a:t>
            </a:r>
          </a:p>
          <a:p>
            <a:endParaRPr lang="en-US" dirty="0"/>
          </a:p>
          <a:p>
            <a:r>
              <a:rPr lang="en-US" dirty="0"/>
              <a:t>Tokenization: Tokenization splits the whole sentences into words. We have used the Whitespace Tokenizer and tokenized the various poems.</a:t>
            </a:r>
          </a:p>
          <a:p>
            <a:endParaRPr lang="en-US" dirty="0"/>
          </a:p>
          <a:p>
            <a:r>
              <a:rPr lang="en-US" dirty="0"/>
              <a:t>Remove </a:t>
            </a:r>
            <a:r>
              <a:rPr lang="en-US" dirty="0" err="1"/>
              <a:t>Stopwords</a:t>
            </a:r>
            <a:r>
              <a:rPr lang="en-US" dirty="0"/>
              <a:t>: Removing words like ‘a’, ‘our’, ‘for’ helps the model to consider only key features, as these common words don’t carry much information and by eliminating them, the models can focus and achieve better results as they work only on the important words.</a:t>
            </a:r>
          </a:p>
          <a:p>
            <a:endParaRPr lang="en-US" dirty="0"/>
          </a:p>
          <a:p>
            <a:r>
              <a:rPr lang="en-US" dirty="0"/>
              <a:t>Lemmatization: Lemmatization performs normalization using vocabulary and morphological analysis of a word, which is known as the lemma. We have used the </a:t>
            </a:r>
            <a:r>
              <a:rPr lang="en-US" dirty="0" err="1"/>
              <a:t>WordNetLemmatizer</a:t>
            </a:r>
            <a:r>
              <a:rPr lang="en-US" dirty="0"/>
              <a:t> from the </a:t>
            </a:r>
            <a:r>
              <a:rPr lang="en-US" dirty="0" err="1"/>
              <a:t>nltk</a:t>
            </a:r>
            <a:r>
              <a:rPr lang="en-US" dirty="0"/>
              <a:t> library and rather than simply lemmatizing the tokens only, we have passed the words before and after a certain word which </a:t>
            </a:r>
            <a:r>
              <a:rPr lang="en-US" dirty="0" err="1"/>
              <a:t>imporves</a:t>
            </a:r>
            <a:r>
              <a:rPr lang="en-US" dirty="0"/>
              <a:t> the entire process of lemmatization.</a:t>
            </a:r>
          </a:p>
          <a:p>
            <a:endParaRPr lang="en-US" dirty="0"/>
          </a:p>
        </p:txBody>
      </p:sp>
    </p:spTree>
    <p:extLst>
      <p:ext uri="{BB962C8B-B14F-4D97-AF65-F5344CB8AC3E}">
        <p14:creationId xmlns:p14="http://schemas.microsoft.com/office/powerpoint/2010/main" val="37231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Data Preparation and Transformation</a:t>
            </a:r>
          </a:p>
        </p:txBody>
      </p:sp>
      <p:sp>
        <p:nvSpPr>
          <p:cNvPr id="4" name="TextBox 3">
            <a:extLst>
              <a:ext uri="{FF2B5EF4-FFF2-40B4-BE49-F238E27FC236}">
                <a16:creationId xmlns:a16="http://schemas.microsoft.com/office/drawing/2014/main" id="{25B06B35-0494-4996-B6E0-38AE915D163A}"/>
              </a:ext>
            </a:extLst>
          </p:cNvPr>
          <p:cNvSpPr txBox="1"/>
          <p:nvPr/>
        </p:nvSpPr>
        <p:spPr>
          <a:xfrm>
            <a:off x="1432560" y="2671085"/>
            <a:ext cx="9326880" cy="3416320"/>
          </a:xfrm>
          <a:prstGeom prst="rect">
            <a:avLst/>
          </a:prstGeom>
          <a:noFill/>
        </p:spPr>
        <p:txBody>
          <a:bodyPr wrap="square">
            <a:spAutoFit/>
          </a:bodyPr>
          <a:lstStyle/>
          <a:p>
            <a:r>
              <a:rPr lang="en-US" dirty="0"/>
              <a:t>The preprocessed data is then transformed using </a:t>
            </a:r>
            <a:r>
              <a:rPr lang="en-US" dirty="0" err="1"/>
              <a:t>CountVectorizer</a:t>
            </a:r>
            <a:r>
              <a:rPr lang="en-US" dirty="0"/>
              <a:t> and TF-IDF Transformer. This transformed data is then fed into Machine Learning Models like Random Forest and </a:t>
            </a:r>
            <a:r>
              <a:rPr lang="en-US" dirty="0" err="1"/>
              <a:t>CatBoost</a:t>
            </a:r>
            <a:r>
              <a:rPr lang="en-US" dirty="0"/>
              <a:t>.</a:t>
            </a:r>
          </a:p>
          <a:p>
            <a:endParaRPr lang="en-US" dirty="0"/>
          </a:p>
          <a:p>
            <a:r>
              <a:rPr lang="en-US" dirty="0"/>
              <a:t>Count Vectorizer: It is used to convert a collection of text documents to a vector of term/token counts. This also enables preprocessing of text data prior to generalizing the vector representation. Which ultimately makes it flexible feature representation module for text.</a:t>
            </a:r>
          </a:p>
          <a:p>
            <a:endParaRPr lang="en-US" dirty="0"/>
          </a:p>
          <a:p>
            <a:r>
              <a:rPr lang="en-US" dirty="0"/>
              <a:t>TF-IDF: Term Frequency – Inverse Domain Frequency and it is a measure used to quantify the importance of string representations like words, phrases, lemmas, etc. in a document amongst a collection of documents.</a:t>
            </a:r>
          </a:p>
        </p:txBody>
      </p:sp>
    </p:spTree>
    <p:extLst>
      <p:ext uri="{BB962C8B-B14F-4D97-AF65-F5344CB8AC3E}">
        <p14:creationId xmlns:p14="http://schemas.microsoft.com/office/powerpoint/2010/main" val="236246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Machine Learning Models</a:t>
            </a:r>
          </a:p>
        </p:txBody>
      </p:sp>
      <p:sp>
        <p:nvSpPr>
          <p:cNvPr id="5" name="TextBox 4">
            <a:extLst>
              <a:ext uri="{FF2B5EF4-FFF2-40B4-BE49-F238E27FC236}">
                <a16:creationId xmlns:a16="http://schemas.microsoft.com/office/drawing/2014/main" id="{C317D190-63E6-4D4C-B169-84DD9A4709B0}"/>
              </a:ext>
            </a:extLst>
          </p:cNvPr>
          <p:cNvSpPr txBox="1"/>
          <p:nvPr/>
        </p:nvSpPr>
        <p:spPr>
          <a:xfrm>
            <a:off x="1152143" y="2821617"/>
            <a:ext cx="8825659" cy="4247317"/>
          </a:xfrm>
          <a:prstGeom prst="rect">
            <a:avLst/>
          </a:prstGeom>
          <a:noFill/>
        </p:spPr>
        <p:txBody>
          <a:bodyPr wrap="square">
            <a:spAutoFit/>
          </a:bodyPr>
          <a:lstStyle/>
          <a:p>
            <a:r>
              <a:rPr lang="en-US" dirty="0"/>
              <a:t>Decision Tree: Decision Trees are non-parametric supervised learning method used for classification and regression. </a:t>
            </a:r>
          </a:p>
          <a:p>
            <a:endParaRPr lang="en-US" dirty="0"/>
          </a:p>
          <a:p>
            <a:r>
              <a:rPr lang="en-US" dirty="0"/>
              <a:t>Random Forest: The random forest is a classification algorithm consisting of many decision trees. It is a bagging approach and feature randomness while building each unique tree to try and create an uncorrelated forest of trees whose prediction by voting is more accurate than that of any tree individually.</a:t>
            </a:r>
          </a:p>
          <a:p>
            <a:endParaRPr lang="en-US" dirty="0"/>
          </a:p>
          <a:p>
            <a:r>
              <a:rPr lang="en-US" dirty="0" err="1"/>
              <a:t>CatBoost</a:t>
            </a:r>
            <a:r>
              <a:rPr lang="en-US" dirty="0"/>
              <a:t>: </a:t>
            </a:r>
            <a:r>
              <a:rPr lang="en-US" dirty="0" err="1"/>
              <a:t>CatBoost</a:t>
            </a:r>
            <a:r>
              <a:rPr lang="en-US" dirty="0"/>
              <a:t> is a boosting technique which works on the gradient boosting framework. It uses symmetric trees that aids in making fast inferences. And as it is a boosting technique, it reduces overfitting overtime and improves the quality of the model.</a:t>
            </a:r>
          </a:p>
          <a:p>
            <a:endParaRPr lang="en-US" dirty="0"/>
          </a:p>
          <a:p>
            <a:endParaRPr lang="en-US" dirty="0"/>
          </a:p>
        </p:txBody>
      </p:sp>
    </p:spTree>
    <p:extLst>
      <p:ext uri="{BB962C8B-B14F-4D97-AF65-F5344CB8AC3E}">
        <p14:creationId xmlns:p14="http://schemas.microsoft.com/office/powerpoint/2010/main" val="348099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2C94-0603-440A-8D90-ACF05D646569}"/>
              </a:ext>
            </a:extLst>
          </p:cNvPr>
          <p:cNvSpPr>
            <a:spLocks noGrp="1"/>
          </p:cNvSpPr>
          <p:nvPr>
            <p:ph type="title"/>
          </p:nvPr>
        </p:nvSpPr>
        <p:spPr/>
        <p:txBody>
          <a:bodyPr/>
          <a:lstStyle/>
          <a:p>
            <a:r>
              <a:rPr lang="en-CA" dirty="0"/>
              <a:t>Performance Evaluation</a:t>
            </a:r>
          </a:p>
        </p:txBody>
      </p:sp>
      <p:sp>
        <p:nvSpPr>
          <p:cNvPr id="4" name="TextBox 3">
            <a:extLst>
              <a:ext uri="{FF2B5EF4-FFF2-40B4-BE49-F238E27FC236}">
                <a16:creationId xmlns:a16="http://schemas.microsoft.com/office/drawing/2014/main" id="{854D3DE7-A217-49DB-8931-1A28100D9C2F}"/>
              </a:ext>
            </a:extLst>
          </p:cNvPr>
          <p:cNvSpPr txBox="1"/>
          <p:nvPr/>
        </p:nvSpPr>
        <p:spPr>
          <a:xfrm>
            <a:off x="1365537" y="2113616"/>
            <a:ext cx="8825659" cy="2862322"/>
          </a:xfrm>
          <a:prstGeom prst="rect">
            <a:avLst/>
          </a:prstGeom>
          <a:noFill/>
        </p:spPr>
        <p:txBody>
          <a:bodyPr wrap="square">
            <a:spAutoFit/>
          </a:bodyPr>
          <a:lstStyle/>
          <a:p>
            <a:r>
              <a:rPr lang="en-US" dirty="0"/>
              <a:t>In this project we will also be benchmarking the performance of various classification methods over the same text and also how their performance vary in conjunction with word embedding algorithms. </a:t>
            </a:r>
          </a:p>
          <a:p>
            <a:endParaRPr lang="en-US" dirty="0"/>
          </a:p>
          <a:p>
            <a:r>
              <a:rPr lang="en-US" dirty="0"/>
              <a:t>There are multiple performance metrics chosen to indicate and show which algorithms are better in deducing the correct theme for a poem. </a:t>
            </a:r>
          </a:p>
          <a:p>
            <a:endParaRPr lang="en-US" dirty="0"/>
          </a:p>
          <a:p>
            <a:pPr marL="342900" indent="-342900">
              <a:buAutoNum type="arabicPeriod"/>
            </a:pPr>
            <a:r>
              <a:rPr lang="en-US" dirty="0"/>
              <a:t>Accuracy – Allows to measure the total number of predictions a model gets right. </a:t>
            </a:r>
          </a:p>
          <a:p>
            <a:pPr marL="342900" indent="-342900">
              <a:buAutoNum type="arabicPeriod"/>
            </a:pPr>
            <a:endParaRPr lang="en-US" dirty="0"/>
          </a:p>
        </p:txBody>
      </p:sp>
      <p:pic>
        <p:nvPicPr>
          <p:cNvPr id="1026" name="Picture 2">
            <a:extLst>
              <a:ext uri="{FF2B5EF4-FFF2-40B4-BE49-F238E27FC236}">
                <a16:creationId xmlns:a16="http://schemas.microsoft.com/office/drawing/2014/main" id="{7BE21EBE-C298-4CA9-99B2-78845A3DF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246" y="4631436"/>
            <a:ext cx="874395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197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274</TotalTime>
  <Words>1077</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AUTOMATIC CLASSIFICATION OF POEMS BY THEMES</vt:lpstr>
      <vt:lpstr>Abstract</vt:lpstr>
      <vt:lpstr>Problem Statement</vt:lpstr>
      <vt:lpstr>Dataset and About the Data</vt:lpstr>
      <vt:lpstr>Data Preparation and Transformation</vt:lpstr>
      <vt:lpstr>Data Preparation and Transformation</vt:lpstr>
      <vt:lpstr>Data Preparation and Transformation</vt:lpstr>
      <vt:lpstr>Machine Learning Models</vt:lpstr>
      <vt:lpstr>Performance Evaluation</vt:lpstr>
      <vt:lpstr>Performance Evaluation</vt:lpstr>
      <vt:lpstr>Performance Evaluation</vt:lpstr>
      <vt:lpstr>Results</vt:lpstr>
      <vt:lpstr>Conclusions</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CLASSIFICATION OF POEMS BY THEMES</dc:title>
  <dc:creator>Paritosh Pal singh</dc:creator>
  <cp:lastModifiedBy>Paritosh Pal singh</cp:lastModifiedBy>
  <cp:revision>14</cp:revision>
  <dcterms:created xsi:type="dcterms:W3CDTF">2022-04-25T04:23:50Z</dcterms:created>
  <dcterms:modified xsi:type="dcterms:W3CDTF">2022-04-25T08:58:32Z</dcterms:modified>
</cp:coreProperties>
</file>