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DFAE"/>
    <a:srgbClr val="55E6C1"/>
    <a:srgbClr val="FFFFFF"/>
    <a:srgbClr val="74B9FF"/>
    <a:srgbClr val="DFE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87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FA19-C251-4889-9349-FAB848BB5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3984E-B402-4C69-A620-4C18494E3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897C5-CE87-4912-830C-B9222F11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A46E-7F29-455C-ADDE-07B4F22E89A1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005F-509E-4939-865B-69D8AEB2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EDD04-B496-4CF0-B905-AE3738D6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949-D93A-40BC-938E-12B08EF3C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06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68B3-ADB3-484B-BA9F-8E61C0F1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F81C7-6B09-4081-97C2-5FC072CD7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E552A-5D0A-4118-9FE8-1D8A3848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A46E-7F29-455C-ADDE-07B4F22E89A1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13B8F-1676-452F-A036-DBABCDE5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21F1-1163-4C4A-B8D7-330FEB1B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949-D93A-40BC-938E-12B08EF3C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10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A3835-99A5-4BE4-958B-9FC6671E2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6C4F2-9AB0-45A8-90AE-EF4B73DB1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742B-1C7B-4BBA-B1A6-CB4AD2C3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A46E-7F29-455C-ADDE-07B4F22E89A1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A0E1-BC28-4A45-BA54-436538F8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8ADF-E16E-472A-BF4B-E5067E5A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949-D93A-40BC-938E-12B08EF3C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29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9DB9-30E4-4BA6-A306-855D8F1C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62CA-5D27-44E0-A0B4-34AB81DE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7878-DA4B-4DAB-A365-7707F470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A46E-7F29-455C-ADDE-07B4F22E89A1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1773A-1D5F-407E-956E-6939B15C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E3B7-B9C4-4E60-8127-14BAA831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949-D93A-40BC-938E-12B08EF3C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40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F136-B73F-4F7B-99A9-A8A09320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732F9-C019-41A7-B509-788E727A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969FC-29A1-4F1B-92F8-B67AB98A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A46E-7F29-455C-ADDE-07B4F22E89A1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C41E2-D1F9-4091-975B-AE28F296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446A4-684A-450D-96FE-5FEA6586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949-D93A-40BC-938E-12B08EF3C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8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8EBE-9396-4CC7-8297-32293793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909D-6674-4173-BD01-4E3F2C03F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74C82-975B-4C31-8641-6B931B83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16F3-E8D8-4683-B3F8-0E57BCEC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A46E-7F29-455C-ADDE-07B4F22E89A1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BC7E2-4E16-44B3-A1C1-1CB4F73A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AB49-C814-46AC-AADB-02BF911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949-D93A-40BC-938E-12B08EF3C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8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28EF-C640-4D34-9788-10A7E7E0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DB062-B436-4B4F-BB49-57F4BF24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C5D35-D6E2-4D6B-B363-CF47332AD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942C0-42E0-40EA-B937-9511FF7CB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D8007-BEA5-4F1C-BF41-931F75C6D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503C3-D2F4-458E-948A-10D608C1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A46E-7F29-455C-ADDE-07B4F22E89A1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A3439-D0B2-4F78-A6FA-86A6DAF3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ADBB4-DA4B-4E6A-BCE3-7C599262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949-D93A-40BC-938E-12B08EF3C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93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BB6D-3F81-4B8F-B05E-464F95B8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8AA51-CCB9-43CD-9FC0-437FF72A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A46E-7F29-455C-ADDE-07B4F22E89A1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EB5AB-49B7-4F2A-97E5-2943993D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50A43-38A7-4644-B03C-4046F073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949-D93A-40BC-938E-12B08EF3C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05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90550-4301-4E07-895E-9C50B87D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A46E-7F29-455C-ADDE-07B4F22E89A1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F8E32-3FD9-4B38-BE93-6D7CD761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2EF87-D2AA-40D6-B6E7-EC847810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949-D93A-40BC-938E-12B08EF3C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18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E719-1DDF-40F8-B48E-E513922C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18DC-3349-46EA-8FEC-A0AB1FA4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6FE5B-70DE-49B4-BF32-FAEA7795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61849-74A5-4337-BE46-5C7CDA03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A46E-7F29-455C-ADDE-07B4F22E89A1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F1B0-250F-4257-ABFF-DA701E20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F7ED0-EDD2-4A76-B64F-843F344A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949-D93A-40BC-938E-12B08EF3C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7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312A-2314-4072-AE88-C7306D11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51A9B-1E5E-48A3-9D07-10106DB10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4C4F8-8ACB-4C3F-8539-8A7A24473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A062D-5A7A-4C5B-B051-463CDF77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A46E-7F29-455C-ADDE-07B4F22E89A1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2728F-DE12-4738-80F3-B1F2AA0B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35BF7-BC8B-4E9F-9523-7CC27680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3949-D93A-40BC-938E-12B08EF3C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1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80473-C3D2-4C53-AB53-93401F80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2E681-C9B5-47E6-9FD0-065D124D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6EBD-8BCE-45CF-BB22-1CEA29567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A46E-7F29-455C-ADDE-07B4F22E89A1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B396-FB23-41EA-8FDB-199C3EB58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3BA9-7E72-440F-8D62-07A0E635D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3949-D93A-40BC-938E-12B08EF3C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02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E401212-895C-46F3-BB18-17AFD0B4E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47F25B-09A0-4084-AE79-1C70D2C6F690}"/>
              </a:ext>
            </a:extLst>
          </p:cNvPr>
          <p:cNvSpPr txBox="1"/>
          <p:nvPr/>
        </p:nvSpPr>
        <p:spPr>
          <a:xfrm>
            <a:off x="3282147" y="2365080"/>
            <a:ext cx="60949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CSI 5388 </a:t>
            </a:r>
            <a:r>
              <a:rPr lang="en-IN" sz="4400" b="1" dirty="0">
                <a:solidFill>
                  <a:srgbClr val="25DFAE"/>
                </a:solidFill>
                <a:latin typeface="Product Sans" panose="020B0403030502040203" pitchFamily="34" charset="0"/>
              </a:rPr>
              <a:t>Assignment</a:t>
            </a:r>
            <a:r>
              <a:rPr lang="en-IN" sz="4400" b="1" dirty="0">
                <a:solidFill>
                  <a:srgbClr val="55E6C1"/>
                </a:solidFill>
                <a:latin typeface="Product Sans" panose="020B0403030502040203" pitchFamily="34" charset="0"/>
              </a:rPr>
              <a:t> 1</a:t>
            </a:r>
            <a:endParaRPr lang="en-IN" b="1" dirty="0">
              <a:solidFill>
                <a:srgbClr val="55E6C1"/>
              </a:solidFill>
              <a:latin typeface="Product Sans" panose="020B0403030502040203" pitchFamily="34" charset="0"/>
            </a:endParaRPr>
          </a:p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Understanding tokenization and word embedding</a:t>
            </a:r>
            <a:endParaRPr lang="en-IN" sz="44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C14A2-BEE2-41DA-BD0B-60B30D3AAC26}"/>
              </a:ext>
            </a:extLst>
          </p:cNvPr>
          <p:cNvSpPr txBox="1"/>
          <p:nvPr/>
        </p:nvSpPr>
        <p:spPr>
          <a:xfrm>
            <a:off x="235670" y="5495827"/>
            <a:ext cx="1967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Group Details: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Aaditya Suri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Ranjan Goyal</a:t>
            </a:r>
          </a:p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Paritosh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 Pal Singh</a:t>
            </a:r>
          </a:p>
        </p:txBody>
      </p:sp>
    </p:spTree>
    <p:extLst>
      <p:ext uri="{BB962C8B-B14F-4D97-AF65-F5344CB8AC3E}">
        <p14:creationId xmlns:p14="http://schemas.microsoft.com/office/powerpoint/2010/main" val="92330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F2B3A6-BAF5-4244-9EE6-48026F05E5C5}"/>
              </a:ext>
            </a:extLst>
          </p:cNvPr>
          <p:cNvSpPr/>
          <p:nvPr/>
        </p:nvSpPr>
        <p:spPr>
          <a:xfrm>
            <a:off x="669303" y="362933"/>
            <a:ext cx="4222737" cy="581812"/>
          </a:xfrm>
          <a:prstGeom prst="roundRect">
            <a:avLst>
              <a:gd name="adj" fmla="val 50000"/>
            </a:avLst>
          </a:prstGeom>
          <a:solidFill>
            <a:srgbClr val="25D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Product Sans" panose="020B0403030502040203" pitchFamily="34" charset="0"/>
              </a:rPr>
              <a:t>Problem Statement and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39A1E-2FE6-4647-AE80-E2FC76D5B465}"/>
              </a:ext>
            </a:extLst>
          </p:cNvPr>
          <p:cNvSpPr txBox="1"/>
          <p:nvPr/>
        </p:nvSpPr>
        <p:spPr>
          <a:xfrm>
            <a:off x="669304" y="1284997"/>
            <a:ext cx="722778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Product Sans" panose="020B0403030502040203" pitchFamily="34" charset="0"/>
              </a:rPr>
              <a:t>Implement a word tokenizer that splits texts into tokens and separates punctuation marks and other symbols from the words.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roduct Sans" panose="020B040303050204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Product Sans" panose="020B0403030502040203" pitchFamily="34" charset="0"/>
              </a:rPr>
              <a:t>What is Tokenization 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Tokenization is the process of breaking up the original raw text into component pieces which are known as tokens.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Tokenization is usually the initial step for further NLP operations like stemming, lemmatization, text mining, text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classification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sentiment analysis, language translation, chatbot creation, etc.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Product Sans" panose="020B0403030502040203" pitchFamily="34" charset="0"/>
              </a:rPr>
              <a:t> </a:t>
            </a:r>
          </a:p>
          <a:p>
            <a:pPr lvl="1" algn="just"/>
            <a:endParaRPr lang="en-US" sz="1600" b="0" i="0" dirty="0">
              <a:solidFill>
                <a:srgbClr val="000000"/>
              </a:solidFill>
              <a:effectLst/>
              <a:latin typeface="Product Sans" panose="020B040303050204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Product Sans" panose="020B0403030502040203" pitchFamily="34" charset="0"/>
              </a:rPr>
              <a:t>What are Tokens ?</a:t>
            </a:r>
          </a:p>
          <a:p>
            <a:pPr lvl="1" algn="just"/>
            <a:r>
              <a:rPr lang="en-US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Tokens are broken pieces of the original text that are produced after tokenization. Tokens are the basic building blocks of text -everything that helps us understand the meaning of the text is derived from tokens and the relationship to one another. For example, the character is a token in a word, a word is a token in a sentence, and a sentence is a token in a paragraph.</a:t>
            </a:r>
            <a:endParaRPr lang="en-US" sz="1600" b="0" i="0" dirty="0">
              <a:solidFill>
                <a:srgbClr val="000000"/>
              </a:solidFill>
              <a:effectLst/>
              <a:latin typeface="Product Sans" panose="020B0403030502040203" pitchFamily="34" charset="0"/>
            </a:endParaRPr>
          </a:p>
        </p:txBody>
      </p:sp>
      <p:pic>
        <p:nvPicPr>
          <p:cNvPr id="1026" name="Picture 2" descr="NLTK Tokenize Tutorial">
            <a:extLst>
              <a:ext uri="{FF2B5EF4-FFF2-40B4-BE49-F238E27FC236}">
                <a16:creationId xmlns:a16="http://schemas.microsoft.com/office/drawing/2014/main" id="{476F7FE2-0E40-40FF-A6F0-95383BE83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658" y="1035583"/>
            <a:ext cx="3792758" cy="221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tural Language Processing with Python | by Matt Kirby | Analytics Vidhya  | Medium">
            <a:extLst>
              <a:ext uri="{FF2B5EF4-FFF2-40B4-BE49-F238E27FC236}">
                <a16:creationId xmlns:a16="http://schemas.microsoft.com/office/drawing/2014/main" id="{9B2BC583-39BE-4C80-9E5B-90A178C6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658" y="3609975"/>
            <a:ext cx="3792758" cy="258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71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610A81-3A06-4B32-A878-666BCB5E190C}"/>
              </a:ext>
            </a:extLst>
          </p:cNvPr>
          <p:cNvSpPr/>
          <p:nvPr/>
        </p:nvSpPr>
        <p:spPr>
          <a:xfrm>
            <a:off x="669303" y="362933"/>
            <a:ext cx="4222737" cy="581812"/>
          </a:xfrm>
          <a:prstGeom prst="roundRect">
            <a:avLst>
              <a:gd name="adj" fmla="val 50000"/>
            </a:avLst>
          </a:prstGeom>
          <a:solidFill>
            <a:srgbClr val="25D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Product Sans" panose="020B0403030502040203" pitchFamily="34" charset="0"/>
              </a:rPr>
              <a:t>Assignment 1 a, Corpus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D8C16-E33B-427E-A3DF-B2D653DB498E}"/>
              </a:ext>
            </a:extLst>
          </p:cNvPr>
          <p:cNvSpPr txBox="1"/>
          <p:nvPr/>
        </p:nvSpPr>
        <p:spPr>
          <a:xfrm>
            <a:off x="259080" y="1586418"/>
            <a:ext cx="1138809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['``', 'Yeah', ',', 'I', 'get', 'that', 'argument', '.', 'At', 'this', 'point', ',', 'I', "'d", 'prefer', 'is', 'she', 'lived', 'in', 'NC', 'as', 'well', '.', "''"],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['The', 'blazers', 'and', 'Mavericks', '(', 'The', 'wests', '5', 'and', '6', 'seed', ')', 'did', 'not', 'even', 'carry', 'a', 'good', 'enough', 'record', 'to', 'make', 'the', 'playoffs', 'in', 'the', 'east', 'last', 'year', '.’],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['They', "'re", '</a:t>
            </a:r>
            <a:r>
              <a:rPr lang="en-IN" sz="12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favored</a:t>
            </a: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', 'to', 'win', '.’],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['deadass', 'do', "</a:t>
            </a:r>
            <a:r>
              <a:rPr lang="en-IN" sz="12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n't</a:t>
            </a: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", 'kill', 'my', 'buzz’],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['Yep', 'can', 'confirm', 'I', 'saw', 'the', 'tool', 'they', 'use', 'for', 'that', '.', 'It', 'was', 'made', 'by', 'our', 'boy', '</a:t>
            </a:r>
            <a:r>
              <a:rPr lang="en-IN" sz="12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EASports_MUT</a:t>
            </a: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’],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['do', 'you', 'find', '</a:t>
            </a:r>
            <a:r>
              <a:rPr lang="en-IN" sz="12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ariana</a:t>
            </a: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12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grande</a:t>
            </a: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', 'sexy', '?’],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['What', "'s", 'your', 'weird', 'or', 'unsettling', 'Trick', 'or', 'Treat', 'story', '?’],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['Probably', 'Sephiroth', '.', 'I', 'refuse', 'to', 'taint', 'his', 'greatness', 'with', '*', 'my', '*', 'weak', 'builds', '.', 'He', 'should', 'equip', '*', 'ONLY', '*', 'the', 'best', 'TMs', '.’],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['``', 'What', 'to', 'upgrade', '?', 'I', 'have', '$', '500', 'to', 'spend', '(', 'mainly', 'because', 'it', "'s", 'my', 'birthday', 'on', 'the', '31st', ')', 'and', 'I', "'m", 'not', 'really', 'sure', 'what', 'to', 'upgrade', '.', 'I', 'do', "</a:t>
            </a:r>
            <a:r>
              <a:rPr lang="en-IN" sz="12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n't</a:t>
            </a: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", 'have', 'to', 'spend', 'all', '$', '500', ',', 'I', 'could', 'spend', 'as', 'little', 'or', 'all', 'of', 'it', 'if', 'I', 'want', '.', 'Specs', 'are', ':', 'CPU', ':', 'i5-6600K', 'Cooler', ':', 'CM', '212', 'EVO', 'RAM', ':', '8GB', 'Corsair', '</a:t>
            </a:r>
            <a:r>
              <a:rPr lang="en-IN" sz="12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Vengence</a:t>
            </a: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', 'LPX', '2400MHz', 'GPU', ':', 'EVGA', 'GTX', '1070', 'SC', 'Case', ':', 'Corsair', 'Spec', 'Alpha', 'PSU', ':', 'EVGA', 'P2', '650w', 'Storage', ':', 'One', '480', 'GB', 'Corsair', 'Force', 'LE', 'Monitor', ':', 'BenQ', 'XL2411Z', 'Keyboard', ':', 'Razer', '</a:t>
            </a:r>
            <a:r>
              <a:rPr lang="en-IN" sz="12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Blackwidow</a:t>
            </a: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', 'Tournament', 'Edition', 'What', 'I', "'m", 'thinking', 'of', 'right', 'now', 'is', ':', '-Get', 'a', '1TB', 'WD', 'Blue', '-Buy', 'another', '8GB', 'of', 'RAM', '-Replace', 'my', 'Razer', '</a:t>
            </a:r>
            <a:r>
              <a:rPr lang="en-IN" sz="12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Blackwidow</a:t>
            </a: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', 'with', 'a', 'keyboard', 'with', 'actual', 'Cherry', 'MX', 'switches', '-Replace', 'my', 'case', '(', 'Does', "</a:t>
            </a:r>
            <a:r>
              <a:rPr lang="en-IN" sz="12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n't</a:t>
            </a: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", 'really', 'offer', 'features', 'for', 'good', 'cable', 'management', ')', '-Save', 'up', 'for', 'a', 'Volta', 'Card', "‘’”],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['``', 'Probably', 'count', 'Kanye', 'out', 'Since', 'the', 'rest', 'of', 'his', 'tour', 'is', '</a:t>
            </a:r>
            <a:r>
              <a:rPr lang="en-IN" sz="12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canceled</a:t>
            </a: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', ',', 'it', 'does', "</a:t>
            </a:r>
            <a:r>
              <a:rPr lang="en-IN" sz="12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n't</a:t>
            </a: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", 'seem', 'in', 'the', 'cards', '.', 'But', 'he', "'s", 'also', 'so', 'unpredictable', ',', 'it', 'could', 'change', '.', 'Thankfully', 'I', 'saw', 'him', 'before', 'he', 'started', '</a:t>
            </a:r>
            <a:r>
              <a:rPr lang="en-IN" sz="12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canceling</a:t>
            </a: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', 'shows', ',', 'going', 'on', 'long', 'rants', 'and', 'showing', 'up', 'late', '.', 'But', 'I', "'d", 'love', 'to', 'see', 'him', 'again', ',', 'especially', 'at', '</a:t>
            </a:r>
            <a:r>
              <a:rPr lang="en-IN" sz="12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Lolla</a:t>
            </a:r>
            <a:r>
              <a:rPr lang="en-IN" sz="1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', '.', 'Thoughts', '?', "''"]</a:t>
            </a:r>
            <a:endParaRPr lang="en-I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C43EF-7702-4558-A8D2-C03D5D05D793}"/>
              </a:ext>
            </a:extLst>
          </p:cNvPr>
          <p:cNvSpPr txBox="1"/>
          <p:nvPr/>
        </p:nvSpPr>
        <p:spPr>
          <a:xfrm>
            <a:off x="533400" y="1080915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Corpus output for first 10 posts</a:t>
            </a:r>
          </a:p>
        </p:txBody>
      </p:sp>
    </p:spTree>
    <p:extLst>
      <p:ext uri="{BB962C8B-B14F-4D97-AF65-F5344CB8AC3E}">
        <p14:creationId xmlns:p14="http://schemas.microsoft.com/office/powerpoint/2010/main" val="152303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6A0980-CAE3-4290-8E2C-BE5B20E5E664}"/>
              </a:ext>
            </a:extLst>
          </p:cNvPr>
          <p:cNvSpPr/>
          <p:nvPr/>
        </p:nvSpPr>
        <p:spPr>
          <a:xfrm>
            <a:off x="669303" y="362932"/>
            <a:ext cx="4222800" cy="540000"/>
          </a:xfrm>
          <a:prstGeom prst="roundRect">
            <a:avLst>
              <a:gd name="adj" fmla="val 50000"/>
            </a:avLst>
          </a:prstGeom>
          <a:solidFill>
            <a:srgbClr val="25D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Product Sans" panose="020B0403030502040203" pitchFamily="34" charset="0"/>
              </a:rPr>
              <a:t>Assignment 1 – Part A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0ADE12F-9749-4072-936C-A5A1452B46D9}"/>
              </a:ext>
            </a:extLst>
          </p:cNvPr>
          <p:cNvGrpSpPr/>
          <p:nvPr/>
        </p:nvGrpSpPr>
        <p:grpSpPr>
          <a:xfrm>
            <a:off x="536184" y="1304146"/>
            <a:ext cx="4791600" cy="2552400"/>
            <a:chOff x="1037687" y="1348332"/>
            <a:chExt cx="3720239" cy="1623468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FD7A5600-F295-4699-93A6-B920A995B978}"/>
                </a:ext>
              </a:extLst>
            </p:cNvPr>
            <p:cNvSpPr/>
            <p:nvPr/>
          </p:nvSpPr>
          <p:spPr>
            <a:xfrm>
              <a:off x="1037687" y="1348332"/>
              <a:ext cx="3720239" cy="1623468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25DF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6D32C5-0575-4E09-8B76-CCA2B5795EAD}"/>
                </a:ext>
              </a:extLst>
            </p:cNvPr>
            <p:cNvSpPr txBox="1"/>
            <p:nvPr/>
          </p:nvSpPr>
          <p:spPr>
            <a:xfrm>
              <a:off x="1205004" y="1496833"/>
              <a:ext cx="2138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duct Sans" panose="020B0403030502040203" pitchFamily="34" charset="0"/>
                </a:rPr>
                <a:t>Number of Tokens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90C2F0D-7D13-47B4-9DE4-8AF6C6C53523}"/>
                </a:ext>
              </a:extLst>
            </p:cNvPr>
            <p:cNvSpPr txBox="1"/>
            <p:nvPr/>
          </p:nvSpPr>
          <p:spPr>
            <a:xfrm>
              <a:off x="1184226" y="1688474"/>
              <a:ext cx="1931287" cy="431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i="0" dirty="0">
                  <a:solidFill>
                    <a:srgbClr val="25DFAE"/>
                  </a:solidFill>
                  <a:effectLst/>
                  <a:latin typeface="Product Sans" panose="020B0403030502040203" pitchFamily="34" charset="0"/>
                </a:rPr>
                <a:t>2,915,666</a:t>
              </a:r>
              <a:endParaRPr lang="en-IN" sz="4000" b="1" dirty="0">
                <a:solidFill>
                  <a:srgbClr val="25DFAE"/>
                </a:solidFill>
                <a:latin typeface="Product Sans" panose="020B0403030502040203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4BAA5C0-0FEF-4CF0-932A-E140B689C020}"/>
              </a:ext>
            </a:extLst>
          </p:cNvPr>
          <p:cNvGrpSpPr/>
          <p:nvPr/>
        </p:nvGrpSpPr>
        <p:grpSpPr>
          <a:xfrm>
            <a:off x="541471" y="4017146"/>
            <a:ext cx="4791600" cy="2552400"/>
            <a:chOff x="1037687" y="1348332"/>
            <a:chExt cx="3720239" cy="1623468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22DED618-62E7-449B-BD35-45972EF2DDB2}"/>
                </a:ext>
              </a:extLst>
            </p:cNvPr>
            <p:cNvSpPr/>
            <p:nvPr/>
          </p:nvSpPr>
          <p:spPr>
            <a:xfrm>
              <a:off x="1037687" y="1348332"/>
              <a:ext cx="3720239" cy="1623468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25DF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B4DFAC6-EFFB-4D81-AF3A-5AC97F149183}"/>
                </a:ext>
              </a:extLst>
            </p:cNvPr>
            <p:cNvSpPr txBox="1"/>
            <p:nvPr/>
          </p:nvSpPr>
          <p:spPr>
            <a:xfrm>
              <a:off x="1205004" y="1552633"/>
              <a:ext cx="2016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duct Sans" panose="020B0403030502040203" pitchFamily="34" charset="0"/>
                </a:rPr>
                <a:t>Number of Types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1D5BCDA-230B-4CCC-B986-8B8B1B1E706F}"/>
                </a:ext>
              </a:extLst>
            </p:cNvPr>
            <p:cNvSpPr txBox="1"/>
            <p:nvPr/>
          </p:nvSpPr>
          <p:spPr>
            <a:xfrm>
              <a:off x="1200898" y="1747550"/>
              <a:ext cx="1958240" cy="45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i="0" dirty="0">
                  <a:solidFill>
                    <a:srgbClr val="25DFAE"/>
                  </a:solidFill>
                  <a:effectLst/>
                  <a:latin typeface="Product Sans" panose="020B0403030502040203" pitchFamily="34" charset="0"/>
                </a:rPr>
                <a:t>106,200</a:t>
              </a:r>
              <a:endParaRPr lang="en-IN" sz="4000" b="1" dirty="0">
                <a:solidFill>
                  <a:srgbClr val="25DFAE"/>
                </a:solidFill>
                <a:latin typeface="Product Sans" panose="020B0403030502040203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09D9D3-FD52-4E47-B4AA-3C647AB95053}"/>
              </a:ext>
            </a:extLst>
          </p:cNvPr>
          <p:cNvGrpSpPr/>
          <p:nvPr/>
        </p:nvGrpSpPr>
        <p:grpSpPr>
          <a:xfrm>
            <a:off x="6676317" y="1242301"/>
            <a:ext cx="4790759" cy="2551522"/>
            <a:chOff x="1037687" y="1348332"/>
            <a:chExt cx="3720239" cy="1623468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BB1287AE-5F22-4714-AD18-C902BC195B01}"/>
                </a:ext>
              </a:extLst>
            </p:cNvPr>
            <p:cNvSpPr/>
            <p:nvPr/>
          </p:nvSpPr>
          <p:spPr>
            <a:xfrm>
              <a:off x="1037687" y="1348332"/>
              <a:ext cx="3720239" cy="1623468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25DF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5212707-A10D-45BB-B1E7-DAE304F33C81}"/>
                </a:ext>
              </a:extLst>
            </p:cNvPr>
            <p:cNvSpPr txBox="1"/>
            <p:nvPr/>
          </p:nvSpPr>
          <p:spPr>
            <a:xfrm>
              <a:off x="1205004" y="1494454"/>
              <a:ext cx="2077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duct Sans" panose="020B0403030502040203" pitchFamily="34" charset="0"/>
                </a:rPr>
                <a:t>Type/Token Ratio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4C9537-9F74-481C-A15F-C77AB6DB4C05}"/>
                </a:ext>
              </a:extLst>
            </p:cNvPr>
            <p:cNvSpPr txBox="1"/>
            <p:nvPr/>
          </p:nvSpPr>
          <p:spPr>
            <a:xfrm>
              <a:off x="1205004" y="1663631"/>
              <a:ext cx="24625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000" b="1" i="0" dirty="0">
                  <a:solidFill>
                    <a:srgbClr val="25DFAE"/>
                  </a:solidFill>
                  <a:effectLst/>
                  <a:latin typeface="Product Sans" panose="020B0403030502040203" pitchFamily="34" charset="0"/>
                </a:rPr>
                <a:t>0.036423</a:t>
              </a:r>
              <a:endParaRPr lang="en-IN" sz="4000" b="1" dirty="0">
                <a:solidFill>
                  <a:srgbClr val="25DFAE"/>
                </a:solidFill>
                <a:latin typeface="Product Sans" panose="020B0403030502040203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350778C-3532-4C1F-BCCE-AD8140784C94}"/>
              </a:ext>
            </a:extLst>
          </p:cNvPr>
          <p:cNvGrpSpPr/>
          <p:nvPr/>
        </p:nvGrpSpPr>
        <p:grpSpPr>
          <a:xfrm>
            <a:off x="6731938" y="3973882"/>
            <a:ext cx="4791600" cy="2552400"/>
            <a:chOff x="1037687" y="1348332"/>
            <a:chExt cx="3720239" cy="1623468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9520A01F-3250-4E2B-AD16-FD1CF101E4C2}"/>
                </a:ext>
              </a:extLst>
            </p:cNvPr>
            <p:cNvSpPr/>
            <p:nvPr/>
          </p:nvSpPr>
          <p:spPr>
            <a:xfrm>
              <a:off x="1037687" y="1348332"/>
              <a:ext cx="3720239" cy="1623468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25DF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049B02-C802-4EDD-B9D8-FFEF49F66B98}"/>
                </a:ext>
              </a:extLst>
            </p:cNvPr>
            <p:cNvSpPr txBox="1"/>
            <p:nvPr/>
          </p:nvSpPr>
          <p:spPr>
            <a:xfrm>
              <a:off x="1205004" y="1552633"/>
              <a:ext cx="3124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duct Sans" panose="020B0403030502040203" pitchFamily="34" charset="0"/>
                </a:rPr>
                <a:t>Token Appeared Only Once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796335C-E7FB-4033-B8F0-9DF06282F94E}"/>
                </a:ext>
              </a:extLst>
            </p:cNvPr>
            <p:cNvSpPr txBox="1"/>
            <p:nvPr/>
          </p:nvSpPr>
          <p:spPr>
            <a:xfrm>
              <a:off x="1214403" y="1772323"/>
              <a:ext cx="17908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000" b="1" i="0" dirty="0">
                  <a:solidFill>
                    <a:srgbClr val="25DFAE"/>
                  </a:solidFill>
                  <a:effectLst/>
                  <a:latin typeface="Product Sans" panose="020B0403030502040203" pitchFamily="34" charset="0"/>
                </a:rPr>
                <a:t>57,847</a:t>
              </a:r>
              <a:endParaRPr lang="en-IN" sz="4000" b="1" dirty="0">
                <a:solidFill>
                  <a:srgbClr val="25DFAE"/>
                </a:solidFill>
                <a:latin typeface="Product Sans" panose="020B0403030502040203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AB93FD8-451C-4F41-94C0-E1BDDC88251F}"/>
              </a:ext>
            </a:extLst>
          </p:cNvPr>
          <p:cNvSpPr txBox="1"/>
          <p:nvPr/>
        </p:nvSpPr>
        <p:spPr>
          <a:xfrm>
            <a:off x="751684" y="2551851"/>
            <a:ext cx="4334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Product Sans" panose="020B0403030502040203" pitchFamily="34" charset="0"/>
              </a:rPr>
              <a:t>Total number of Tokens obtained from corpus </a:t>
            </a:r>
            <a:r>
              <a:rPr lang="en-IN" b="1" dirty="0">
                <a:latin typeface="Product Sans" panose="020B0403030502040203" pitchFamily="34" charset="0"/>
              </a:rPr>
              <a:t>without removing </a:t>
            </a:r>
            <a:r>
              <a:rPr lang="en-IN" dirty="0">
                <a:latin typeface="Product Sans" panose="020B0403030502040203" pitchFamily="34" charset="0"/>
              </a:rPr>
              <a:t>punctuations or stop words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52F54AF-B098-43B5-92F5-CF6D668BF4F7}"/>
              </a:ext>
            </a:extLst>
          </p:cNvPr>
          <p:cNvSpPr txBox="1"/>
          <p:nvPr/>
        </p:nvSpPr>
        <p:spPr>
          <a:xfrm>
            <a:off x="6891780" y="2406508"/>
            <a:ext cx="433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Product Sans" panose="020B0403030502040203" pitchFamily="34" charset="0"/>
              </a:rPr>
              <a:t>Number of types ( unique tokens) divided by total number of tokens in the corpus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372B6A0-AC98-405C-8CCA-53EBDEE0366F}"/>
              </a:ext>
            </a:extLst>
          </p:cNvPr>
          <p:cNvSpPr txBox="1"/>
          <p:nvPr/>
        </p:nvSpPr>
        <p:spPr>
          <a:xfrm>
            <a:off x="705153" y="5369408"/>
            <a:ext cx="4334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Product Sans" panose="020B0403030502040203" pitchFamily="34" charset="0"/>
              </a:rPr>
              <a:t>Total number of unique Tokens obtained from corpus </a:t>
            </a:r>
            <a:r>
              <a:rPr lang="en-IN" b="1" dirty="0">
                <a:latin typeface="Product Sans" panose="020B0403030502040203" pitchFamily="34" charset="0"/>
              </a:rPr>
              <a:t>without removing </a:t>
            </a:r>
            <a:r>
              <a:rPr lang="en-IN" dirty="0">
                <a:latin typeface="Product Sans" panose="020B0403030502040203" pitchFamily="34" charset="0"/>
              </a:rPr>
              <a:t>punctuations or stop words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E1E037-D967-41F6-9A25-18873728542D}"/>
              </a:ext>
            </a:extLst>
          </p:cNvPr>
          <p:cNvSpPr txBox="1"/>
          <p:nvPr/>
        </p:nvSpPr>
        <p:spPr>
          <a:xfrm>
            <a:off x="6891779" y="5347002"/>
            <a:ext cx="433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Product Sans" panose="020B0403030502040203" pitchFamily="34" charset="0"/>
              </a:rPr>
              <a:t>Tokens which are occurring only one in the corpus</a:t>
            </a:r>
          </a:p>
        </p:txBody>
      </p:sp>
    </p:spTree>
    <p:extLst>
      <p:ext uri="{BB962C8B-B14F-4D97-AF65-F5344CB8AC3E}">
        <p14:creationId xmlns:p14="http://schemas.microsoft.com/office/powerpoint/2010/main" val="200490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C454-DE0C-4C56-AA03-888872E3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3908-FD5B-406C-8E9F-A7287900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47B3FB-AF0E-48E2-B38A-B3253C3796E8}"/>
              </a:ext>
            </a:extLst>
          </p:cNvPr>
          <p:cNvSpPr/>
          <p:nvPr/>
        </p:nvSpPr>
        <p:spPr>
          <a:xfrm>
            <a:off x="4849087" y="1381240"/>
            <a:ext cx="2686109" cy="505114"/>
          </a:xfrm>
          <a:prstGeom prst="roundRect">
            <a:avLst>
              <a:gd name="adj" fmla="val 50000"/>
            </a:avLst>
          </a:prstGeom>
          <a:solidFill>
            <a:srgbClr val="74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Product Sans" panose="020B0403030502040203" pitchFamily="34" charset="0"/>
              </a:rPr>
              <a:t>Number of words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487E79-717F-46BB-AFA3-670B7C8F2607}"/>
              </a:ext>
            </a:extLst>
          </p:cNvPr>
          <p:cNvSpPr/>
          <p:nvPr/>
        </p:nvSpPr>
        <p:spPr>
          <a:xfrm>
            <a:off x="4849085" y="1950846"/>
            <a:ext cx="2686109" cy="505114"/>
          </a:xfrm>
          <a:prstGeom prst="roundRect">
            <a:avLst>
              <a:gd name="adj" fmla="val 50000"/>
            </a:avLst>
          </a:prstGeom>
          <a:solidFill>
            <a:srgbClr val="74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Product Sans" panose="020B0403030502040203" pitchFamily="34" charset="0"/>
              </a:rPr>
              <a:t>Top 3 most frequent words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A267D-7C37-444D-9E86-62FB123EA76A}"/>
              </a:ext>
            </a:extLst>
          </p:cNvPr>
          <p:cNvSpPr/>
          <p:nvPr/>
        </p:nvSpPr>
        <p:spPr>
          <a:xfrm>
            <a:off x="4849084" y="2520452"/>
            <a:ext cx="2686109" cy="505114"/>
          </a:xfrm>
          <a:prstGeom prst="roundRect">
            <a:avLst>
              <a:gd name="adj" fmla="val 50000"/>
            </a:avLst>
          </a:prstGeom>
          <a:solidFill>
            <a:srgbClr val="74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Product Sans" panose="020B0403030502040203" pitchFamily="34" charset="0"/>
              </a:rPr>
              <a:t>Type/Token Ratio </a:t>
            </a:r>
          </a:p>
        </p:txBody>
      </p:sp>
    </p:spTree>
    <p:extLst>
      <p:ext uri="{BB962C8B-B14F-4D97-AF65-F5344CB8AC3E}">
        <p14:creationId xmlns:p14="http://schemas.microsoft.com/office/powerpoint/2010/main" val="369634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83E5-34F1-4C79-AAFC-01AF0372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F0E7-BA54-4CDE-BFDE-3574F11D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FF274B-7815-4B86-9F39-27EC4E73A14B}"/>
              </a:ext>
            </a:extLst>
          </p:cNvPr>
          <p:cNvSpPr/>
          <p:nvPr/>
        </p:nvSpPr>
        <p:spPr>
          <a:xfrm>
            <a:off x="2162978" y="6103845"/>
            <a:ext cx="2686109" cy="505114"/>
          </a:xfrm>
          <a:prstGeom prst="roundRect">
            <a:avLst>
              <a:gd name="adj" fmla="val 50000"/>
            </a:avLst>
          </a:prstGeom>
          <a:solidFill>
            <a:srgbClr val="74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Product Sans" panose="020B0403030502040203" pitchFamily="34" charset="0"/>
              </a:rPr>
              <a:t>Top 3 most frequent Bigrams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005497-E229-4C23-9B9F-42EFED653FE8}"/>
              </a:ext>
            </a:extLst>
          </p:cNvPr>
          <p:cNvSpPr/>
          <p:nvPr/>
        </p:nvSpPr>
        <p:spPr>
          <a:xfrm>
            <a:off x="2162978" y="5534237"/>
            <a:ext cx="2686109" cy="505114"/>
          </a:xfrm>
          <a:prstGeom prst="roundRect">
            <a:avLst>
              <a:gd name="adj" fmla="val 50000"/>
            </a:avLst>
          </a:prstGeom>
          <a:solidFill>
            <a:srgbClr val="74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Product Sans" panose="020B0403030502040203" pitchFamily="34" charset="0"/>
              </a:rPr>
              <a:t>Top 3 most frequent words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259008-E205-4605-AB76-58F125E38334}"/>
              </a:ext>
            </a:extLst>
          </p:cNvPr>
          <p:cNvSpPr/>
          <p:nvPr/>
        </p:nvSpPr>
        <p:spPr>
          <a:xfrm>
            <a:off x="2296903" y="4924834"/>
            <a:ext cx="2686109" cy="505114"/>
          </a:xfrm>
          <a:prstGeom prst="roundRect">
            <a:avLst>
              <a:gd name="adj" fmla="val 50000"/>
            </a:avLst>
          </a:prstGeom>
          <a:solidFill>
            <a:srgbClr val="74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Product Sans" panose="020B0403030502040203" pitchFamily="34" charset="0"/>
              </a:rPr>
              <a:t>Type/Token Ratio </a:t>
            </a:r>
          </a:p>
        </p:txBody>
      </p:sp>
    </p:spTree>
    <p:extLst>
      <p:ext uri="{BB962C8B-B14F-4D97-AF65-F5344CB8AC3E}">
        <p14:creationId xmlns:p14="http://schemas.microsoft.com/office/powerpoint/2010/main" val="393366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976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Product Sans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Aaditya Suri</dc:creator>
  <cp:lastModifiedBy>Aaditya Suri</cp:lastModifiedBy>
  <cp:revision>9</cp:revision>
  <dcterms:created xsi:type="dcterms:W3CDTF">2022-02-10T23:34:08Z</dcterms:created>
  <dcterms:modified xsi:type="dcterms:W3CDTF">2022-02-11T06:23:45Z</dcterms:modified>
</cp:coreProperties>
</file>