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57" r:id="rId12"/>
    <p:sldId id="258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B3631-D4D3-4245-B8B0-7FB302141799}" v="13" dt="2024-07-07T21:49:03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1A7B9-161B-4B48-AEE4-C5ADCAE4BC83}" type="datetimeFigureOut">
              <a:rPr lang="en-IN" smtClean="0"/>
              <a:t>07/09/2024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73D16-B922-43E4-8E97-89D16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8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73D16-B922-43E4-8E97-89D1610D900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73D16-B922-43E4-8E97-89D1610D900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9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2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8F239D7B-2276-CEEF-628E-D542E0CF0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9" b="9014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CDCAD-527F-9D80-EDF2-7B006FC11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74" y="4582868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Members 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Aaditya Patil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John </a:t>
            </a:r>
            <a:r>
              <a:rPr lang="en-IN" sz="1600" dirty="0" err="1"/>
              <a:t>Wesly</a:t>
            </a:r>
            <a:r>
              <a:rPr lang="en-IN" sz="1600" dirty="0"/>
              <a:t> 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dirty="0" err="1"/>
              <a:t>Apurv</a:t>
            </a:r>
            <a:r>
              <a:rPr lang="en-IN" sz="1600" dirty="0"/>
              <a:t> Raj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dirty="0"/>
              <a:t>Manisha </a:t>
            </a:r>
            <a:r>
              <a:rPr lang="en-IN" sz="1600" dirty="0" err="1"/>
              <a:t>Itha</a:t>
            </a:r>
            <a:endParaRPr lang="en-IN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C0783-053E-E0D3-2174-8FD15A76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774" y="94665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Team</a:t>
            </a:r>
            <a:br>
              <a:rPr lang="en-US" sz="4400" dirty="0"/>
            </a:br>
            <a:r>
              <a:rPr lang="en-IN" sz="4400" dirty="0"/>
              <a:t>Horcruxes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41581-04ED-E634-0CFF-EB3D8FEB5613}"/>
              </a:ext>
            </a:extLst>
          </p:cNvPr>
          <p:cNvSpPr txBox="1"/>
          <p:nvPr/>
        </p:nvSpPr>
        <p:spPr>
          <a:xfrm>
            <a:off x="866774" y="3392542"/>
            <a:ext cx="34102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HR-Dataset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8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97C1-62EA-175D-1354-1FA7C5BB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13" y="410308"/>
            <a:ext cx="10668000" cy="1524000"/>
          </a:xfrm>
        </p:spPr>
        <p:txBody>
          <a:bodyPr/>
          <a:lstStyle/>
          <a:p>
            <a:r>
              <a:rPr lang="en-IN" dirty="0"/>
              <a:t>AWS Deployment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A25EECB2-6A13-190C-BF54-B2E1A6D81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64776"/>
            <a:ext cx="4972744" cy="1638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85409-E08A-41F7-D32C-BE0B85D99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81082"/>
            <a:ext cx="11312065" cy="128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1B8072-7F43-4480-F677-B151CD8FB849}"/>
              </a:ext>
            </a:extLst>
          </p:cNvPr>
          <p:cNvSpPr txBox="1"/>
          <p:nvPr/>
        </p:nvSpPr>
        <p:spPr>
          <a:xfrm>
            <a:off x="1257721" y="3717217"/>
            <a:ext cx="3981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Searching Candidate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8D298-3562-2277-2B8D-79C8BB395276}"/>
              </a:ext>
            </a:extLst>
          </p:cNvPr>
          <p:cNvSpPr txBox="1"/>
          <p:nvPr/>
        </p:nvSpPr>
        <p:spPr>
          <a:xfrm>
            <a:off x="4105349" y="5776815"/>
            <a:ext cx="3981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Displaying Result</a:t>
            </a:r>
          </a:p>
        </p:txBody>
      </p:sp>
    </p:spTree>
    <p:extLst>
      <p:ext uri="{BB962C8B-B14F-4D97-AF65-F5344CB8AC3E}">
        <p14:creationId xmlns:p14="http://schemas.microsoft.com/office/powerpoint/2010/main" val="204346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ADA535-B17C-D4D6-3BE4-CED706FC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56" y="3047990"/>
            <a:ext cx="5400676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Power-BI</a:t>
            </a:r>
            <a:br>
              <a:rPr lang="en-US" sz="3200" dirty="0"/>
            </a:br>
            <a:r>
              <a:rPr lang="en-US" sz="3200" dirty="0"/>
              <a:t>Dashboard</a:t>
            </a:r>
            <a:endParaRPr lang="en-IN" sz="3200" dirty="0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A6A1A72-DDFE-2842-C059-F1AEB7F0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78" y="1434994"/>
            <a:ext cx="7822026" cy="4425032"/>
          </a:xfrm>
        </p:spPr>
      </p:pic>
    </p:spTree>
    <p:extLst>
      <p:ext uri="{BB962C8B-B14F-4D97-AF65-F5344CB8AC3E}">
        <p14:creationId xmlns:p14="http://schemas.microsoft.com/office/powerpoint/2010/main" val="303174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4DA1672-FD64-7E24-B112-A1187CB3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471071"/>
            <a:ext cx="10353367" cy="60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22DC-3CE4-85CC-5FD4-9DE1F4CB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58" y="400493"/>
            <a:ext cx="10668000" cy="1524000"/>
          </a:xfrm>
        </p:spPr>
        <p:txBody>
          <a:bodyPr/>
          <a:lstStyle/>
          <a:p>
            <a:r>
              <a:rPr lang="en-US" sz="3200" dirty="0"/>
              <a:t>Business Improvement </a:t>
            </a:r>
            <a:r>
              <a:rPr lang="en-IN" sz="3200" dirty="0"/>
              <a:t>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D71-7121-EC60-1655-389B373F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4" y="1519958"/>
            <a:ext cx="11525694" cy="24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1. Diversity and Inclusion</a:t>
            </a:r>
            <a:r>
              <a:rPr lang="en-IN" sz="2400" dirty="0"/>
              <a:t>:</a:t>
            </a:r>
          </a:p>
          <a:p>
            <a:pPr lvl="1"/>
            <a:r>
              <a:rPr lang="en-US" sz="1800" b="1" dirty="0"/>
              <a:t>Current Insight:</a:t>
            </a:r>
            <a:r>
              <a:rPr lang="en-US" sz="1800" dirty="0"/>
              <a:t> There is a significant gender gap with 82.74% male hires and only 17.26% female hires.</a:t>
            </a:r>
          </a:p>
          <a:p>
            <a:pPr lvl="1"/>
            <a:r>
              <a:rPr lang="en-US" sz="1800" b="1" dirty="0"/>
              <a:t>Recommendation:</a:t>
            </a:r>
            <a:r>
              <a:rPr lang="en-US" sz="1800" dirty="0"/>
              <a:t> Implement targeted recruitment programs to attract more female candidates and diversify the workforce.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66E88-F5FC-6D92-D4F0-F9129ECD0BA9}"/>
              </a:ext>
            </a:extLst>
          </p:cNvPr>
          <p:cNvSpPr txBox="1"/>
          <p:nvPr/>
        </p:nvSpPr>
        <p:spPr>
          <a:xfrm>
            <a:off x="396947" y="3767469"/>
            <a:ext cx="113732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sz="2400" b="1" dirty="0"/>
              <a:t>Retention Strategy</a:t>
            </a:r>
            <a:r>
              <a:rPr lang="en-IN" dirty="0"/>
              <a:t>: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Current Insight:</a:t>
            </a:r>
            <a:r>
              <a:rPr lang="en-US" dirty="0"/>
              <a:t> A significant portion of candidates (18.7%) did not join despite being hired.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Investigate the reasons behind candidates not joining and improve the onboarding process and offer acceptability.</a:t>
            </a:r>
            <a:endParaRPr lang="en-IN" dirty="0"/>
          </a:p>
          <a:p>
            <a:pPr marL="800100" lvl="1" indent="-342900">
              <a:buFont typeface="+mj-lt"/>
              <a:buAutoNum type="arabicPeriod" startAt="2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95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2B08C4-5D3C-A7A6-29D9-6FB9501CC18B}"/>
              </a:ext>
            </a:extLst>
          </p:cNvPr>
          <p:cNvSpPr txBox="1"/>
          <p:nvPr/>
        </p:nvSpPr>
        <p:spPr>
          <a:xfrm>
            <a:off x="0" y="33020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800" b="1" dirty="0"/>
              <a:t> Geographical Distribution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Current Insight:</a:t>
            </a:r>
            <a:r>
              <a:rPr lang="en-US" sz="2000" dirty="0"/>
              <a:t> Hiring is concentrated in Chennai, Bangalore, and Hyderabad.</a:t>
            </a:r>
            <a:r>
              <a:rPr lang="en-IN" sz="2000" dirty="0"/>
              <a:t>	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Recommendation:</a:t>
            </a:r>
            <a:r>
              <a:rPr lang="en-US" sz="2000" dirty="0"/>
              <a:t> Explore and expand hiring to other regions to tap into diverse talent pools and reduce dependency on specific locations</a:t>
            </a:r>
            <a:endParaRPr lang="en-I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n-IN" sz="2800" b="1" dirty="0"/>
              <a:t>LOB Focus </a:t>
            </a:r>
            <a:r>
              <a:rPr lang="en-IN" sz="2800" dirty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000" b="1" dirty="0"/>
              <a:t>Current Insight</a:t>
            </a:r>
            <a:r>
              <a:rPr lang="en-IN" sz="2000" dirty="0"/>
              <a:t>: </a:t>
            </a:r>
            <a:r>
              <a:rPr lang="en-US" sz="2000" dirty="0"/>
              <a:t>Most hires are concentrated in INFRA and ERS.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Recommendation:</a:t>
            </a:r>
            <a:r>
              <a:rPr lang="en-US" sz="2000" dirty="0"/>
              <a:t> Assess the growth and hiring needs of underrepresented LOBs like Healthcare and MMS to ensure balanced development across all areas.</a:t>
            </a:r>
          </a:p>
          <a:p>
            <a:pPr lvl="2"/>
            <a:endParaRPr lang="en-IN" sz="2400" dirty="0"/>
          </a:p>
          <a:p>
            <a:r>
              <a:rPr lang="en-IN" sz="2800" b="1" dirty="0"/>
              <a:t>5. Interview Trends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Current Insight:</a:t>
            </a:r>
            <a:r>
              <a:rPr lang="en-US" sz="2000" dirty="0"/>
              <a:t> There is a decline in total interviews year-over-year.</a:t>
            </a:r>
            <a:endParaRPr lang="en-IN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Recommendation:</a:t>
            </a:r>
            <a:r>
              <a:rPr lang="en-US" sz="2000" dirty="0"/>
              <a:t> Reevaluate the interview process and candidate sourcing strategies to ensure a steady pipeline of talent.</a:t>
            </a: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677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D60DA-65CF-6676-8400-7B616C8A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IN" sz="66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3DDB5-82CE-DBBA-ECE6-EAA8E981A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44" y="4574224"/>
            <a:ext cx="5333999" cy="15240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Any Questions?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45C2-77F4-75B1-46FF-AF4EEC60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IN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B9BD0E-CD20-BF62-40AE-B439C77B0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0" y="2472813"/>
            <a:ext cx="2173730" cy="381000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A2162-5D2D-E4E9-EBF1-C22CB5974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25" y="2472813"/>
            <a:ext cx="1913887" cy="3810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F72926-FAB0-9331-9EB8-4D434196E698}"/>
              </a:ext>
            </a:extLst>
          </p:cNvPr>
          <p:cNvSpPr txBox="1"/>
          <p:nvPr/>
        </p:nvSpPr>
        <p:spPr>
          <a:xfrm>
            <a:off x="2163097" y="2094271"/>
            <a:ext cx="1120877" cy="378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Before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DBD0C-3194-D89D-6B96-A9AFE3265D4E}"/>
              </a:ext>
            </a:extLst>
          </p:cNvPr>
          <p:cNvSpPr txBox="1"/>
          <p:nvPr/>
        </p:nvSpPr>
        <p:spPr>
          <a:xfrm>
            <a:off x="4719484" y="2074607"/>
            <a:ext cx="1120877" cy="378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88B5-6B86-BA57-FF1E-D46C67E535E3}"/>
              </a:ext>
            </a:extLst>
          </p:cNvPr>
          <p:cNvSpPr txBox="1"/>
          <p:nvPr/>
        </p:nvSpPr>
        <p:spPr>
          <a:xfrm>
            <a:off x="7270956" y="2610597"/>
            <a:ext cx="1913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Methods used -</a:t>
            </a:r>
            <a:endParaRPr lang="en-IN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CEC67C-B08F-E1B8-82DF-E7A677296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76" y="3243487"/>
            <a:ext cx="5143522" cy="26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D09D-75F1-7F8F-E9A0-CF7CACE8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12" name="Content Placeholder 11" descr="A graph of a number of blue columns&#10;&#10;Description automatically generated with medium confidence">
            <a:extLst>
              <a:ext uri="{FF2B5EF4-FFF2-40B4-BE49-F238E27FC236}">
                <a16:creationId xmlns:a16="http://schemas.microsoft.com/office/drawing/2014/main" id="{DA334C9D-25FA-33B4-2B85-0CAD91F718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34112"/>
            <a:ext cx="5151438" cy="3113776"/>
          </a:xfrm>
        </p:spPr>
      </p:pic>
      <p:pic>
        <p:nvPicPr>
          <p:cNvPr id="14" name="Content Placeholder 1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01E6321-8CC2-C087-14A1-27C77AADE0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2614030"/>
            <a:ext cx="5151437" cy="3153940"/>
          </a:xfrm>
        </p:spPr>
      </p:pic>
    </p:spTree>
    <p:extLst>
      <p:ext uri="{BB962C8B-B14F-4D97-AF65-F5344CB8AC3E}">
        <p14:creationId xmlns:p14="http://schemas.microsoft.com/office/powerpoint/2010/main" val="113516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DBF4-F697-0E8F-1B31-41C7E4E3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3CE1-F604-033D-27A7-E5E4F5A6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1076039" cy="38180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Location is related to </a:t>
            </a:r>
            <a:r>
              <a:rPr lang="en-US" dirty="0" err="1"/>
              <a:t>Postal_Code</a:t>
            </a:r>
            <a:r>
              <a:rPr lang="en-US" dirty="0"/>
              <a:t>.</a:t>
            </a:r>
          </a:p>
          <a:p>
            <a:r>
              <a:rPr lang="en-US" dirty="0"/>
              <a:t>Region is related to Location through </a:t>
            </a:r>
            <a:r>
              <a:rPr lang="en-US" dirty="0" err="1"/>
              <a:t>Region_Location_Mapping</a:t>
            </a:r>
            <a:r>
              <a:rPr lang="en-US" dirty="0"/>
              <a:t>.</a:t>
            </a:r>
          </a:p>
          <a:p>
            <a:r>
              <a:rPr lang="en-US" dirty="0"/>
              <a:t>Domicile is referenced in </a:t>
            </a:r>
            <a:r>
              <a:rPr lang="en-US" dirty="0" err="1"/>
              <a:t>HR_Hiring_Details</a:t>
            </a:r>
            <a:r>
              <a:rPr lang="en-US" dirty="0"/>
              <a:t>.</a:t>
            </a:r>
          </a:p>
          <a:p>
            <a:r>
              <a:rPr lang="en-US" dirty="0"/>
              <a:t>Interview is related to </a:t>
            </a:r>
            <a:r>
              <a:rPr lang="en-US" dirty="0" err="1"/>
              <a:t>Candidate_Ref</a:t>
            </a:r>
            <a:r>
              <a:rPr lang="en-US" dirty="0"/>
              <a:t>.</a:t>
            </a:r>
          </a:p>
          <a:p>
            <a:r>
              <a:rPr lang="en-US" dirty="0" err="1"/>
              <a:t>HR_Hiring_Details</a:t>
            </a:r>
            <a:r>
              <a:rPr lang="en-US" dirty="0"/>
              <a:t> contains references to </a:t>
            </a:r>
            <a:r>
              <a:rPr lang="en-US" dirty="0" err="1"/>
              <a:t>Location_ID</a:t>
            </a:r>
            <a:r>
              <a:rPr lang="en-US" dirty="0"/>
              <a:t>, </a:t>
            </a:r>
            <a:r>
              <a:rPr lang="en-US" dirty="0" err="1"/>
              <a:t>Postal_Code</a:t>
            </a:r>
            <a:r>
              <a:rPr lang="en-US" dirty="0"/>
              <a:t>, </a:t>
            </a:r>
            <a:r>
              <a:rPr lang="en-US" dirty="0" err="1"/>
              <a:t>Candidate_Ref</a:t>
            </a:r>
            <a:r>
              <a:rPr lang="en-US" dirty="0"/>
              <a:t>, </a:t>
            </a:r>
            <a:r>
              <a:rPr lang="en-US" dirty="0" err="1"/>
              <a:t>LOB_Id</a:t>
            </a:r>
            <a:r>
              <a:rPr lang="en-US" dirty="0"/>
              <a:t>, and </a:t>
            </a:r>
            <a:r>
              <a:rPr lang="en-US" dirty="0" err="1"/>
              <a:t>Domicile_ID</a:t>
            </a:r>
            <a:r>
              <a:rPr lang="en-US" dirty="0"/>
              <a:t>.</a:t>
            </a:r>
          </a:p>
          <a:p>
            <a:r>
              <a:rPr lang="en-US" dirty="0" err="1"/>
              <a:t>Joining_Status</a:t>
            </a:r>
            <a:r>
              <a:rPr lang="en-US" dirty="0"/>
              <a:t> is related to </a:t>
            </a:r>
            <a:r>
              <a:rPr lang="en-US" dirty="0" err="1"/>
              <a:t>Candidate_Ref</a:t>
            </a:r>
            <a:r>
              <a:rPr lang="en-US" dirty="0"/>
              <a:t>.</a:t>
            </a:r>
          </a:p>
          <a:p>
            <a:r>
              <a:rPr lang="en-US" dirty="0"/>
              <a:t>LOB is referenced in </a:t>
            </a:r>
            <a:r>
              <a:rPr lang="en-US" dirty="0" err="1"/>
              <a:t>HR_Hiring_Details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7B94-91FA-5680-D7E7-0535E1C3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6529"/>
            <a:ext cx="10668000" cy="1524000"/>
          </a:xfrm>
        </p:spPr>
        <p:txBody>
          <a:bodyPr/>
          <a:lstStyle/>
          <a:p>
            <a:r>
              <a:rPr lang="en-US" dirty="0"/>
              <a:t>UML-Diagram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6C6C8F-544E-107E-BC92-836FE5A5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1DFDD"/>
              </a:clrFrom>
              <a:clrTo>
                <a:srgbClr val="E1DF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1860616"/>
            <a:ext cx="7954297" cy="4863992"/>
          </a:xfrm>
        </p:spPr>
      </p:pic>
    </p:spTree>
    <p:extLst>
      <p:ext uri="{BB962C8B-B14F-4D97-AF65-F5344CB8AC3E}">
        <p14:creationId xmlns:p14="http://schemas.microsoft.com/office/powerpoint/2010/main" val="28464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B204-3A6A-CBA6-7844-1CD589B5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 Output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855449B-366C-B0D6-7EEF-FE487C1463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6" y="2098973"/>
            <a:ext cx="5151438" cy="3279486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66BC3F4-1DAD-1977-E27B-F060C1C4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2098973"/>
            <a:ext cx="5151437" cy="327948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B5AA5F-EB29-139E-91B8-1C6D9FA04BC4}"/>
              </a:ext>
            </a:extLst>
          </p:cNvPr>
          <p:cNvSpPr txBox="1"/>
          <p:nvPr/>
        </p:nvSpPr>
        <p:spPr>
          <a:xfrm>
            <a:off x="1662415" y="5555849"/>
            <a:ext cx="31342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Accepted Offer &amp; Relocate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CC1C4-211A-E251-F02D-66EA686A65DD}"/>
              </a:ext>
            </a:extLst>
          </p:cNvPr>
          <p:cNvSpPr txBox="1"/>
          <p:nvPr/>
        </p:nvSpPr>
        <p:spPr>
          <a:xfrm>
            <a:off x="6278563" y="5536398"/>
            <a:ext cx="51514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Willing to Join, 25% Hike, Relocate, Bonus</a:t>
            </a:r>
          </a:p>
        </p:txBody>
      </p:sp>
    </p:spTree>
    <p:extLst>
      <p:ext uri="{BB962C8B-B14F-4D97-AF65-F5344CB8AC3E}">
        <p14:creationId xmlns:p14="http://schemas.microsoft.com/office/powerpoint/2010/main" val="185143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2E8-0BF1-CB65-0DCF-7E00D8CE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 Output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A7FBFF-BDD0-6287-2A1A-70CD0C4C1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4" y="2989118"/>
            <a:ext cx="5151438" cy="15828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ABCD6-4CAF-C2C3-EE30-594CF686A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F62B0-3D1C-364C-EB55-944776CC67EE}"/>
              </a:ext>
            </a:extLst>
          </p:cNvPr>
          <p:cNvSpPr txBox="1"/>
          <p:nvPr/>
        </p:nvSpPr>
        <p:spPr>
          <a:xfrm>
            <a:off x="1346752" y="4651282"/>
            <a:ext cx="3981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 by Source, Joined, Declined</a:t>
            </a:r>
          </a:p>
        </p:txBody>
      </p:sp>
    </p:spTree>
    <p:extLst>
      <p:ext uri="{BB962C8B-B14F-4D97-AF65-F5344CB8AC3E}">
        <p14:creationId xmlns:p14="http://schemas.microsoft.com/office/powerpoint/2010/main" val="345539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A20F-A38F-D2E6-9DE7-2E1B064B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12" y="1165123"/>
            <a:ext cx="4085303" cy="1371600"/>
          </a:xfrm>
        </p:spPr>
        <p:txBody>
          <a:bodyPr>
            <a:noAutofit/>
          </a:bodyPr>
          <a:lstStyle/>
          <a:p>
            <a:r>
              <a:rPr lang="en-IN" sz="4400" dirty="0"/>
              <a:t>Flask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D0270-C066-02B7-75A4-B0066486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8812" y="3048000"/>
            <a:ext cx="3809999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Search details of the Candidate according to their Reference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Get the information about Candidate.</a:t>
            </a:r>
          </a:p>
          <a:p>
            <a:endParaRPr lang="en-IN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15BBCE4-945F-F76C-02C2-46D806B7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5" y="2299169"/>
            <a:ext cx="6386491" cy="2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earch for candidate&#10;&#10;Description automatically generated">
            <a:extLst>
              <a:ext uri="{FF2B5EF4-FFF2-40B4-BE49-F238E27FC236}">
                <a16:creationId xmlns:a16="http://schemas.microsoft.com/office/drawing/2014/main" id="{3194BA65-78CD-8424-30D8-EDF69D7C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20" y="339449"/>
            <a:ext cx="5791160" cy="5766145"/>
          </a:xfrm>
        </p:spPr>
      </p:pic>
    </p:spTree>
    <p:extLst>
      <p:ext uri="{BB962C8B-B14F-4D97-AF65-F5344CB8AC3E}">
        <p14:creationId xmlns:p14="http://schemas.microsoft.com/office/powerpoint/2010/main" val="71594858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374</Words>
  <Application>Microsoft Office PowerPoint</Application>
  <PresentationFormat>Widescreen</PresentationFormat>
  <Paragraphs>56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Team Horcruxes</vt:lpstr>
      <vt:lpstr>Data Cleaning</vt:lpstr>
      <vt:lpstr>Data Visualization</vt:lpstr>
      <vt:lpstr>Relational Schema</vt:lpstr>
      <vt:lpstr>UML-Diagram</vt:lpstr>
      <vt:lpstr>Queries Output</vt:lpstr>
      <vt:lpstr>Queries Output</vt:lpstr>
      <vt:lpstr>Flask Application</vt:lpstr>
      <vt:lpstr>PowerPoint Presentation</vt:lpstr>
      <vt:lpstr>AWS Deployment</vt:lpstr>
      <vt:lpstr>Power-BI Dashboard</vt:lpstr>
      <vt:lpstr>PowerPoint Presentation</vt:lpstr>
      <vt:lpstr>Business Improvement Recommendations: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Aaditya Patil</dc:creator>
  <cp:lastModifiedBy>Aaditya Patil</cp:lastModifiedBy>
  <cp:revision>8</cp:revision>
  <dcterms:created xsi:type="dcterms:W3CDTF">2024-07-07T17:04:37Z</dcterms:created>
  <dcterms:modified xsi:type="dcterms:W3CDTF">2024-07-10T06:12:18Z</dcterms:modified>
</cp:coreProperties>
</file>