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683C-7A9D-9D28-7685-B33308F9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FC202-904C-E7D3-7862-788D4CC70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8B59-E564-A75A-38C0-D9A6E2FA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66F0-B7FC-B2A1-BB7B-93F4FCED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53AD-0DA4-859B-39BA-916BF81F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0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2DD9-AB91-F6A6-8F4E-45521EF2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916C-0F7B-178F-F5A9-FE02D107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E45B-4656-5F56-F604-551FA63D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CACE-D9AF-03E7-F588-B4AECF1D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919A-5B9E-9708-31B1-82B0BE33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0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6BEFC-0339-07DD-2C66-50A376FBA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0649F-27F9-3672-6718-BC83B519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4A86-E7D4-4BFC-3C5F-FB5F0191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B399-418D-4A72-D3F8-094823FA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F667-CF23-A8C2-A5B4-2FA28C02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43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D8C9-00CB-216F-5BDE-C83F4753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9DA0-1619-311B-29AC-79919150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5C63-A7EA-F251-23F5-7EFA13F7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AB8A-5854-596B-4EA8-50787527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A763-2163-DC85-EAB4-90D32455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51AC-0A67-819B-E751-7938ACA8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FE68-4A10-B88E-7526-36AD68D7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BC87-EEB6-6A78-E63B-2F275250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2EC8-6F14-F3CF-765F-2E46D64D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0EDE7-A03F-3C09-FC4A-46791890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9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9859-5A28-94C3-8998-47FDCD04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3D35-AF23-9D3C-E0B5-13A992B63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37497-23C3-E082-5547-CFBFA5C49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BCF4-F4F1-A41B-7B99-03B8314F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3844A-D5A5-7A0C-FCBA-65F6C7D4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63EB-7E0A-9BD0-D6E3-5FC71616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AFE7-0809-E68D-B80E-86270DF8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2539-A0CA-4D62-D7C7-5D317203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054BF-E417-A897-5C94-F8B375CBF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FC708-F393-C7E9-3F70-E40E017D6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2EB14-C11D-B065-413C-31A3FD2D5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B0245-81A3-B3BB-B9C6-6BC1BEBB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01AF1-7975-F493-4C7B-14820667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834E5-B72A-0E7E-34D3-EE8D1FA8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7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765A-A43C-D299-3BB3-314CFA66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DB9E0-76FC-728A-A256-725650C3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DE677-21D8-B1E7-6577-AE27CBA2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3E13-22BD-E698-FA98-9B6FDBD8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2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854E9-4131-B773-A878-7708500C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946A9-B51F-EAE0-B488-0F5FA9F7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A956F-8CC8-85B9-C9A7-7AA0CE9B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1671-2283-4BD2-6315-D9612CD1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CDB0-1EA0-485A-D52A-49F9420F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33A08-C1E1-DAD2-F915-29635BB6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6535A-2230-7A13-0E2E-D7180BDE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2EB86-A1A6-54FD-720F-9F0871BA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5AB7-C133-41B3-1F2D-1F52C639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0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2FF4-B1B0-4393-A4E6-A9C7DCEA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888-51E9-0AF2-19B6-9153AB59F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16691-BEED-B766-2170-7885C4EE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F70C1-C5BA-E3FF-1953-806AA055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2439-0794-591D-A9ED-342C835A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CF685-43BE-851B-DF51-3EA87D7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64692-2283-61C8-B008-BC417ADF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790EA-9CFA-2A6C-E7DF-1D7F6EC7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C781-6506-96CD-B7F1-40EE60158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84C9-3C40-4621-8185-FA387D3D30F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7E10-7B1A-DD95-D186-6C2C08DB7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FF1C9-0241-CB36-B433-3DBB74B40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A1F14-2CBE-4217-8BEB-6F314F4B1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1E3BF-2394-EFA5-FA4D-4C2F8B0B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CD8EE-8ACB-762B-1174-0B61950AF497}"/>
              </a:ext>
            </a:extLst>
          </p:cNvPr>
          <p:cNvSpPr txBox="1"/>
          <p:nvPr/>
        </p:nvSpPr>
        <p:spPr>
          <a:xfrm>
            <a:off x="4193458" y="216311"/>
            <a:ext cx="380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blink</a:t>
            </a:r>
            <a:r>
              <a:rPr lang="en-US" sz="3600" b="1" dirty="0">
                <a:solidFill>
                  <a:srgbClr val="00B050"/>
                </a:solidFill>
              </a:rPr>
              <a:t>it</a:t>
            </a:r>
            <a:r>
              <a:rPr lang="en-US" sz="3600" dirty="0"/>
              <a:t> </a:t>
            </a:r>
            <a:r>
              <a:rPr lang="en-US" sz="3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Analysis</a:t>
            </a:r>
            <a:endParaRPr lang="en-IN" sz="3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00FB4-D636-6059-770F-93FEC57E9E64}"/>
              </a:ext>
            </a:extLst>
          </p:cNvPr>
          <p:cNvSpPr txBox="1"/>
          <p:nvPr/>
        </p:nvSpPr>
        <p:spPr>
          <a:xfrm>
            <a:off x="383457" y="1078953"/>
            <a:ext cx="50144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REQUIREMENT</a:t>
            </a:r>
            <a:endParaRPr lang="en-IN" sz="3200" b="0" dirty="0"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F30BF-47FC-CF5C-B6DC-6137E6C93A54}"/>
              </a:ext>
            </a:extLst>
          </p:cNvPr>
          <p:cNvSpPr txBox="1"/>
          <p:nvPr/>
        </p:nvSpPr>
        <p:spPr>
          <a:xfrm>
            <a:off x="383457" y="1648339"/>
            <a:ext cx="11700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b="1" dirty="0">
                <a:solidFill>
                  <a:srgbClr val="385623"/>
                </a:solidFill>
                <a:latin typeface="Calibri" panose="020F0502020204030204" pitchFamily="34" charset="0"/>
              </a:rPr>
              <a:t>T</a:t>
            </a:r>
            <a:r>
              <a:rPr lang="en-US" sz="1800" b="1" i="0" u="none" strike="noStrike" dirty="0">
                <a:solidFill>
                  <a:srgbClr val="385623"/>
                </a:solidFill>
                <a:effectLst/>
                <a:latin typeface="Calibri" panose="020F0502020204030204" pitchFamily="34" charset="0"/>
              </a:rPr>
              <a:t>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10271-26FA-54EF-C6AB-752377CF96B5}"/>
              </a:ext>
            </a:extLst>
          </p:cNvPr>
          <p:cNvSpPr txBox="1"/>
          <p:nvPr/>
        </p:nvSpPr>
        <p:spPr>
          <a:xfrm>
            <a:off x="383457" y="2541758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sz="2800" b="1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KPI’s Requirements</a:t>
            </a:r>
            <a:endParaRPr lang="en-IN" sz="2800" b="0" dirty="0">
              <a:solidFill>
                <a:schemeClr val="bg1"/>
              </a:solidFill>
              <a:effectLst/>
              <a:highlight>
                <a:srgbClr val="000000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009B8-7D93-E05C-4CE6-E8D113CFE51E}"/>
              </a:ext>
            </a:extLst>
          </p:cNvPr>
          <p:cNvSpPr txBox="1"/>
          <p:nvPr/>
        </p:nvSpPr>
        <p:spPr>
          <a:xfrm>
            <a:off x="383457" y="3429000"/>
            <a:ext cx="94193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rtl="0" fontAlgn="base"/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2.Average Sales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rtl="0" fontAlgn="base">
              <a:buFont typeface="+mj-lt"/>
              <a:buAutoNum type="arabicPeriod"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3.Number of Items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rtl="0" fontAlgn="base"/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4.Average Rating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 average customer rating for items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8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4B3D2-785E-BE74-DDF2-874E90ACD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6159D-D82C-2939-BC1F-B2B23741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4E8C7B-CE66-1F7B-7FF9-63C9F36A8BC4}"/>
              </a:ext>
            </a:extLst>
          </p:cNvPr>
          <p:cNvSpPr txBox="1"/>
          <p:nvPr/>
        </p:nvSpPr>
        <p:spPr>
          <a:xfrm>
            <a:off x="4193458" y="216311"/>
            <a:ext cx="380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blink</a:t>
            </a:r>
            <a:r>
              <a:rPr lang="en-US" sz="3600" b="1" dirty="0">
                <a:solidFill>
                  <a:srgbClr val="00B050"/>
                </a:solidFill>
              </a:rPr>
              <a:t>it</a:t>
            </a:r>
            <a:r>
              <a:rPr lang="en-US" sz="3600" dirty="0"/>
              <a:t> </a:t>
            </a:r>
            <a:r>
              <a:rPr lang="en-US" sz="3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Analysis</a:t>
            </a:r>
            <a:endParaRPr lang="en-IN" sz="3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6B2D8-22DF-22D9-1438-A164C5F26830}"/>
              </a:ext>
            </a:extLst>
          </p:cNvPr>
          <p:cNvSpPr txBox="1"/>
          <p:nvPr/>
        </p:nvSpPr>
        <p:spPr>
          <a:xfrm>
            <a:off x="383457" y="1078953"/>
            <a:ext cx="50144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REQUIREMENT</a:t>
            </a:r>
            <a:endParaRPr lang="en-IN" sz="3200" b="0" dirty="0"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F750B-6B10-7EB7-3B0C-0FB87317ABA8}"/>
              </a:ext>
            </a:extLst>
          </p:cNvPr>
          <p:cNvSpPr txBox="1"/>
          <p:nvPr/>
        </p:nvSpPr>
        <p:spPr>
          <a:xfrm>
            <a:off x="383457" y="1804339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sz="2800" b="1" dirty="0">
                <a:solidFill>
                  <a:schemeClr val="bg1"/>
                </a:solidFill>
                <a:highlight>
                  <a:srgbClr val="0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Granular</a:t>
            </a:r>
            <a:r>
              <a:rPr lang="en-IN" sz="2800" b="1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 Requirements</a:t>
            </a:r>
            <a:endParaRPr lang="en-IN" sz="2800" b="0" dirty="0">
              <a:solidFill>
                <a:schemeClr val="bg1"/>
              </a:solidFill>
              <a:effectLst/>
              <a:highlight>
                <a:srgbClr val="000000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5FC3F-FDB5-2B93-237A-2A7B6BFCA8D3}"/>
              </a:ext>
            </a:extLst>
          </p:cNvPr>
          <p:cNvSpPr txBox="1"/>
          <p:nvPr/>
        </p:nvSpPr>
        <p:spPr>
          <a:xfrm>
            <a:off x="383457" y="2264292"/>
            <a:ext cx="116118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  <a:t>Objective: Analyze the impact of fat content on total sales.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  <a:t>Additional KPI Metrics: Assess how other KPIs (Average Sales, Number of Items, Average Rating) vary with fat content.</a:t>
            </a:r>
          </a:p>
          <a:p>
            <a:pPr rtl="0">
              <a:buNone/>
            </a:pP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  <a:t>Objective: Identify the performance of different item types in terms of total sales.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  <a:t>Additional KPI Metrics: Assess how other KPIs (Average Sales, Number of Items, Average Rating) vary with fat content.</a:t>
            </a:r>
          </a:p>
          <a:p>
            <a:pPr rtl="0">
              <a:buNone/>
            </a:pP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  <a:t>Objective: Compare total sales across different outlets segmented by fat content.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  <a:t>Additional KPI Metrics: Assess how other KPIs (Average Sales, Number of Items, Average Rating) vary with fat content.</a:t>
            </a:r>
          </a:p>
          <a:p>
            <a:pPr rtl="0">
              <a:buNone/>
            </a:pP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dirty="0">
              <a:effectLst/>
            </a:endParaRPr>
          </a:p>
          <a:p>
            <a:pPr>
              <a:buNone/>
            </a:pPr>
            <a:r>
              <a:rPr lang="en-US" sz="1800" b="1" i="0" u="none" strike="noStrike" dirty="0">
                <a:solidFill>
                  <a:srgbClr val="2F5496"/>
                </a:solidFill>
                <a:effectLst/>
                <a:latin typeface="Calibri" panose="020F0502020204030204" pitchFamily="34" charset="0"/>
              </a:rPr>
              <a:t>Objective: Evaluate how the age or type of outlet establishment influences total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45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6A766-ACD6-C6C2-4041-806421123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95F9F-51A8-7B79-C2A7-DFAAE96DA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562BF2-C6E3-7169-1B1A-463B22C1D0F6}"/>
              </a:ext>
            </a:extLst>
          </p:cNvPr>
          <p:cNvSpPr txBox="1"/>
          <p:nvPr/>
        </p:nvSpPr>
        <p:spPr>
          <a:xfrm>
            <a:off x="4193458" y="216311"/>
            <a:ext cx="380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blink</a:t>
            </a:r>
            <a:r>
              <a:rPr lang="en-US" sz="3600" b="1" dirty="0">
                <a:solidFill>
                  <a:srgbClr val="00B050"/>
                </a:solidFill>
              </a:rPr>
              <a:t>it</a:t>
            </a:r>
            <a:r>
              <a:rPr lang="en-US" sz="3600" dirty="0"/>
              <a:t> </a:t>
            </a:r>
            <a:r>
              <a:rPr lang="en-US" sz="3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Analysis</a:t>
            </a:r>
            <a:endParaRPr lang="en-IN" sz="3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DFF38-42C4-6BFF-F33E-1929AB834A55}"/>
              </a:ext>
            </a:extLst>
          </p:cNvPr>
          <p:cNvSpPr txBox="1"/>
          <p:nvPr/>
        </p:nvSpPr>
        <p:spPr>
          <a:xfrm>
            <a:off x="383457" y="1078953"/>
            <a:ext cx="50144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REQUIREMENT</a:t>
            </a:r>
            <a:endParaRPr lang="en-IN" sz="3200" b="0" dirty="0"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A5050-A9F9-72A9-909B-AB879CD605B1}"/>
              </a:ext>
            </a:extLst>
          </p:cNvPr>
          <p:cNvSpPr txBox="1"/>
          <p:nvPr/>
        </p:nvSpPr>
        <p:spPr>
          <a:xfrm>
            <a:off x="383457" y="1804339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sz="2800" b="1" dirty="0">
                <a:solidFill>
                  <a:schemeClr val="bg1"/>
                </a:solidFill>
                <a:highlight>
                  <a:srgbClr val="0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Chart’s</a:t>
            </a:r>
            <a:r>
              <a:rPr lang="en-IN" sz="2800" b="1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 Requirements</a:t>
            </a:r>
            <a:endParaRPr lang="en-IN" sz="2800" b="0" dirty="0">
              <a:solidFill>
                <a:schemeClr val="bg1"/>
              </a:solidFill>
              <a:effectLst/>
              <a:highlight>
                <a:srgbClr val="000000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F72E7-2204-332C-E406-B4BA780E780B}"/>
              </a:ext>
            </a:extLst>
          </p:cNvPr>
          <p:cNvSpPr txBox="1"/>
          <p:nvPr/>
        </p:nvSpPr>
        <p:spPr>
          <a:xfrm>
            <a:off x="383457" y="2264292"/>
            <a:ext cx="116118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. Percentage of Sales by Outlet Size:</a:t>
            </a:r>
          </a:p>
          <a:p>
            <a:r>
              <a:rPr lang="en-US" b="1" dirty="0">
                <a:solidFill>
                  <a:srgbClr val="2F5496"/>
                </a:solidFill>
                <a:latin typeface="Calibri" panose="020F0502020204030204" pitchFamily="34" charset="0"/>
              </a:rPr>
              <a:t>Objective: Analyze the correlation between outlet size and total sales.</a:t>
            </a:r>
          </a:p>
          <a:p>
            <a:endParaRPr lang="en-US" b="0" dirty="0">
              <a:effectLst/>
            </a:endParaRPr>
          </a:p>
          <a:p>
            <a:r>
              <a:rPr lang="en-US" b="1" dirty="0"/>
              <a:t>6.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Sales by Outlet Location:</a:t>
            </a:r>
          </a:p>
          <a:p>
            <a:r>
              <a:rPr lang="en-US" b="1" dirty="0">
                <a:solidFill>
                  <a:srgbClr val="2F5496"/>
                </a:solidFill>
                <a:latin typeface="Calibri" panose="020F0502020204030204" pitchFamily="34" charset="0"/>
              </a:rPr>
              <a:t>Objective: Assess the geographic distribution of sales across different locations</a:t>
            </a:r>
            <a:r>
              <a:rPr lang="en-US" b="1" dirty="0"/>
              <a:t>.</a:t>
            </a:r>
          </a:p>
          <a:p>
            <a:endParaRPr lang="en-US" b="0" dirty="0">
              <a:effectLst/>
            </a:endParaRPr>
          </a:p>
          <a:p>
            <a:r>
              <a:rPr lang="en-US" b="1" dirty="0"/>
              <a:t>7.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All Metrics by Outlet Type:</a:t>
            </a:r>
          </a:p>
          <a:p>
            <a:r>
              <a:rPr lang="en-US" b="1" dirty="0">
                <a:solidFill>
                  <a:srgbClr val="2F5496"/>
                </a:solidFill>
                <a:latin typeface="Calibri" panose="020F0502020204030204" pitchFamily="34" charset="0"/>
              </a:rPr>
              <a:t>Objective: Provide a comprehensive view of all key metrics (Total Sales, Average Sales, Number of Items, Average Rating) broken down by different outlet types.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68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Raj Joshi</dc:creator>
  <cp:lastModifiedBy>Aditya Raj Joshi</cp:lastModifiedBy>
  <cp:revision>1</cp:revision>
  <dcterms:created xsi:type="dcterms:W3CDTF">2025-08-28T15:28:05Z</dcterms:created>
  <dcterms:modified xsi:type="dcterms:W3CDTF">2025-08-28T15:43:34Z</dcterms:modified>
</cp:coreProperties>
</file>