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Catamaran"/>
      <p:regular r:id="rId43"/>
      <p:bold r:id="rId44"/>
    </p:embeddedFont>
    <p:embeddedFont>
      <p:font typeface="Catamaran Light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F4F8E-50BC-4903-BE6F-70DAB0B755DB}">
  <a:tblStyle styleId="{E1FF4F8E-50BC-4903-BE6F-70DAB0B75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atamaran-bold.fntdata"/><Relationship Id="rId21" Type="http://schemas.openxmlformats.org/officeDocument/2006/relationships/slide" Target="slides/slide15.xml"/><Relationship Id="rId43" Type="http://schemas.openxmlformats.org/officeDocument/2006/relationships/font" Target="fonts/Catamaran-regular.fntdata"/><Relationship Id="rId24" Type="http://schemas.openxmlformats.org/officeDocument/2006/relationships/slide" Target="slides/slide18.xml"/><Relationship Id="rId46" Type="http://schemas.openxmlformats.org/officeDocument/2006/relationships/font" Target="fonts/CatamaranLight-bold.fntdata"/><Relationship Id="rId23" Type="http://schemas.openxmlformats.org/officeDocument/2006/relationships/slide" Target="slides/slide17.xml"/><Relationship Id="rId45" Type="http://schemas.openxmlformats.org/officeDocument/2006/relationships/font" Target="fonts/Catamaran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631a247a7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631a247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31a247a7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631a247a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31a248d8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631a248d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31a248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31a24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31a247a7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631a247a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31a247a7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31a247a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631a247a7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631a247a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631a248d8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631a248d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631a248d8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631a248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631a248d8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631a248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631a248d8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631a248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631a248d8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631a248d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631a248d8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631a248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631a248d8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631a248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631a247a7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631a247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44bf7c49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44bf7c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631a248d8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631a248d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631a248d8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631a248d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631a248d8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631a248d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44bf7c498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44bf7c4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631a247a7_1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631a247a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631a248d8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631a248d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631a247a7_1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631a247a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631a247a7_1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631a247a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44bf7b99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44bf7b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631a247a7_1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631a247a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15d2e585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615d2e58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15d2e585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615d2e58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615d2e585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615d2e58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631a247a7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631a247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gif"/><Relationship Id="rId4" Type="http://schemas.openxmlformats.org/officeDocument/2006/relationships/image" Target="../media/image24.gif"/><Relationship Id="rId5" Type="http://schemas.openxmlformats.org/officeDocument/2006/relationships/image" Target="../media/image23.gif"/><Relationship Id="rId6" Type="http://schemas.openxmlformats.org/officeDocument/2006/relationships/image" Target="../media/image31.gif"/><Relationship Id="rId7" Type="http://schemas.openxmlformats.org/officeDocument/2006/relationships/image" Target="../media/image29.gif"/><Relationship Id="rId8" Type="http://schemas.openxmlformats.org/officeDocument/2006/relationships/image" Target="../media/image28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386" l="10833" r="10833" t="386"/>
          <a:stretch/>
        </p:blipFill>
        <p:spPr>
          <a:xfrm>
            <a:off x="4463025" y="817300"/>
            <a:ext cx="4572027" cy="4028739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/>
          <p:nvPr>
            <p:ph type="ctrTitle"/>
          </p:nvPr>
        </p:nvSpPr>
        <p:spPr>
          <a:xfrm>
            <a:off x="0" y="294225"/>
            <a:ext cx="6549300" cy="9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Federated</a:t>
            </a:r>
            <a:r>
              <a:rPr lang="en" sz="5000"/>
              <a:t> Learning</a:t>
            </a:r>
            <a:endParaRPr sz="5000"/>
          </a:p>
        </p:txBody>
      </p:sp>
      <p:sp>
        <p:nvSpPr>
          <p:cNvPr id="200" name="Google Shape;200;p12"/>
          <p:cNvSpPr txBox="1"/>
          <p:nvPr/>
        </p:nvSpPr>
        <p:spPr>
          <a:xfrm>
            <a:off x="0" y="3296400"/>
            <a:ext cx="49068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Team </a:t>
            </a:r>
            <a:r>
              <a:rPr b="1" lang="en" sz="25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Members</a:t>
            </a:r>
            <a:endParaRPr b="1" sz="25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Aaditya Mani Subedi	 </a:t>
            </a:r>
            <a:r>
              <a:rPr b="1" lang="en" sz="24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(075BCT001)</a:t>
            </a:r>
            <a:endParaRPr b="1" sz="24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Arpan Pokharel		 </a:t>
            </a:r>
            <a:r>
              <a:rPr b="1" lang="en" sz="24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(075BCT015)</a:t>
            </a:r>
            <a:endParaRPr b="1" sz="24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Saugat Kafley	        </a:t>
            </a:r>
            <a:r>
              <a:rPr b="1" lang="en" sz="24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(075BCT099)</a:t>
            </a:r>
            <a:endParaRPr b="1" sz="24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Simple Example.</a:t>
            </a:r>
            <a:endParaRPr/>
          </a:p>
        </p:txBody>
      </p:sp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21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89" name="Google Shape;289;p2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1283" r="0" t="0"/>
          <a:stretch/>
        </p:blipFill>
        <p:spPr>
          <a:xfrm>
            <a:off x="4592750" y="1574350"/>
            <a:ext cx="4551250" cy="28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 txBox="1"/>
          <p:nvPr/>
        </p:nvSpPr>
        <p:spPr>
          <a:xfrm>
            <a:off x="0" y="1569200"/>
            <a:ext cx="55119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Our Interpretation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== sheep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== grass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Originally, one need to purchase grass from different sources to feed sheep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Companies gather lots of data to train models,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where many challenges exist, such as user privacy, data security and regulations</a:t>
            </a:r>
            <a:r>
              <a:rPr b="1" i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b="1" i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Simple Example.</a:t>
            </a:r>
            <a:endParaRPr/>
          </a:p>
        </p:txBody>
      </p:sp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" name="Google Shape;301;p22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02" name="Google Shape;302;p2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0" l="1283" r="0" t="0"/>
          <a:stretch/>
        </p:blipFill>
        <p:spPr>
          <a:xfrm>
            <a:off x="5045425" y="1667275"/>
            <a:ext cx="4551250" cy="28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/>
        </p:nvSpPr>
        <p:spPr>
          <a:xfrm>
            <a:off x="0" y="1928800"/>
            <a:ext cx="5644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Federated Learning provides an alternative: 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Sheeps are led to different farms and can thus eat grass from all places without having to move the grass. --- 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Federated learning models gather knowledge from various sources of data without having to observe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75" y="1525550"/>
            <a:ext cx="3711424" cy="20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16" name="Google Shape;316;p2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0" name="Google Shape;320;p23"/>
          <p:cNvSpPr txBox="1"/>
          <p:nvPr/>
        </p:nvSpPr>
        <p:spPr>
          <a:xfrm>
            <a:off x="0" y="1525550"/>
            <a:ext cx="58173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 Light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Definition: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Multiple parties, each of which owns some data, collaborate to jointly train a machine learning model.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During training, no data held by each party will leave that party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Only the trained (results) are transferred not the *data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The performance of the resulting model should be a good approximation of the ideal model, built with all data transferred to a single party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779100" y="83605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involved in FL</a:t>
            </a:r>
            <a:endParaRPr/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8480584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132749" y="915095"/>
            <a:ext cx="269364" cy="224087"/>
            <a:chOff x="1926350" y="995225"/>
            <a:chExt cx="428650" cy="356600"/>
          </a:xfrm>
        </p:grpSpPr>
        <p:sp>
          <p:nvSpPr>
            <p:cNvPr id="328" name="Google Shape;328;p2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32" name="Google Shape;332;p24"/>
          <p:cNvSpPr txBox="1"/>
          <p:nvPr/>
        </p:nvSpPr>
        <p:spPr>
          <a:xfrm>
            <a:off x="0" y="1525600"/>
            <a:ext cx="58173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 Light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Design and hyperparameter tuning.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e.g CNN architecture.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Distributed learning algorithm,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e.g. Client selection, tackling non-IID.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Communication optimization,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e.g. alleviating the influence of network delay, model/gradient compression.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Security and privacy,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e.g. Homomorphic Encryption (HE), Differential Privacy (DP).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Incentive mechanism,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e.g. motivating organizations from different industries.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33" name="Google Shape;3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650" y="2571750"/>
            <a:ext cx="4079924" cy="1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Federated </a:t>
            </a:r>
            <a:r>
              <a:rPr lang="en"/>
              <a:t>Learning</a:t>
            </a:r>
            <a:r>
              <a:rPr lang="en"/>
              <a:t> Work?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Federated Learning works?</a:t>
            </a:r>
            <a:endParaRPr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47" name="Google Shape;347;p2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50"/>
            <a:ext cx="5120639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server has untrained model.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60" name="Google Shape;360;p2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3" y="1851650"/>
            <a:ext cx="5120639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server sends a copy of model to Nodes.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2" name="Google Shape;372;p28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73" name="Google Shape;373;p2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50"/>
            <a:ext cx="5120641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Nodes now also have untrained model.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29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86" name="Google Shape;386;p2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08000"/>
            <a:ext cx="5120640" cy="32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Nodes have data to train their model.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397" name="Google Shape;39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399" name="Google Shape;399;p3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00"/>
            <a:ext cx="5120641" cy="32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Node trains and fits data .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emergence of the need of Data Privacy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1" name="Google Shape;411;p31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412" name="Google Shape;412;p3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6" name="Google Shape;4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00"/>
            <a:ext cx="5120641" cy="329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1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Each Node sends results back to the server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423" name="Google Shape;42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Google Shape;424;p32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425" name="Google Shape;425;p3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29" name="Google Shape;4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50"/>
            <a:ext cx="5120641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2"/>
          <p:cNvSpPr txBox="1"/>
          <p:nvPr/>
        </p:nvSpPr>
        <p:spPr>
          <a:xfrm>
            <a:off x="828200" y="1416650"/>
            <a:ext cx="63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server combines the models by taking an average.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436" name="Google Shape;43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438" name="Google Shape;438;p3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42" name="Google Shape;4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50"/>
            <a:ext cx="5120639" cy="329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/>
          <p:nvPr/>
        </p:nvSpPr>
        <p:spPr>
          <a:xfrm>
            <a:off x="828200" y="1416650"/>
            <a:ext cx="63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 server  now has a model that can recognize patterns and after each communication round the connection  is invoked..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Federated Learning works?</a:t>
            </a:r>
            <a:endParaRPr/>
          </a:p>
        </p:txBody>
      </p:sp>
      <p:sp>
        <p:nvSpPr>
          <p:cNvPr id="449" name="Google Shape;449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" name="Google Shape;450;p34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451" name="Google Shape;451;p3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55" name="Google Shape;4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851600"/>
            <a:ext cx="5120641" cy="329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4"/>
          <p:cNvSpPr txBox="1"/>
          <p:nvPr/>
        </p:nvSpPr>
        <p:spPr>
          <a:xfrm>
            <a:off x="828200" y="1416650"/>
            <a:ext cx="63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A network of Nodes share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the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 training results rather than actual data.. This is How Federated Learning preserves Privacy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/>
          <p:nvPr>
            <p:ph type="ctrTitle"/>
          </p:nvPr>
        </p:nvSpPr>
        <p:spPr>
          <a:xfrm>
            <a:off x="2305150" y="2884373"/>
            <a:ext cx="5811000" cy="77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Algorithm(FedAvg)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Federated avg </a:t>
            </a:r>
            <a:r>
              <a:rPr lang="en"/>
              <a:t>learning</a:t>
            </a:r>
            <a:r>
              <a:rPr lang="en"/>
              <a:t> Algorithm</a:t>
            </a:r>
            <a:endParaRPr/>
          </a:p>
        </p:txBody>
      </p:sp>
      <p:sp>
        <p:nvSpPr>
          <p:cNvPr id="468" name="Google Shape;46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215125"/>
            <a:ext cx="8420742" cy="4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247650" y="297875"/>
            <a:ext cx="8648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Deep learning model training:</a:t>
            </a:r>
            <a:endParaRPr b="1" sz="32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476" name="Google Shape;476;p37"/>
          <p:cNvGraphicFramePr/>
          <p:nvPr/>
        </p:nvGraphicFramePr>
        <p:xfrm>
          <a:off x="813475" y="97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{E1FF4F8E-50BC-4903-BE6F-70DAB0B755DB}</a:tableStyleId>
              </a:tblPr>
              <a:tblGrid>
                <a:gridCol w="3833550"/>
                <a:gridCol w="3833550"/>
              </a:tblGrid>
              <a:tr h="51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Traditional 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Federated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4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For a training dataset containing </a:t>
                      </a:r>
                      <a:r>
                        <a:rPr b="1" i="1" lang="en"/>
                        <a:t>n</a:t>
                      </a:r>
                      <a:r>
                        <a:rPr lang="en"/>
                        <a:t> samples </a:t>
                      </a:r>
                      <a:r>
                        <a:rPr b="1" lang="en"/>
                        <a:t>(x</a:t>
                      </a:r>
                      <a:r>
                        <a:rPr b="1" baseline="-25000" lang="en"/>
                        <a:t>i</a:t>
                      </a:r>
                      <a:r>
                        <a:rPr b="1" lang="en"/>
                        <a:t>, y</a:t>
                      </a:r>
                      <a:r>
                        <a:rPr b="1" baseline="-25000" lang="en"/>
                        <a:t>i</a:t>
                      </a:r>
                      <a:r>
                        <a:rPr b="1" lang="en"/>
                        <a:t> ), 1 ≤ </a:t>
                      </a:r>
                      <a:r>
                        <a:rPr b="1" i="1" lang="en"/>
                        <a:t>i</a:t>
                      </a:r>
                      <a:r>
                        <a:rPr b="1" lang="en"/>
                        <a:t> ≤ </a:t>
                      </a:r>
                      <a:r>
                        <a:rPr b="1" i="1" lang="en"/>
                        <a:t>n</a:t>
                      </a:r>
                      <a:r>
                        <a:rPr b="1" lang="en"/>
                        <a:t>,</a:t>
                      </a:r>
                      <a:r>
                        <a:rPr lang="en"/>
                        <a:t> the training objective is: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where,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          </a:t>
                      </a:r>
                      <a:r>
                        <a:rPr lang="en"/>
                        <a:t>                                    is the loss of the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prediction on example </a:t>
                      </a:r>
                      <a:r>
                        <a:rPr i="1" lang="en"/>
                        <a:t>(x</a:t>
                      </a:r>
                      <a:r>
                        <a:rPr baseline="-25000" i="1" lang="en"/>
                        <a:t>i</a:t>
                      </a:r>
                      <a:r>
                        <a:rPr i="1" lang="en"/>
                        <a:t>,y</a:t>
                      </a:r>
                      <a:r>
                        <a:rPr baseline="-25000" i="1" lang="en"/>
                        <a:t>i</a:t>
                      </a:r>
                      <a:r>
                        <a:rPr i="1" lang="en"/>
                        <a:t>).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Deep learning optimization relies on </a:t>
                      </a:r>
                      <a:r>
                        <a:rPr i="1" lang="en"/>
                        <a:t>SGD</a:t>
                      </a:r>
                      <a:r>
                        <a:rPr lang="en"/>
                        <a:t> and its variants,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Suppose </a:t>
                      </a:r>
                      <a:r>
                        <a:rPr i="1" lang="en"/>
                        <a:t>n</a:t>
                      </a:r>
                      <a:r>
                        <a:rPr lang="en"/>
                        <a:t> training samples are distributed to </a:t>
                      </a:r>
                      <a:r>
                        <a:rPr i="1" lang="en"/>
                        <a:t>K</a:t>
                      </a:r>
                      <a:r>
                        <a:rPr lang="en"/>
                        <a:t> clients, where </a:t>
                      </a:r>
                      <a:r>
                        <a:rPr i="1" lang="en"/>
                        <a:t>P</a:t>
                      </a:r>
                      <a:r>
                        <a:rPr baseline="-25000" i="1" lang="en"/>
                        <a:t>K</a:t>
                      </a:r>
                      <a:r>
                        <a:rPr lang="en"/>
                        <a:t> is the set of indices of data points on client </a:t>
                      </a:r>
                      <a:r>
                        <a:rPr i="1" lang="en"/>
                        <a:t>k</a:t>
                      </a:r>
                      <a:r>
                        <a:rPr lang="en"/>
                        <a:t>, and </a:t>
                      </a:r>
                      <a:r>
                        <a:rPr i="1" lang="en"/>
                        <a:t>n</a:t>
                      </a:r>
                      <a:r>
                        <a:rPr baseline="-25000" i="1" lang="en"/>
                        <a:t>k</a:t>
                      </a:r>
                      <a:r>
                        <a:rPr i="1" lang="en"/>
                        <a:t> = |P</a:t>
                      </a:r>
                      <a:r>
                        <a:rPr baseline="-25000" i="1" lang="en"/>
                        <a:t>k</a:t>
                      </a:r>
                      <a:r>
                        <a:rPr i="1" lang="en"/>
                        <a:t>|</a:t>
                      </a:r>
                      <a:r>
                        <a:rPr lang="en"/>
                        <a:t> . 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training objective: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w</a:t>
                      </a:r>
                      <a:r>
                        <a:rPr lang="en"/>
                        <a:t>here,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descr="f\left(w\right)=\sum_{k=1}^K\frac{n_k}{n}F_k\left(w\right)" id="477" name="Google Shape;4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50" y="2964525"/>
            <a:ext cx="1777178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k\left(w\right)=\frac{1}{n_k}\sum_{i\in P_k}^{ }f_i\left(w\right)" id="478" name="Google Shape;4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275" y="3914775"/>
            <a:ext cx="1604050" cy="472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in_{w\in \Re ^d} f(w)" id="479" name="Google Shape;4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750" y="2451148"/>
            <a:ext cx="833075" cy="330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w)=\frac{1}{n}\sum_{i=1}^nf_i\left(w\right)" id="480" name="Google Shape;48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559" y="2374950"/>
            <a:ext cx="1310766" cy="47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in_{w\in \Re ^d} f(w)" id="481" name="Google Shape;48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465" y="2677888"/>
            <a:ext cx="99195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\gets w_t-\eta\nabla f(w_t;x_k,y_k)" id="482" name="Google Shape;48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4500" y="4130875"/>
            <a:ext cx="3101575" cy="256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i(w)=l(x_i,y_i,w)" id="483" name="Google Shape;48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5537" y="2964516"/>
            <a:ext cx="1601063" cy="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ctrTitle"/>
          </p:nvPr>
        </p:nvSpPr>
        <p:spPr>
          <a:xfrm>
            <a:off x="2305150" y="2884373"/>
            <a:ext cx="5811000" cy="77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are its advantages?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463" y="1519224"/>
            <a:ext cx="6829937" cy="330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9"/>
          <p:cNvSpPr txBox="1"/>
          <p:nvPr>
            <p:ph type="title"/>
          </p:nvPr>
        </p:nvSpPr>
        <p:spPr>
          <a:xfrm>
            <a:off x="779100" y="836000"/>
            <a:ext cx="6188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of </a:t>
            </a:r>
            <a:r>
              <a:rPr lang="en"/>
              <a:t> Federated Learning </a:t>
            </a:r>
            <a:endParaRPr/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7" name="Google Shape;497;p39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498" name="Google Shape;498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2" name="Google Shape;502;p39"/>
          <p:cNvSpPr txBox="1"/>
          <p:nvPr/>
        </p:nvSpPr>
        <p:spPr>
          <a:xfrm>
            <a:off x="132750" y="1609975"/>
            <a:ext cx="52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Smarter models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Less power consumption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Ensuring privacy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ctrTitle"/>
          </p:nvPr>
        </p:nvSpPr>
        <p:spPr>
          <a:xfrm>
            <a:off x="2319100" y="2626126"/>
            <a:ext cx="5811000" cy="135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(Handwritten math equation </a:t>
            </a:r>
            <a:r>
              <a:rPr lang="en"/>
              <a:t>recognizer</a:t>
            </a:r>
            <a:r>
              <a:rPr lang="en"/>
              <a:t>)</a:t>
            </a:r>
            <a:endParaRPr/>
          </a:p>
        </p:txBody>
      </p:sp>
      <p:sp>
        <p:nvSpPr>
          <p:cNvPr id="508" name="Google Shape;508;p40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575400" y="821925"/>
            <a:ext cx="7993200" cy="44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Contemporary Machine learning approach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5033" l="0" r="0" t="0"/>
          <a:stretch/>
        </p:blipFill>
        <p:spPr>
          <a:xfrm>
            <a:off x="1570050" y="1525625"/>
            <a:ext cx="6003900" cy="36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41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Server and Local CNN Architecture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15" name="Google Shape;5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8625"/>
            <a:ext cx="9144001" cy="24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/>
          <p:nvPr>
            <p:ph type="title"/>
          </p:nvPr>
        </p:nvSpPr>
        <p:spPr>
          <a:xfrm>
            <a:off x="779100" y="836000"/>
            <a:ext cx="6010500" cy="44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Dataset Used </a:t>
            </a:r>
            <a:endParaRPr/>
          </a:p>
        </p:txBody>
      </p:sp>
      <p:sp>
        <p:nvSpPr>
          <p:cNvPr id="521" name="Google Shape;521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2" name="Google Shape;522;p42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3" name="Google Shape;523;p4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527" name="Google Shape;5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408625"/>
            <a:ext cx="7851800" cy="1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11" y="3190550"/>
            <a:ext cx="1711887" cy="1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897" y="3190550"/>
            <a:ext cx="1711887" cy="1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387" y="3167375"/>
            <a:ext cx="1711887" cy="18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7499" y="3167375"/>
            <a:ext cx="1711887" cy="18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Predicted Output</a:t>
            </a:r>
            <a:endParaRPr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63" y="546800"/>
            <a:ext cx="53818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"/>
          <p:cNvSpPr txBox="1"/>
          <p:nvPr>
            <p:ph idx="1" type="body"/>
          </p:nvPr>
        </p:nvSpPr>
        <p:spPr>
          <a:xfrm>
            <a:off x="855300" y="3969250"/>
            <a:ext cx="7433400" cy="698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loss &amp; accuracy (IID) , Accuracy peaks to 90%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IID</a:t>
            </a:r>
            <a:r>
              <a:rPr i="1" lang="en"/>
              <a:t>(Identical and Independent Distribution)</a:t>
            </a:r>
            <a:endParaRPr i="1"/>
          </a:p>
        </p:txBody>
      </p:sp>
      <p:sp>
        <p:nvSpPr>
          <p:cNvPr id="544" name="Google Shape;544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8" y="1250438"/>
            <a:ext cx="8732521" cy="264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idx="1" type="body"/>
          </p:nvPr>
        </p:nvSpPr>
        <p:spPr>
          <a:xfrm>
            <a:off x="855300" y="3981400"/>
            <a:ext cx="7433400" cy="698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loss &amp; accuracy (Non-IID) , Accuracy is about 70%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Non </a:t>
            </a:r>
            <a:r>
              <a:rPr lang="en"/>
              <a:t>IID</a:t>
            </a:r>
            <a:r>
              <a:rPr i="1" lang="en"/>
              <a:t>(Non-Identical and Independent Distribution)</a:t>
            </a:r>
            <a:endParaRPr/>
          </a:p>
        </p:txBody>
      </p:sp>
      <p:sp>
        <p:nvSpPr>
          <p:cNvPr id="551" name="Google Shape;551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1252588"/>
            <a:ext cx="8734426" cy="263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While Training only on CNN for 20 epochs ,accuracy peaked to 92.85%</a:t>
            </a:r>
            <a:endParaRPr/>
          </a:p>
        </p:txBody>
      </p:sp>
      <p:sp>
        <p:nvSpPr>
          <p:cNvPr id="558" name="Google Shape;558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8" y="1250438"/>
            <a:ext cx="8732521" cy="264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i="0" lang="en" sz="3600">
                <a:latin typeface="Catamaran"/>
                <a:ea typeface="Catamaran"/>
                <a:cs typeface="Catamaran"/>
                <a:sym typeface="Catamaran"/>
              </a:rPr>
              <a:t>Thank </a:t>
            </a:r>
            <a:r>
              <a:rPr b="1" i="0" lang="en" sz="36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You</a:t>
            </a:r>
            <a:endParaRPr b="1" i="0" sz="36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5" name="Google Shape;565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779100" y="1503550"/>
            <a:ext cx="7524600" cy="30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Increasingly strict laws on Data Security and Data Protection.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Growing concern on user privacy and data security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Data exist in the form of isolated point in a system where data is kept and segregated from other parts of the architecture.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23" name="Google Shape;223;p1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702825" y="593300"/>
            <a:ext cx="6271500" cy="83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sharing among parties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Difficult, illegal or even Immoral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537300" y="1503550"/>
            <a:ext cx="8069400" cy="3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Sensitive data between corporations cannot be sent directly such as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⬡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Medical reports data,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⬡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Research materials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We need more control over data privacy and security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⬡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Corporate Security and Confidentiality Concerns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⬡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Data privacy concerns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99479" y="864296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702825" y="593300"/>
            <a:ext cx="6271500" cy="83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sharing among parties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Difficult, illegal or even Immoral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537300" y="1503550"/>
            <a:ext cx="80694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lang="en"/>
              <a:t>Data Privacy tampering.</a:t>
            </a:r>
            <a:endParaRPr/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99479" y="864296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600" y="2215775"/>
            <a:ext cx="4690802" cy="2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779100" y="759800"/>
            <a:ext cx="72540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for Data Protection</a:t>
            </a:r>
            <a:endParaRPr b="0" sz="1400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45994" y="858558"/>
            <a:ext cx="215437" cy="351204"/>
            <a:chOff x="6730350" y="2315900"/>
            <a:chExt cx="257700" cy="420100"/>
          </a:xfrm>
        </p:grpSpPr>
        <p:sp>
          <p:nvSpPr>
            <p:cNvPr id="251" name="Google Shape;251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6" name="Google Shape;2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5" y="1541025"/>
            <a:ext cx="5207075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75" y="1232300"/>
            <a:ext cx="6197475" cy="2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5">
            <a:alphaModFix/>
          </a:blip>
          <a:srcRect b="7441" l="0" r="0" t="0"/>
          <a:stretch/>
        </p:blipFill>
        <p:spPr>
          <a:xfrm>
            <a:off x="1034700" y="2811500"/>
            <a:ext cx="5398198" cy="23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6">
            <a:alphaModFix/>
          </a:blip>
          <a:srcRect b="39711" l="0" r="0" t="0"/>
          <a:stretch/>
        </p:blipFill>
        <p:spPr>
          <a:xfrm>
            <a:off x="4138700" y="3318975"/>
            <a:ext cx="5099675" cy="18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7">
            <a:alphaModFix/>
          </a:blip>
          <a:srcRect b="16140" l="14860" r="11463" t="11153"/>
          <a:stretch/>
        </p:blipFill>
        <p:spPr>
          <a:xfrm>
            <a:off x="6181600" y="3606425"/>
            <a:ext cx="2645174" cy="19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7450" y="4032300"/>
            <a:ext cx="1104150" cy="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1874" y="2151875"/>
            <a:ext cx="1878675" cy="1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7722" y="3400720"/>
            <a:ext cx="1694500" cy="1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702825" y="593300"/>
            <a:ext cx="6271500" cy="83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</a:t>
            </a:r>
            <a:r>
              <a:rPr lang="en"/>
              <a:t>prevailing</a:t>
            </a:r>
            <a:r>
              <a:rPr lang="en"/>
              <a:t> AI</a:t>
            </a:r>
            <a:endParaRPr/>
          </a:p>
        </p:txBody>
      </p:sp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99479" y="864296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1" name="Google Shape;2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32388"/>
            <a:ext cx="76962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425000" y="3073025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672625" y="3073025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421800" y="3303350"/>
            <a:ext cx="8300400" cy="16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⬢"/>
            </a:pPr>
            <a:r>
              <a:rPr lang="en"/>
              <a:t>Data is present in isolated forms and fragmented.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Non-iid (Independent and identically distributed)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Unbalanced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Data can be malicious and outdated.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</a:t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2305150" y="3385424"/>
            <a:ext cx="58110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/>
              <a:t>Potential</a:t>
            </a:r>
            <a:r>
              <a:rPr lang="en" sz="1600"/>
              <a:t>  solution!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20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