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57321a7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57321a7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057321a7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057321a7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057321a7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057321a7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57321a7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57321a7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57321a7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057321a7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57321a7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57321a7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57321a7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57321a7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57321a7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57321a7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057321a7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057321a7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57321a7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57321a7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057321a7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057321a7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057321a7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057321a7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057321a7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057321a7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057321a7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057321a7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057321a7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057321a7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code/tipatle/crop-yield-prediction-data-integration/input?select=pesticides.csv" TargetMode="External"/><Relationship Id="rId4" Type="http://schemas.openxmlformats.org/officeDocument/2006/relationships/hyperlink" Target="https://www.kaggle.com/code/tipatle/crop-yield-prediction-data-integration/input?select=pesticides.csv" TargetMode="External"/><Relationship Id="rId11" Type="http://schemas.openxmlformats.org/officeDocument/2006/relationships/hyperlink" Target="https://www.kaggle.com/code/tipatle/crop-yield-prediction-data-integration/input?select=yield_df.csv" TargetMode="External"/><Relationship Id="rId10" Type="http://schemas.openxmlformats.org/officeDocument/2006/relationships/hyperlink" Target="https://www.kaggle.com/code/tipatle/crop-yield-prediction-data-integration/input?select=yield.csv" TargetMode="External"/><Relationship Id="rId12" Type="http://schemas.openxmlformats.org/officeDocument/2006/relationships/hyperlink" Target="https://www.kaggle.com/code/tipatle/crop-yield-prediction-data-integration/input?select=yield_df.csv" TargetMode="External"/><Relationship Id="rId9" Type="http://schemas.openxmlformats.org/officeDocument/2006/relationships/hyperlink" Target="https://www.kaggle.com/code/tipatle/crop-yield-prediction-data-integration/input?select=yield.csv" TargetMode="External"/><Relationship Id="rId5" Type="http://schemas.openxmlformats.org/officeDocument/2006/relationships/hyperlink" Target="https://www.kaggle.com/code/tipatle/crop-yield-prediction-data-integration/input?select=rainfall.csv" TargetMode="External"/><Relationship Id="rId6" Type="http://schemas.openxmlformats.org/officeDocument/2006/relationships/hyperlink" Target="https://www.kaggle.com/code/tipatle/crop-yield-prediction-data-integration/input?select=rainfall.csv" TargetMode="External"/><Relationship Id="rId7" Type="http://schemas.openxmlformats.org/officeDocument/2006/relationships/hyperlink" Target="https://www.kaggle.com/code/tipatle/crop-yield-prediction-data-integration/input?select=temp.csv" TargetMode="External"/><Relationship Id="rId8" Type="http://schemas.openxmlformats.org/officeDocument/2006/relationships/hyperlink" Target="https://www.kaggle.com/code/tipatle/crop-yield-prediction-data-integration/input?select=temp.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 Yield Prediction-Programming for Data Analytics</a:t>
            </a:r>
            <a:endParaRPr/>
          </a:p>
        </p:txBody>
      </p:sp>
      <p:sp>
        <p:nvSpPr>
          <p:cNvPr id="65" name="Google Shape;65;p13"/>
          <p:cNvSpPr txBox="1"/>
          <p:nvPr>
            <p:ph idx="1" type="subTitle"/>
          </p:nvPr>
        </p:nvSpPr>
        <p:spPr>
          <a:xfrm>
            <a:off x="311700" y="1878542"/>
            <a:ext cx="4242600" cy="128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CIS7031 - Programming for Data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Aaditya Vengatachalapathy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st20290358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as Heatmap</a:t>
            </a:r>
            <a:endParaRPr/>
          </a:p>
        </p:txBody>
      </p:sp>
      <p:sp>
        <p:nvSpPr>
          <p:cNvPr id="120" name="Google Shape;120;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2"/>
          <p:cNvSpPr txBox="1"/>
          <p:nvPr>
            <p:ph idx="2" type="body"/>
          </p:nvPr>
        </p:nvSpPr>
        <p:spPr>
          <a:xfrm>
            <a:off x="4832400" y="1505700"/>
            <a:ext cx="3999900" cy="348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Note : From above correlation heatmap it is found that there is no correlation between any of the columns of the dataframe.</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Non-linear Relationships: The relationship between variables can be non-linear, which means that changes in one variable do not always correlate to changes in another in a linear fashion.</a:t>
            </a:r>
            <a:br>
              <a:rPr lang="en">
                <a:solidFill>
                  <a:srgbClr val="000000"/>
                </a:solidFill>
                <a:latin typeface="Times New Roman"/>
                <a:ea typeface="Times New Roman"/>
                <a:cs typeface="Times New Roman"/>
                <a:sym typeface="Times New Roman"/>
              </a:rPr>
            </a:b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Limited Variability: The variables in the dataset may not change enough to reveal meaningful associations. Identifying correlations can be difficult if the data is excessively uniform or lacking variation. </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pic>
        <p:nvPicPr>
          <p:cNvPr id="122" name="Google Shape;122;p22"/>
          <p:cNvPicPr preferRelativeResize="0"/>
          <p:nvPr/>
        </p:nvPicPr>
        <p:blipFill>
          <a:blip r:embed="rId3">
            <a:alphaModFix/>
          </a:blip>
          <a:stretch>
            <a:fillRect/>
          </a:stretch>
        </p:blipFill>
        <p:spPr>
          <a:xfrm>
            <a:off x="311725" y="1261650"/>
            <a:ext cx="4260274" cy="3782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OneHot Encoder</a:t>
            </a:r>
            <a:endParaRPr/>
          </a:p>
        </p:txBody>
      </p:sp>
      <p:sp>
        <p:nvSpPr>
          <p:cNvPr id="128" name="Google Shape;128;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186825" y="1365450"/>
            <a:ext cx="8645474" cy="3494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Normalization</a:t>
            </a:r>
            <a:endParaRPr/>
          </a:p>
        </p:txBody>
      </p:sp>
      <p:pic>
        <p:nvPicPr>
          <p:cNvPr id="136" name="Google Shape;136;p24"/>
          <p:cNvPicPr preferRelativeResize="0"/>
          <p:nvPr/>
        </p:nvPicPr>
        <p:blipFill>
          <a:blip r:embed="rId3">
            <a:alphaModFix/>
          </a:blip>
          <a:stretch>
            <a:fillRect/>
          </a:stretch>
        </p:blipFill>
        <p:spPr>
          <a:xfrm>
            <a:off x="648125" y="1400050"/>
            <a:ext cx="7888250" cy="359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pic>
        <p:nvPicPr>
          <p:cNvPr id="142" name="Google Shape;142;p25"/>
          <p:cNvPicPr preferRelativeResize="0"/>
          <p:nvPr/>
        </p:nvPicPr>
        <p:blipFill>
          <a:blip r:embed="rId3">
            <a:alphaModFix/>
          </a:blip>
          <a:stretch>
            <a:fillRect/>
          </a:stretch>
        </p:blipFill>
        <p:spPr>
          <a:xfrm>
            <a:off x="311725" y="1400050"/>
            <a:ext cx="6759999" cy="341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result</a:t>
            </a:r>
            <a:endParaRPr/>
          </a:p>
        </p:txBody>
      </p:sp>
      <p:pic>
        <p:nvPicPr>
          <p:cNvPr id="148" name="Google Shape;148;p26"/>
          <p:cNvPicPr preferRelativeResize="0"/>
          <p:nvPr/>
        </p:nvPicPr>
        <p:blipFill>
          <a:blip r:embed="rId3">
            <a:alphaModFix/>
          </a:blip>
          <a:stretch>
            <a:fillRect/>
          </a:stretch>
        </p:blipFill>
        <p:spPr>
          <a:xfrm>
            <a:off x="152400" y="1277025"/>
            <a:ext cx="6596426" cy="371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a:t>
            </a:r>
            <a:endParaRPr/>
          </a:p>
        </p:txBody>
      </p:sp>
      <p:pic>
        <p:nvPicPr>
          <p:cNvPr id="154" name="Google Shape;154;p27"/>
          <p:cNvPicPr preferRelativeResize="0"/>
          <p:nvPr/>
        </p:nvPicPr>
        <p:blipFill>
          <a:blip r:embed="rId3">
            <a:alphaModFix/>
          </a:blip>
          <a:stretch>
            <a:fillRect/>
          </a:stretch>
        </p:blipFill>
        <p:spPr>
          <a:xfrm>
            <a:off x="152400" y="1376975"/>
            <a:ext cx="8603074" cy="361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0" name="Google Shape;160;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Knowing how weather affects crop yield can help consumers policy makers and farmers all gain important insights.With the use of this data farmers will be able to make well-informed choices on crop selection , planting dates, irrigation plans and pest control techniques.Using this information any one create agricultural policies and support initiatives that effectively reduce the negative effects of unfavourable weather occurences on crop productivity and food security.As agricultural productivity is maximised consumers may benefit from more consistent food supply higher quality produce and maybe lower pricing.In general, the examination of the yield_df dataset's weather crop yield connections helps both agricultural stakeholders and the larger objective of guaranteeing food security and sustainbility for the general public.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Crop Yield Dataset</a:t>
            </a:r>
            <a:endParaRPr/>
          </a:p>
        </p:txBody>
      </p:sp>
      <p:sp>
        <p:nvSpPr>
          <p:cNvPr id="71" name="Google Shape;71;p14"/>
          <p:cNvSpPr txBox="1"/>
          <p:nvPr>
            <p:ph idx="1" type="body"/>
          </p:nvPr>
        </p:nvSpPr>
        <p:spPr>
          <a:xfrm>
            <a:off x="4488450" y="292925"/>
            <a:ext cx="4474500" cy="4520700"/>
          </a:xfrm>
          <a:prstGeom prst="rect">
            <a:avLst/>
          </a:prstGeom>
        </p:spPr>
        <p:txBody>
          <a:bodyPr anchorCtr="0" anchor="t" bIns="91425" lIns="91425" spcFirstLastPara="1" rIns="91425" wrap="square" tIns="91425">
            <a:noAutofit/>
          </a:bodyPr>
          <a:lstStyle/>
          <a:p>
            <a:pPr indent="0" lvl="0" marL="266700" rtl="0" algn="just">
              <a:spcBef>
                <a:spcPts val="1200"/>
              </a:spcBef>
              <a:spcAft>
                <a:spcPts val="0"/>
              </a:spcAft>
              <a:buNone/>
            </a:pPr>
            <a:br>
              <a:rPr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Predicting crop yields is a significant issue in agriculture. The main factors influencing agricultural production include weather (temperature, rain, etc.), pesticides, and precise historical crop yield data, which is crucial for decision-making regarding agricultural risk management and future projections. The elements that humans need to survive are comparable.</a:t>
            </a:r>
            <a:endParaRPr sz="1900">
              <a:solidFill>
                <a:srgbClr val="000000"/>
              </a:solidFill>
              <a:latin typeface="Times New Roman"/>
              <a:ea typeface="Times New Roman"/>
              <a:cs typeface="Times New Roman"/>
              <a:sym typeface="Times New Roman"/>
            </a:endParaRPr>
          </a:p>
          <a:p>
            <a:pPr indent="0" lvl="0" marL="266700" rtl="0" algn="just">
              <a:spcBef>
                <a:spcPts val="1200"/>
              </a:spcBef>
              <a:spcAft>
                <a:spcPts val="0"/>
              </a:spcAft>
              <a:buNone/>
            </a:pPr>
            <a:br>
              <a:rPr lang="en" sz="1400">
                <a:solidFill>
                  <a:srgbClr val="000000"/>
                </a:solidFill>
                <a:latin typeface="Times New Roman"/>
                <a:ea typeface="Times New Roman"/>
                <a:cs typeface="Times New Roman"/>
                <a:sym typeface="Times New Roman"/>
              </a:rPr>
            </a:br>
            <a:br>
              <a:rPr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Although there are significant regional variations in cuisine, most basic human needs are met by a comparable set of components. We consume a lot of simple crops like corn, wheat, and rice. In this study, machine learning techniques are applied to anticipate the top 10 most consumed yields globally.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Analytical Question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266700" rtl="0" algn="just">
              <a:spcBef>
                <a:spcPts val="1200"/>
              </a:spcBef>
              <a:spcAft>
                <a:spcPts val="0"/>
              </a:spcAft>
              <a:buNone/>
            </a:pPr>
            <a:r>
              <a:rPr lang="en" sz="1500">
                <a:solidFill>
                  <a:srgbClr val="000000"/>
                </a:solidFill>
                <a:latin typeface="Times New Roman"/>
                <a:ea typeface="Times New Roman"/>
                <a:cs typeface="Times New Roman"/>
                <a:sym typeface="Times New Roman"/>
              </a:rPr>
              <a:t>(a) How reliably can machine learning regression models forecast the yield of the world's top ten most eaten crops using historical data and significant agricultural parameters including weather, pesticide use, and crop-specific characteristics?</a:t>
            </a:r>
            <a:endParaRPr sz="1500">
              <a:solidFill>
                <a:srgbClr val="000000"/>
              </a:solidFill>
              <a:latin typeface="Times New Roman"/>
              <a:ea typeface="Times New Roman"/>
              <a:cs typeface="Times New Roman"/>
              <a:sym typeface="Times New Roman"/>
            </a:endParaRPr>
          </a:p>
          <a:p>
            <a:pPr indent="0" lvl="0" marL="266700" rtl="0" algn="l">
              <a:spcBef>
                <a:spcPts val="1200"/>
              </a:spcBef>
              <a:spcAft>
                <a:spcPts val="0"/>
              </a:spcAft>
              <a:buNone/>
            </a:pPr>
            <a:r>
              <a:rPr lang="en" sz="1500">
                <a:solidFill>
                  <a:srgbClr val="000000"/>
                </a:solidFill>
                <a:latin typeface="Times New Roman"/>
                <a:ea typeface="Times New Roman"/>
                <a:cs typeface="Times New Roman"/>
                <a:sym typeface="Times New Roman"/>
              </a:rPr>
              <a:t>(b) In what ways does the dataset's change in temperature and rainfall affect crop yields in different areas and crop types?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and Cleaning Data</a:t>
            </a:r>
            <a:endParaRPr/>
          </a:p>
        </p:txBody>
      </p:sp>
      <p:sp>
        <p:nvSpPr>
          <p:cNvPr id="83" name="Google Shape;83;p16"/>
          <p:cNvSpPr txBox="1"/>
          <p:nvPr>
            <p:ph idx="1" type="body"/>
          </p:nvPr>
        </p:nvSpPr>
        <p:spPr>
          <a:xfrm>
            <a:off x="152225" y="1284725"/>
            <a:ext cx="4336200" cy="36327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SzPts val="935"/>
              <a:buNone/>
            </a:pPr>
            <a:r>
              <a:rPr lang="en" sz="1120">
                <a:solidFill>
                  <a:srgbClr val="000000"/>
                </a:solidFill>
                <a:latin typeface="Times New Roman"/>
                <a:ea typeface="Times New Roman"/>
                <a:cs typeface="Times New Roman"/>
                <a:sym typeface="Times New Roman"/>
              </a:rPr>
              <a:t>The final dataset which is obtained is derived from series of different dataset such as rainfall dataset, pesticide dataset, temperature dataset and yield dataset. This is performed as gathering and cleaning data to obtain a final dataset which is being used for Exploratory Data Analysis. The dataset is being taken from Kaggle website.</a:t>
            </a:r>
            <a:endParaRPr sz="1120">
              <a:solidFill>
                <a:srgbClr val="000000"/>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935"/>
              <a:buNone/>
            </a:pPr>
            <a:r>
              <a:rPr lang="en" sz="1120">
                <a:solidFill>
                  <a:srgbClr val="000000"/>
                </a:solidFill>
                <a:latin typeface="Times New Roman"/>
                <a:ea typeface="Times New Roman"/>
                <a:cs typeface="Times New Roman"/>
                <a:sym typeface="Times New Roman"/>
              </a:rPr>
              <a:t>Pesticide Dataset :</a:t>
            </a:r>
            <a:r>
              <a:rPr lang="en" sz="112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120" u="sng">
                <a:solidFill>
                  <a:schemeClr val="hlink"/>
                </a:solidFill>
                <a:latin typeface="Times New Roman"/>
                <a:ea typeface="Times New Roman"/>
                <a:cs typeface="Times New Roman"/>
                <a:sym typeface="Times New Roman"/>
                <a:hlinkClick r:id="rId4"/>
              </a:rPr>
              <a:t>https://www.kaggle.com/code/tipatle/crop-yield-prediction-data-integration/input?select=pesticides.csv</a:t>
            </a:r>
            <a:endParaRPr sz="1120" u="sng">
              <a:solidFill>
                <a:schemeClr val="hlink"/>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935"/>
              <a:buNone/>
            </a:pPr>
            <a:r>
              <a:rPr lang="en" sz="1120">
                <a:solidFill>
                  <a:srgbClr val="000000"/>
                </a:solidFill>
                <a:latin typeface="Times New Roman"/>
                <a:ea typeface="Times New Roman"/>
                <a:cs typeface="Times New Roman"/>
                <a:sym typeface="Times New Roman"/>
              </a:rPr>
              <a:t>Rainfall Dataset :</a:t>
            </a:r>
            <a:r>
              <a:rPr lang="en" sz="112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120" u="sng">
                <a:solidFill>
                  <a:schemeClr val="hlink"/>
                </a:solidFill>
                <a:latin typeface="Times New Roman"/>
                <a:ea typeface="Times New Roman"/>
                <a:cs typeface="Times New Roman"/>
                <a:sym typeface="Times New Roman"/>
                <a:hlinkClick r:id="rId6"/>
              </a:rPr>
              <a:t>https://www.kaggle.com/code/tipatle/crop-yield-prediction-data-integration/input?select=rainfall.csv</a:t>
            </a:r>
            <a:endParaRPr sz="1120" u="sng">
              <a:solidFill>
                <a:schemeClr val="hlink"/>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935"/>
              <a:buNone/>
            </a:pPr>
            <a:r>
              <a:rPr lang="en" sz="1120">
                <a:solidFill>
                  <a:srgbClr val="000000"/>
                </a:solidFill>
                <a:latin typeface="Times New Roman"/>
                <a:ea typeface="Times New Roman"/>
                <a:cs typeface="Times New Roman"/>
                <a:sym typeface="Times New Roman"/>
              </a:rPr>
              <a:t>Temperature Dataset :</a:t>
            </a:r>
            <a:r>
              <a:rPr lang="en" sz="112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120" u="sng">
                <a:solidFill>
                  <a:schemeClr val="hlink"/>
                </a:solidFill>
                <a:latin typeface="Times New Roman"/>
                <a:ea typeface="Times New Roman"/>
                <a:cs typeface="Times New Roman"/>
                <a:sym typeface="Times New Roman"/>
                <a:hlinkClick r:id="rId8"/>
              </a:rPr>
              <a:t>https://www.kaggle.com/code/tipatle/crop-yield-prediction-data-integration/input?select=temp.csv</a:t>
            </a:r>
            <a:endParaRPr sz="1120" u="sng">
              <a:solidFill>
                <a:schemeClr val="hlink"/>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935"/>
              <a:buNone/>
            </a:pPr>
            <a:r>
              <a:rPr lang="en" sz="1120">
                <a:solidFill>
                  <a:srgbClr val="000000"/>
                </a:solidFill>
                <a:latin typeface="Times New Roman"/>
                <a:ea typeface="Times New Roman"/>
                <a:cs typeface="Times New Roman"/>
                <a:sym typeface="Times New Roman"/>
              </a:rPr>
              <a:t>Yield Dataset :</a:t>
            </a:r>
            <a:r>
              <a:rPr lang="en" sz="1120">
                <a:solidFill>
                  <a:srgbClr val="000000"/>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120" u="sng">
                <a:solidFill>
                  <a:schemeClr val="hlink"/>
                </a:solidFill>
                <a:latin typeface="Times New Roman"/>
                <a:ea typeface="Times New Roman"/>
                <a:cs typeface="Times New Roman"/>
                <a:sym typeface="Times New Roman"/>
                <a:hlinkClick r:id="rId10"/>
              </a:rPr>
              <a:t>https://www.kaggle.com/code/tipatle/crop-yield-prediction-data-integration/input?select=yield.csv</a:t>
            </a:r>
            <a:endParaRPr sz="1120" u="sng">
              <a:solidFill>
                <a:schemeClr val="hlink"/>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205"/>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From all this datasets the important column is identified and those columns from all the dataset is being merged to obtain the final dataset that is named as yield_df.</a:t>
            </a: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Final Dataset :</a:t>
            </a:r>
            <a:r>
              <a:rPr lang="en" sz="1200">
                <a:solidFill>
                  <a:srgbClr val="000000"/>
                </a:solidFill>
                <a:uFill>
                  <a:noFill/>
                </a:uFill>
                <a:latin typeface="Times New Roman"/>
                <a:ea typeface="Times New Roman"/>
                <a:cs typeface="Times New Roman"/>
                <a:sym typeface="Times New Roman"/>
                <a:hlinkClick r:id="rId11">
                  <a:extLst>
                    <a:ext uri="{A12FA001-AC4F-418D-AE19-62706E023703}">
                      <ahyp:hlinkClr val="tx"/>
                    </a:ext>
                  </a:extLst>
                </a:hlinkClick>
              </a:rPr>
              <a:t> </a:t>
            </a:r>
            <a:r>
              <a:rPr lang="en" sz="1200" u="sng">
                <a:solidFill>
                  <a:schemeClr val="hlink"/>
                </a:solidFill>
                <a:latin typeface="Times New Roman"/>
                <a:ea typeface="Times New Roman"/>
                <a:cs typeface="Times New Roman"/>
                <a:sym typeface="Times New Roman"/>
                <a:hlinkClick r:id="rId12"/>
              </a:rPr>
              <a:t>https://www.kaggle.com/code/tipatle/crop-yield-prediction-data-integration/input?select=yield_df.csv</a:t>
            </a:r>
            <a:endParaRPr sz="1200" u="sng">
              <a:solidFill>
                <a:schemeClr val="hlink"/>
              </a:solidFill>
              <a:latin typeface="Times New Roman"/>
              <a:ea typeface="Times New Roman"/>
              <a:cs typeface="Times New Roman"/>
              <a:sym typeface="Times New Roman"/>
            </a:endParaRPr>
          </a:p>
          <a:p>
            <a:pPr indent="0" lvl="0" marL="457200" rtl="0" algn="l">
              <a:spcBef>
                <a:spcPts val="1200"/>
              </a:spcBef>
              <a:spcAft>
                <a:spcPts val="0"/>
              </a:spcAft>
              <a:buNone/>
            </a:pPr>
            <a:r>
              <a:rPr lang="en" sz="1200">
                <a:solidFill>
                  <a:srgbClr val="000000"/>
                </a:solidFill>
                <a:latin typeface="Times New Roman"/>
                <a:ea typeface="Times New Roman"/>
                <a:cs typeface="Times New Roman"/>
                <a:sym typeface="Times New Roman"/>
              </a:rPr>
              <a:t>The final dataset contains 28242 rows and 7 columns in total which meets the criteria of this Report.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Dataframe - yield_df</a:t>
            </a:r>
            <a:endParaRPr/>
          </a:p>
        </p:txBody>
      </p:sp>
      <p:pic>
        <p:nvPicPr>
          <p:cNvPr id="90" name="Google Shape;90;p17"/>
          <p:cNvPicPr preferRelativeResize="0"/>
          <p:nvPr/>
        </p:nvPicPr>
        <p:blipFill>
          <a:blip r:embed="rId3">
            <a:alphaModFix/>
          </a:blip>
          <a:stretch>
            <a:fillRect/>
          </a:stretch>
        </p:blipFill>
        <p:spPr>
          <a:xfrm>
            <a:off x="152400" y="1376975"/>
            <a:ext cx="8591549" cy="361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281400"/>
            <a:ext cx="8520600" cy="84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Visualization </a:t>
            </a:r>
            <a:r>
              <a:rPr lang="en"/>
              <a:t>with Top 10 Areas with Large crop Yield</a:t>
            </a:r>
            <a:endParaRPr/>
          </a:p>
        </p:txBody>
      </p:sp>
      <p:pic>
        <p:nvPicPr>
          <p:cNvPr id="96" name="Google Shape;96;p18"/>
          <p:cNvPicPr preferRelativeResize="0"/>
          <p:nvPr/>
        </p:nvPicPr>
        <p:blipFill>
          <a:blip r:embed="rId3">
            <a:alphaModFix/>
          </a:blip>
          <a:stretch>
            <a:fillRect/>
          </a:stretch>
        </p:blipFill>
        <p:spPr>
          <a:xfrm>
            <a:off x="152400" y="1492300"/>
            <a:ext cx="7622824" cy="349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281400"/>
            <a:ext cx="8520600" cy="84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Visualization of Top 10 combinations of crop items and areas by crop yield.</a:t>
            </a:r>
            <a:endParaRPr/>
          </a:p>
        </p:txBody>
      </p:sp>
      <p:pic>
        <p:nvPicPr>
          <p:cNvPr id="102" name="Google Shape;102;p19"/>
          <p:cNvPicPr preferRelativeResize="0"/>
          <p:nvPr/>
        </p:nvPicPr>
        <p:blipFill>
          <a:blip r:embed="rId3">
            <a:alphaModFix/>
          </a:blip>
          <a:stretch>
            <a:fillRect/>
          </a:stretch>
        </p:blipFill>
        <p:spPr>
          <a:xfrm>
            <a:off x="152400" y="1277100"/>
            <a:ext cx="7588225" cy="371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281400"/>
            <a:ext cx="8520600" cy="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Visualization of crop yield over the years</a:t>
            </a:r>
            <a:endParaRPr/>
          </a:p>
        </p:txBody>
      </p:sp>
      <p:pic>
        <p:nvPicPr>
          <p:cNvPr id="108" name="Google Shape;108;p20"/>
          <p:cNvPicPr preferRelativeResize="0"/>
          <p:nvPr/>
        </p:nvPicPr>
        <p:blipFill>
          <a:blip r:embed="rId3">
            <a:alphaModFix/>
          </a:blip>
          <a:stretch>
            <a:fillRect/>
          </a:stretch>
        </p:blipFill>
        <p:spPr>
          <a:xfrm>
            <a:off x="152400" y="1277100"/>
            <a:ext cx="7519024" cy="371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281400"/>
            <a:ext cx="8520600" cy="84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Visualization of crop yield with average rainfall.</a:t>
            </a:r>
            <a:endParaRPr/>
          </a:p>
        </p:txBody>
      </p:sp>
      <p:pic>
        <p:nvPicPr>
          <p:cNvPr id="114" name="Google Shape;114;p21"/>
          <p:cNvPicPr preferRelativeResize="0"/>
          <p:nvPr/>
        </p:nvPicPr>
        <p:blipFill>
          <a:blip r:embed="rId3">
            <a:alphaModFix/>
          </a:blip>
          <a:stretch>
            <a:fillRect/>
          </a:stretch>
        </p:blipFill>
        <p:spPr>
          <a:xfrm>
            <a:off x="152400" y="1277100"/>
            <a:ext cx="6838599" cy="371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